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65" r:id="rId2"/>
    <p:sldId id="266" r:id="rId3"/>
    <p:sldId id="261" r:id="rId4"/>
    <p:sldId id="262" r:id="rId5"/>
    <p:sldId id="26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0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7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5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6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0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4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0665-4683-A244-A66D-FAC163ED45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59EC-9E74-DB45-B490-251BF1220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4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1F96-78D7-6049-AEEF-C5710A3B312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52D0-13EC-884C-84B7-3C7DDCBFA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8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 Decomposition without Pivoting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 bwMode="auto">
          <a:xfrm>
            <a:off x="190500" y="2070100"/>
            <a:ext cx="8763000" cy="39878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250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8890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LU Decomposition without </a:t>
            </a:r>
            <a:r>
              <a:rPr lang="en-US" dirty="0" smtClean="0"/>
              <a:t>Pivoting (concluded)</a:t>
            </a:r>
            <a:endParaRPr lang="en-US" dirty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1"/>
          <a:stretch/>
        </p:blipFill>
        <p:spPr bwMode="auto">
          <a:xfrm>
            <a:off x="190500" y="1968500"/>
            <a:ext cx="8763000" cy="2006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573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Gaussian Elimination with Partial Pivoting</a:t>
            </a:r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1"/>
          <a:stretch/>
        </p:blipFill>
        <p:spPr>
          <a:xfrm>
            <a:off x="190500" y="2070100"/>
            <a:ext cx="8763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2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0960"/>
          </a:xfrm>
        </p:spPr>
        <p:txBody>
          <a:bodyPr>
            <a:normAutofit fontScale="90000"/>
          </a:bodyPr>
          <a:lstStyle/>
          <a:p>
            <a:r>
              <a:rPr lang="en-US" dirty="0"/>
              <a:t>Gaussian Elimination with Partial </a:t>
            </a:r>
            <a:r>
              <a:rPr lang="en-US" dirty="0" smtClean="0"/>
              <a:t>Pivoting (continued)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" b="10538"/>
          <a:stretch/>
        </p:blipFill>
        <p:spPr>
          <a:xfrm>
            <a:off x="190500" y="1727200"/>
            <a:ext cx="8763000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87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Gaussian Elimination with Partial Pivoting (</a:t>
            </a:r>
            <a:r>
              <a:rPr lang="en-US" dirty="0" smtClean="0"/>
              <a:t>concluded</a:t>
            </a:r>
            <a:r>
              <a:rPr lang="en-US" dirty="0"/>
              <a:t>)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9"/>
          <a:stretch/>
        </p:blipFill>
        <p:spPr>
          <a:xfrm>
            <a:off x="177800" y="2222500"/>
            <a:ext cx="87630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89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5393"/>
            <a:ext cx="8229600" cy="1143000"/>
          </a:xfrm>
        </p:spPr>
        <p:txBody>
          <a:bodyPr/>
          <a:lstStyle/>
          <a:p>
            <a:r>
              <a:rPr lang="en-US" dirty="0" smtClean="0"/>
              <a:t>Solve an LU Factored System</a:t>
            </a:r>
            <a:endParaRPr lang="en-US" dirty="0"/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435100"/>
            <a:ext cx="87630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>
                    <a:alpha val="0"/>
                  </a:sc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64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-256202"/>
            <a:ext cx="7313613" cy="868362"/>
          </a:xfrm>
        </p:spPr>
        <p:txBody>
          <a:bodyPr/>
          <a:lstStyle/>
          <a:p>
            <a:r>
              <a:rPr lang="en-US" sz="4400" dirty="0"/>
              <a:t>Iterative Improvement </a:t>
            </a:r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" y="523260"/>
            <a:ext cx="8763000" cy="6324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285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lugauss} {A}&#10;\State&#10;\Comment {Input: $n\times n$ matrix A.}&#10;\State&#10;\Comment {Output: lower triang matrix L and upper triang matrix U such that A = LU.}&#10;\For {i = 1:n-1}&#10;\If {$a_{ii}=0$}&#10;\State&#10;print 'The algorithm has encountered a zero pivot.'&#10;\State&#10;exit&#10;\EndIf&#10;\State&#10;\Comment {Replace the elements in column i, rows i+1 to n by the multipliers $\frac{a_{ji}}{a_{ii}}$}&#10;\State&#10;$A\left(i+1:n,\, i\right)=A\left(i+1:n,\, i\right)/a_{ii}$&#10;\State&#10;\Comment {Modify the elements in rows i+1 to n, columns i+1 to n by subtracting}&#10;\State&#10;\Comment {the multiplier for the row times the elements in row i.}&#10;\State&#10;$A\left(i+1:n,\, i+1:n\right)=A\left(i+1:n,\, i+1:n\right)-A\left(i+1:n,\, i\right)A\left(i,\, i+1:n\right)$&#10;\EndFor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385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eigsb} {A,nev,m,tol,maxiter}&#10;\State&#10;\Comment {Assign U the upper triangular portion of A.}&#10;\State&#10;U = triu(A)&#10;\State&#10;\Comment{Initialize L as the identity matrix.}&#10;\State&#10;L = I&#10;\Comment {Add into L the portion of A below the main diagonal.}&#10;\State&#10;L =  L + tril(A,-1);&#10;\State&#10;\textbf{return} $\left[\begin{array}{cc} L, &amp; U\end{array}\right]$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699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ludecomp} {A}&#10;\State&#10;\Comment {LU decomposition using Gaussian elimination with partial pivoting.}&#10;\State&#10;\Comment {[P U P interchanges] = ludecomp(A) factors a square}&#10;\State&#10;\Comment {matrix so that PA = LU. U is an upper triangular matrix,}&#10;\State&#10;\Comment {L is a lower triangular matrix, and P is a permutation}&#10;\State&#10;\Comment {matrix that reflects the row exchanges required by}&#10;\State&#10;\Comment {partial pivoting used to reduce round-off error.}&#10;\State&#10;\Comment {In the event that is is useful, interchanges is the number}&#10;\State&#10;\Comment {of row interchanges required.}&#10;\State&#10;L = I&#10;\State&#10;P = I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239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ludecomp} {A}&#10;\For {i = 1:n-1}&#10;\State&#10;k = index of largest matrix entry in column i, rows i through n&#10;\State&#10;$pivotindex=i+k-1$&#10;\If {$pivotindex\neq i$}&#10;\State&#10;\Comment {Exchange rows i and k, ignoring columns 1 through i-1 in each row.}&#10;\State&#10;tmp = A(i,i:n)&#10;\State&#10;A(i,i:n) = A(pivotindex,i:n)&#10;\State&#10;A(pivotindex,i:n) = tmp&#10;\State&#10;\Comment {Swap whole rows in P.}&#10;\State&#10;tmp = P(i,1:n)&#10;\State&#10;P(i,1:n) = A(pivotindex,1:n)&#10;\State&#10;P(pivotindex,1:n) = tmp&#10;\State&#10;\Comment {Swap rows of L also, but only in columns 1 through i-1.}&#10;\State&#10;tmp = L(i,1:i-1)&#10;\State&#10;L(i,1:i-1) = A(pivotindex,1:i-1)&#10;\State&#10;P(pivotindex,1:i-1) = tmp&#10;\EndIf&#10;\EndFor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663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&#10;\Function {ludecomp} {A}&#10;\For {i = 1:n}&#10;\State&#10;\Comment {Compute the multipliers.}&#10;\State&#10;multipliers = A(i+1:n,i)/A(i,i)&#10;\State&#10;\Comment {Use submatrix calculations instead of a loop to perform}&#10;\State&#10;\Comment {the row operations on the submatrix A(i+1:n, i+1:n).}&#10;\State&#10;A(i+1:n,i+1:n) = A(i+1:n,i+1:n) - multipliers*A(i,i+1:n);&#10;\State&#10;\Comment {Set entries in column i, rows i+1:n to 0.}&#10;\State&#10;$A\left(i+1:n,\, i\right)=\left[\begin{array}{ccccc} 0 &amp; 0 &amp; \ldots &amp; 0 &amp; 0\end{array}\right]^{T}$&#10;\State&#10;L(i+1:n,i) = multipliers&#10;\EndFor&#10;\State&#10;U = A&#10;\State&#10;$return\,\left[\begin{array}{ccc} L &amp; U &amp; P\end{array}\right]$&#10;\EndFunction&#10;\end{algorithmic}&#10;\end{algorithm}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173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lusolve} {L,U,P,B}&#10;\State&#10;\Comment {Solve multiple equations Ax = b using}&#10;\State&#10;\Comment {the result of the LU factorization.}&#10;\State&#10;\Comment {X = lusolve(L,U,P,B), where B is an $n\times k$ matrix containing}&#10;\State&#10;\Comment {k right-hand sides for which a solution to the linear system}&#10;\State&#10;\Comment {Ax = b is required. L, U, P are the result of the LU factorization}&#10;\State&#10;\Comment {P*A = L*U. The solutions are in the k columns of X.}&#10;\State&#10;pb = P*B&#10;\For {i = 1:k}&#10;\State&#10;$y_{i}=forsolve\left(L,\, pb\left(:,\, i\right)\right)$ &#10;\State&#10;$x_{i}=backsolve\left(U,\, y_{i}\right)$&#10;\State&#10;$X\left(:,i\right)=x_{i}$&#10;\EndFor&#10;\State&#10;\textbf{return} X&#10;\EndFunction&#10;\end{algorithmic}&#10;\end{algorithm}&#10;&#10;\end{document}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400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{algorithm}&#10;\usepackage{algpseudocode}&#10;\pagestyle{empty}&#10;\makeatletter&#10;\renewcommand{\ALG@beginalgorithmic}{\small}&#10;\makeatother&#10;&#10;\begin{document}&#10;\algrenewcommand{\algorithmiccomment}[1]{$\%$ #1}&#10;\begin{algorithm}&#10;\begin{algorithmic}[0]&#10;\Function {iterimp} {A,L,U,P,b,$x_{1}$,tol,numiter}&#10;\State&#10;\Comment {Perform iterative improvement of a solution $x_{1}$}&#10;\State&#10;\Comment {to Ax = b, where L, U, P is the LU factorization of A.}&#10;\State&#10;\Comment {tol is the error tolerance, and numiter the max number of iterations.}&#10;\State&#10;\Comment {Returns the improved solution and the number of iterations}&#10;\State&#10;\Comment {required, or -1 if the tolerance is not obtained.}&#10;\For {k = 1:numiter}&#10;\State&#10;iter = k&#10;\Comment {Compute the residual.}&#10;\State&#10;$r=b-Ax_{k}$&#10;\State&#10;\Comment {Compute the correction.}&#10;\State&#10;$\delta x=lusolve\left(L,\, U,\, P,\, r\right)$&#10;\State&#10;\Comment {Add the correction to form a new approximate solution.}&#10;\State&#10;$x_{k+1}=x_{k}+\delta x$&#10;\If {$\frac{\left\Vert x_{k+1}-x_{k}\right\Vert }{\left\Vert x_{k}\right\Vert }&lt;tol$}&#10;\State&#10;$x=x_{k+1}$&#10;\State&#10;\textbf{return }$\left[\begin{array}{cc} x &amp; iter\end{array}\right]$ &#10;\EndIf&#10;\EndFor&#10;\State&#10;\Comment {Tolerance not obtained.}&#10;\State&#10;$x=x_{k+1}$&#10;\State&#10;iter = -1&#10;\EndFunction&#10;\end{algorithmic}&#10;\end{algorithm}&#10;\end{document}&#10;"/>
  <p:tag name="FILENAME" val="TP_tmp"/>
  <p:tag name="FORMAT" val="png16m"/>
  <p:tag name="RES" val="1200"/>
  <p:tag name="BLEND" val="0"/>
  <p:tag name="TRANSPARENT" val="1"/>
  <p:tag name="TBUG" val="1"/>
  <p:tag name="ALLOWFS" val="0"/>
  <p:tag name="ORIGWIDTH" val="345"/>
  <p:tag name="PICTUREFILESIZE" val="18798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39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LU Decomposition without Pivoting</vt:lpstr>
      <vt:lpstr>LU Decomposition without Pivoting (concluded)</vt:lpstr>
      <vt:lpstr>Gaussian Elimination with Partial Pivoting</vt:lpstr>
      <vt:lpstr>Gaussian Elimination with Partial Pivoting (continued)</vt:lpstr>
      <vt:lpstr>Gaussian Elimination with Partial Pivoting (concluded)</vt:lpstr>
      <vt:lpstr>Solve an LU Factored System</vt:lpstr>
      <vt:lpstr>Iterative Improvement </vt:lpstr>
    </vt:vector>
  </TitlesOfParts>
  <Company>University of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William Ford</dc:creator>
  <cp:lastModifiedBy>William Ford</cp:lastModifiedBy>
  <cp:revision>31</cp:revision>
  <dcterms:created xsi:type="dcterms:W3CDTF">2014-07-11T04:22:05Z</dcterms:created>
  <dcterms:modified xsi:type="dcterms:W3CDTF">2014-09-15T20:03:02Z</dcterms:modified>
</cp:coreProperties>
</file>