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15"/>
  </p:notesMasterIdLst>
  <p:sldIdLst>
    <p:sldId id="267" r:id="rId2"/>
    <p:sldId id="268" r:id="rId3"/>
    <p:sldId id="258" r:id="rId4"/>
    <p:sldId id="269" r:id="rId5"/>
    <p:sldId id="270" r:id="rId6"/>
    <p:sldId id="271" r:id="rId7"/>
    <p:sldId id="272" r:id="rId8"/>
    <p:sldId id="261" r:id="rId9"/>
    <p:sldId id="263" r:id="rId10"/>
    <p:sldId id="264" r:id="rId11"/>
    <p:sldId id="273" r:id="rId12"/>
    <p:sldId id="27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20" autoAdjust="0"/>
  </p:normalViewPr>
  <p:slideViewPr>
    <p:cSldViewPr snapToGrid="0" snapToObjects="1">
      <p:cViewPr varScale="1">
        <p:scale>
          <a:sx n="137" d="100"/>
          <a:sy n="137" d="100"/>
        </p:scale>
        <p:origin x="-2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BCF62-498D-9441-8521-54FA3A707C54}" type="datetimeFigureOut">
              <a:rPr lang="en-US" smtClean="0"/>
              <a:t>9/15/14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10C94-8624-AB46-86FD-E315F2751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7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1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5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5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1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0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5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7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0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0665-4683-A244-A66D-FAC163ED4566}" type="datetimeFigureOut">
              <a:rPr lang="en-US" smtClean="0"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5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59EC-9E74-DB45-B490-251BF122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0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15090"/>
            <a:ext cx="7313613" cy="868362"/>
          </a:xfrm>
        </p:spPr>
        <p:txBody>
          <a:bodyPr/>
          <a:lstStyle/>
          <a:p>
            <a:r>
              <a:rPr lang="en-US" dirty="0"/>
              <a:t>The Power Method 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4"/>
          <a:stretch/>
        </p:blipFill>
        <p:spPr>
          <a:xfrm>
            <a:off x="0" y="1651000"/>
            <a:ext cx="8763000" cy="257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3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Implicit </a:t>
            </a:r>
            <a:r>
              <a:rPr lang="en-US" dirty="0" smtClean="0"/>
              <a:t>Double </a:t>
            </a:r>
            <a:r>
              <a:rPr lang="en-US" dirty="0"/>
              <a:t>S</a:t>
            </a:r>
            <a:r>
              <a:rPr lang="en-US" dirty="0" smtClean="0"/>
              <a:t>hift </a:t>
            </a:r>
            <a:r>
              <a:rPr lang="en-US" dirty="0"/>
              <a:t>QR </a:t>
            </a:r>
            <a:r>
              <a:rPr lang="en-US" dirty="0" smtClean="0"/>
              <a:t>(concluded)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3"/>
          <a:stretch/>
        </p:blipFill>
        <p:spPr>
          <a:xfrm>
            <a:off x="190500" y="2323630"/>
            <a:ext cx="8763000" cy="24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7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Inverse Iteration to Find Eigenvector of an Upper Hessenberg Matrix 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/>
        </p:blipFill>
        <p:spPr>
          <a:xfrm>
            <a:off x="171683" y="2196629"/>
            <a:ext cx="8763000" cy="284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5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72" y="-99129"/>
            <a:ext cx="9144000" cy="117096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Inverse Iteration to Find Eigenvector of an Upper Hessenberg </a:t>
            </a:r>
            <a:r>
              <a:rPr lang="en-US" dirty="0" smtClean="0"/>
              <a:t>Matrix (concluded)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/>
          <a:stretch/>
        </p:blipFill>
        <p:spPr>
          <a:xfrm>
            <a:off x="40972" y="1834444"/>
            <a:ext cx="8763000" cy="39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8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4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Compute </a:t>
            </a:r>
            <a:r>
              <a:rPr lang="en-US" dirty="0" smtClean="0"/>
              <a:t>Eigenvalue Condition Numbers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6" y="1523999"/>
            <a:ext cx="8763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3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Method </a:t>
            </a:r>
            <a:r>
              <a:rPr lang="en-US" dirty="0" smtClean="0"/>
              <a:t> (concluded)</a:t>
            </a:r>
            <a:endParaRPr lang="en-US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7"/>
          <a:stretch/>
        </p:blipFill>
        <p:spPr bwMode="auto">
          <a:xfrm>
            <a:off x="190496" y="2050817"/>
            <a:ext cx="8763000" cy="45221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347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2" y="216127"/>
            <a:ext cx="898024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Transformation to </a:t>
            </a:r>
            <a:r>
              <a:rPr lang="en-US" dirty="0" smtClean="0"/>
              <a:t>Upper </a:t>
            </a:r>
            <a:r>
              <a:rPr lang="en-US" dirty="0"/>
              <a:t>Hessenberg </a:t>
            </a:r>
            <a:r>
              <a:rPr lang="en-US" dirty="0" smtClean="0"/>
              <a:t>Form 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0" y="1679222"/>
            <a:ext cx="8763000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8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7460"/>
            <a:ext cx="7313613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Unshifted Hessenberg QR iteration 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6"/>
          <a:stretch/>
        </p:blipFill>
        <p:spPr>
          <a:xfrm>
            <a:off x="190500" y="1727200"/>
            <a:ext cx="8763000" cy="257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4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45756"/>
            <a:ext cx="7313613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Unshifted Hessenberg QR </a:t>
            </a:r>
            <a:r>
              <a:rPr lang="en-US" dirty="0" smtClean="0"/>
              <a:t>iteration (concluded) 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7"/>
          <a:stretch/>
        </p:blipFill>
        <p:spPr>
          <a:xfrm>
            <a:off x="190500" y="1674519"/>
            <a:ext cx="8763000" cy="504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8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6725"/>
            <a:ext cx="9144000" cy="1170960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 shift using the Francis </a:t>
            </a:r>
            <a:r>
              <a:rPr lang="en-US" dirty="0" smtClean="0"/>
              <a:t>Iteration </a:t>
            </a:r>
            <a:r>
              <a:rPr lang="en-US" dirty="0"/>
              <a:t>of </a:t>
            </a:r>
            <a:r>
              <a:rPr lang="en-US" dirty="0" smtClean="0"/>
              <a:t>Degree </a:t>
            </a:r>
            <a:r>
              <a:rPr lang="en-US" dirty="0"/>
              <a:t>O</a:t>
            </a:r>
            <a:r>
              <a:rPr lang="en-US" dirty="0" smtClean="0"/>
              <a:t>ne </a:t>
            </a:r>
            <a:endParaRPr lang="en-US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9"/>
          <a:stretch/>
        </p:blipFill>
        <p:spPr bwMode="auto">
          <a:xfrm>
            <a:off x="96426" y="1528703"/>
            <a:ext cx="8763000" cy="340077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058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53715"/>
            <a:ext cx="9144000" cy="1170960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 </a:t>
            </a:r>
            <a:r>
              <a:rPr lang="en-US" dirty="0" smtClean="0"/>
              <a:t>Shift </a:t>
            </a:r>
            <a:r>
              <a:rPr lang="en-US" dirty="0"/>
              <a:t>using the Francis </a:t>
            </a:r>
            <a:r>
              <a:rPr lang="en-US" dirty="0" smtClean="0"/>
              <a:t>Iteration </a:t>
            </a:r>
            <a:r>
              <a:rPr lang="en-US" dirty="0"/>
              <a:t>of </a:t>
            </a:r>
            <a:r>
              <a:rPr lang="en-US" dirty="0" smtClean="0"/>
              <a:t>Degree </a:t>
            </a:r>
            <a:r>
              <a:rPr lang="en-US" dirty="0"/>
              <a:t>O</a:t>
            </a:r>
            <a:r>
              <a:rPr lang="en-US" dirty="0" smtClean="0"/>
              <a:t>ne  (concluded)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/>
          <a:stretch/>
        </p:blipFill>
        <p:spPr>
          <a:xfrm>
            <a:off x="181091" y="2032000"/>
            <a:ext cx="8763000" cy="309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13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8" y="-45667"/>
            <a:ext cx="8229600" cy="950080"/>
          </a:xfrm>
        </p:spPr>
        <p:txBody>
          <a:bodyPr/>
          <a:lstStyle/>
          <a:p>
            <a:r>
              <a:rPr lang="en-US" dirty="0"/>
              <a:t>Implicit </a:t>
            </a:r>
            <a:r>
              <a:rPr lang="en-US" dirty="0" smtClean="0"/>
              <a:t>Double </a:t>
            </a:r>
            <a:r>
              <a:rPr lang="en-US" dirty="0"/>
              <a:t>S</a:t>
            </a:r>
            <a:r>
              <a:rPr lang="en-US" dirty="0" smtClean="0"/>
              <a:t>hift </a:t>
            </a:r>
            <a:r>
              <a:rPr lang="en-US" dirty="0"/>
              <a:t>QR </a:t>
            </a: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/>
        </p:blipFill>
        <p:spPr>
          <a:xfrm>
            <a:off x="68204" y="1036117"/>
            <a:ext cx="8763000" cy="42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5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Implicit D</a:t>
            </a:r>
            <a:r>
              <a:rPr lang="en-US" dirty="0" smtClean="0"/>
              <a:t>ouble </a:t>
            </a:r>
            <a:r>
              <a:rPr lang="en-US" dirty="0"/>
              <a:t>S</a:t>
            </a:r>
            <a:r>
              <a:rPr lang="en-US" dirty="0" smtClean="0"/>
              <a:t>hift </a:t>
            </a:r>
            <a:r>
              <a:rPr lang="en-US" dirty="0"/>
              <a:t>QR (continued)</a:t>
            </a: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 b="7836"/>
          <a:stretch/>
        </p:blipFill>
        <p:spPr>
          <a:xfrm>
            <a:off x="190500" y="1636889"/>
            <a:ext cx="8763000" cy="36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4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\begin{algorithm}&#10;\begin{algorithmic}&#10;\Function {largeeig} {A,$x_{0}$,tol,numiter}&#10;\State&#10;\Comment {Use the power method to find the dominant eigenvalue and}&#10;\State&#10;\Comment {the corresponding eigenvector of real diagonalizable matrix A.}&#10;\State&#10;\Comment {[lambda x iter] = largeeig(A,x0,n,tol) computes the largest eigenvalue}&#10;\State&#10;\Comment {lambda in magnitude and corresponding eigenvector x of real matrix A.}&#10;\State&#10;\Comment {x0 is the initial approximation, tol is the desired error tolerance,}&#10;\State&#10;\Comment {and maxiter is the maximum number of iterations to perform.}&#10;\State&#10;\Comment {If the algorithm converges, iter contains the number of iterations required.}&#10;\State&#10;\Comment {If the method does not converge, iter = -1.}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286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&#10;\begin{algorithm}&#10;\begin{algorithmic}&#10;\Function {impdsqr} {H}&#10;\State&#10;$ $$\left[\begin{array}{cc} u &amp; \beta\end{array}\right]=houseparms\left(\left[\begin{array}{cc} x &amp; y\end{array}\right]^{T}\right)$&#10;\State&#10;lengu = length(u)&#10;\State&#10;$\overline{H}_{u}=I^{lengu\times lengu}-\beta uu^{T}$&#10;\State&#10;$H\left(n-1:n,\,1:n\right)=\overline{H}_{u}H\left(n-1:n,\,1:n\right)$&#10;\State&#10;$H\left(1:n,\, n-1:n\right)=H\left(1:n,\, n-1:n\right)\overline{H}_{u}$&#10;\State&#10;$H_{2}=H$&#10;\State&#10;$ $$return\:\left[\begin{array}{cc} Q, &amp; H_{2}\end{array}\right]$ 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735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eigvechess} {H,$\sigma$,$x_{0}$,tol,maxiter}&#10;\State&#10;\Comment {Computes an eigenvector corresponding to the approximate}&#10;\State&#10;\Comment {eigenvalue sigma of the upper Hessenberg matrix H}&#10;\State&#10;\Comment {using the inverse iteration.}&#10;\State&#10;\Comment {[x iter] = eigvechess(H,sigma,x0,tol,maxiter)}&#10;\State&#10;\Comment {sigma is the approximate eigenvalue,}&#10;\State&#10;\Comment {$x_{0}$ is the initial approximation to the eigenvector,}&#10;\State&#10;\Comment {tol is the desired error tolerance, and maxiter is}&#10;\State&#10;\Comment {the maximum number of iterations allowed.}&#10;\State&#10;\Comment {iter = -1 if the method did not converge.}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249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eigvechess} {H,$\sigma$,$x_{0}$,tol,maxiter}&#10;\State&#10;[L U P] = luhess($A-\sigma I$)&#10;\For {i = 1:maxiter}&#10;\State&#10;$\overline{x_{i}}$ =lusolve(L,U,P,$x_{i-1}$)&#10;\State&#10;$x_{i}=\overline{x_{i}}/\left\Vert \overline{x_{i}}\right\Vert _{2}$&#10;\If {$\left\Vert \left(A-\sigma I\right)x_{i}\right\Vert _{2}$ &lt; tol}&#10;\State&#10;iter = i&#10;\State&#10;v = $x_{i}$&#10;\State&#10;return [v,i]&#10;\EndIf&#10;\EndFor&#10;\State&#10;iter = -1&#10;\State&#10;v = $x_{i}$&#10;\State&#10;return [v,-1]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963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eigcond} {A}&#10;\State&#10;\Comment {Compute the condition number of the distict eigenvalues}&#10;\State&#10;\Comment {of the $n\times n$ matrix A.}&#10;\State&#10;\Comment {[c, $\lambda $] = eigcond(A) returns a vectors c and $\lambda $ such that $c_{i}$}&#10;\State&#10;\Comment {is the condition number of eigenvalue $\lambda_{i}$.}&#10;\State&#10;\State&#10;$\left[\begin{array}{cc} X &amp; D\end{array}\right]=eig\left(A\right)$&#10;\State&#10;$\lambda=diag\left(D\right)$&#10;\State&#10;$invXT = X^{-1}$&#10;\For {i = 1:n}&#10;\State&#10;$x=\frac{X\left(:,\, i\right)}{\left\Vert X\left(:,\, i\right)\right\Vert _{2}}$&#10;\State&#10;$y=\frac{invXT\left(:,\, i\right)}{\left\Vert invXT\left(:,\, i\right)\right\Vert _{2}}$&#10;\State&#10;$c_{i}=\frac{1}{\left|y^{Y}x\right|}$&#10;\EndFor&#10;\State&#10;return $\left[\begin{array}{cc} c, &amp; lambda\end{array}\right]$&#10;\EndFunction&#10;\end{algorithmic}&#10;\end{algorithm}&#10;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316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largeeig} {A,$x_{0}$,tol,numiter}&#10;\State&#10;$x_{0}=x_{0}/\left\Vert x_{0}\right\Vert _{2}$&#10;\For {k = 1:numiter}&#10;\State&#10;$x_{k}=Ax_{k-1}$&#10;\State&#10;$x_{k}=x_{k}/\left\Vert x_{k}\right\Vert _{2}$&#10;\State&#10;$\lambda=x_{k}^{T}Ax_{k}$&#10;\State&#10;error = $\left\Vert Ax_{k}-\lambda x_{k}\right\Vert _{2}$&#10;\If {$error &lt; tol$}&#10;\State&#10;$x=x_{k}$&#10;\State&#10;iter = k&#10;\State&#10;return $\left[\begin{array}{ccc} \lambda, &amp; x, &amp; iter\end{array}\right]$&#10;\EndIf&#10;\EndFor&#10;\State&#10;x=$x_{k}$&#10;\State&#10;iter = -1&#10;\State&#10;return $\left[\begin{array}{ccc} \lambda, &amp; x, &amp; iter\end{array}\right]$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079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hhess} {A}&#10;\State&#10;\Comment {Given the $n\times n$ matrix A,}&#10;\State&#10;\Comment {[P H] = hhess(A) returns an upper Hessenberg matrix H and}&#10;\State&#10;\Comment {orthogonal matrix P such that $A=PHP^{T}$ using Householder reflections.}&#10;\State&#10;\Comment {H and A have the same eigenvalues.}&#10;\State&#10;\State&#10;H = A&#10;\State&#10;P = I&#10;\For {k = 1:n-2}&#10;\State&#10;$\left[\begin{array}{cc} u &amp; \beta\end{array}\right]=house\left(H,\, k+1,\, k\right)$&#10;\State&#10;$H\left(k+1:n,\, k:n\right)=H\left(k+1:n,\, k:n\right)-\beta\left(uu^{T}\right)H\left(k+1:n,\, k:n\right)$&#10;\State&#10;$H\left(1:n,\, k+1:n\right)=H\left(1:n,\, k+1:n\right)-\beta H\left(1:n,\, k+1:n\right)\left(uu^{T}\right)$&#10;\State&#10;$P\left(1:n,\, k+1:n\right)=P\left(1:n,\, k+1:n\right)-\beta P\left(1:n,\, k+1:n\right)\left(uu^{T}\right)$&#10;\State&#10;$H\left(k+2:n,\, k\right)=zeros\left(n-k-1,\,1\right)$&#10;\EndFor&#10;\State&#10;$return\quad\left[\begin{array}{cc} P, &amp; H\end{array}\right]$ &#10;\EndFunction&#10;\end{algorithmic}&#10;\end{algorithm}&#10;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523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eigqr} {A,tol,maxiter}&#10;\State&#10;\Comment {Hessenberg QR iteration for computing all the eigenvalues of}&#10;\State&#10;\Comment {a real matrix whose eigenvalues have distnct magnitudes.}&#10;\State&#10;\Comment {E = eigqr(A,tol,maxiter), where the tol is error tolerance}&#10;\State&#10;\Comment {desired, and maxiter is the maximum number of iterations for}&#10;\State&#10;\Comment {computing any single eigenvalue. Vector E contains the eigenvalues.}&#10;\State&#10;\Comment {If the desired tolerance is not obtained for any particular eigenvalue,}&#10;\State&#10;\Comment {a warning message is printed and computation continues}&#10;\State&#10;\Comment {for the remaining eigenvalues.}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246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eigqr} {A,tol,maxiter}&#10;\State&#10;H = hhess(A)&#10;\For {k = n:-1:2}&#10;\State&#10;iter = 0&#10;\While {$\left|h_{k,\, k-1}\right|&lt;tol\left(\left|h_{k-1,\, k-1}\right|+\left|h_{kk}\right|\right)$}&#10;\State&#10;iter = iter + 1&#10;\If {iter &gt; maxiter}&#10;\State&#10;print 'Failure of convergence.'&#10;\State&#10;print 'Current eigenvalue approximation &lt;value of $h_{kk}$&gt;'&#10;\State&#10;break out of inner loop.&#10;\EndIf&#10;\State&#10;$\left[\begin{array}{cc} Q_{k} &amp; R_{k}\end{array}\right]=givenshessqr\left(H\left(1:k,\,1:k\right)\right)$&#10;\State&#10;$H\left(1:k,\,1:k\right)=R_{k}Q_{k}$&#10;\EndWhile&#10;\State&#10;$H_{k,k-1}=0$&#10;\EndFor&#10;\State&#10;E = diag(H)&#10;\State&#10;return E&#10;\EndFunction&#10;\end{algorithmic}&#10;\end{algorithm}&#10;\end{document}&#10;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398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chase} {H}&#10;\State&#10;\Comment {Bulge chase in the Francis algorithm.}&#10;\State&#10;\Comment {[Q, H1] = chase(H) returns an orthogonal matrix Q such that  $Q^{T}HQ=H_{1}$.}&#10;\State&#10;\Comment {H and H1 are upper Hessenberg matrices, and Q is an orthogonal matrix.}&#10;\State&#10;Q = I&#10;\State&#10;\Comment {use $h_{nn}$ as the shift.}&#10;\State&#10;$\sigma=h_{nn}$&#10;\State&#10;\Comment {case (1,2), (2,1) using shift $\sigma$.}&#10;\State&#10;$\left[c,\, s\right]=givensparms\left(h_{11}-\sigma,\, h_{21}\right)$&#10;\State&#10;H = givensmul(H,1,2,c,s)&#10;\State&#10;H = givensmult(H,1,2,c,s)&#10;\State&#10;Q = givensmul(Q,1,2,c,s)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226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chase} {H}&#10;\State&#10;\Comment {chase the bulge.}&#10;\For {i = 1:n-2}&#10;\State&#10;$\left[c,\, s\right]=givensparms\left(h_{i+1,\, i},\, h_{i+2,\, i}\right)$&#10;\State&#10;H = givensmul(H,i+1,i+2,c,s)&#10;\State&#10;H = givensmult(H,i+1,i+2,c,s)&#10;\State&#10;$h_{i+2,\, i}=0$&#10;\State&#10;Q = givensmul(Q,i+1,i+2,c,s)&#10;\EndFor&#10;\State&#10;H1 = H&#10;\State&#10;return [Q,H1]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880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impdsqr} {H}&#10;\State&#10;\Comment {H is an $n\times n$ upper Hessenberg matrix.}&#10;\State&#10;\Comment {Apply one iteration of the double shift implicit QR algorithm,}&#10;\State&#10;\Comment {and return upper Hessenberg matrix $H_{2}$ and orthogonal}&#10;\State&#10;\Comment {matrix Q such that $H_{2}=QHQ^{T}$.}&#10;\State&#10;$Q=I$&#10;\State&#10;\State&#10;\Comment {trace of lower right-hand $2\times2$ matrix.}&#10;\State&#10;$trce=h_{n-1,\, n-1}+h_{nn}$&#10;\State&#10;\Comment {determinant of lower right-hand $2\times2$ matrix.}&#10;\State&#10;$determ=h_{n-1,\, n-1}h_{nn}-h_{n,\, n-1}h_{n-1,\, n}$&#10;\State&#10;\Comment {first nonzero entries of column 1 of}&#10;\State&#10;$ $$x=h_{11}^{2}+h_{12}h_{21}-h_{11}\times trce+determ$&#10;\State&#10;$ $$y=h_{11}h_{21}+h_{21}\left(h_{22}-trce\right)$&#10;\State&#10;$ $$z=h_{21}h_{32}$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469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lgorithm}&#10;\usepackage{algpseudocode}&#10;\pagestyle{empty}&#10;\makeatletter&#10;\renewcommand{\ALG@beginalgorithmic}{\small}&#10;\makeatother&#10;&#10;\begin{document}&#10;\algrenewcommand{\algorithmiccomment}[1]{$\%$ #1}&#10;\begin{algorithm}&#10;\begin{algorithmic}&#10;\Function {impdsqr} {H}&#10;\For {i = 0:n-3}&#10;\State&#10;$ $$\left[\begin{array}{cc} u &amp; \beta\end{array}\right]=houseparms\left(\left[\begin{array}{ccc} x &amp; y &amp; z\end{array}\right]^{T}\right)$&#10;\State&#10;lengu = length(u)&#10;\State&#10;$\overline{H}_{u}=I^{lengu\times lengu}-\beta uu^{T}$&#10;\State&#10;$H\left(i+1:i+3,\,1:n\right)=\overline{H}_{u}H\left(i+1:i+3,\,1:n\right)$&#10;\State&#10;$H\left(1:n,\, i+1:i+3\right)=H\left(1:n,\, i+1:i+3\right)\overline{H}_{u}$&#10;\State&#10;$Q\left(i+1:i+3,\,1:n\right)=\overline{H}_{u}Q\left(i+1:i+3,\,1:n\right)$&#10;\State&#10;$ $$x=h_{i+2,\, i+1}$&#10;\State&#10;$ $$y=h_{i+3,\, i+1}$&#10;\If {$i&lt;n-3$}&#10;\State&#10;$ $$z=h_{i+4,\, i+1}$&#10;\EndIf&#10;\EndFor&#10;\EndFunction&#10;\end{algorithmic}&#10;\end{algorithm}&#10;\end{document}"/>
  <p:tag name="FILENAME" val="TP_tmp"/>
  <p:tag name="FORMAT" val="png16m"/>
  <p:tag name="RES" val="1200"/>
  <p:tag name="BLEND" val="0"/>
  <p:tag name="TRANSPARENT" val="1"/>
  <p:tag name="TBUG" val="1"/>
  <p:tag name="ALLOWFS" val="0"/>
  <p:tag name="ORIGWIDTH" val="345"/>
  <p:tag name="PICTUREFILESIZE" val="1136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91</Words>
  <Application>Microsoft Macintosh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Power Method </vt:lpstr>
      <vt:lpstr>The Power Method  (concluded)</vt:lpstr>
      <vt:lpstr>Transformation to Upper Hessenberg Form </vt:lpstr>
      <vt:lpstr>Unshifted Hessenberg QR iteration </vt:lpstr>
      <vt:lpstr>Unshifted Hessenberg QR iteration (concluded) </vt:lpstr>
      <vt:lpstr>Single shift using the Francis Iteration of Degree One </vt:lpstr>
      <vt:lpstr>Single Shift using the Francis Iteration of Degree One  (concluded)</vt:lpstr>
      <vt:lpstr>Implicit Double Shift QR </vt:lpstr>
      <vt:lpstr>Implicit Double Shift QR (continued)</vt:lpstr>
      <vt:lpstr>Implicit Double Shift QR (concluded)</vt:lpstr>
      <vt:lpstr>Inverse Iteration to Find Eigenvector of an Upper Hessenberg Matrix </vt:lpstr>
      <vt:lpstr>Inverse Iteration to Find Eigenvector of an Upper Hessenberg Matrix (concluded)</vt:lpstr>
      <vt:lpstr>Compute Eigenvalue Condition Numbers</vt:lpstr>
    </vt:vector>
  </TitlesOfParts>
  <Company>University of the Pacific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William Ford</dc:creator>
  <cp:lastModifiedBy>William Ford</cp:lastModifiedBy>
  <cp:revision>65</cp:revision>
  <dcterms:created xsi:type="dcterms:W3CDTF">2014-07-11T04:22:05Z</dcterms:created>
  <dcterms:modified xsi:type="dcterms:W3CDTF">2014-09-15T20:10:34Z</dcterms:modified>
</cp:coreProperties>
</file>