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5"/>
  </p:notesMasterIdLst>
  <p:sldIdLst>
    <p:sldId id="266" r:id="rId2"/>
    <p:sldId id="267" r:id="rId3"/>
    <p:sldId id="259" r:id="rId4"/>
    <p:sldId id="268" r:id="rId5"/>
    <p:sldId id="269" r:id="rId6"/>
    <p:sldId id="261" r:id="rId7"/>
    <p:sldId id="270" r:id="rId8"/>
    <p:sldId id="271" r:id="rId9"/>
    <p:sldId id="272" r:id="rId10"/>
    <p:sldId id="273" r:id="rId11"/>
    <p:sldId id="264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CF62-498D-9441-8521-54FA3A707C5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0C94-8624-AB46-86FD-E315F2751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7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71084"/>
            <a:ext cx="7313613" cy="868362"/>
          </a:xfrm>
        </p:spPr>
        <p:txBody>
          <a:bodyPr/>
          <a:lstStyle/>
          <a:p>
            <a:r>
              <a:rPr lang="en-US" dirty="0"/>
              <a:t>Steepest Descent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7"/>
          <a:stretch/>
        </p:blipFill>
        <p:spPr>
          <a:xfrm>
            <a:off x="190500" y="1514230"/>
            <a:ext cx="8763000" cy="28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8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976"/>
            <a:ext cx="9144000" cy="1170960"/>
          </a:xfrm>
        </p:spPr>
        <p:txBody>
          <a:bodyPr>
            <a:normAutofit fontScale="90000"/>
          </a:bodyPr>
          <a:lstStyle/>
          <a:p>
            <a:r>
              <a:rPr lang="en-US" dirty="0"/>
              <a:t>Incomplete LU Decomposition </a:t>
            </a:r>
            <a:r>
              <a:rPr lang="en-US" dirty="0" smtClean="0"/>
              <a:t>(concluded)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/>
          <a:stretch/>
        </p:blipFill>
        <p:spPr>
          <a:xfrm>
            <a:off x="190500" y="1641231"/>
            <a:ext cx="8763000" cy="19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9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619"/>
            <a:ext cx="8229600" cy="747589"/>
          </a:xfrm>
        </p:spPr>
        <p:txBody>
          <a:bodyPr>
            <a:normAutofit fontScale="90000"/>
          </a:bodyPr>
          <a:lstStyle/>
          <a:p>
            <a:r>
              <a:rPr lang="en-US" dirty="0"/>
              <a:t>Lanczos </a:t>
            </a:r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1139271"/>
            <a:ext cx="8763000" cy="5664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443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10168"/>
            <a:ext cx="7313613" cy="868362"/>
          </a:xfrm>
        </p:spPr>
        <p:txBody>
          <a:bodyPr/>
          <a:lstStyle/>
          <a:p>
            <a:r>
              <a:rPr lang="en-US" dirty="0" smtClean="0"/>
              <a:t>MINRES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1"/>
          <a:stretch/>
        </p:blipFill>
        <p:spPr>
          <a:xfrm>
            <a:off x="190500" y="1670538"/>
            <a:ext cx="8763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8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/>
              <a:t>MINRES </a:t>
            </a:r>
            <a:r>
              <a:rPr lang="en-US" dirty="0" smtClean="0"/>
              <a:t> (concluded)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/>
          <a:stretch/>
        </p:blipFill>
        <p:spPr>
          <a:xfrm>
            <a:off x="205154" y="1250464"/>
            <a:ext cx="8763000" cy="53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46931"/>
            <a:ext cx="7313613" cy="868362"/>
          </a:xfrm>
        </p:spPr>
        <p:txBody>
          <a:bodyPr/>
          <a:lstStyle/>
          <a:p>
            <a:r>
              <a:rPr lang="en-US" dirty="0"/>
              <a:t>Steepest </a:t>
            </a:r>
            <a:r>
              <a:rPr lang="en-US" dirty="0" smtClean="0"/>
              <a:t>Descent (concluded)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/>
          <a:stretch/>
        </p:blipFill>
        <p:spPr>
          <a:xfrm>
            <a:off x="205152" y="1924537"/>
            <a:ext cx="8763000" cy="33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3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4290"/>
            <a:ext cx="8229600" cy="1143000"/>
          </a:xfrm>
        </p:spPr>
        <p:txBody>
          <a:bodyPr/>
          <a:lstStyle/>
          <a:p>
            <a:r>
              <a:rPr lang="en-US" sz="4000" dirty="0"/>
              <a:t>Conjugate </a:t>
            </a:r>
            <a:r>
              <a:rPr lang="en-US" sz="4000" dirty="0" smtClean="0"/>
              <a:t>Gradient </a:t>
            </a:r>
            <a:endParaRPr lang="en-US" sz="4000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83" y="491644"/>
            <a:ext cx="8763000" cy="622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336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Preconditioned </a:t>
            </a:r>
            <a:r>
              <a:rPr lang="en-US" dirty="0" smtClean="0"/>
              <a:t>Conjugate </a:t>
            </a:r>
            <a:r>
              <a:rPr lang="en-US" dirty="0"/>
              <a:t>G</a:t>
            </a:r>
            <a:r>
              <a:rPr lang="en-US" dirty="0" smtClean="0"/>
              <a:t>radient 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/>
        </p:blipFill>
        <p:spPr>
          <a:xfrm>
            <a:off x="190500" y="2149231"/>
            <a:ext cx="8763000" cy="31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976"/>
            <a:ext cx="9144000" cy="1170960"/>
          </a:xfrm>
        </p:spPr>
        <p:txBody>
          <a:bodyPr>
            <a:normAutofit fontScale="90000"/>
          </a:bodyPr>
          <a:lstStyle/>
          <a:p>
            <a:r>
              <a:rPr lang="en-US" dirty="0"/>
              <a:t>Preconditioned </a:t>
            </a:r>
            <a:r>
              <a:rPr lang="en-US" dirty="0" smtClean="0"/>
              <a:t>Conjugate </a:t>
            </a:r>
            <a:r>
              <a:rPr lang="en-US" dirty="0"/>
              <a:t>G</a:t>
            </a:r>
            <a:r>
              <a:rPr lang="en-US" dirty="0" smtClean="0"/>
              <a:t>radient (concluded)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/>
          <a:stretch/>
        </p:blipFill>
        <p:spPr bwMode="auto">
          <a:xfrm>
            <a:off x="190500" y="1701034"/>
            <a:ext cx="8763000" cy="44790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375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"/>
            <a:ext cx="8229600" cy="860514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rnoldi </a:t>
            </a:r>
            <a:r>
              <a:rPr lang="en-US" dirty="0" smtClean="0"/>
              <a:t>Process </a:t>
            </a:r>
            <a:endParaRPr lang="en-US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728" y="1087624"/>
            <a:ext cx="8763000" cy="5664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40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49238"/>
            <a:ext cx="7313613" cy="868362"/>
          </a:xfrm>
        </p:spPr>
        <p:txBody>
          <a:bodyPr/>
          <a:lstStyle/>
          <a:p>
            <a:r>
              <a:rPr lang="en-US" dirty="0"/>
              <a:t>GMRES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4"/>
          <a:stretch/>
        </p:blipFill>
        <p:spPr>
          <a:xfrm>
            <a:off x="210039" y="1475154"/>
            <a:ext cx="8763000" cy="230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2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GMRES (concluded)</a:t>
            </a:r>
            <a:endParaRPr lang="en-US" dirty="0"/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/>
          <a:stretch/>
        </p:blipFill>
        <p:spPr bwMode="auto">
          <a:xfrm>
            <a:off x="200266" y="1236084"/>
            <a:ext cx="8763000" cy="5322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394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00399"/>
            <a:ext cx="7313613" cy="868362"/>
          </a:xfrm>
        </p:spPr>
        <p:txBody>
          <a:bodyPr/>
          <a:lstStyle/>
          <a:p>
            <a:r>
              <a:rPr lang="en-US" dirty="0"/>
              <a:t>Incomplete LU Decomposition 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"/>
          <a:stretch/>
        </p:blipFill>
        <p:spPr>
          <a:xfrm>
            <a:off x="190500" y="1758461"/>
            <a:ext cx="8763000" cy="44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4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steepestDescent} {A,b,$x_{0}$,tol,maxiter}&#10;\State&#10;\Comment {Solve Ax = b using the steepest descent method.}&#10;\State&#10;\Comment {Input: Matrix A, right-hand side b, initial approximation $x_{0}$,}&#10;\State&#10;\Comment {error tolerance tol, and maximum number of iterations maxiter.}&#10;\State&#10;\Comment {Output: Approximate solution x, norm of the residual $\left\Vert b-Ax\right\Vert _{2}$,}&#10;\State&#10;\Comment {and the number of iterations required.}&#10;\State&#10;\Comment {If the method does not converge, iter = -1.}&#10;\State&#10;$r_0$ = b - A$x_0$&#10;\State&#10;iter = 1&#10;\State&#10;i = 0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100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ilub} {A}&#10;\State&#10;U = upper triangular portion of A&#10;\State&#10;L = portion of A below the main diagonal&#10;\State&#10;\For {i = 1:n}&#10;\State&#10;$l_{ii}=1$&#10;\EndFor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521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lanczos} {$A,$~x$_{0},\, m$}&#10;\State&#10;\Comment {Input: $n\times n$ matrix A, $n\times 1$ column vector $x_{1}$, and integer m}&#10;\State&#10;\Comment {Output: m+1 orthogonal vectors $q_{1},\, q_{2},\,\ldots\,,q_{m+1}$}&#10;\State&#10;\Comment {and an $\left(m+1\right)\times m$ tridiagonal matrix $\overline{T}$}&#10;\State&#10;\State&#10;$q_{0}=0$&#10;\State&#10;$\beta_{0}=0$&#10;\State&#10;$q_{1}=x_{0}/\left\Vert x_{0}\right\Vert _{2}$&#10;\State&#10;\For {k = 1:m}&#10;\State&#10;$w=Aq_{k}$&#10;\State&#10;$\alpha_{k}=q_{k}^{T}w$&#10;\State&#10;$w=w-\beta_{k-1}q_{k-1}-\alpha_{k}q_{k}$&#10;\State&#10;$\beta_{k}=\left\Vert w\right\Vert _{2}$&#10;\State&#10;$q_{k+1}=w/\beta_{k}$&#10;\EndFor&#10;\State&#10;$\overline T(1:m,1:m)$ = diag($\beta$(1:m-1),-1) + diag($\alpha$) + diag($\beta$(1:m-1),1);&#10;\State&#10;$\overline T(m+1,m) = \beta$(m);&#10;\State&#10;$\mathsf{return}\thinspace\left[\begin{array}[t]{cc} Q, &amp; T\end{array}\right]$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491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minresb} {A,b,$x_{0}$,m,tol,maxiter}&#10;\State&#10;\Comment {Solve Ax = b using the MINRES method}&#10;\State&#10;\Comment {Input: $n\times n$ matrix A, $n\times1$ vector b,}&#10;\State&#10;\Comment {initial approximation $x_{0}$, integer m &lt; n,}&#10;\State&#10;\Comment {error tolerance tol, and the maximum number of iterations, maxiter.}&#10;\State&#10;\Comment {Output: Approximate solution $x_{m}$, associated residual r,}&#10;\State&#10;\Comment {and iter, the number of iterations required.}&#10;\State&#10;\Comment {iter = -1 if the tolerance was not satisfied.}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021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minresb} {A,b,$x_{0}$,m,tol,maxiter}&#10;\State&#10;iter = 1&#10;\While {iter $\leq$ maxiter}&#10;\State&#10;$r=b-Ax_{0}$&#10;\State&#10;$\left[\begin{array}{cc} Q_{m+1} &amp; \overline{T_{m}}\end{array}\right]=lanczos\left(A,\, r,\, m\right)$&#10;\State&#10;$\beta=\left\Vert r\right\Vert _{2}$&#10;\State&#10;Solve the $\left(m+1\right)\times m$ least-squares problem $\overline{T_{m}}y_{m}=\beta e_{1}$&#10;\State&#10;using Givens rotations that take advantage of the tridiagonal&#10;\State&#10;structure of $\overline{T_{m}}$&#10;\State&#10;$x_{m}=x_{0}+Q_{m}y_{m}$&#10;\State&#10;$r=\left\Vert b-Ax_{m}\right\Vert _{2}$&#10;\If {$r &lt; tol$}&#10;\State&#10;return [$x_{m}$,r,iter]&#10;\EndIf&#10;\State&#10;$x_{0}=x_{m}$&#10;\State&#10;iter = iter + 1&#10;\EndWhile&#10;\State&#10;iter = -1&#10;\State&#10;$\mathsf{return\,\left[x_{m},\, r,\, iter\right]}$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450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steepestDescent} {A,b,$x_{0}$,tol,maxiter}&#10;\While $\left(\left\Vert r_{i}\right\Vert _{2}\geq tol\right)\: and\:\left(iter\leq maxiter\right)$&#10;\State&#10;$\alpha_{i}=\frac{r_{i}^{T}r_{i}}{r_{i}^{T}Ar_{i}}$&#10;\State&#10;$x_{i+1}=x_{i}+\alpha_{i}r_{i}$&#10;\State&#10;$r_{i+1}=b-Ax_{i+1}$&#10;\State&#10;i = i + 1&#10;\State&#10;iter = iter + 1&#10;\EndWhile&#10;\State&#10;iter = iter-1&#10;\If {$iter\geq numiter$}&#10;iter = -1&#10;\EndIf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890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cg} {A,b,$x_{0}$,tol,maxiter}&#10;\State&#10;\Comment {Solve Ax = b using the conjugate gradient method.}&#10;\State&#10;\Comment {Input: Matrix A, right-hand side b, initial approximation $x_{0}$,}&#10;\State&#10;\Comment {error tolerance tol, and maximum number of iterations maxiter.}&#10;\State&#10;\Comment {Output: Approximate solution x, residual $\left\Vert b-Ax\right\Vert _{2}$,}&#10;\State&#10;\Comment {and iter = number of iterations required or -1 if convergence failure.}&#10;\State&#10;$r_{0}=b-Ax_{0}$&#10;\State&#10;$p_{0}=r_{0}$&#10;\For {i = 1:numiter}&#10;\State&#10;$\alpha_{i-1}=\left(r_{i-1}^{T}r_{i-1}\right)/\left(p_{i-1}^{T}Ap_{i-1}\right)$&#10;\State&#10;$x_{i}=x_{i-1}+\alpha_{i-1}p_{i-1}$&#10;\State&#10;$r_{i}=r_{i-1}-\alpha_{i-1}Ap_{i-1}$&#10;\If {$\left\Vert r_{i}\right\Vert _{2}&lt;tol$}&#10;\State&#10;iter = i&#10;\State&#10;\textbf{return}$\left[x_{i}\: iter\right]$&#10;\EndIf&#10;\State&#10;$\beta_{i}=\left(r_{i}^{T}r_{i}\right)/\left(r_{i-1}^{T}r_{i-1}\right)$&#10;\State&#10;$p_{i}=r_{i}+\beta_{i}p_{i-1}$&#10;\EndFor&#10;\State&#10;iter = -1&#10;\State&#10;\textbf{return}$\left[x_{numiter},\: iter\right]$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807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precg} {A,b,$x_{1}$,tol,maxiter}&#10;\State&#10;\Comment {Solve Ax = b using the preconditioned conjugate gradient method.}&#10;\State&#10;\Comment {Input: Matrix A, right-hand side b, initial approximation $x_{1}$,}&#10;\State&#10;\Comment {error tolerance tol, and maximum number of iterations maxiter.}&#10;\State&#10;\Comment {Output: Approximate solution x, residual $\left\Vert b-Ax\right\Vert _{2}$,}&#10;\State&#10;\Comment {and iter = number of iterations required or -1 if convergence failure.}&#10;\State&#10;\State&#10;R = icholesky(A)&#10;\State&#10;$r_{1}=b-Ax_{1}$&#10;\State&#10;$z_{1}=cholsolve\left(R,\, r_{1}\right)$&#10;\State&#10;$p_{1}=z_{1}$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176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precg} {A,b,$x_{1}$,tol,maxiter}&#10;\For {i = 1:numiter}&#10;\State&#10;$\alpha_{i}=\frac{z_{i}^{T}r_{i}}{p_{i}^{T}Ap_{i}}$&#10;\State&#10;$x_{i+1}=x_{i}+\alpha_{i}p_{i}$&#10;\State&#10;$r_{i+1}=r_{i}-\alpha_{i}Ap_{i}$&#10;\If {$\left\Vert r_{i+1}\right\Vert _{2}&lt;tol$}&#10;\State&#10;iter = i&#10;\State&#10;\textbf{return}$\left[x_{i+1}\: iter\right]$&#10;\EndIf&#10;\State&#10;$z_{i+1}=cholsolve\left(R,\, r_{i+1}\right)$&#10;\State&#10;$\beta_{i}=\frac{r_{i+1}^{T}z_{i+1}}{r_{i}^{T}z_{i}}$&#10;\State&#10;$p_{i+1}=z_{i+1}+\beta_{i}p_{i}$&#10;\EndFor&#10;\State&#10;iter = -1&#10;\State&#10;\textbf{return}$\left[x_{numiter+1},\: iter\right]$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141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arnoldi} {$A,$~x$_{1},\, m$}&#10;\State&#10;\Comment {Input: $n\times n$ matrix A, $n\times 1$ column vector $x_{1}$, and integer m}&#10;\State&#10;\Comment {Output: m+1 orthogonal vectors $q_{1},\, q_{2},\,\ldots\,,q_{m+1}$}&#10;\State&#10;\Comment {and an $\left(m+1\right)\times m$ matrix $\overline{H}$}&#10;\State&#10;\State&#10;$q_{1}=x_{1}/\left\Vert x_{1}\right\Vert _{2}$&#10;\For {k = 1:m}&#10;\State&#10;$w=Aq_{k}$&#10;\For {j = 1:k}&#10;\State&#10; $h_{jk}=q_{j}^{T}w$&#10;\State&#10; $w=w-h_{jk}q_{j}$&#10;\EndFor&#10;\State&#10;$h_{k+1,k}=\left\Vert w\right\Vert _{2}$&#10;\If {$h_{k+1,k}=0$}&#10;\State&#10;$\mathsf{return\left[Q=\left[q_{i}\right],\,\overline{H}=\left[h_{ij}\right]\right]}$&#10;\EndIf&#10;\State&#10;$q_{k+1}=w/h_{k+1,k}$&#10;\EndFor&#10;\State&#10;$\mathsf{return\left[Q=\left[q_{i}\right],\,\overline{H}=\left[h_{ij}\right]\right]}$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396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gmresb} {A,b,$x_{0}$,m,tol,maxiter}&#10;\State&#10;\Comment {Solve Ax = b using the GMRES method}&#10;\State&#10;\Comment {Input: $n\times n$ matrix A, $n\times1$ vector b,}&#10;\State&#10;\Comment {initial approximation $x_{0}$, integer m &lt; n,}&#10;\State&#10;\Comment {error tolerance tol, and the maximum number of iterations, maxiter.}&#10;\State&#10;\Comment {Output: Approximate solution $x_{m}$, associated residual r,}&#10;\State&#10;\Comment {and iter, the number of iterations required.}&#10;\State&#10;\Comment {iter = -1 if the tolerance was not satisfied.}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024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gmresb} {A,b,$x_{0}$,m,tol,maxiter}&#10;\State&#10;iter = 1&#10;\While {iter $\leq$ maxiter}&#10;\State&#10;$r=b-Ax_{0}$&#10;\State&#10;$\left[\begin{array}{cc} Q_{m+1} &amp; \overline{H_{m}}\end{array}\right]=arnoldi\left(A,\, r,\, m\right)$&#10;\State&#10;$\beta=\left\Vert r\right\Vert _{2}$&#10;\State&#10;Solve the $\left(m+1\right)\times m$ least-squares problem $\overline{H_{m}}y_{m}=\beta e_{1}$&#10;\State&#10;using Givens rotations that take advantage of the upper&#10;\State&#10;Hessenberg structure of $\overline{H_{m}}$&#10;\State&#10;$x_{m}=x_{0}+Q_{m}y_{m}$&#10;\State&#10;$r=\left\Vert b-Ax_{m}\right\Vert _{2}$&#10;\If {$r &lt; tol$}&#10;\State&#10;return [$x_{m}$,r,iter]&#10;\EndIf&#10;\State&#10;$x_{0}=x_{m}$&#10;\State&#10;iter = iter + 1&#10;\EndWhile&#10;\State&#10;iter = -1&#10;\State&#10;$\mathsf{return\,\left[x_{m},\, r,\, iter\right]}$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46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ilub} {A}&#10;\State&#10;\Comment {Compute an incomplete LU decomposition}&#10;\State&#10;\Comment {Input: $n\times n$ matrix A}&#10;\State&#10;\Comment {Output: lower triangular matrix L and upper triangular matrix U.}&#10;\For {i = 2:n}&#10;\For {j = 1:i-1}&#10;\If {$a_{ij}\neq0$}&#10;\State&#10;$a_{ij}=a_{ij}/a_{jj}$&#10;\For {k = j+1:n}&#10;\If {$a_{ik}\neq0$}&#10;\State&#10;$a_{ik}=a_{ik}-a_{ij}a_{jk}$&#10;\EndIf&#10;\EndFor&#10;\EndIf&#10;\EndFor&#10;\EndFor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17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41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Steepest Descent</vt:lpstr>
      <vt:lpstr>Steepest Descent (concluded)</vt:lpstr>
      <vt:lpstr>Conjugate Gradient </vt:lpstr>
      <vt:lpstr>Preconditioned Conjugate Gradient </vt:lpstr>
      <vt:lpstr>Preconditioned Conjugate Gradient (concluded)</vt:lpstr>
      <vt:lpstr>Arnoldi Process </vt:lpstr>
      <vt:lpstr>GMRES</vt:lpstr>
      <vt:lpstr>GMRES (concluded)</vt:lpstr>
      <vt:lpstr>Incomplete LU Decomposition </vt:lpstr>
      <vt:lpstr>Incomplete LU Decomposition (concluded)</vt:lpstr>
      <vt:lpstr>Lanczos Process</vt:lpstr>
      <vt:lpstr>MINRES</vt:lpstr>
      <vt:lpstr>MINRES  (concluded)</vt:lpstr>
    </vt:vector>
  </TitlesOfParts>
  <Company>University of the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William Ford</dc:creator>
  <cp:lastModifiedBy>William Ford</cp:lastModifiedBy>
  <cp:revision>81</cp:revision>
  <dcterms:created xsi:type="dcterms:W3CDTF">2014-07-11T04:22:05Z</dcterms:created>
  <dcterms:modified xsi:type="dcterms:W3CDTF">2014-09-15T20:31:28Z</dcterms:modified>
</cp:coreProperties>
</file>