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3" r:id="rId1"/>
  </p:sldMasterIdLst>
  <p:notesMasterIdLst>
    <p:notesMasterId r:id="rId7"/>
  </p:notesMasterIdLst>
  <p:sldIdLst>
    <p:sldId id="265" r:id="rId2"/>
    <p:sldId id="260" r:id="rId3"/>
    <p:sldId id="261" r:id="rId4"/>
    <p:sldId id="262" r:id="rId5"/>
    <p:sldId id="264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32" d="100"/>
          <a:sy n="132" d="100"/>
        </p:scale>
        <p:origin x="-258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8BCF62-498D-9441-8521-54FA3A707C54}" type="datetimeFigureOut">
              <a:rPr lang="en-US" smtClean="0"/>
              <a:t>9/15/14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010C94-8624-AB46-86FD-E315F2751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3770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50665-4683-A244-A66D-FAC163ED4566}" type="datetimeFigureOut">
              <a:rPr lang="en-US" smtClean="0"/>
              <a:t>9/15/14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C59EC-9E74-DB45-B490-251BF1220A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300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50665-4683-A244-A66D-FAC163ED4566}" type="datetimeFigureOut">
              <a:rPr lang="en-US" smtClean="0"/>
              <a:t>9/15/14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C59EC-9E74-DB45-B490-251BF1220A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66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50665-4683-A244-A66D-FAC163ED4566}" type="datetimeFigureOut">
              <a:rPr lang="en-US" smtClean="0"/>
              <a:t>9/15/14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C59EC-9E74-DB45-B490-251BF1220A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577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50665-4683-A244-A66D-FAC163ED4566}" type="datetimeFigureOut">
              <a:rPr lang="en-US" smtClean="0"/>
              <a:t>9/15/14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C59EC-9E74-DB45-B490-251BF1220A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552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50665-4683-A244-A66D-FAC163ED4566}" type="datetimeFigureOut">
              <a:rPr lang="en-US" smtClean="0"/>
              <a:t>9/15/14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C59EC-9E74-DB45-B490-251BF1220A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252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50665-4683-A244-A66D-FAC163ED4566}" type="datetimeFigureOut">
              <a:rPr lang="en-US" smtClean="0"/>
              <a:t>9/15/14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C59EC-9E74-DB45-B490-251BF1220A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486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50665-4683-A244-A66D-FAC163ED4566}" type="datetimeFigureOut">
              <a:rPr lang="en-US" smtClean="0"/>
              <a:t>9/15/14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C59EC-9E74-DB45-B490-251BF1220A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61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50665-4683-A244-A66D-FAC163ED4566}" type="datetimeFigureOut">
              <a:rPr lang="en-US" smtClean="0"/>
              <a:t>9/15/14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C59EC-9E74-DB45-B490-251BF1220A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906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50665-4683-A244-A66D-FAC163ED4566}" type="datetimeFigureOut">
              <a:rPr lang="en-US" smtClean="0"/>
              <a:t>9/15/14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C59EC-9E74-DB45-B490-251BF1220A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30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50665-4683-A244-A66D-FAC163ED4566}" type="datetimeFigureOut">
              <a:rPr lang="en-US" smtClean="0"/>
              <a:t>9/15/14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C59EC-9E74-DB45-B490-251BF1220A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491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50665-4683-A244-A66D-FAC163ED4566}" type="datetimeFigureOut">
              <a:rPr lang="en-US" smtClean="0"/>
              <a:t>9/15/14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C59EC-9E74-DB45-B490-251BF1220A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925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F66AD8-BC4A-4004-9882-414398D930CA}" type="datetimeFigureOut">
              <a:rPr lang="en-US" smtClean="0"/>
              <a:t>9/15/14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1C59EC-9E74-DB45-B490-251BF1220A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15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tags" Target="../tags/tag3.xm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tags" Target="../tags/tag4.xm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tags" Target="../tags/tag5.xm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01259"/>
            <a:ext cx="7313613" cy="868362"/>
          </a:xfrm>
        </p:spPr>
        <p:txBody>
          <a:bodyPr>
            <a:normAutofit fontScale="90000"/>
          </a:bodyPr>
          <a:lstStyle/>
          <a:p>
            <a:r>
              <a:rPr lang="en-US" dirty="0"/>
              <a:t>The Implicitly Restarted Arnoldi Method </a:t>
            </a:r>
          </a:p>
        </p:txBody>
      </p:sp>
      <p:pic>
        <p:nvPicPr>
          <p:cNvPr id="4" name="Picture 3" descr="TP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08202" y="1166961"/>
            <a:ext cx="8763000" cy="5664200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>
                    <a:alpha val="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8208239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70960"/>
          </a:xfrm>
        </p:spPr>
        <p:txBody>
          <a:bodyPr>
            <a:normAutofit fontScale="90000"/>
          </a:bodyPr>
          <a:lstStyle/>
          <a:p>
            <a:r>
              <a:rPr lang="en-US" dirty="0"/>
              <a:t>The Implicitly Restarted </a:t>
            </a:r>
            <a:r>
              <a:rPr lang="en-US" dirty="0" err="1"/>
              <a:t>Arnoldi</a:t>
            </a:r>
            <a:r>
              <a:rPr lang="en-US" dirty="0"/>
              <a:t> Method </a:t>
            </a:r>
            <a:r>
              <a:rPr lang="en-US" dirty="0" smtClean="0"/>
              <a:t> (continued)</a:t>
            </a:r>
            <a:endParaRPr lang="en-US" dirty="0"/>
          </a:p>
        </p:txBody>
      </p:sp>
      <p:pic>
        <p:nvPicPr>
          <p:cNvPr id="5" name="Picture 4" descr="TP_tmp.png"/>
          <p:cNvPicPr>
            <a:picLocks noChangeAspect="1"/>
          </p:cNvPicPr>
          <p:nvPr>
            <p:custDataLst>
              <p:tags r:id="rId1"/>
            </p:custDataLst>
          </p:nvPr>
        </p:nvPicPr>
        <p:blipFill rotWithShape="1"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899" b="17421"/>
          <a:stretch/>
        </p:blipFill>
        <p:spPr>
          <a:xfrm>
            <a:off x="190500" y="1797538"/>
            <a:ext cx="8763000" cy="2510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>
                    <a:alpha val="0"/>
                  </a:scrgbClr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56879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9369"/>
            <a:ext cx="9144000" cy="1170960"/>
          </a:xfrm>
        </p:spPr>
        <p:txBody>
          <a:bodyPr>
            <a:normAutofit fontScale="90000"/>
          </a:bodyPr>
          <a:lstStyle/>
          <a:p>
            <a:r>
              <a:rPr lang="en-US" dirty="0"/>
              <a:t>The Implicitly Restarted </a:t>
            </a:r>
            <a:r>
              <a:rPr lang="en-US" dirty="0" err="1"/>
              <a:t>Arnoldi</a:t>
            </a:r>
            <a:r>
              <a:rPr lang="en-US" dirty="0"/>
              <a:t> Method </a:t>
            </a:r>
            <a:r>
              <a:rPr lang="en-US" dirty="0" smtClean="0"/>
              <a:t> (continued)</a:t>
            </a:r>
            <a:endParaRPr lang="en-US" dirty="0"/>
          </a:p>
        </p:txBody>
      </p:sp>
      <p:pic>
        <p:nvPicPr>
          <p:cNvPr id="10" name="Picture 9" descr="TP_tmp.png"/>
          <p:cNvPicPr>
            <a:picLocks noChangeAspect="1"/>
          </p:cNvPicPr>
          <p:nvPr>
            <p:custDataLst>
              <p:tags r:id="rId1"/>
            </p:custDataLst>
          </p:nvPr>
        </p:nvPicPr>
        <p:blipFill rotWithShape="1"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703" b="10535"/>
          <a:stretch/>
        </p:blipFill>
        <p:spPr bwMode="auto">
          <a:xfrm>
            <a:off x="190500" y="1660768"/>
            <a:ext cx="8763000" cy="4601309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>
                    <a:alpha val="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2701026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70960"/>
          </a:xfrm>
        </p:spPr>
        <p:txBody>
          <a:bodyPr>
            <a:normAutofit fontScale="90000"/>
          </a:bodyPr>
          <a:lstStyle/>
          <a:p>
            <a:r>
              <a:rPr lang="en-US" dirty="0"/>
              <a:t>The Implicitly Restarted </a:t>
            </a:r>
            <a:r>
              <a:rPr lang="en-US" dirty="0" err="1"/>
              <a:t>Arnoldi</a:t>
            </a:r>
            <a:r>
              <a:rPr lang="en-US" dirty="0"/>
              <a:t> Method </a:t>
            </a:r>
            <a:r>
              <a:rPr lang="en-US" dirty="0" smtClean="0"/>
              <a:t> (continued)</a:t>
            </a:r>
            <a:endParaRPr lang="en-US" dirty="0"/>
          </a:p>
        </p:txBody>
      </p:sp>
      <p:pic>
        <p:nvPicPr>
          <p:cNvPr id="6" name="Picture 5" descr="TP_tmp.png"/>
          <p:cNvPicPr>
            <a:picLocks noChangeAspect="1"/>
          </p:cNvPicPr>
          <p:nvPr>
            <p:custDataLst>
              <p:tags r:id="rId1"/>
            </p:custDataLst>
          </p:nvPr>
        </p:nvPicPr>
        <p:blipFill rotWithShape="1"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565" b="13974"/>
          <a:stretch/>
        </p:blipFill>
        <p:spPr bwMode="auto">
          <a:xfrm>
            <a:off x="190500" y="2491153"/>
            <a:ext cx="8763000" cy="3067539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>
                    <a:alpha val="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8431818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70960"/>
          </a:xfrm>
        </p:spPr>
        <p:txBody>
          <a:bodyPr>
            <a:normAutofit fontScale="90000"/>
          </a:bodyPr>
          <a:lstStyle/>
          <a:p>
            <a:r>
              <a:rPr lang="en-US" dirty="0"/>
              <a:t>The Implicitly Restarted Arnoldi Method  (concluded)</a:t>
            </a:r>
          </a:p>
        </p:txBody>
      </p:sp>
      <p:pic>
        <p:nvPicPr>
          <p:cNvPr id="6" name="Picture 5" descr="TP_tmp.png"/>
          <p:cNvPicPr>
            <a:picLocks noChangeAspect="1"/>
          </p:cNvPicPr>
          <p:nvPr>
            <p:custDataLst>
              <p:tags r:id="rId1"/>
            </p:custDataLst>
          </p:nvPr>
        </p:nvPicPr>
        <p:blipFill rotWithShape="1"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110"/>
          <a:stretch/>
        </p:blipFill>
        <p:spPr bwMode="auto">
          <a:xfrm>
            <a:off x="190500" y="2344615"/>
            <a:ext cx="8763000" cy="3686908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>
                    <a:alpha val="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5875974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{algorithm}&#10;\usepackage{algpseudocode}&#10;\pagestyle{empty}&#10;\makeatletter&#10;\renewcommand{\ALG@beginalgorithmic}{\small}&#10;\makeatother&#10;&#10;\begin{document}&#10;\algrenewcommand{\algorithmiccomment}[1]{$\%$ #1}&#10;\begin{algorithm}&#10;\begin{algorithmic}&#10;\Function {eigsb} {A,nev,m,tol,maxiter}&#10;\State&#10;\Comment {eigsb executes the Arnoldi process with implicit restarts to}&#10;\State&#10;\Comment {compute a specified number of the largest eigenvalues of the sparse}&#10;\State&#10;\Comment {nonsymmetric matrix A.}&#10;\State&#10;\Comment {[V, D] = eigsb(A,v0,nev,m,tol,maxiter) returns a matrix V of}&#10;\State&#10;\Comment {eigenvectors and diagonal matrix D of eigenvalues for the sparse}&#10;\State&#10;\Comment {nonsymmetric A. m is the size of the Krylov subspace to be}&#10;\State&#10;\Comment {used and should be as small as possible. nev is the number of}&#10;\State&#10;\Comment {eigenvalues desired and should also be small.}&#10;\State&#10;\Comment {tol is the error tolerance, and maxiter is the maximum}&#10;\State&#10;\Comment {number of iterations.}&#10;\State&#10;\State&#10;k = 1&#10;\State&#10;Allocate matrices $V^{n\times m}$ and $H^{m\times m}$&#10;\State&#10;f = rand(n,1)&#10;\State&#10;$f=f/\left\Vert f\right\Vert _{2}$&#10;\State&#10;\Comment {perform an m step Arnoldi decomposition of A.}&#10;\State&#10;[V, H, f] = arnoldif(A,V,H,f,k,m)&#10;\State&#10;iter = 0&#10;\EndFunction&#10;\end{algorithmic}&#10;\end{algorithm}&#10;\end{document}"/>
  <p:tag name="FILENAME" val="TP_tmp"/>
  <p:tag name="FORMAT" val="png16m"/>
  <p:tag name="RES" val="1200"/>
  <p:tag name="BLEND" val="0"/>
  <p:tag name="TRANSPARENT" val="1"/>
  <p:tag name="TBUG" val="1"/>
  <p:tag name="ALLOWFS" val="0"/>
  <p:tag name="ORIGWIDTH" val="345"/>
  <p:tag name="PICTUREFILESIZE" val="19819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{algorithm}&#10;\usepackage{algpseudocode}&#10;\pagestyle{empty}&#10;\makeatletter&#10;\renewcommand{\ALG@beginalgorithmic}{\small}&#10;\makeatother&#10;&#10;\begin{document}&#10;\algrenewcommand{\algorithmiccomment}[1]{$\%$ #1}\begin{algorithm}&#10;\begin{algorithmic}&#10;\Function {eigsb} {A,nev,m,tol,maxiter}&#10;\While {true}&#10;\State&#10;iter = iter + 1&#10;\State&#10;\Comment {find the eigevalues and eigenvectors of H}&#10;\State&#10;$\left[\begin{array}{cc} UH, &amp; DH\end{array}\right]=eig\left(H\right)$&#10;\State&#10;sigma = diag(UH)&#10;\State&#10;sort the eigenvalues from largest to smallest in magnitude&#10;\State&#10;$Q=I^{m\times m}$&#10;\State&#10;\Comment {use sigma(nev+1), ..., sigma(m) as the shifts}&#10;\State&#10;j = m&#10;\EndWhile&#10;\EndFunction&#10;\end{algorithmic}&#10;\end{algorithm}&#10;&#10;\end{document}"/>
  <p:tag name="FILENAME" val="TP_tmp"/>
  <p:tag name="FORMAT" val="png16m"/>
  <p:tag name="RES" val="1200"/>
  <p:tag name="BLEND" val="0"/>
  <p:tag name="TRANSPARENT" val="1"/>
  <p:tag name="TBUG" val="1"/>
  <p:tag name="ALLOWFS" val="0"/>
  <p:tag name="ORIGWIDTH" val="345"/>
  <p:tag name="PICTUREFILESIZE" val="9574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{algorithm}&#10;\usepackage{algpseudocode}&#10;\pagestyle{empty}&#10;\makeatletter&#10;\renewcommand{\ALG@beginalgorithmic}{\small}&#10;\makeatother&#10;&#10;\begin{document}&#10;\algrenewcommand{\algorithmiccomment}[1]{$\%$ #1}&#10;\begin{algorithm}&#10;\begin{algorithmic}&#10;\Function {eigsb} {A,nev,m,tol,maxiter}&#10;\While {true}&#10;\While {$j\geq nev+1$}&#10;\State&#10;lambda = sigma(j)&#10;\State&#10;alpha = imag(lambda)&#10;\If {$\left|alpha\right|&gt;0$}&#10;\State&#10;\Comment {the eigenvalue is complex. use a double shift.}&#10;\State&#10;beta = real(lambda)&#10;\State&#10;$\left[\begin{array}{cc} Qj, &amp; Rj\end{array}\right]=qr\left(\left(H-beta* I^{m\times m}\right)^{2}+alpha^{2}* I^{m\times m}\right)$&#10;\State&#10;j = j - 2&#10;\Else&#10;\State&#10;\Comment {the eigenvalue is real. use a single shift.}&#10;\State&#10;$\left[Qj,\thinspace Rj\right]=qr\left(H-\mathsf{lambda* I^{m\times m}}\right)$&#10;\State&#10;j = j-1&#10;\EndIf&#10;\State&#10;$H=Qj^{T}*H*Qj$&#10;\State&#10;$Q=Q*Qj$&#10;\EndWhile&#10;\EndWhile&#10;\EndFunction&#10;\end{algorithmic}&#10;\end{algorithm}&#10;&#10;\end{document}"/>
  <p:tag name="FILENAME" val="TP_tmp"/>
  <p:tag name="FORMAT" val="png16m"/>
  <p:tag name="RES" val="1200"/>
  <p:tag name="BLEND" val="0"/>
  <p:tag name="TRANSPARENT" val="1"/>
  <p:tag name="TBUG" val="1"/>
  <p:tag name="ALLOWFS" val="0"/>
  <p:tag name="ORIGWIDTH" val="345"/>
  <p:tag name="PICTUREFILESIZE" val="15558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{algorithm}&#10;\usepackage{algpseudocode}&#10;\pagestyle{empty}&#10;\makeatletter&#10;\renewcommand{\ALG@beginalgorithmic}{\small}&#10;\makeatother&#10;&#10;\begin{document}&#10;\algrenewcommand{\algorithmiccomment}[1]{$\%$ #1}&#10;\begin{algorithm}&#10;\begin{algorithmic}\Function {eigsb} {A,nev,m,tol,maxiter}&#10;\While {true}&#10;\State&#10;\Comment {compute the residual norm for the kth eigenpair.}&#10;\State&#10;u = UH(:,k)&#10;\State&#10;$residnorm=\left\Vert f\right\Vert _{2}\,\left|u\left(m\right)\right|$&#10;\State&#10;\Comment {lock $v_{k}$ if the tolerance is obtained}&#10;\If {residnorm $&lt;tol$}&#10;\If {k $&lt;nev$}&#10;\State&#10;k = k + 1&#10;\Else&#10;\State&#10;return $\left[\begin{array}{cc} V_{m}\left(:,1:nev\right), &amp; diag\left(sigma\left(1:nev\right)\right)\end{array}\right]$&#10;\EndIf&#10;\EndIf&#10;\EndWhile&#10;\EndFunction&#10;\end{algorithmic}&#10;\end{algorithm}&#10;\end{document}"/>
  <p:tag name="FILENAME" val="TP_tmp"/>
  <p:tag name="FORMAT" val="png16m"/>
  <p:tag name="RES" val="1200"/>
  <p:tag name="BLEND" val="0"/>
  <p:tag name="TRANSPARENT" val="1"/>
  <p:tag name="TBUG" val="1"/>
  <p:tag name="ALLOWFS" val="0"/>
  <p:tag name="ORIGWIDTH" val="345"/>
  <p:tag name="PICTUREFILESIZE" val="11405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{algorithm}&#10;\usepackage{algpseudocode}&#10;\pagestyle{empty}&#10;\makeatletter&#10;\renewcommand{\ALG@beginalgorithmic}{\small}&#10;\makeatother&#10;&#10;\begin{document}&#10;\algrenewcommand{\algorithmiccomment}[1]{$\%$ #1}&#10;\begin{algorithm}&#10;\begin{algorithmic}\Function {eigsb} {A,nev,m,tol,maxiter}&#10;\While {true}&#10;\State&#10;\Comment {build an m step decomposition from the nev step one.}&#10;\State&#10;betak = H(nev+1,nev)&#10;\State&#10;sigmak = Q(m,nev)&#10;\State&#10;fk = V(:,nev+1)*betak + f*sigmak&#10;\State&#10;V(:,1:nev) = V(:,1:m)*Q(:,1:nev)&#10;\State&#10;[V, H, f] = arnoldif(A,V(:,1:nev),H(1:nev,1:nev),fk,nev+1,m)&#10;\State&#10;\If {iter $\geq$ maxiter}&#10;\State&#10;print(Error: could not compute nev eigenvalues accurately)&#10;\State&#10;terminate&#10;\EndIf&#10;\EndWhile&#10;\EndFunction&#10;\end{algorithmic}&#10;\end{algorithm}&#10;&#10;\end{document}"/>
  <p:tag name="FILENAME" val="TP_tmp"/>
  <p:tag name="FORMAT" val="png16m"/>
  <p:tag name="RES" val="1200"/>
  <p:tag name="BLEND" val="0"/>
  <p:tag name="TRANSPARENT" val="1"/>
  <p:tag name="TBUG" val="1"/>
  <p:tag name="ALLOWFS" val="0"/>
  <p:tag name="ORIGWIDTH" val="345"/>
  <p:tag name="PICTUREFILESIZE" val="12497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977</TotalTime>
  <Words>37</Words>
  <Application>Microsoft Macintosh PowerPoint</Application>
  <PresentationFormat>On-screen Show (4:3)</PresentationFormat>
  <Paragraphs>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The Implicitly Restarted Arnoldi Method </vt:lpstr>
      <vt:lpstr>The Implicitly Restarted Arnoldi Method  (continued)</vt:lpstr>
      <vt:lpstr>The Implicitly Restarted Arnoldi Method  (continued)</vt:lpstr>
      <vt:lpstr>The Implicitly Restarted Arnoldi Method  (continued)</vt:lpstr>
      <vt:lpstr>The Implicitly Restarted Arnoldi Method  (concluded)</vt:lpstr>
    </vt:vector>
  </TitlesOfParts>
  <Company>University of the Pacific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</dc:title>
  <dc:creator>William Ford</dc:creator>
  <cp:lastModifiedBy>William Ford</cp:lastModifiedBy>
  <cp:revision>77</cp:revision>
  <dcterms:created xsi:type="dcterms:W3CDTF">2014-07-11T04:22:05Z</dcterms:created>
  <dcterms:modified xsi:type="dcterms:W3CDTF">2014-09-15T20:33:34Z</dcterms:modified>
</cp:coreProperties>
</file>