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2"/>
  </p:notesMasterIdLst>
  <p:sldIdLst>
    <p:sldId id="271" r:id="rId2"/>
    <p:sldId id="272" r:id="rId3"/>
    <p:sldId id="273" r:id="rId4"/>
    <p:sldId id="274" r:id="rId5"/>
    <p:sldId id="276" r:id="rId6"/>
    <p:sldId id="277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CF62-498D-9441-8521-54FA3A707C54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0C94-8624-AB46-86FD-E315F2751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9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5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4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3613" cy="868362"/>
          </a:xfrm>
        </p:spPr>
        <p:txBody>
          <a:bodyPr/>
          <a:lstStyle/>
          <a:p>
            <a:r>
              <a:rPr lang="en-US" dirty="0"/>
              <a:t>One-Sided </a:t>
            </a:r>
            <a:r>
              <a:rPr lang="en-US" dirty="0" smtClean="0"/>
              <a:t>Jacobi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5"/>
          <a:stretch/>
        </p:blipFill>
        <p:spPr>
          <a:xfrm>
            <a:off x="190500" y="1587500"/>
            <a:ext cx="8763000" cy="257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6224"/>
            <a:ext cx="9144000" cy="1170960"/>
          </a:xfrm>
        </p:spPr>
        <p:txBody>
          <a:bodyPr>
            <a:normAutofit fontScale="90000"/>
          </a:bodyPr>
          <a:lstStyle/>
          <a:p>
            <a:r>
              <a:rPr lang="en-US" dirty="0"/>
              <a:t>Demmel and Kahan Zero-shift QR Downward Sweep (concluded)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1"/>
          <a:stretch/>
        </p:blipFill>
        <p:spPr>
          <a:xfrm>
            <a:off x="190500" y="1600200"/>
            <a:ext cx="8763000" cy="504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12738"/>
            <a:ext cx="7313613" cy="868362"/>
          </a:xfrm>
        </p:spPr>
        <p:txBody>
          <a:bodyPr/>
          <a:lstStyle/>
          <a:p>
            <a:r>
              <a:rPr lang="en-US" dirty="0"/>
              <a:t>One-Sided Jacobi (continued)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0" b="14362"/>
          <a:stretch/>
        </p:blipFill>
        <p:spPr>
          <a:xfrm>
            <a:off x="190500" y="1993900"/>
            <a:ext cx="87630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0338"/>
            <a:ext cx="7313613" cy="868362"/>
          </a:xfrm>
        </p:spPr>
        <p:txBody>
          <a:bodyPr/>
          <a:lstStyle/>
          <a:p>
            <a:r>
              <a:rPr lang="en-US" dirty="0"/>
              <a:t>One-Sided Jacobi (continued)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b="18056"/>
          <a:stretch/>
        </p:blipFill>
        <p:spPr>
          <a:xfrm>
            <a:off x="203200" y="1460500"/>
            <a:ext cx="8763000" cy="490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11138"/>
            <a:ext cx="7313613" cy="868362"/>
          </a:xfrm>
        </p:spPr>
        <p:txBody>
          <a:bodyPr/>
          <a:lstStyle/>
          <a:p>
            <a:r>
              <a:rPr lang="en-US" dirty="0"/>
              <a:t>One-Sided Jacobi (continued)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7" b="17760"/>
          <a:stretch/>
        </p:blipFill>
        <p:spPr bwMode="auto">
          <a:xfrm>
            <a:off x="203200" y="1600200"/>
            <a:ext cx="8763000" cy="42545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76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65138"/>
            <a:ext cx="7313613" cy="868362"/>
          </a:xfrm>
        </p:spPr>
        <p:txBody>
          <a:bodyPr/>
          <a:lstStyle/>
          <a:p>
            <a:r>
              <a:rPr lang="en-US" dirty="0"/>
              <a:t>One-Sided Jacobi </a:t>
            </a:r>
            <a:r>
              <a:rPr lang="en-US" dirty="0" smtClean="0"/>
              <a:t>(continued)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7500"/>
          <a:stretch/>
        </p:blipFill>
        <p:spPr>
          <a:xfrm>
            <a:off x="190500" y="1917700"/>
            <a:ext cx="8763000" cy="306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Jacobi </a:t>
            </a:r>
            <a:r>
              <a:rPr lang="en-US" dirty="0" smtClean="0"/>
              <a:t>(concluded)</a:t>
            </a:r>
            <a:endParaRPr lang="en-US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/>
          <a:stretch/>
        </p:blipFill>
        <p:spPr bwMode="auto">
          <a:xfrm>
            <a:off x="241300" y="2400300"/>
            <a:ext cx="8763000" cy="368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60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480"/>
            <a:ext cx="9144000" cy="1170960"/>
          </a:xfrm>
        </p:spPr>
        <p:txBody>
          <a:bodyPr>
            <a:normAutofit fontScale="90000"/>
          </a:bodyPr>
          <a:lstStyle/>
          <a:p>
            <a:r>
              <a:rPr lang="en-US" dirty="0"/>
              <a:t>Reduction of a </a:t>
            </a:r>
            <a:r>
              <a:rPr lang="en-US" dirty="0" smtClean="0"/>
              <a:t>Matrix </a:t>
            </a:r>
            <a:r>
              <a:rPr lang="en-US" dirty="0"/>
              <a:t>to </a:t>
            </a:r>
            <a:r>
              <a:rPr lang="en-US" dirty="0" smtClean="0"/>
              <a:t>Upper Bidiagonal Form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1" y="1655743"/>
            <a:ext cx="6050280" cy="3834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9944" y="1557495"/>
            <a:ext cx="7488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9899" y="5590238"/>
            <a:ext cx="7488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01638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Demmel and Kahan Zero-shift QR Downward Sweep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5"/>
          <a:stretch/>
        </p:blipFill>
        <p:spPr bwMode="auto">
          <a:xfrm>
            <a:off x="190500" y="1803400"/>
            <a:ext cx="8763000" cy="3708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0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25086"/>
            <a:ext cx="9144000" cy="1170960"/>
          </a:xfrm>
        </p:spPr>
        <p:txBody>
          <a:bodyPr>
            <a:normAutofit fontScale="90000"/>
          </a:bodyPr>
          <a:lstStyle/>
          <a:p>
            <a:r>
              <a:rPr lang="en-US" dirty="0"/>
              <a:t>Demmel and Kahan Zero-shift QR Downward Sweep </a:t>
            </a:r>
            <a:r>
              <a:rPr lang="en-US" dirty="0" smtClean="0"/>
              <a:t>(continued)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6800"/>
          <a:stretch/>
        </p:blipFill>
        <p:spPr bwMode="auto">
          <a:xfrm>
            <a:off x="241300" y="1905000"/>
            <a:ext cx="8763000" cy="168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6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jacobisvd} {A,tol,maxsweeps}&#10;\State&#10;\Comment {One-sided Jacobi method for computing the reduced SVD of}&#10;\State&#10;\Comment {an $m\times n$ matrix.}&#10;\State&#10;\Comment {Input: Matrix A, error tolerance tol, and the}&#10;\State&#10;\Comment {maximum number of sweeps, maxsweeps.}&#10;\State&#10;\Comment {Output: $m\times n$ orthogonal matrix U, $n\times n$ diagonal matrix $\Sigma$}&#10;\State&#10;\Comment {containing the singular values of A in decreasing order, an}&#10;\State&#10;\Comment {$n\times n$ orthogonal matrix V, and numsweeps, the number of sweeps required.}&#10;\State&#10;\Comment {If the error tolerance is not obtained in maxsweeps, numsweeps = -1.}&#10;\EndFunction&#10;\end{algorithmic}&#10;\end{algorithm}&#10;\end{document}&#10;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225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singvals} {A, tol}&#10;\While {1}&#10;\If  {;}&#10;\For {i = 1:k-1}&#10;\Comment {Compute the Givens parameters for a rotation}&#10;\State&#10;\Comment {that will zero-out A(i,i+1) and A(i-1,i+1),}&#10;\State&#10;\Comment {but makes A(i+1,i) non-zero.}&#10;\State&#10;$\left[\begin{array}{cc} c, &amp; s\end{array}\right]=givensparms\left(a_{ii},\, a_{i,\, i+1}\right)$&#10;\State&#10;\Comment {Apply the rotation by performing a post-product.}&#10;\State&#10;A(1:k,1:k) = givensmulpsvd(A(1:k,1:k),i,i+1,c,s)&#10;\State&#10;\Comment {Compute the Givens parameters for a rotation}&#10;\State&#10;\Comment {that will zero-out $a_{i+1,\, i}$ to correct the result}&#10;\State&#10;\Comment {of the previous rotation. The rotation makes}&#10;\State&#10;\Comment {$a_{i,\, i+2}$ and A(i,i+1) non-zero.}&#10;\State&#10;$\left[\begin{array}{cc} c, &amp; s\end{array}\right]=givensparms\left(a_{ii},\, a_{i+1,i}\right)$&#10;\State&#10;\Comment {Apply the rotation as a pre-product.}&#10;\State&#10;A(1:k,1:k) = givensmul(A(1:k,1:k),i,i+1,c,s)&#10;\EndFor&#10;\EndIf&#10;\EndWhile&#10;\State&#10;return S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94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jacobisvd} {A,tol,maxsweeps}&#10;\State&#10;U = A&#10;\State&#10;V = I&#10;\State&#10;singvals = 0&#10;\State&#10;$tmp=\left[\begin{array}{ccccc} 1 &amp; 1 &amp; \ldots &amp; 1 &amp; 1\end{array}\right]^{T}$&#10;\State&#10;errormeasure = tol + 1&#10;\State&#10;numsweeps = 0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551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jacobisvd} {A,tol,maxsweeps}&#10;\While {$\left(errormeasure\geq tol\right)\, and\,\left(numsweeps\leq maxsweeps\right)$}&#10;\State&#10;numsweeps = numsweeps + 1&#10;\For {i = 1:n-1}&#10;\State&#10;errormeasure = 0&#10;\For {j = i+1:n}&#10;\State&#10;$normcoli=\left\Vert U\left(:,\, i\right)\right\Vert _{2}$&#10;\State&#10;$normcolj=\left\Vert U\left(:,\, j\right)\right\Vert _{2}$&#10;\If {$normcoli&lt;normcolj$}&#10;\State&#10;\Comment {Assure the singular values will appear in decreasing order in S.}&#10;\State&#10;swap columns i and j of U and V&#10;\EndIf&#10;\State&#10;$\alpha=\sum_{k=1}^{m}u_{ki}^{2}$&#10;\State&#10;$\beta=\sum_{k=1}^{m}u_{kj}^{2}$&#10;\State&#10;$\gamma=\sum_{k=1}^{m}u_{ki}u_{kj}$&#10;\If {$\alpha\beta\neq0$}&#10;\State&#10;$errormeasure=\max\left(errormeasure,\,\frac{\left|\gamma\right|}{\sqrt{\alpha\beta}}\right)$&#10;\EndIf&#10;\EndFor&#10;\EndFor&#10;\EndWhile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839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jacobisvd} {A,tol,maxsweeps}&#10;\While {1}&#10;\For {i}&#10;\For {j}&#10;\State&#10;\Comment {compute Jacobi rotation that makes columns i and j of U}&#10;\State&#10;\Comment {orthogonal and also zeros-out $\left(A^{T}A\right)_{ij}$ and $\left(A^{T}A\right)_{ji}$}&#10;\If {$\gamma\neq0$}&#10;\State&#10;$\zeta=\frac{\beta-\alpha}{2\gamma}$&#10;\If {$\zeta\geq0$}&#10;\State&#10;$t=\frac{1}{\left|\zeta\right|+\sqrt{1+\zeta^{2}}}$&#10;\Else&#10;\State&#10;$t=-\frac{1}{\left|\zeta\right|+\sqrt{1+\zeta^{2}}}$&#10;\EndIf&#10;\State&#10;$c=\frac{1}{\sqrt{1+t^{2}}}$&#10;$s=ct$&#10;\Else&#10;\State&#10;c = 1&#10;\State&#10;s = 0&#10;\EndIf&#10;\EndFor&#10;\EndFor&#10;\EndWhile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475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jacobisvd} {A,tol,maxsweeps}&#10;\While {1}&#10;\For {1}&#10;\For {1}&#10;\State&#10;\Comment {update columns i and j of U.}&#10;\State&#10;t = U(:,i)&#10;\State&#10;U(:,i) = ct - s*U(:,j)&#10;\State&#10;U(:,j) = st + c*U(:,j)&#10;\State&#10;\Comment {update matrix V of right singular vectors.}&#10;\State&#10;t = V(:,i)&#10;\State&#10;V(:,i) = ct - sV(:,j)&#10;\State&#10;V(:,j) = st + cV(:,j)&#10;\EndFor&#10;\EndFor&#10;\EndWhile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125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jacobisvd} {A,tol,maxsweeps}&#10;\State&#10;\Comment {The singular values are the norms of the columns of U.}&#10;\State&#10;\Comment {The left singular vectors are the normalized columns of U.}&#10;\For {j = 1:n}&#10;\State&#10;$\mathsf{singvals\left(j\right)}=\left\Vert U\left(:,\, j\right)\right\Vert _{2}$&#10;\If {$\mathsf{singvals\left(j\right)}&gt;eps$}&#10;\State&#10;$U\left(:,\, j\right)=U\left(:,\, j\right)/\mathsf{singvals\left(j\right)}$&#10;\EndIf&#10;\EndFor&#10;\State&#10;$\Sigma=diag\left(singvals\right)$&#10;\If {errormeasure $\geq$ tol}&#10;\State&#10;numsweeps = -1&#10;\EndIf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153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87"/>
  <p:tag name="ORIGINALWIDTH" val="2977.5"/>
  <p:tag name="LATEXADDIN" val="\documentclass{article}&#10;\usepackage{amsmath}&#10;\usepackage{algorithm}&#10;\usepackage{algpseudocode}&#10;\usepackage{listings}&#10;\pagestyle{empty}&#10;\begin{document}&#10;\algrenewcommand{\algorithmiccomment}[1]{$\%$ #1}&#10;&#10;\begin{algorithmic}&#10;\Function {bidiag} {A}&#10;\State&#10;\Comment {Reduces the $m\times n$ matrix A to bidiagonal form.}&#10;\State&#10;\Comment {Input: matrix A}&#10;\State&#10;\Comment {Output: matrix B in upper biagonal form.}&#10;\State&#10;$k=\min\left(m-1,\, n\right)$&#10;\For {i = 1:k}&#10;\State&#10;A = hzero2(A,i,i)&#10;\If {$i\leq k-1$}&#10;\State&#10;$A=hzero2\left(A,\, i,\, i+1,\,1\right)$&#10;\EndIf&#10;\EndFor&#10;\State&#10;return A&#10;\EndFunction&#10;\end{algorithmic}&#10;&#10;&#10;\end{document}"/>
  <p:tag name="IGUANATEXSIZE" val="20"/>
  <p:tag name="IGUANATEXCURSOR" val="5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singvals} {A, tol}&#10;\State&#10;\Comment {Computes the singular values of an $m\times n$ matrix.}&#10;\State&#10;\Comment {Input: real matrix A and error tolerance tol.}&#10;\State&#10;\Comment {Output: a vector S of the singular values of A ordered}&#10;\State&#10;\Comment {largest to smallest.}&#10;\If {$m&lt;n$}&#10;\State&#10;$A=A^{T}$&#10;\State&#10;tmp = m&#10;\State&#10;m = n&#10;\State&#10;n = tmp&#10;\EndIf&#10;\State&#10;A = bidiag(A)&#10;\State&#10;$k=\min\left(m,\, n\right)$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051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singvals} {A, tol}&#10;\While {$k\geq2$}&#10;\State&#10;\Comment {convergence test}&#10;\If {$\left|a_{k-1,\, k}\right|&lt;tol\left(\left|a_{k-1,\, k-1}\right|+\left|a_{kk}\right|\right)$}&#10;\State&#10;$a_{k-1,\, k}=0$&#10;\State&#10;k = k-1&#10;\Else&#10;\State&#10;;&#10;\EndIf&#10;\EndWhile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701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62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One-Sided Jacobi</vt:lpstr>
      <vt:lpstr>One-Sided Jacobi (continued)</vt:lpstr>
      <vt:lpstr>One-Sided Jacobi (continued)</vt:lpstr>
      <vt:lpstr>One-Sided Jacobi (continued)</vt:lpstr>
      <vt:lpstr>One-Sided Jacobi (continued)</vt:lpstr>
      <vt:lpstr>One-Sided Jacobi (concluded)</vt:lpstr>
      <vt:lpstr>Reduction of a Matrix to Upper Bidiagonal Form </vt:lpstr>
      <vt:lpstr>Demmel and Kahan Zero-shift QR Downward Sweep</vt:lpstr>
      <vt:lpstr>Demmel and Kahan Zero-shift QR Downward Sweep (continued)</vt:lpstr>
      <vt:lpstr>Demmel and Kahan Zero-shift QR Downward Sweep (concluded)</vt:lpstr>
    </vt:vector>
  </TitlesOfParts>
  <Company>University of the Pacific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William Ford</dc:creator>
  <cp:lastModifiedBy>William Ford</cp:lastModifiedBy>
  <cp:revision>94</cp:revision>
  <dcterms:created xsi:type="dcterms:W3CDTF">2014-07-11T04:22:05Z</dcterms:created>
  <dcterms:modified xsi:type="dcterms:W3CDTF">2015-02-09T00:26:07Z</dcterms:modified>
</cp:coreProperties>
</file>