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61" r:id="rId5"/>
    <p:sldId id="263" r:id="rId6"/>
    <p:sldId id="264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9" r:id="rId25"/>
    <p:sldId id="288" r:id="rId26"/>
    <p:sldId id="286" r:id="rId27"/>
    <p:sldId id="285" r:id="rId28"/>
    <p:sldId id="284" r:id="rId29"/>
    <p:sldId id="283" r:id="rId30"/>
    <p:sldId id="282" r:id="rId31"/>
    <p:sldId id="281" r:id="rId32"/>
    <p:sldId id="290" r:id="rId33"/>
    <p:sldId id="291" r:id="rId34"/>
    <p:sldId id="259" r:id="rId35"/>
    <p:sldId id="260" r:id="rId36"/>
  </p:sldIdLst>
  <p:sldSz cx="9144000" cy="6858000" type="screen4x3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5E604-5687-44B8-8A44-CBA4D69B642B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5BAFB3-A4DA-4148-975A-715783DB3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28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BC057-1514-419B-B676-B6137ACD031E}" type="datetime1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57400" y="6356350"/>
            <a:ext cx="5029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From Essentials of Medical Biochemistry: With Clinical Cases, Second Edition. Copyright © 2015 Elsevier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9FE4AAD-18F5-41A0-A176-CC67380EBF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236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E3601-F207-4E8E-98CB-CFBB61325F3C}" type="datetime1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4AAD-18F5-41A0-A176-CC67380EB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59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43A59-3B61-44A6-A003-76B9CE8106A0}" type="datetime1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4AAD-18F5-41A0-A176-CC67380EB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554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F4296-9EEC-4E3D-8279-162B3D18C38A}" type="datetime1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From Essentials of Medical Biochemistry: With Clinical Cases, Second Edition. Copyright © 2015 Elsevier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9FE4AAD-18F5-41A0-A176-CC67380EBF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456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87124-6FB0-4F9F-83E2-8A5BB5212EBA}" type="datetime1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4AAD-18F5-41A0-A176-CC67380EB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83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594E-2715-4A7B-B98F-9EA3D5B2B1AC}" type="datetime1">
              <a:rPr lang="en-US" smtClean="0"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4AAD-18F5-41A0-A176-CC67380EB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18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305B1-7806-4AD3-A7D2-2310D6FE4572}" type="datetime1">
              <a:rPr lang="en-US" smtClean="0"/>
              <a:t>10/14/2015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4AAD-18F5-41A0-A176-CC67380EB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71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9C78-5F3D-41FC-AA5D-12E9EB46C5FF}" type="datetime1">
              <a:rPr lang="en-US" smtClean="0"/>
              <a:t>10/14/2015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4AAD-18F5-41A0-A176-CC67380EB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37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7E931-1E68-4D9E-A723-2F05D49C35A5}" type="datetime1">
              <a:rPr lang="en-US" smtClean="0"/>
              <a:t>10/14/2015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4AAD-18F5-41A0-A176-CC67380EB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306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457C-972A-492E-B54F-C42AF2EB8260}" type="datetime1">
              <a:rPr lang="en-US" smtClean="0"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4AAD-18F5-41A0-A176-CC67380EB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844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1B7D2-3357-44B1-A786-B5C21297460D}" type="datetime1">
              <a:rPr lang="en-US" smtClean="0"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4AAD-18F5-41A0-A176-CC67380EB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14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89AE2-9F5B-4E7C-9FEA-48B115C0A328}" type="datetime1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0" y="6356350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From Essentials of Medical Biochemistry: With Clinical Cases, Second Edition. Copyright © 2015 Elsevier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9FE4AAD-18F5-41A0-A176-CC67380EBF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63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071248" y="1905000"/>
            <a:ext cx="27238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rgbClr val="000000"/>
                </a:solidFill>
              </a:rPr>
              <a:t>Chapter 16</a:t>
            </a:r>
            <a:endParaRPr lang="en-US" altLang="en-US" sz="4000" dirty="0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6200" y="3200400"/>
            <a:ext cx="9067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/>
              <a:t>Lipids I: Fatty Acids and </a:t>
            </a:r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r>
              <a:rPr lang="en-US" altLang="en-US" sz="4000" dirty="0" smtClean="0"/>
              <a:t>Eicosanoids</a:t>
            </a:r>
            <a:endParaRPr lang="en-US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327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4AAD-18F5-41A0-A176-CC67380EBF51}" type="slidenum">
              <a:rPr lang="en-US" smtClean="0"/>
              <a:t>10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16.8</a:t>
            </a:r>
            <a:endParaRPr lang="en-US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33" y="637032"/>
            <a:ext cx="6400734" cy="393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73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4AAD-18F5-41A0-A176-CC67380EBF51}" type="slidenum">
              <a:rPr lang="en-US" smtClean="0"/>
              <a:t>11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16.9</a:t>
            </a:r>
            <a:endParaRPr lang="en-US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162" y="541934"/>
            <a:ext cx="5083638" cy="387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2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4AAD-18F5-41A0-A176-CC67380EBF51}" type="slidenum">
              <a:rPr lang="en-US" smtClean="0"/>
              <a:t>12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16.10</a:t>
            </a:r>
            <a:endParaRPr lang="en-US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75" y="609600"/>
            <a:ext cx="5986564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16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4AAD-18F5-41A0-A176-CC67380EBF51}" type="slidenum">
              <a:rPr lang="en-US" smtClean="0"/>
              <a:t>13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16.11</a:t>
            </a:r>
            <a:endParaRPr lang="en-US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278" y="762000"/>
            <a:ext cx="5876534" cy="383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14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4AAD-18F5-41A0-A176-CC67380EBF51}" type="slidenum">
              <a:rPr lang="en-US" smtClean="0"/>
              <a:t>14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16.12</a:t>
            </a:r>
            <a:endParaRPr lang="en-US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982" y="691286"/>
            <a:ext cx="4577914" cy="380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1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4AAD-18F5-41A0-A176-CC67380EBF51}" type="slidenum">
              <a:rPr lang="en-US" smtClean="0"/>
              <a:t>15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16.13</a:t>
            </a:r>
            <a:endParaRPr lang="en-US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67" y="304800"/>
            <a:ext cx="2734666" cy="469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52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4AAD-18F5-41A0-A176-CC67380EBF51}" type="slidenum">
              <a:rPr lang="en-US" smtClean="0"/>
              <a:t>16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16.14</a:t>
            </a:r>
            <a:endParaRPr lang="en-US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815645"/>
            <a:ext cx="6091733" cy="375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48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4AAD-18F5-41A0-A176-CC67380EBF51}" type="slidenum">
              <a:rPr lang="en-US" smtClean="0"/>
              <a:t>17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16.15</a:t>
            </a:r>
            <a:endParaRPr lang="en-US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935" y="381000"/>
            <a:ext cx="1656893" cy="434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0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4AAD-18F5-41A0-A176-CC67380EBF51}" type="slidenum">
              <a:rPr lang="en-US" smtClean="0"/>
              <a:t>18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16.16</a:t>
            </a:r>
            <a:endParaRPr lang="en-US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124" y="457200"/>
            <a:ext cx="3261752" cy="468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9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4AAD-18F5-41A0-A176-CC67380EBF51}" type="slidenum">
              <a:rPr lang="en-US" smtClean="0"/>
              <a:t>19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16.17</a:t>
            </a:r>
            <a:endParaRPr lang="en-US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45683"/>
            <a:ext cx="3048000" cy="492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5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6-01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213" y="457200"/>
            <a:ext cx="6249988" cy="44198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4AAD-18F5-41A0-A176-CC67380EBF51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16.1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88781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4AAD-18F5-41A0-A176-CC67380EBF51}" type="slidenum">
              <a:rPr lang="en-US" smtClean="0"/>
              <a:t>20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16.18</a:t>
            </a:r>
            <a:endParaRPr lang="en-US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815" y="490728"/>
            <a:ext cx="4299884" cy="415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29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4AAD-18F5-41A0-A176-CC67380EBF51}" type="slidenum">
              <a:rPr lang="en-US" smtClean="0"/>
              <a:t>21</a:t>
            </a:fld>
            <a:endParaRPr lang="en-US"/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FE4AAD-18F5-41A0-A176-CC67380EBF51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7526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 smtClean="0"/>
              <a:t>UnFig</a:t>
            </a:r>
            <a:r>
              <a:rPr lang="en-US" altLang="en-US" sz="1200" b="1" dirty="0" smtClean="0"/>
              <a:t> 16.1</a:t>
            </a:r>
            <a:endParaRPr lang="en-US" sz="1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621" y="2209800"/>
            <a:ext cx="6104758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50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4AAD-18F5-41A0-A176-CC67380EBF51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762000"/>
            <a:ext cx="3657600" cy="39812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5303837"/>
            <a:ext cx="17526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 smtClean="0"/>
              <a:t>UnFig</a:t>
            </a:r>
            <a:r>
              <a:rPr lang="en-US" altLang="en-US" sz="1200" b="1" dirty="0" smtClean="0"/>
              <a:t> 16.2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61514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4AAD-18F5-41A0-A176-CC67380EBF51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914400"/>
            <a:ext cx="3810000" cy="35420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5303837"/>
            <a:ext cx="17526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 smtClean="0"/>
              <a:t>UnFig</a:t>
            </a:r>
            <a:r>
              <a:rPr lang="en-US" altLang="en-US" sz="1200" b="1" dirty="0" smtClean="0"/>
              <a:t> 16.3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78597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4AAD-18F5-41A0-A176-CC67380EBF51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940" y="1752600"/>
            <a:ext cx="6446120" cy="1981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5303837"/>
            <a:ext cx="17526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 smtClean="0"/>
              <a:t>UnFig</a:t>
            </a:r>
            <a:r>
              <a:rPr lang="en-US" altLang="en-US" sz="1200" b="1" dirty="0" smtClean="0"/>
              <a:t> 16.4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93823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4AAD-18F5-41A0-A176-CC67380EBF51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038927"/>
            <a:ext cx="5943600" cy="15609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5303837"/>
            <a:ext cx="17526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 smtClean="0"/>
              <a:t>UnFig</a:t>
            </a:r>
            <a:r>
              <a:rPr lang="en-US" altLang="en-US" sz="1200" b="1" dirty="0" smtClean="0"/>
              <a:t> 16.5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98613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4AAD-18F5-41A0-A176-CC67380EBF51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456" y="2209800"/>
            <a:ext cx="5385088" cy="1371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5303837"/>
            <a:ext cx="17526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 smtClean="0"/>
              <a:t>UnFig</a:t>
            </a:r>
            <a:r>
              <a:rPr lang="en-US" altLang="en-US" sz="1200" b="1" dirty="0" smtClean="0"/>
              <a:t> 16.6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85249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4AAD-18F5-41A0-A176-CC67380EBF51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137" y="1905000"/>
            <a:ext cx="5331726" cy="182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5303837"/>
            <a:ext cx="17526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 smtClean="0"/>
              <a:t>UnFig</a:t>
            </a:r>
            <a:r>
              <a:rPr lang="en-US" altLang="en-US" sz="1200" b="1" dirty="0" smtClean="0"/>
              <a:t> 16.7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72552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4AAD-18F5-41A0-A176-CC67380EBF51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66" y="2362200"/>
            <a:ext cx="6121268" cy="121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5303837"/>
            <a:ext cx="17526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 smtClean="0"/>
              <a:t>UnFig</a:t>
            </a:r>
            <a:r>
              <a:rPr lang="en-US" altLang="en-US" sz="1200" b="1" dirty="0" smtClean="0"/>
              <a:t> 16.8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06398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4AAD-18F5-41A0-A176-CC67380EBF51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524000"/>
            <a:ext cx="4724400" cy="26906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5303837"/>
            <a:ext cx="17526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 smtClean="0"/>
              <a:t>UnFig</a:t>
            </a:r>
            <a:r>
              <a:rPr lang="en-US" altLang="en-US" sz="1200" b="1" dirty="0" smtClean="0"/>
              <a:t> 16.9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79950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6-02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379" y="381000"/>
            <a:ext cx="3853656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4AAD-18F5-41A0-A176-CC67380EBF51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16.2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7271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4AAD-18F5-41A0-A176-CC67380EBF51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600200"/>
            <a:ext cx="5029200" cy="18932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5303837"/>
            <a:ext cx="17526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 smtClean="0"/>
              <a:t>UnFig</a:t>
            </a:r>
            <a:r>
              <a:rPr lang="en-US" altLang="en-US" sz="1200" b="1" dirty="0" smtClean="0"/>
              <a:t> 16.10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73966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4AAD-18F5-41A0-A176-CC67380EBF51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752600"/>
            <a:ext cx="4724400" cy="21340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5303837"/>
            <a:ext cx="17526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 smtClean="0"/>
              <a:t>UnFig</a:t>
            </a:r>
            <a:r>
              <a:rPr lang="en-US" altLang="en-US" sz="1200" b="1" dirty="0" smtClean="0"/>
              <a:t> 16.11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71591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4AAD-18F5-41A0-A176-CC67380EBF51}" type="slidenum">
              <a:rPr lang="en-US" smtClean="0"/>
              <a:t>32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752600"/>
            <a:ext cx="4724400" cy="22450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5303837"/>
            <a:ext cx="17526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 smtClean="0"/>
              <a:t>UnFig</a:t>
            </a:r>
            <a:r>
              <a:rPr lang="en-US" altLang="en-US" sz="1200" b="1" dirty="0" smtClean="0"/>
              <a:t> 16.12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76231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4AAD-18F5-41A0-A176-CC67380EBF51}" type="slidenum">
              <a:rPr lang="en-US" smtClean="0"/>
              <a:t>33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7526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 smtClean="0"/>
              <a:t>UnFig</a:t>
            </a:r>
            <a:r>
              <a:rPr lang="en-US" altLang="en-US" sz="1200" b="1" dirty="0" smtClean="0"/>
              <a:t> </a:t>
            </a:r>
            <a:r>
              <a:rPr lang="en-US" altLang="en-US" sz="1200" b="1" dirty="0" smtClean="0"/>
              <a:t>16.13</a:t>
            </a:r>
            <a:endParaRPr lang="en-US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418" y="1524000"/>
            <a:ext cx="65024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4012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4AAD-18F5-41A0-A176-CC67380EBF51}" type="slidenum">
              <a:rPr lang="en-US" smtClean="0"/>
              <a:t>34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Table 16.1</a:t>
            </a:r>
            <a:endParaRPr lang="en-US" sz="1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77" y="1338072"/>
            <a:ext cx="7758718" cy="262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62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4AAD-18F5-41A0-A176-CC67380EBF51}" type="slidenum">
              <a:rPr lang="en-US" smtClean="0"/>
              <a:t>35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Table 16.2</a:t>
            </a:r>
            <a:endParaRPr lang="en-US" sz="1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746" y="899160"/>
            <a:ext cx="6504508" cy="382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7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4AAD-18F5-41A0-A176-CC67380EBF51}" type="slidenum">
              <a:rPr lang="en-US" smtClean="0"/>
              <a:t>4</a:t>
            </a:fld>
            <a:endParaRPr lang="en-US"/>
          </a:p>
        </p:txBody>
      </p:sp>
      <p:sp>
        <p:nvSpPr>
          <p:cNvPr id="4" name="Footer Placeholder 2"/>
          <p:cNvSpPr txBox="1">
            <a:spLocks/>
          </p:cNvSpPr>
          <p:nvPr/>
        </p:nvSpPr>
        <p:spPr>
          <a:xfrm>
            <a:off x="1828800" y="6356350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FE4AAD-18F5-41A0-A176-CC67380EBF5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16.3</a:t>
            </a:r>
            <a:endParaRPr lang="en-US" sz="1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035" y="457200"/>
            <a:ext cx="5616836" cy="451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08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4AAD-18F5-41A0-A176-CC67380EBF51}" type="slidenum">
              <a:rPr lang="en-US" smtClean="0"/>
              <a:t>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16.4</a:t>
            </a:r>
            <a:endParaRPr lang="en-US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361" y="457200"/>
            <a:ext cx="3745094" cy="445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11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4AAD-18F5-41A0-A176-CC67380EBF51}" type="slidenum">
              <a:rPr lang="en-US" smtClean="0"/>
              <a:t>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16.5</a:t>
            </a:r>
            <a:endParaRPr lang="en-US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04800"/>
            <a:ext cx="3810000" cy="482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8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4AAD-18F5-41A0-A176-CC67380EBF51}" type="slidenum">
              <a:rPr lang="en-US" smtClean="0"/>
              <a:t>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16.6</a:t>
            </a:r>
            <a:endParaRPr lang="en-US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123" y="568147"/>
            <a:ext cx="5857218" cy="400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95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4AAD-18F5-41A0-A176-CC67380EBF51}" type="slidenum">
              <a:rPr lang="en-US" smtClean="0"/>
              <a:t>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16.7a</a:t>
            </a:r>
            <a:endParaRPr lang="en-US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81000"/>
            <a:ext cx="3505200" cy="460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59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4AAD-18F5-41A0-A176-CC67380EBF51}" type="slidenum">
              <a:rPr lang="en-US" smtClean="0"/>
              <a:t>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16.7b</a:t>
            </a:r>
            <a:endParaRPr lang="en-US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825" y="583386"/>
            <a:ext cx="5993066" cy="406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71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917</Words>
  <Application>Microsoft Office PowerPoint</Application>
  <PresentationFormat>On-screen Show (4:3)</PresentationFormat>
  <Paragraphs>107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Reed Elsevier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Reed Elsevier</dc:creator>
  <cp:lastModifiedBy>Reed Elsevier</cp:lastModifiedBy>
  <cp:revision>11</cp:revision>
  <dcterms:created xsi:type="dcterms:W3CDTF">2015-07-06T10:11:09Z</dcterms:created>
  <dcterms:modified xsi:type="dcterms:W3CDTF">2015-10-14T11:33:11Z</dcterms:modified>
</cp:coreProperties>
</file>