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B64F2-1104-4001-9543-1058D70D84B4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8CCF0-6301-4C58-BA0C-B6A39B3E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B5F-E569-440D-85D5-F801A44DA0AC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65125"/>
          </a:xfrm>
        </p:spPr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96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549E-E3FD-4CE2-83F3-6379D6CA0B93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5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3761-6074-4CF8-9AF3-9494BE7532C5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52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2751-CC28-48E3-B4D3-ACFAAC8B4551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06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E2EA-3DB5-47ED-B716-9FE99BA46693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425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2FBF-FBCC-4088-A74A-018ABF8BAAE1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238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0B-4F66-4088-85C0-4678822F0E7E}" type="datetime1">
              <a:rPr lang="en-IN" smtClean="0"/>
              <a:t>22-05-2015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74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2893-6B57-4EDF-B0FF-52BC63AA9EB4}" type="datetime1">
              <a:rPr lang="en-IN" smtClean="0"/>
              <a:t>22-05-2015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47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A54-CDEB-493E-9CD0-92F227B6BF84}" type="datetime1">
              <a:rPr lang="en-IN" smtClean="0"/>
              <a:t>22-05-2015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977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59E1-DC22-4F41-AA4F-0578CAB55016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26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81B-1B54-4D4D-9A53-AE9B0B30EB8D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843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E4FE4-BD2D-4C92-A478-9563F3D070C3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 2016 Elsevier Ltd.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A79-18A1-4671-9B1E-8EC85BEAE4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8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Digital System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APPENDIX 1e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234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eA.9 7404 data sheet page 3</a:t>
            </a:r>
            <a:endParaRPr lang="en-IN" sz="2000" dirty="0"/>
          </a:p>
        </p:txBody>
      </p:sp>
      <p:pic>
        <p:nvPicPr>
          <p:cNvPr id="3" name="Picture 2" descr="onappa-0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8" y="1646238"/>
            <a:ext cx="31718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81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eA.10 Integrated circuit packages</a:t>
            </a:r>
            <a:endParaRPr lang="en-IN" sz="2000" dirty="0"/>
          </a:p>
        </p:txBody>
      </p:sp>
      <p:pic>
        <p:nvPicPr>
          <p:cNvPr id="3" name="Picture 2" descr="onappa-1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0450"/>
            <a:ext cx="8229600" cy="33861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eA.11 Majority circuit on breadboard</a:t>
            </a:r>
            <a:endParaRPr lang="en-IN" sz="2000" dirty="0"/>
          </a:p>
        </p:txBody>
      </p:sp>
      <p:pic>
        <p:nvPicPr>
          <p:cNvPr id="3" name="Picture 2" descr="onappa-1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1646238"/>
            <a:ext cx="40322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85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eA.12 Majority gate schematic with chips and pins identified</a:t>
            </a:r>
            <a:endParaRPr lang="en-IN" sz="2000" dirty="0"/>
          </a:p>
        </p:txBody>
      </p:sp>
      <p:pic>
        <p:nvPicPr>
          <p:cNvPr id="3" name="Picture 2" descr="onappa-1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3700"/>
            <a:ext cx="8229600" cy="4719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768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eA.13 Printed circuit board cross-section</a:t>
            </a:r>
            <a:endParaRPr lang="en-IN" sz="2000" dirty="0"/>
          </a:p>
        </p:txBody>
      </p:sp>
      <p:pic>
        <p:nvPicPr>
          <p:cNvPr id="3" name="Picture 2" descr="onappa-1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1038"/>
            <a:ext cx="8229600" cy="41449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52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eA.14 Apple II+ circuit board</a:t>
            </a:r>
            <a:endParaRPr lang="en-IN" sz="2000" dirty="0"/>
          </a:p>
        </p:txBody>
      </p:sp>
      <p:pic>
        <p:nvPicPr>
          <p:cNvPr id="3" name="Picture 2" descr="onappa-1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8" y="1646238"/>
            <a:ext cx="50387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7923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eA.15 Transmission line symbol</a:t>
            </a:r>
            <a:endParaRPr lang="en-IN" sz="2000" dirty="0"/>
          </a:p>
        </p:txBody>
      </p:sp>
      <p:pic>
        <p:nvPicPr>
          <p:cNvPr id="3" name="Picture 2" descr="onappa-1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6463"/>
            <a:ext cx="8229600" cy="36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26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eA.16 Transmission line with matched termination</a:t>
            </a:r>
            <a:endParaRPr lang="en-IN" sz="2000" dirty="0"/>
          </a:p>
        </p:txBody>
      </p:sp>
      <p:pic>
        <p:nvPicPr>
          <p:cNvPr id="3" name="Picture 2" descr="onappa-1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4438"/>
            <a:ext cx="8229600" cy="30781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72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eA.17 Voltage waveforms for Figure eA.16 at points 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B</a:t>
            </a:r>
            <a:r>
              <a:rPr lang="en-US" sz="2000" dirty="0"/>
              <a:t>, and </a:t>
            </a:r>
            <a:r>
              <a:rPr lang="en-US" sz="2000" i="1" dirty="0"/>
              <a:t>C</a:t>
            </a:r>
            <a:endParaRPr lang="en-IN" sz="2000" dirty="0"/>
          </a:p>
        </p:txBody>
      </p:sp>
      <p:pic>
        <p:nvPicPr>
          <p:cNvPr id="3" name="Picture 2" descr="onappa-1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1646238"/>
            <a:ext cx="18399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808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eA.18 Equivalent circuit of Figure eA.16 at steady state</a:t>
            </a:r>
            <a:endParaRPr lang="en-IN" sz="2000" dirty="0"/>
          </a:p>
        </p:txBody>
      </p:sp>
      <p:pic>
        <p:nvPicPr>
          <p:cNvPr id="3" name="Picture 2" descr="onappa-1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646238"/>
            <a:ext cx="78581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55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 Common 74xx-series logic gates</a:t>
            </a:r>
            <a:endParaRPr lang="en-IN" sz="2000" dirty="0"/>
          </a:p>
        </p:txBody>
      </p:sp>
      <p:pic>
        <p:nvPicPr>
          <p:cNvPr id="3" name="Picture 2" descr="onappa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38" y="1646238"/>
            <a:ext cx="42243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622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eA.19 Transmission line with matched source and load impedances</a:t>
            </a:r>
            <a:endParaRPr lang="en-IN" sz="2000" dirty="0"/>
          </a:p>
        </p:txBody>
      </p:sp>
      <p:pic>
        <p:nvPicPr>
          <p:cNvPr id="3" name="Picture 2" descr="onappa-1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8925"/>
            <a:ext cx="8229600" cy="23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85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eA.20 Voltage waveforms for Figure eA.19 at points 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B</a:t>
            </a:r>
            <a:r>
              <a:rPr lang="en-US" sz="2000" dirty="0"/>
              <a:t>, and </a:t>
            </a:r>
            <a:r>
              <a:rPr lang="en-US" sz="2000" i="1" dirty="0"/>
              <a:t>C</a:t>
            </a:r>
            <a:endParaRPr lang="en-IN" sz="2000" dirty="0"/>
          </a:p>
        </p:txBody>
      </p:sp>
      <p:pic>
        <p:nvPicPr>
          <p:cNvPr id="3" name="Picture 2" descr="onappa-2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1646238"/>
            <a:ext cx="19685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19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eA.21 Equivalent circuit of Figure eA.19 at steady state</a:t>
            </a:r>
            <a:endParaRPr lang="en-IN" sz="2000" dirty="0"/>
          </a:p>
        </p:txBody>
      </p:sp>
      <p:pic>
        <p:nvPicPr>
          <p:cNvPr id="3" name="Picture 2" descr="onappa-2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3763"/>
            <a:ext cx="8229600" cy="37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2957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eA.22 Transmission line with open load termination</a:t>
            </a:r>
            <a:endParaRPr lang="en-IN" sz="2000" dirty="0"/>
          </a:p>
        </p:txBody>
      </p:sp>
      <p:pic>
        <p:nvPicPr>
          <p:cNvPr id="3" name="Picture 2" descr="onappa-2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1913"/>
            <a:ext cx="8229600" cy="28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426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eA.23 Voltage waveforms for Figure eA.22 at points 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B</a:t>
            </a:r>
            <a:r>
              <a:rPr lang="en-US" sz="2000" dirty="0"/>
              <a:t>, and </a:t>
            </a:r>
            <a:r>
              <a:rPr lang="en-US" sz="2000" i="1" dirty="0"/>
              <a:t>C</a:t>
            </a:r>
            <a:endParaRPr lang="en-IN" sz="2000" dirty="0"/>
          </a:p>
        </p:txBody>
      </p:sp>
      <p:pic>
        <p:nvPicPr>
          <p:cNvPr id="3" name="Picture 2" descr="onappa-2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1646238"/>
            <a:ext cx="19605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298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eA.24 Transmission line with short termination</a:t>
            </a:r>
            <a:endParaRPr lang="en-IN" sz="2000" dirty="0"/>
          </a:p>
        </p:txBody>
      </p:sp>
      <p:pic>
        <p:nvPicPr>
          <p:cNvPr id="3" name="Picture 2" descr="onappa-2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1913"/>
            <a:ext cx="8229600" cy="28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884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eA.25 Voltage waveforms for Figure eA.24 at points 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B</a:t>
            </a:r>
            <a:r>
              <a:rPr lang="en-US" sz="2000" dirty="0"/>
              <a:t>, and </a:t>
            </a:r>
            <a:r>
              <a:rPr lang="en-US" sz="2000" i="1" dirty="0"/>
              <a:t>C</a:t>
            </a:r>
            <a:endParaRPr lang="en-IN" sz="2000" dirty="0"/>
          </a:p>
        </p:txBody>
      </p:sp>
      <p:pic>
        <p:nvPicPr>
          <p:cNvPr id="3" name="Picture 2" descr="onappa-2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8" y="1646238"/>
            <a:ext cx="20018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954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eA.26 Transmission line with mismatched termination</a:t>
            </a:r>
            <a:endParaRPr lang="en-IN" sz="2000" dirty="0"/>
          </a:p>
        </p:txBody>
      </p:sp>
      <p:pic>
        <p:nvPicPr>
          <p:cNvPr id="3" name="Picture 2" descr="onappa-2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5438"/>
            <a:ext cx="82296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208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eA.27 Voltage waveforms for Figure eA.26 at points 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B</a:t>
            </a:r>
            <a:r>
              <a:rPr lang="en-US" sz="2000" dirty="0"/>
              <a:t>, and </a:t>
            </a:r>
            <a:r>
              <a:rPr lang="en-US" sz="2000" i="1" dirty="0"/>
              <a:t>C</a:t>
            </a:r>
            <a:endParaRPr lang="en-IN" sz="2000" dirty="0"/>
          </a:p>
        </p:txBody>
      </p:sp>
      <p:pic>
        <p:nvPicPr>
          <p:cNvPr id="3" name="Picture 2" descr="onappa-2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7850"/>
            <a:ext cx="82296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765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eA.28 Equivalent circuit of Figure eA.26 at steady state</a:t>
            </a:r>
            <a:endParaRPr lang="en-IN" sz="2000" dirty="0"/>
          </a:p>
        </p:txBody>
      </p:sp>
      <p:pic>
        <p:nvPicPr>
          <p:cNvPr id="3" name="Picture 2" descr="onappa-2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9950"/>
            <a:ext cx="8229600" cy="3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18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 Medium-scale integration chips</a:t>
            </a:r>
            <a:endParaRPr lang="en-IN" sz="2000" dirty="0"/>
          </a:p>
        </p:txBody>
      </p:sp>
      <p:pic>
        <p:nvPicPr>
          <p:cNvPr id="3" name="Picture 2" descr="onappa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3" y="1646238"/>
            <a:ext cx="42941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514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eA.29 Transmission line with mismatched source and load terminations</a:t>
            </a:r>
            <a:endParaRPr lang="en-IN" sz="2000" dirty="0"/>
          </a:p>
        </p:txBody>
      </p:sp>
      <p:pic>
        <p:nvPicPr>
          <p:cNvPr id="3" name="Picture 2" descr="onappa-2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8900"/>
            <a:ext cx="8229600" cy="2789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494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eA.30 Bounce diagram for Figure eA.29</a:t>
            </a:r>
            <a:endParaRPr lang="en-IN" sz="2000" dirty="0"/>
          </a:p>
        </p:txBody>
      </p:sp>
      <p:pic>
        <p:nvPicPr>
          <p:cNvPr id="3" name="Picture 2" descr="onappa-3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46238"/>
            <a:ext cx="31988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874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eA.31 Voltage and current waveforms for Figure eA.29</a:t>
            </a:r>
            <a:endParaRPr lang="en-IN" sz="2000" dirty="0"/>
          </a:p>
        </p:txBody>
      </p:sp>
      <p:pic>
        <p:nvPicPr>
          <p:cNvPr id="3" name="Picture 2" descr="onappa-3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288"/>
            <a:ext cx="8229600" cy="21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31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eA.32 Termination schemes: (a) parallel, (b) series</a:t>
            </a:r>
            <a:endParaRPr lang="en-IN" sz="2000" dirty="0"/>
          </a:p>
        </p:txBody>
      </p:sp>
      <p:pic>
        <p:nvPicPr>
          <p:cNvPr id="3" name="Picture 2" descr="onappa-3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1646238"/>
            <a:ext cx="61420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7560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eA.33 Transmission line models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a) semi-infinite cable, (b) </a:t>
            </a:r>
            <a:r>
              <a:rPr lang="en-US" sz="2000" dirty="0" err="1"/>
              <a:t>lossy</a:t>
            </a:r>
            <a:r>
              <a:rPr lang="en-US" sz="2000" dirty="0"/>
              <a:t>, (c) ideal</a:t>
            </a:r>
            <a:endParaRPr lang="en-IN" sz="2000" dirty="0"/>
          </a:p>
        </p:txBody>
      </p:sp>
      <p:pic>
        <p:nvPicPr>
          <p:cNvPr id="3" name="Picture 2" descr="onappa-3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08350"/>
            <a:ext cx="82296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63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eA.34 Transmission line model: (a) for entire line and (b) with additional length, </a:t>
            </a:r>
            <a:r>
              <a:rPr lang="en-US" sz="2000" i="1" dirty="0"/>
              <a:t>dx</a:t>
            </a:r>
            <a:endParaRPr lang="en-IN" sz="2000" dirty="0"/>
          </a:p>
        </p:txBody>
      </p:sp>
      <p:pic>
        <p:nvPicPr>
          <p:cNvPr id="3" name="Picture 2" descr="onappa-3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9550"/>
            <a:ext cx="8229600" cy="25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901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eA.35 Transmission line showing incoming, reflected, and load voltages and currents</a:t>
            </a:r>
            <a:endParaRPr lang="en-IN" sz="2000" dirty="0"/>
          </a:p>
        </p:txBody>
      </p:sp>
      <p:pic>
        <p:nvPicPr>
          <p:cNvPr id="3" name="Picture 2" descr="onappa-3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1075"/>
            <a:ext cx="8229600" cy="35448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628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eA.36 Digital system modeled with transmission line</a:t>
            </a:r>
            <a:endParaRPr lang="en-IN" sz="2000" dirty="0"/>
          </a:p>
        </p:txBody>
      </p:sp>
      <p:pic>
        <p:nvPicPr>
          <p:cNvPr id="3" name="Picture 2" descr="onappa-3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3" y="1646238"/>
            <a:ext cx="72913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62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appa-m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646238"/>
            <a:ext cx="35560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375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onappa-u01</a:t>
            </a:r>
            <a:endParaRPr lang="en-IN" sz="2000" dirty="0"/>
          </a:p>
        </p:txBody>
      </p:sp>
      <p:pic>
        <p:nvPicPr>
          <p:cNvPr id="3" name="Picture 2" descr="onappa-u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1646238"/>
            <a:ext cx="1744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19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eA.3 More medium-scale integration (MSI) chips</a:t>
            </a:r>
            <a:endParaRPr lang="en-IN" sz="2000" dirty="0"/>
          </a:p>
        </p:txBody>
      </p:sp>
      <p:pic>
        <p:nvPicPr>
          <p:cNvPr id="3" name="Picture 2" descr="onappa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75" y="1646238"/>
            <a:ext cx="40830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51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eA.4 2764 8KB EPROM</a:t>
            </a:r>
            <a:endParaRPr lang="en-IN" sz="2000" dirty="0"/>
          </a:p>
        </p:txBody>
      </p:sp>
      <p:pic>
        <p:nvPicPr>
          <p:cNvPr id="3" name="Picture 2" descr="onappa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646238"/>
            <a:ext cx="59055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84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eA.5 FPGA design flow</a:t>
            </a:r>
            <a:endParaRPr lang="en-IN" sz="2000" dirty="0"/>
          </a:p>
        </p:txBody>
      </p:sp>
      <p:pic>
        <p:nvPicPr>
          <p:cNvPr id="3" name="Picture 2" descr="onappa-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1646238"/>
            <a:ext cx="14605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48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eA.6 ASIC design flow</a:t>
            </a:r>
            <a:endParaRPr lang="en-IN" sz="2000" dirty="0"/>
          </a:p>
        </p:txBody>
      </p:sp>
      <p:pic>
        <p:nvPicPr>
          <p:cNvPr id="3" name="Picture 2" descr="onappa-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38" y="1646238"/>
            <a:ext cx="14811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56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eA.7 7404 data sheet page 1</a:t>
            </a:r>
            <a:endParaRPr lang="en-IN" sz="2000" dirty="0"/>
          </a:p>
        </p:txBody>
      </p:sp>
      <p:pic>
        <p:nvPicPr>
          <p:cNvPr id="3" name="Picture 2" descr="onappa-0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3" y="1646238"/>
            <a:ext cx="34559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3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eA.8 7404 data sheet page 2</a:t>
            </a:r>
            <a:endParaRPr lang="en-IN" sz="2000" dirty="0"/>
          </a:p>
        </p:txBody>
      </p:sp>
      <p:pic>
        <p:nvPicPr>
          <p:cNvPr id="3" name="Picture 2" descr="onappa-0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8" y="1646238"/>
            <a:ext cx="32083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62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715</Words>
  <Application>Microsoft Office PowerPoint</Application>
  <PresentationFormat>On-screen Show (4:3)</PresentationFormat>
  <Paragraphs>77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Digital System Implementation</vt:lpstr>
      <vt:lpstr>Figure eA.1 Common 74xx-series logic gates</vt:lpstr>
      <vt:lpstr>Figure eA.2 Medium-scale integration chips</vt:lpstr>
      <vt:lpstr>Figure eA.3 More medium-scale integration (MSI) chips</vt:lpstr>
      <vt:lpstr>Figure eA.4 2764 8KB EPROM</vt:lpstr>
      <vt:lpstr>Figure eA.5 FPGA design flow</vt:lpstr>
      <vt:lpstr>Figure eA.6 ASIC design flow</vt:lpstr>
      <vt:lpstr>Figure eA.7 7404 data sheet page 1</vt:lpstr>
      <vt:lpstr>Figure eA.8 7404 data sheet page 2</vt:lpstr>
      <vt:lpstr>Figure eA.9 7404 data sheet page 3</vt:lpstr>
      <vt:lpstr>Figure eA.10 Integrated circuit packages</vt:lpstr>
      <vt:lpstr>Figure eA.11 Majority circuit on breadboard</vt:lpstr>
      <vt:lpstr>Figure eA.12 Majority gate schematic with chips and pins identified</vt:lpstr>
      <vt:lpstr>Figure eA.13 Printed circuit board cross-section</vt:lpstr>
      <vt:lpstr>Figure eA.14 Apple II+ circuit board</vt:lpstr>
      <vt:lpstr>Figure eA.15 Transmission line symbol</vt:lpstr>
      <vt:lpstr>Figure eA.16 Transmission line with matched termination</vt:lpstr>
      <vt:lpstr>Figure eA.17 Voltage waveforms for Figure eA.16 at points A, B, and C</vt:lpstr>
      <vt:lpstr>Figure eA.18 Equivalent circuit of Figure eA.16 at steady state</vt:lpstr>
      <vt:lpstr>Figure eA.19 Transmission line with matched source and load impedances</vt:lpstr>
      <vt:lpstr>Figure eA.20 Voltage waveforms for Figure eA.19 at points A, B, and C</vt:lpstr>
      <vt:lpstr>Figure eA.21 Equivalent circuit of Figure eA.19 at steady state</vt:lpstr>
      <vt:lpstr>Figure eA.22 Transmission line with open load termination</vt:lpstr>
      <vt:lpstr>Figure eA.23 Voltage waveforms for Figure eA.22 at points A, B, and C</vt:lpstr>
      <vt:lpstr>Figure eA.24 Transmission line with short termination</vt:lpstr>
      <vt:lpstr>Figure eA.25 Voltage waveforms for Figure eA.24 at points A, B, and C</vt:lpstr>
      <vt:lpstr>Figure eA.26 Transmission line with mismatched termination</vt:lpstr>
      <vt:lpstr>Figure eA.27 Voltage waveforms for Figure eA.26 at points A, B, and C</vt:lpstr>
      <vt:lpstr>Figure eA.28 Equivalent circuit of Figure eA.26 at steady state</vt:lpstr>
      <vt:lpstr>Figure eA.29 Transmission line with mismatched source and load terminations</vt:lpstr>
      <vt:lpstr>Figure eA.30 Bounce diagram for Figure eA.29</vt:lpstr>
      <vt:lpstr>Figure eA.31 Voltage and current waveforms for Figure eA.29</vt:lpstr>
      <vt:lpstr>Figure eA.32 Termination schemes: (a) parallel, (b) series</vt:lpstr>
      <vt:lpstr>Figure eA.33 Transmission line models: (a) semi-infinite cable, (b) lossy, (c) ideal</vt:lpstr>
      <vt:lpstr>Figure eA.34 Transmission line model: (a) for entire line and (b) with additional length, dx</vt:lpstr>
      <vt:lpstr>Figure eA.35 Transmission line showing incoming, reflected, and load voltages and currents</vt:lpstr>
      <vt:lpstr>Figure eA.36 Digital system modeled with transmission line</vt:lpstr>
      <vt:lpstr>PowerPoint Presentation</vt:lpstr>
      <vt:lpstr>Figure onappa-u01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Mythili K.</dc:creator>
  <cp:lastModifiedBy>Reed Elsevier</cp:lastModifiedBy>
  <cp:revision>9</cp:revision>
  <dcterms:created xsi:type="dcterms:W3CDTF">2015-05-15T09:37:27Z</dcterms:created>
  <dcterms:modified xsi:type="dcterms:W3CDTF">2015-05-22T11:57:52Z</dcterms:modified>
</cp:coreProperties>
</file>