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4D2DE-D92F-428E-A910-8B1A8BD1225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EBC4D-F1C0-41A5-B86F-15DAB7B5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3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05F-B2DB-4C48-812E-73FD5BA2BA20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607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04B1-E510-446F-B437-C2242CD26053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4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1457-30EB-4153-9191-A088DD7154A7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93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D8BD-92FA-4FCB-ACB5-13CF215913A5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97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D782-F38E-4301-AF87-A53A94CA2BCB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74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427-A47F-4210-BF89-0DCA050576CE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86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97C-119C-4F61-9F09-B7C4CEEF5019}" type="datetime1">
              <a:rPr lang="en-IN" smtClean="0"/>
              <a:t>22-05-2015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4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823E-974D-4C02-8E88-8395E42A6CA5}" type="datetime1">
              <a:rPr lang="en-IN" smtClean="0"/>
              <a:t>22-05-2015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87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10AF-A8BF-4444-B6EC-8FAF5010C5B6}" type="datetime1">
              <a:rPr lang="en-IN" smtClean="0"/>
              <a:t>22-05-2015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100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0BF1-F358-40D0-A51B-88E4E1705C19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62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0E66-CFD7-4021-812B-0D222B0F66CF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63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A1CE-236E-445D-A95F-4BB6B667B33A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CC13-3725-4F66-8175-DE6B0B82B0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188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From Zero to </a:t>
            </a:r>
            <a:r>
              <a:rPr lang="en-IN" dirty="0" smtClean="0"/>
              <a:t>One</a:t>
            </a: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CH001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69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1.9 Binary addition example</a:t>
            </a:r>
          </a:p>
        </p:txBody>
      </p:sp>
      <p:pic>
        <p:nvPicPr>
          <p:cNvPr id="3" name="Picture 2" descr="f01-0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25" y="1646238"/>
            <a:ext cx="47545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4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1.10 Binary addition example with overflow</a:t>
            </a:r>
          </a:p>
        </p:txBody>
      </p:sp>
      <p:pic>
        <p:nvPicPr>
          <p:cNvPr id="3" name="Picture 2" descr="f01-1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8" y="1646238"/>
            <a:ext cx="49498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6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1.11 Number line and 4-bit binary encodings</a:t>
            </a:r>
          </a:p>
        </p:txBody>
      </p:sp>
      <p:pic>
        <p:nvPicPr>
          <p:cNvPr id="3" name="Picture 2" descr="f01-1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9588"/>
            <a:ext cx="8229600" cy="19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3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1.12 NOT gate</a:t>
            </a:r>
          </a:p>
        </p:txBody>
      </p:sp>
      <p:pic>
        <p:nvPicPr>
          <p:cNvPr id="3" name="Picture 2" descr="f01-1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38" y="1646238"/>
            <a:ext cx="27257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1.13 Buffer</a:t>
            </a:r>
          </a:p>
        </p:txBody>
      </p:sp>
      <p:pic>
        <p:nvPicPr>
          <p:cNvPr id="3" name="Picture 2" descr="f01-1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1646238"/>
            <a:ext cx="23733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16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1.14 AND gate</a:t>
            </a:r>
          </a:p>
        </p:txBody>
      </p:sp>
      <p:pic>
        <p:nvPicPr>
          <p:cNvPr id="3" name="Picture 2" descr="f01-1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646238"/>
            <a:ext cx="26463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1.15 OR gate</a:t>
            </a:r>
          </a:p>
        </p:txBody>
      </p:sp>
      <p:pic>
        <p:nvPicPr>
          <p:cNvPr id="3" name="Picture 2" descr="f01-1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646238"/>
            <a:ext cx="26463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1.16 More two-input logic gates</a:t>
            </a:r>
          </a:p>
        </p:txBody>
      </p:sp>
      <p:pic>
        <p:nvPicPr>
          <p:cNvPr id="3" name="Picture 2" descr="f01-1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7538"/>
            <a:ext cx="8229600" cy="42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5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1.17 XNOR gate</a:t>
            </a:r>
          </a:p>
        </p:txBody>
      </p:sp>
      <p:pic>
        <p:nvPicPr>
          <p:cNvPr id="3" name="Picture 2" descr="f01-1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646238"/>
            <a:ext cx="27797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59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1.18 XNOR truth table</a:t>
            </a:r>
          </a:p>
        </p:txBody>
      </p:sp>
      <p:pic>
        <p:nvPicPr>
          <p:cNvPr id="3" name="Picture 2" descr="f01-1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1646238"/>
            <a:ext cx="51609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6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1.1 Levels of abstraction for an electronic computing system</a:t>
            </a:r>
          </a:p>
        </p:txBody>
      </p:sp>
      <p:pic>
        <p:nvPicPr>
          <p:cNvPr id="3" name="Picture 2" descr="f01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646238"/>
            <a:ext cx="25527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7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1.19 Three-input NOR gate</a:t>
            </a:r>
          </a:p>
        </p:txBody>
      </p:sp>
      <p:pic>
        <p:nvPicPr>
          <p:cNvPr id="3" name="Picture 2" descr="f01-1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3" y="1646238"/>
            <a:ext cx="24653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3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1.20 Three-input NOR truth </a:t>
            </a:r>
            <a:r>
              <a:rPr lang="en-IN" sz="2000" dirty="0" smtClean="0"/>
              <a:t>table</a:t>
            </a:r>
            <a:endParaRPr lang="en-IN" sz="2000" dirty="0"/>
          </a:p>
        </p:txBody>
      </p:sp>
      <p:pic>
        <p:nvPicPr>
          <p:cNvPr id="3" name="Picture 2" descr="f01-2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8" y="1646238"/>
            <a:ext cx="40100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2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1.21 Four-input AND gate</a:t>
            </a:r>
          </a:p>
        </p:txBody>
      </p:sp>
      <p:pic>
        <p:nvPicPr>
          <p:cNvPr id="3" name="Picture 2" descr="f01-2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646238"/>
            <a:ext cx="51308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0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1.22 Four-input AND truth table</a:t>
            </a:r>
          </a:p>
        </p:txBody>
      </p:sp>
      <p:pic>
        <p:nvPicPr>
          <p:cNvPr id="3" name="Picture 2" descr="f01-2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1646238"/>
            <a:ext cx="27225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1.23 Logic levels and noise margins</a:t>
            </a:r>
          </a:p>
        </p:txBody>
      </p:sp>
      <p:pic>
        <p:nvPicPr>
          <p:cNvPr id="3" name="Picture 2" descr="f01-2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9425"/>
            <a:ext cx="8229600" cy="45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1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1.24 Inverter circuit</a:t>
            </a:r>
          </a:p>
        </p:txBody>
      </p:sp>
      <p:pic>
        <p:nvPicPr>
          <p:cNvPr id="3" name="Picture 2" descr="f01-2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9738"/>
            <a:ext cx="8229600" cy="2087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6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1.25 DC transfer characteristics and logic levels</a:t>
            </a:r>
          </a:p>
        </p:txBody>
      </p:sp>
      <p:pic>
        <p:nvPicPr>
          <p:cNvPr id="3" name="Picture 2" descr="f01-2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4538"/>
            <a:ext cx="8229600" cy="40179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3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1.26 Silicon lattice and dopant atoms</a:t>
            </a:r>
          </a:p>
        </p:txBody>
      </p:sp>
      <p:pic>
        <p:nvPicPr>
          <p:cNvPr id="3" name="Picture 2" descr="f01-2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1263"/>
            <a:ext cx="8229600" cy="3084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33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1.27 The p-n junction diode structure and symbol</a:t>
            </a:r>
          </a:p>
        </p:txBody>
      </p:sp>
      <p:pic>
        <p:nvPicPr>
          <p:cNvPr id="3" name="Picture 2" descr="f01-2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1646238"/>
            <a:ext cx="70818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1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1.28 Capacitor symbol</a:t>
            </a:r>
          </a:p>
        </p:txBody>
      </p:sp>
      <p:pic>
        <p:nvPicPr>
          <p:cNvPr id="3" name="Picture 2" descr="f01-2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13" y="1646238"/>
            <a:ext cx="58435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4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 Flintlock rifle with a close-up view of the lock</a:t>
            </a:r>
            <a:br>
              <a:rPr lang="en-IN" sz="2000" dirty="0"/>
            </a:br>
            <a:r>
              <a:rPr lang="en-IN" sz="1400" dirty="0" smtClean="0"/>
              <a:t>(Image </a:t>
            </a:r>
            <a:r>
              <a:rPr lang="en-IN" sz="1400" dirty="0"/>
              <a:t>by </a:t>
            </a:r>
            <a:r>
              <a:rPr lang="en-IN" sz="1400" dirty="0" err="1"/>
              <a:t>Euroarms</a:t>
            </a:r>
            <a:r>
              <a:rPr lang="en-IN" sz="1400" dirty="0"/>
              <a:t> Italia. www.euroarms.net © 2006</a:t>
            </a:r>
            <a:r>
              <a:rPr lang="en-IN" sz="1400" dirty="0" smtClean="0"/>
              <a:t>.)</a:t>
            </a:r>
            <a:endParaRPr lang="en-IN" sz="1400" dirty="0"/>
          </a:p>
        </p:txBody>
      </p:sp>
      <p:pic>
        <p:nvPicPr>
          <p:cNvPr id="3" name="Picture 2" descr="f01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646238"/>
            <a:ext cx="45466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33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1.29 </a:t>
            </a:r>
            <a:r>
              <a:rPr lang="en-IN" sz="2000" dirty="0" err="1"/>
              <a:t>nMOS</a:t>
            </a:r>
            <a:r>
              <a:rPr lang="en-IN" sz="2000" dirty="0"/>
              <a:t> and </a:t>
            </a:r>
            <a:r>
              <a:rPr lang="en-IN" sz="2000" dirty="0" err="1"/>
              <a:t>pMOS</a:t>
            </a:r>
            <a:r>
              <a:rPr lang="en-IN" sz="2000" dirty="0"/>
              <a:t> transistors</a:t>
            </a:r>
          </a:p>
        </p:txBody>
      </p:sp>
      <p:pic>
        <p:nvPicPr>
          <p:cNvPr id="3" name="Picture 2" descr="f01-2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2763"/>
            <a:ext cx="8229600" cy="4481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4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1.30 </a:t>
            </a:r>
            <a:r>
              <a:rPr lang="en-IN" sz="2000" dirty="0" err="1"/>
              <a:t>nMOS</a:t>
            </a:r>
            <a:r>
              <a:rPr lang="en-IN" sz="2000" dirty="0"/>
              <a:t> transistor operation</a:t>
            </a:r>
          </a:p>
        </p:txBody>
      </p:sp>
      <p:pic>
        <p:nvPicPr>
          <p:cNvPr id="3" name="Picture 2" descr="f01-3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6500"/>
            <a:ext cx="8229600" cy="30940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7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1.31 Switch models of MOSFETs</a:t>
            </a:r>
          </a:p>
        </p:txBody>
      </p:sp>
      <p:pic>
        <p:nvPicPr>
          <p:cNvPr id="3" name="Picture 2" descr="f01-3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2113"/>
            <a:ext cx="8229600" cy="4722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1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1.32 NOT gate schematic</a:t>
            </a:r>
          </a:p>
        </p:txBody>
      </p:sp>
      <p:pic>
        <p:nvPicPr>
          <p:cNvPr id="3" name="Picture 2" descr="f01-3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88" y="1646238"/>
            <a:ext cx="27638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78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1.33 Two-input NAND gate schematic</a:t>
            </a:r>
          </a:p>
        </p:txBody>
      </p:sp>
      <p:pic>
        <p:nvPicPr>
          <p:cNvPr id="3" name="Picture 2" descr="f01-3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1646238"/>
            <a:ext cx="57023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29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1.34 General form of an inverting logic gate</a:t>
            </a:r>
          </a:p>
        </p:txBody>
      </p:sp>
      <p:pic>
        <p:nvPicPr>
          <p:cNvPr id="3" name="Picture 2" descr="f01-3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3" y="1646238"/>
            <a:ext cx="47132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9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1.35 Three-input NAND gate schematic</a:t>
            </a:r>
          </a:p>
        </p:txBody>
      </p:sp>
      <p:pic>
        <p:nvPicPr>
          <p:cNvPr id="3" name="Picture 2" descr="f01-3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646238"/>
            <a:ext cx="60690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7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1.36 Two-input NOR gate schematic</a:t>
            </a:r>
          </a:p>
        </p:txBody>
      </p:sp>
      <p:pic>
        <p:nvPicPr>
          <p:cNvPr id="3" name="Picture 2" descr="f01-3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25" y="1646238"/>
            <a:ext cx="53403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24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1.37 Two-input AND gate schematic</a:t>
            </a:r>
          </a:p>
        </p:txBody>
      </p:sp>
      <p:pic>
        <p:nvPicPr>
          <p:cNvPr id="3" name="Picture 2" descr="f01-3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3088"/>
            <a:ext cx="822960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79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1.38 Transmission gate</a:t>
            </a:r>
          </a:p>
        </p:txBody>
      </p:sp>
      <p:pic>
        <p:nvPicPr>
          <p:cNvPr id="3" name="Picture 2" descr="f01-3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3" y="1646238"/>
            <a:ext cx="27717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53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 Babbage's Analytical Engine, under construction at the time of his death in 1871</a:t>
            </a:r>
            <a:br>
              <a:rPr lang="en-IN" sz="2000" dirty="0"/>
            </a:br>
            <a:r>
              <a:rPr lang="en-IN" sz="1400" dirty="0" smtClean="0"/>
              <a:t>(image </a:t>
            </a:r>
            <a:r>
              <a:rPr lang="en-IN" sz="1400" dirty="0"/>
              <a:t>courtesy of Science Museum/Science and Society Picture </a:t>
            </a:r>
            <a:r>
              <a:rPr lang="en-IN" sz="1400" dirty="0" smtClean="0"/>
              <a:t>Library)</a:t>
            </a:r>
            <a:endParaRPr lang="en-IN" sz="1400" dirty="0"/>
          </a:p>
        </p:txBody>
      </p:sp>
      <p:pic>
        <p:nvPicPr>
          <p:cNvPr id="3" name="Picture 2" descr="f01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646238"/>
            <a:ext cx="47498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53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1.39 Generic pseudo-</a:t>
            </a:r>
            <a:r>
              <a:rPr lang="en-IN" sz="2000" dirty="0" err="1"/>
              <a:t>nMOS</a:t>
            </a:r>
            <a:r>
              <a:rPr lang="en-IN" sz="2000" dirty="0"/>
              <a:t> gate</a:t>
            </a:r>
          </a:p>
        </p:txBody>
      </p:sp>
      <p:pic>
        <p:nvPicPr>
          <p:cNvPr id="3" name="Picture 2" descr="f01-3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3" y="1646238"/>
            <a:ext cx="51593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5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1.40 Pseudo-</a:t>
            </a:r>
            <a:r>
              <a:rPr lang="en-IN" sz="2000" dirty="0" err="1"/>
              <a:t>nMOS</a:t>
            </a:r>
            <a:r>
              <a:rPr lang="en-IN" sz="2000" dirty="0"/>
              <a:t> four-input NOR gate</a:t>
            </a:r>
          </a:p>
        </p:txBody>
      </p:sp>
      <p:pic>
        <p:nvPicPr>
          <p:cNvPr id="3" name="Picture 2" descr="f01-4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2963"/>
            <a:ext cx="82296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1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1.41 Three-input majority gate</a:t>
            </a:r>
          </a:p>
        </p:txBody>
      </p:sp>
      <p:pic>
        <p:nvPicPr>
          <p:cNvPr id="3" name="Picture 2" descr="f01-4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646238"/>
            <a:ext cx="74787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49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1.42 Three-input AND-OR gate</a:t>
            </a:r>
          </a:p>
        </p:txBody>
      </p:sp>
      <p:pic>
        <p:nvPicPr>
          <p:cNvPr id="3" name="Picture 2" descr="f01-4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0313"/>
            <a:ext cx="8229600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42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1.43 Three-input OR-AND-INVERT gate</a:t>
            </a:r>
          </a:p>
        </p:txBody>
      </p:sp>
      <p:pic>
        <p:nvPicPr>
          <p:cNvPr id="3" name="Picture 2" descr="f01-4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7450"/>
            <a:ext cx="8229600" cy="313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4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1.44 DC transfer characteristics</a:t>
            </a:r>
          </a:p>
        </p:txBody>
      </p:sp>
      <p:pic>
        <p:nvPicPr>
          <p:cNvPr id="3" name="Picture 2" descr="f01-4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8" y="1646238"/>
            <a:ext cx="46450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23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1.45 DC transfer characteristics</a:t>
            </a:r>
          </a:p>
        </p:txBody>
      </p:sp>
      <p:pic>
        <p:nvPicPr>
          <p:cNvPr id="3" name="Picture 2" descr="f01-4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646238"/>
            <a:ext cx="4665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4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1.46 DC transfer characteristics</a:t>
            </a:r>
          </a:p>
        </p:txBody>
      </p:sp>
      <p:pic>
        <p:nvPicPr>
          <p:cNvPr id="3" name="Picture 2" descr="f01-4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646238"/>
            <a:ext cx="4665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1.47 Ben's buffer DC transfer characteristics</a:t>
            </a:r>
          </a:p>
        </p:txBody>
      </p:sp>
      <p:pic>
        <p:nvPicPr>
          <p:cNvPr id="3" name="Picture 2" descr="f01-4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1646238"/>
            <a:ext cx="48688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1.48 Two-input DC transfer characteristics</a:t>
            </a:r>
          </a:p>
        </p:txBody>
      </p:sp>
      <p:pic>
        <p:nvPicPr>
          <p:cNvPr id="3" name="Picture 2" descr="f01-48-978012800056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88" y="1646238"/>
            <a:ext cx="60166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33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 Representation of a decimal number</a:t>
            </a:r>
          </a:p>
        </p:txBody>
      </p:sp>
      <p:pic>
        <p:nvPicPr>
          <p:cNvPr id="3" name="Picture 2" descr="f01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2063"/>
            <a:ext cx="8229600" cy="2982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1.49 Two-input DC transfer characteristics</a:t>
            </a:r>
          </a:p>
        </p:txBody>
      </p:sp>
      <p:pic>
        <p:nvPicPr>
          <p:cNvPr id="3" name="Picture 2" descr="f01-4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1646238"/>
            <a:ext cx="59197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1.50 Mystery schematic</a:t>
            </a:r>
          </a:p>
        </p:txBody>
      </p:sp>
      <p:pic>
        <p:nvPicPr>
          <p:cNvPr id="3" name="Picture 2" descr="f01-5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8" y="1646238"/>
            <a:ext cx="49101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1.51 Mystery schematic</a:t>
            </a:r>
          </a:p>
        </p:txBody>
      </p:sp>
      <p:pic>
        <p:nvPicPr>
          <p:cNvPr id="3" name="Picture 2" descr="f01-5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3" y="1646238"/>
            <a:ext cx="52212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1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1.52 RTL NOT gate</a:t>
            </a:r>
          </a:p>
        </p:txBody>
      </p:sp>
      <p:pic>
        <p:nvPicPr>
          <p:cNvPr id="3" name="Picture 2" descr="f01-5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25" y="1646238"/>
            <a:ext cx="36115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7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1646238"/>
            <a:ext cx="33797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5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3" y="1646238"/>
            <a:ext cx="38242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44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03a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5" y="1646238"/>
            <a:ext cx="39925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74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03b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8" y="1646238"/>
            <a:ext cx="26384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2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88" y="1646238"/>
            <a:ext cx="32972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0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1646238"/>
            <a:ext cx="70373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1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1.5 Conversion of a binary number to decimal</a:t>
            </a:r>
          </a:p>
        </p:txBody>
      </p:sp>
      <p:pic>
        <p:nvPicPr>
          <p:cNvPr id="3" name="Picture 2" descr="f01-05-978012800056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7188"/>
            <a:ext cx="8229600" cy="22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926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3" y="1646238"/>
            <a:ext cx="39147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0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2563"/>
            <a:ext cx="822960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1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0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1646238"/>
            <a:ext cx="38671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0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1-m1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75" y="1646238"/>
            <a:ext cx="20240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7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u01-01</a:t>
            </a:r>
            <a:endParaRPr lang="en-IN" sz="2000" dirty="0"/>
          </a:p>
        </p:txBody>
      </p:sp>
      <p:pic>
        <p:nvPicPr>
          <p:cNvPr id="3" name="Picture 2" descr="u01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88" y="1646238"/>
            <a:ext cx="17478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7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1.6 Conversion of a hexadecimal number to decimal</a:t>
            </a:r>
          </a:p>
        </p:txBody>
      </p:sp>
      <p:pic>
        <p:nvPicPr>
          <p:cNvPr id="3" name="Picture 2" descr="f01-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3950"/>
            <a:ext cx="82296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05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1.7 Least and most significant bits and bytes</a:t>
            </a:r>
          </a:p>
        </p:txBody>
      </p:sp>
      <p:pic>
        <p:nvPicPr>
          <p:cNvPr id="3" name="Picture 2" descr="f01-0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2413"/>
            <a:ext cx="8229600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33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sz="2000" dirty="0"/>
              <a:t>Figure 1.8 Addition examples showing carries: (a) decimal (b) binary</a:t>
            </a:r>
          </a:p>
        </p:txBody>
      </p:sp>
      <p:pic>
        <p:nvPicPr>
          <p:cNvPr id="3" name="Picture 2" descr="f01-0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3013"/>
            <a:ext cx="8229600" cy="30210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36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966</Words>
  <Application>Microsoft Office PowerPoint</Application>
  <PresentationFormat>On-screen Show (4:3)</PresentationFormat>
  <Paragraphs>118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From Zero to One</vt:lpstr>
      <vt:lpstr>Figure 1.1 Levels of abstraction for an electronic computing system</vt:lpstr>
      <vt:lpstr>Figure 1.2 Flintlock rifle with a close-up view of the lock (Image by Euroarms Italia. www.euroarms.net © 2006.)</vt:lpstr>
      <vt:lpstr>Figure 1.3 Babbage's Analytical Engine, under construction at the time of his death in 1871 (image courtesy of Science Museum/Science and Society Picture Library)</vt:lpstr>
      <vt:lpstr>Figure 1.4 Representation of a decimal number</vt:lpstr>
      <vt:lpstr>Figure 1.5 Conversion of a binary number to decimal</vt:lpstr>
      <vt:lpstr>Figure 1.6 Conversion of a hexadecimal number to decimal</vt:lpstr>
      <vt:lpstr>Figure 1.7 Least and most significant bits and bytes</vt:lpstr>
      <vt:lpstr>Figure 1.8 Addition examples showing carries: (a) decimal (b) binary</vt:lpstr>
      <vt:lpstr>Figure 1.9 Binary addition example</vt:lpstr>
      <vt:lpstr>Figure 1.10 Binary addition example with overflow</vt:lpstr>
      <vt:lpstr>Figure 1.11 Number line and 4-bit binary encodings</vt:lpstr>
      <vt:lpstr>Figure 1.12 NOT gate</vt:lpstr>
      <vt:lpstr>Figure 1.13 Buffer</vt:lpstr>
      <vt:lpstr>Figure 1.14 AND gate</vt:lpstr>
      <vt:lpstr>Figure 1.15 OR gate</vt:lpstr>
      <vt:lpstr>Figure 1.16 More two-input logic gates</vt:lpstr>
      <vt:lpstr>Figure 1.17 XNOR gate</vt:lpstr>
      <vt:lpstr>Figure 1.18 XNOR truth table</vt:lpstr>
      <vt:lpstr>Figure 1.19 Three-input NOR gate</vt:lpstr>
      <vt:lpstr>Figure 1.20 Three-input NOR truth table</vt:lpstr>
      <vt:lpstr>Figure 1.21 Four-input AND gate</vt:lpstr>
      <vt:lpstr>Figure 1.22 Four-input AND truth table</vt:lpstr>
      <vt:lpstr>Figure 1.23 Logic levels and noise margins</vt:lpstr>
      <vt:lpstr>Figure 1.24 Inverter circuit</vt:lpstr>
      <vt:lpstr>Figure 1.25 DC transfer characteristics and logic levels</vt:lpstr>
      <vt:lpstr>Figure 1.26 Silicon lattice and dopant atoms</vt:lpstr>
      <vt:lpstr>Figure 1.27 The p-n junction diode structure and symbol</vt:lpstr>
      <vt:lpstr>Figure 1.28 Capacitor symbol</vt:lpstr>
      <vt:lpstr>Figure 1.29 nMOS and pMOS transistors</vt:lpstr>
      <vt:lpstr>Figure 1.30 nMOS transistor operation</vt:lpstr>
      <vt:lpstr>Figure 1.31 Switch models of MOSFETs</vt:lpstr>
      <vt:lpstr>Figure 1.32 NOT gate schematic</vt:lpstr>
      <vt:lpstr>Figure 1.33 Two-input NAND gate schematic</vt:lpstr>
      <vt:lpstr>Figure 1.34 General form of an inverting logic gate</vt:lpstr>
      <vt:lpstr>Figure 1.35 Three-input NAND gate schematic</vt:lpstr>
      <vt:lpstr>Figure 1.36 Two-input NOR gate schematic</vt:lpstr>
      <vt:lpstr>Figure 1.37 Two-input AND gate schematic</vt:lpstr>
      <vt:lpstr>Figure 1.38 Transmission gate</vt:lpstr>
      <vt:lpstr>Figure 1.39 Generic pseudo-nMOS gate</vt:lpstr>
      <vt:lpstr>Figure 1.40 Pseudo-nMOS four-input NOR gate</vt:lpstr>
      <vt:lpstr>Figure 1.41 Three-input majority gate</vt:lpstr>
      <vt:lpstr>Figure 1.42 Three-input AND-OR gate</vt:lpstr>
      <vt:lpstr>Figure 1.43 Three-input OR-AND-INVERT gate</vt:lpstr>
      <vt:lpstr>Figure 1.44 DC transfer characteristics</vt:lpstr>
      <vt:lpstr>Figure 1.45 DC transfer characteristics</vt:lpstr>
      <vt:lpstr>Figure 1.46 DC transfer characteristics</vt:lpstr>
      <vt:lpstr>Figure 1.47 Ben's buffer DC transfer characteristics</vt:lpstr>
      <vt:lpstr>Figure 1.48 Two-input DC transfer characteristics</vt:lpstr>
      <vt:lpstr>Figure 1.49 Two-input DC transfer characteristics</vt:lpstr>
      <vt:lpstr>Figure 1.50 Mystery schematic</vt:lpstr>
      <vt:lpstr>Figure 1.51 Mystery schematic</vt:lpstr>
      <vt:lpstr>Figure 1.52 RTL NOT gate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u01-01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CH001</dc:title>
  <dc:creator>Jagan</dc:creator>
  <cp:lastModifiedBy>Reed Elsevier</cp:lastModifiedBy>
  <cp:revision>7</cp:revision>
  <dcterms:created xsi:type="dcterms:W3CDTF">2015-05-13T13:42:32Z</dcterms:created>
  <dcterms:modified xsi:type="dcterms:W3CDTF">2015-05-22T11:53:55Z</dcterms:modified>
</cp:coreProperties>
</file>