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C181-E705-4E7B-BB40-65834606F3F3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CF14-138C-48BC-B694-85B0C511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C63-1E32-4766-B2CD-17A7759BFD80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1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9534-370B-4ECE-A26E-9AC363D4F280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4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259-C6D9-4389-9172-76E8930A2677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69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1E1-AD66-41F5-AE81-45FC9FBB2609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513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87F1-770E-400F-8205-5DCDF7F79502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78-9950-4748-B626-D511196B70F4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3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032-3E6E-41EF-8ED7-BBA3CACD9404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3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63DA-B072-4855-954C-BD986549FB23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6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2ADD-2356-425F-B07A-66BFB8742BF9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93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60D-0BCC-4B8A-9FA2-99581689A113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29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F836-85DA-4B30-865A-2475FC837DE7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0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D15B-9777-4964-A183-81601C90502D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F829-1080-4D8E-A7CD-E42BB73DE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5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Combinational Logic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CH002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336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2.9  Truth table with multiple TRUE </a:t>
            </a:r>
            <a:r>
              <a:rPr lang="en-IN" sz="2000" dirty="0" err="1"/>
              <a:t>minterms</a:t>
            </a:r>
            <a:endParaRPr lang="en-IN" sz="2000" dirty="0"/>
          </a:p>
        </p:txBody>
      </p:sp>
      <p:pic>
        <p:nvPicPr>
          <p:cNvPr id="3" name="Picture 2" descr="f02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6138"/>
            <a:ext cx="8229600" cy="381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58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2.10  Ben's truth table</a:t>
            </a:r>
          </a:p>
        </p:txBody>
      </p:sp>
      <p:pic>
        <p:nvPicPr>
          <p:cNvPr id="3" name="Picture 2" descr="f02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646238"/>
            <a:ext cx="51752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60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dirty="0"/>
              <a:t>Figure 2.11  Ben's circuit</a:t>
            </a:r>
          </a:p>
        </p:txBody>
      </p:sp>
      <p:pic>
        <p:nvPicPr>
          <p:cNvPr id="3" name="Picture 2" descr="f02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1646238"/>
            <a:ext cx="44053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460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2.12  Random three-input truth table</a:t>
            </a:r>
          </a:p>
        </p:txBody>
      </p:sp>
      <p:pic>
        <p:nvPicPr>
          <p:cNvPr id="3" name="Picture 2" descr="f02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8" y="1646238"/>
            <a:ext cx="4010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5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2.13  Truth table with multiple FALSE </a:t>
            </a:r>
            <a:r>
              <a:rPr lang="en-IN" sz="2000" dirty="0" err="1"/>
              <a:t>maxterms</a:t>
            </a:r>
            <a:endParaRPr lang="en-IN" sz="2000" dirty="0"/>
          </a:p>
        </p:txBody>
      </p:sp>
      <p:pic>
        <p:nvPicPr>
          <p:cNvPr id="3" name="Picture 2" descr="f02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8988"/>
            <a:ext cx="8229600" cy="39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44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2.14  Identity theorem in hardware: (a) T1, (b) T1′</a:t>
            </a:r>
          </a:p>
        </p:txBody>
      </p:sp>
      <p:pic>
        <p:nvPicPr>
          <p:cNvPr id="3" name="Picture 2" descr="f02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1646238"/>
            <a:ext cx="60674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9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2.15  Null element theorem in hardware: (a) T2, (b) T2′</a:t>
            </a:r>
          </a:p>
        </p:txBody>
      </p:sp>
      <p:pic>
        <p:nvPicPr>
          <p:cNvPr id="3" name="Picture 2" descr="f02-15-97801280005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1646238"/>
            <a:ext cx="5897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39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2.16  </a:t>
            </a:r>
            <a:r>
              <a:rPr lang="en-IN" sz="2000" dirty="0" err="1"/>
              <a:t>Idempotency</a:t>
            </a:r>
            <a:r>
              <a:rPr lang="en-IN" sz="2000" dirty="0"/>
              <a:t> theorem in hardware: (a) T3, (b) T3′</a:t>
            </a:r>
          </a:p>
        </p:txBody>
      </p:sp>
      <p:pic>
        <p:nvPicPr>
          <p:cNvPr id="3" name="Picture 2" descr="f02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646238"/>
            <a:ext cx="60055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25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2.17  Involution theorem in hardware: T4</a:t>
            </a:r>
          </a:p>
        </p:txBody>
      </p:sp>
      <p:pic>
        <p:nvPicPr>
          <p:cNvPr id="3" name="Picture 2" descr="f02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63913"/>
            <a:ext cx="8229600" cy="13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60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2.18  Complement theorem in hardware: (a) T5, (b) T5′</a:t>
            </a:r>
          </a:p>
        </p:txBody>
      </p:sp>
      <p:pic>
        <p:nvPicPr>
          <p:cNvPr id="3" name="Picture 2" descr="f02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646238"/>
            <a:ext cx="58166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48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  Circuit as a black box with inputs, outputs, and specifications</a:t>
            </a:r>
          </a:p>
        </p:txBody>
      </p:sp>
      <p:pic>
        <p:nvPicPr>
          <p:cNvPr id="3" name="Picture 2" descr="f02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0363"/>
            <a:ext cx="8229600" cy="2246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22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2.19  De Morgan equivalent gates</a:t>
            </a:r>
          </a:p>
        </p:txBody>
      </p:sp>
      <p:pic>
        <p:nvPicPr>
          <p:cNvPr id="3" name="Picture 2" descr="f02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46238"/>
            <a:ext cx="62484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20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20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2.20  Truth table showing </a:t>
            </a:r>
            <a:r>
              <a:rPr lang="en-IN" sz="2000" dirty="0" smtClean="0"/>
              <a:t> </a:t>
            </a:r>
            <a:endParaRPr lang="en-IN" sz="2000" dirty="0"/>
          </a:p>
        </p:txBody>
      </p:sp>
      <p:pic>
        <p:nvPicPr>
          <p:cNvPr id="3" name="Picture 2" descr="f02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8" y="1646238"/>
            <a:ext cx="673893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766019" cy="2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3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2.21  Truth table showing </a:t>
            </a:r>
            <a:r>
              <a:rPr lang="en-IN" sz="2000" dirty="0" err="1" smtClean="0"/>
              <a:t>minterms</a:t>
            </a:r>
            <a:r>
              <a:rPr lang="en-IN" sz="2000" dirty="0" smtClean="0"/>
              <a:t> for  </a:t>
            </a:r>
            <a:endParaRPr lang="en-IN" sz="2000" dirty="0"/>
          </a:p>
        </p:txBody>
      </p:sp>
      <p:pic>
        <p:nvPicPr>
          <p:cNvPr id="3" name="Picture 2" descr="f02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800"/>
            <a:ext cx="8229600" cy="388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641621"/>
            <a:ext cx="296791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37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2.22  Truth table proving T11</a:t>
            </a:r>
          </a:p>
        </p:txBody>
      </p:sp>
      <p:pic>
        <p:nvPicPr>
          <p:cNvPr id="3" name="Picture 2" descr="f02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763"/>
            <a:ext cx="8229600" cy="44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78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2.23  Schematic of </a:t>
            </a:r>
            <a:endParaRPr lang="en-IN" sz="2000" dirty="0"/>
          </a:p>
        </p:txBody>
      </p:sp>
      <p:pic>
        <p:nvPicPr>
          <p:cNvPr id="3" name="Picture 2" descr="f02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646238"/>
            <a:ext cx="749776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714376"/>
            <a:ext cx="1723280" cy="3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744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2.24  Wire connections</a:t>
            </a:r>
          </a:p>
        </p:txBody>
      </p:sp>
      <p:pic>
        <p:nvPicPr>
          <p:cNvPr id="3" name="Picture 2" descr="f02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1646238"/>
            <a:ext cx="18954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58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2.25  Schematic of </a:t>
            </a:r>
          </a:p>
        </p:txBody>
      </p:sp>
      <p:pic>
        <p:nvPicPr>
          <p:cNvPr id="3" name="Picture 2" descr="f02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8" y="1646238"/>
            <a:ext cx="447833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41" y="712153"/>
            <a:ext cx="1368151" cy="2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01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2.26  Schematic using fewer gates</a:t>
            </a:r>
          </a:p>
        </p:txBody>
      </p:sp>
      <p:pic>
        <p:nvPicPr>
          <p:cNvPr id="3" name="Picture 2" descr="f02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646238"/>
            <a:ext cx="40751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65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2.27  Priority circuit</a:t>
            </a:r>
          </a:p>
        </p:txBody>
      </p:sp>
      <p:pic>
        <p:nvPicPr>
          <p:cNvPr id="3" name="Picture 2" descr="f02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646238"/>
            <a:ext cx="26289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70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200" dirty="0"/>
              <a:t>Figure 2.28  Priority circuit schematic</a:t>
            </a:r>
            <a:r>
              <a:rPr lang="en-IN" dirty="0"/>
              <a:t>	</a:t>
            </a:r>
          </a:p>
        </p:txBody>
      </p:sp>
      <p:pic>
        <p:nvPicPr>
          <p:cNvPr id="3" name="Picture 2" descr="f02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1646238"/>
            <a:ext cx="48720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9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  Elements and nodes</a:t>
            </a:r>
          </a:p>
        </p:txBody>
      </p:sp>
      <p:pic>
        <p:nvPicPr>
          <p:cNvPr id="3" name="Picture 2" descr="f02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3913"/>
            <a:ext cx="8229600" cy="38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82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2.29  Priority circuit truth table with don't cares (X's)</a:t>
            </a:r>
          </a:p>
        </p:txBody>
      </p:sp>
      <p:pic>
        <p:nvPicPr>
          <p:cNvPr id="3" name="Picture 2" descr="f02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62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663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IN" sz="2000" dirty="0"/>
              <a:t>Figure 2.30  Three-input XOR: (a) functional specification and (b) two-level logic implementation</a:t>
            </a:r>
          </a:p>
        </p:txBody>
      </p:sp>
      <p:pic>
        <p:nvPicPr>
          <p:cNvPr id="3" name="Picture 2" descr="f02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646238"/>
            <a:ext cx="68500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468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2.31  Three-input XOR using two-input XORs</a:t>
            </a:r>
          </a:p>
        </p:txBody>
      </p:sp>
      <p:pic>
        <p:nvPicPr>
          <p:cNvPr id="3" name="Picture 2" descr="f02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88"/>
            <a:ext cx="8229600" cy="3319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68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2.32  Eight-input XOR using seven two-input XORs</a:t>
            </a:r>
          </a:p>
        </p:txBody>
      </p:sp>
      <p:pic>
        <p:nvPicPr>
          <p:cNvPr id="3" name="Picture 2" descr="f02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6238"/>
            <a:ext cx="52562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150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2.33  Multilevel circuit using NANDs and NORs</a:t>
            </a:r>
          </a:p>
        </p:txBody>
      </p:sp>
      <p:pic>
        <p:nvPicPr>
          <p:cNvPr id="3" name="Picture 2" descr="f02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7475"/>
            <a:ext cx="8229600" cy="2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2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2.34  Bubble-pushed circuit</a:t>
            </a:r>
          </a:p>
        </p:txBody>
      </p:sp>
      <p:pic>
        <p:nvPicPr>
          <p:cNvPr id="3" name="Picture 2" descr="f02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646238"/>
            <a:ext cx="28749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23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2.35  Logically equivalent bubble-pushed circuit</a:t>
            </a:r>
          </a:p>
        </p:txBody>
      </p:sp>
      <p:pic>
        <p:nvPicPr>
          <p:cNvPr id="3" name="Picture 2" descr="f02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2663"/>
            <a:ext cx="8229600" cy="35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895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2.36  Circuit using ANDs and ORs</a:t>
            </a:r>
          </a:p>
        </p:txBody>
      </p:sp>
      <p:pic>
        <p:nvPicPr>
          <p:cNvPr id="3" name="Picture 2" descr="f02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1646238"/>
            <a:ext cx="76533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876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2.37  Poor circuit using NANDs and NORs</a:t>
            </a:r>
          </a:p>
        </p:txBody>
      </p:sp>
      <p:pic>
        <p:nvPicPr>
          <p:cNvPr id="3" name="Picture 2" descr="f02-3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7338"/>
            <a:ext cx="8229600" cy="23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90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2.38  Better circuit using NANDs and NORs</a:t>
            </a:r>
          </a:p>
        </p:txBody>
      </p:sp>
      <p:pic>
        <p:nvPicPr>
          <p:cNvPr id="3" name="Picture 2" descr="f02-3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4013"/>
            <a:ext cx="82296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37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  Combinational logic circuit</a:t>
            </a:r>
          </a:p>
        </p:txBody>
      </p:sp>
      <p:pic>
        <p:nvPicPr>
          <p:cNvPr id="3" name="Picture 2" descr="f02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1646238"/>
            <a:ext cx="7883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283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2.39  Circuit with contention</a:t>
            </a:r>
          </a:p>
        </p:txBody>
      </p:sp>
      <p:pic>
        <p:nvPicPr>
          <p:cNvPr id="3" name="Picture 2" descr="f02-3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988"/>
            <a:ext cx="8229600" cy="4437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596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2.40  Tristate buffer</a:t>
            </a:r>
          </a:p>
        </p:txBody>
      </p:sp>
      <p:pic>
        <p:nvPicPr>
          <p:cNvPr id="3" name="Picture 2" descr="f02-4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3" y="1646238"/>
            <a:ext cx="21986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195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2.41  Tristate buffer with active low enable</a:t>
            </a:r>
          </a:p>
        </p:txBody>
      </p:sp>
      <p:pic>
        <p:nvPicPr>
          <p:cNvPr id="3" name="Picture 2" descr="f02-4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1646238"/>
            <a:ext cx="2790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167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2.42  Tristate bus connecting multiple chips</a:t>
            </a:r>
          </a:p>
        </p:txBody>
      </p:sp>
      <p:pic>
        <p:nvPicPr>
          <p:cNvPr id="3" name="Picture 2" descr="f02-4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1646238"/>
            <a:ext cx="34337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994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2.43  Three-input function: (a) truth table, (b) K-map, (c) K-map showing </a:t>
            </a:r>
            <a:r>
              <a:rPr lang="en-IN" sz="2000" dirty="0" err="1"/>
              <a:t>minterms</a:t>
            </a:r>
            <a:endParaRPr lang="en-IN" sz="2000" dirty="0"/>
          </a:p>
        </p:txBody>
      </p:sp>
      <p:pic>
        <p:nvPicPr>
          <p:cNvPr id="3" name="Picture 2" descr="f02-4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8775"/>
            <a:ext cx="82296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435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dirty="0"/>
              <a:t>Figure 2.44  K-map minimization</a:t>
            </a:r>
          </a:p>
        </p:txBody>
      </p:sp>
      <p:pic>
        <p:nvPicPr>
          <p:cNvPr id="3" name="Picture 2" descr="f02-4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646238"/>
            <a:ext cx="7986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631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2.45  K-map for Example 2.9</a:t>
            </a:r>
          </a:p>
        </p:txBody>
      </p:sp>
      <p:pic>
        <p:nvPicPr>
          <p:cNvPr id="3" name="Picture 2" descr="f02-4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646238"/>
            <a:ext cx="7986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04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2.46  Solution for Example 2.9</a:t>
            </a:r>
          </a:p>
        </p:txBody>
      </p:sp>
      <p:pic>
        <p:nvPicPr>
          <p:cNvPr id="3" name="Picture 2" descr="f02-4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1646238"/>
            <a:ext cx="56419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936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2.47  Seven-segment display decoder icon</a:t>
            </a:r>
          </a:p>
        </p:txBody>
      </p:sp>
      <p:pic>
        <p:nvPicPr>
          <p:cNvPr id="3" name="Picture 2" descr="f02-4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3" y="1646238"/>
            <a:ext cx="38893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314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2.48  Seven-segment display digits</a:t>
            </a:r>
          </a:p>
        </p:txBody>
      </p:sp>
      <p:pic>
        <p:nvPicPr>
          <p:cNvPr id="3" name="Picture 2" descr="f02-4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8038"/>
            <a:ext cx="8229600" cy="13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67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2.4  Two OR implementations</a:t>
            </a:r>
          </a:p>
        </p:txBody>
      </p:sp>
      <p:pic>
        <p:nvPicPr>
          <p:cNvPr id="3" name="Picture 2" descr="f02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3" y="1646238"/>
            <a:ext cx="54133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201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2.49  </a:t>
            </a:r>
            <a:r>
              <a:rPr lang="en-IN" sz="2000" dirty="0" err="1"/>
              <a:t>Karnaugh</a:t>
            </a:r>
            <a:r>
              <a:rPr lang="en-IN" sz="2000" dirty="0"/>
              <a:t> maps for S</a:t>
            </a:r>
            <a:r>
              <a:rPr lang="en-IN" sz="2000" baseline="-25000" dirty="0"/>
              <a:t>a</a:t>
            </a:r>
            <a:r>
              <a:rPr lang="en-IN" sz="2000" dirty="0"/>
              <a:t> and S</a:t>
            </a:r>
            <a:r>
              <a:rPr lang="en-IN" sz="2000" baseline="-25000" dirty="0"/>
              <a:t>b</a:t>
            </a:r>
            <a:endParaRPr lang="en-IN" sz="2000" dirty="0"/>
          </a:p>
        </p:txBody>
      </p:sp>
      <p:pic>
        <p:nvPicPr>
          <p:cNvPr id="3" name="Picture 2" descr="f02-4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0413"/>
            <a:ext cx="8229600" cy="39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424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2.50  K-map solution for Example 2.10</a:t>
            </a:r>
          </a:p>
        </p:txBody>
      </p:sp>
      <p:pic>
        <p:nvPicPr>
          <p:cNvPr id="3" name="Picture 2" descr="f02-5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5350"/>
            <a:ext cx="8229600" cy="3716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267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2.51  Alternative K-map for S</a:t>
            </a:r>
            <a:r>
              <a:rPr lang="en-IN" sz="2000" baseline="-25000" dirty="0"/>
              <a:t>a</a:t>
            </a:r>
            <a:r>
              <a:rPr lang="en-IN" sz="2000" dirty="0"/>
              <a:t> showing different set of prime </a:t>
            </a:r>
            <a:r>
              <a:rPr lang="en-IN" sz="2000" dirty="0" err="1"/>
              <a:t>implicants</a:t>
            </a:r>
            <a:endParaRPr lang="en-IN" sz="2000" dirty="0"/>
          </a:p>
        </p:txBody>
      </p:sp>
      <p:pic>
        <p:nvPicPr>
          <p:cNvPr id="3" name="Picture 2" descr="f02-5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88" y="1646238"/>
            <a:ext cx="5203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7668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2.52  Alternative K-map for S</a:t>
            </a:r>
            <a:r>
              <a:rPr lang="en-IN" sz="2000" baseline="-25000" dirty="0"/>
              <a:t>a</a:t>
            </a:r>
            <a:r>
              <a:rPr lang="en-IN" sz="2000" dirty="0"/>
              <a:t> showing incorrect nonprime </a:t>
            </a:r>
            <a:r>
              <a:rPr lang="en-IN" sz="2000" dirty="0" err="1"/>
              <a:t>implicant</a:t>
            </a:r>
            <a:endParaRPr lang="en-IN" sz="2000" dirty="0"/>
          </a:p>
        </p:txBody>
      </p:sp>
      <p:pic>
        <p:nvPicPr>
          <p:cNvPr id="3" name="Picture 2" descr="f02-5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1646238"/>
            <a:ext cx="55181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347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2.53  K-map solution with don't cares</a:t>
            </a:r>
          </a:p>
        </p:txBody>
      </p:sp>
      <p:pic>
        <p:nvPicPr>
          <p:cNvPr id="3" name="Picture 2" descr="f02-5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8338"/>
            <a:ext cx="82296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815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2.54  </a:t>
            </a:r>
            <a:r>
              <a:rPr lang="en-IN" sz="2000" dirty="0"/>
              <a:t>2:1 multiplexer symbol and truth </a:t>
            </a:r>
            <a:r>
              <a:rPr lang="en-IN" sz="2000" dirty="0" smtClean="0"/>
              <a:t>table</a:t>
            </a:r>
            <a:endParaRPr lang="en-IN" sz="2000" dirty="0"/>
          </a:p>
        </p:txBody>
      </p:sp>
      <p:pic>
        <p:nvPicPr>
          <p:cNvPr id="3" name="Picture 2" descr="f02-5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38" y="1646238"/>
            <a:ext cx="22685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674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2.55  2:1 multiplexer implementation using two-level logic</a:t>
            </a:r>
          </a:p>
        </p:txBody>
      </p:sp>
      <p:pic>
        <p:nvPicPr>
          <p:cNvPr id="3" name="Picture 2" descr="f02-5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5" y="1646238"/>
            <a:ext cx="28130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514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2.56  Multiplexer using tristate buffers</a:t>
            </a:r>
          </a:p>
        </p:txBody>
      </p:sp>
      <p:pic>
        <p:nvPicPr>
          <p:cNvPr id="3" name="Picture 2" descr="f02-5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646238"/>
            <a:ext cx="34798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2900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2.57  4:1 multiplexer</a:t>
            </a:r>
          </a:p>
        </p:txBody>
      </p:sp>
      <p:pic>
        <p:nvPicPr>
          <p:cNvPr id="3" name="Picture 2" descr="f02-5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1646238"/>
            <a:ext cx="42703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093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2.58  4:1 multiplexer implementations: (a) two-level logic, (b) </a:t>
            </a:r>
            <a:r>
              <a:rPr lang="en-IN" sz="2000" dirty="0" err="1"/>
              <a:t>tristates</a:t>
            </a:r>
            <a:r>
              <a:rPr lang="en-IN" sz="2000" dirty="0"/>
              <a:t>, (c) hierarchical</a:t>
            </a:r>
          </a:p>
        </p:txBody>
      </p:sp>
      <p:pic>
        <p:nvPicPr>
          <p:cNvPr id="3" name="Picture 2" descr="f02-5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646238"/>
            <a:ext cx="73421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21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2.5  Multiple-output combinational circuit</a:t>
            </a:r>
          </a:p>
        </p:txBody>
      </p:sp>
      <p:pic>
        <p:nvPicPr>
          <p:cNvPr id="3" name="Picture 2" descr="f02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646238"/>
            <a:ext cx="67611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638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dirty="0"/>
              <a:t>Figure 2.59  4:1 multiplexer implementation of two-input AND function</a:t>
            </a:r>
          </a:p>
        </p:txBody>
      </p:sp>
      <p:pic>
        <p:nvPicPr>
          <p:cNvPr id="3" name="Picture 2" descr="f02-5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1646238"/>
            <a:ext cx="2271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4978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2.60  Multiplexer logic using variable inputs</a:t>
            </a:r>
          </a:p>
        </p:txBody>
      </p:sp>
      <p:pic>
        <p:nvPicPr>
          <p:cNvPr id="3" name="Picture 2" descr="f02-6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6238"/>
            <a:ext cx="64008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748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2.61  Alyssa's circuit: (a) truth table, (b) 8:1 multiplexer implementation</a:t>
            </a:r>
          </a:p>
        </p:txBody>
      </p:sp>
      <p:pic>
        <p:nvPicPr>
          <p:cNvPr id="3" name="Picture 2" descr="f02-6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646238"/>
            <a:ext cx="5505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472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2.62  Alyssa's new circuit</a:t>
            </a:r>
          </a:p>
        </p:txBody>
      </p:sp>
      <p:pic>
        <p:nvPicPr>
          <p:cNvPr id="3" name="Picture 2" descr="f02-6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363"/>
            <a:ext cx="8229600" cy="377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332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2.63  2:4 decoder</a:t>
            </a:r>
          </a:p>
        </p:txBody>
      </p:sp>
      <p:pic>
        <p:nvPicPr>
          <p:cNvPr id="3" name="Picture 2" descr="f02-6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646238"/>
            <a:ext cx="40957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2826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2.64  2:4 decoder implementation</a:t>
            </a:r>
          </a:p>
        </p:txBody>
      </p:sp>
      <p:pic>
        <p:nvPicPr>
          <p:cNvPr id="3" name="Picture 2" descr="f02-6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1646238"/>
            <a:ext cx="4049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592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2.65  Logic function using decoder</a:t>
            </a:r>
          </a:p>
        </p:txBody>
      </p:sp>
      <p:pic>
        <p:nvPicPr>
          <p:cNvPr id="3" name="Picture 2" descr="f02-6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1646238"/>
            <a:ext cx="49037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1372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2.66  Circuit delay</a:t>
            </a:r>
          </a:p>
        </p:txBody>
      </p:sp>
      <p:pic>
        <p:nvPicPr>
          <p:cNvPr id="3" name="Picture 2" descr="f02-6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1646238"/>
            <a:ext cx="5149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9560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2.67  Propagation and contamination delay</a:t>
            </a:r>
          </a:p>
        </p:txBody>
      </p:sp>
      <p:pic>
        <p:nvPicPr>
          <p:cNvPr id="3" name="Picture 2" descr="f02-6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5" y="1646238"/>
            <a:ext cx="49577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295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2.68  Short path and critical path</a:t>
            </a:r>
          </a:p>
        </p:txBody>
      </p:sp>
      <p:pic>
        <p:nvPicPr>
          <p:cNvPr id="3" name="Picture 2" descr="f02-6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4188"/>
            <a:ext cx="822960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26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  Slash notation for multiple signals</a:t>
            </a:r>
          </a:p>
        </p:txBody>
      </p:sp>
      <p:pic>
        <p:nvPicPr>
          <p:cNvPr id="3" name="Picture 2" descr="f02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8" y="1646238"/>
            <a:ext cx="52149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3815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2.69  Critical and short path waveforms</a:t>
            </a:r>
          </a:p>
        </p:txBody>
      </p:sp>
      <p:pic>
        <p:nvPicPr>
          <p:cNvPr id="3" name="Picture 2" descr="f02-6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1646238"/>
            <a:ext cx="67897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735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2.70  Ben's circuit</a:t>
            </a:r>
          </a:p>
        </p:txBody>
      </p:sp>
      <p:pic>
        <p:nvPicPr>
          <p:cNvPr id="3" name="Picture 2" descr="f02-7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2550"/>
            <a:ext cx="82296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3133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2.71  Ben's critical path</a:t>
            </a:r>
          </a:p>
        </p:txBody>
      </p:sp>
      <p:pic>
        <p:nvPicPr>
          <p:cNvPr id="3" name="Picture 2" descr="f02-7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1438"/>
            <a:ext cx="8229600" cy="2824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835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2.72  Ben's shortest path</a:t>
            </a:r>
          </a:p>
        </p:txBody>
      </p:sp>
      <p:pic>
        <p:nvPicPr>
          <p:cNvPr id="3" name="Picture 2" descr="f02-7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1438"/>
            <a:ext cx="8229600" cy="28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7059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2.73  4:1 multiplexer propagation delays: (a) two-level logic, (b) tristate</a:t>
            </a:r>
          </a:p>
        </p:txBody>
      </p:sp>
      <p:pic>
        <p:nvPicPr>
          <p:cNvPr id="3" name="Picture 2" descr="f02-7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1646238"/>
            <a:ext cx="54229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4672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2.74  4:1 multiplexer propagation delays: hierarchical using 2:1 multiplexers</a:t>
            </a:r>
          </a:p>
        </p:txBody>
      </p:sp>
      <p:pic>
        <p:nvPicPr>
          <p:cNvPr id="3" name="Picture 2" descr="f02-7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46238"/>
            <a:ext cx="38100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91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2.75  Circuit with a glitch</a:t>
            </a:r>
          </a:p>
        </p:txBody>
      </p:sp>
      <p:pic>
        <p:nvPicPr>
          <p:cNvPr id="3" name="Picture 2" descr="f02-7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8" y="1646238"/>
            <a:ext cx="4187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543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2.76  Timing of a glitch</a:t>
            </a:r>
          </a:p>
        </p:txBody>
      </p:sp>
      <p:pic>
        <p:nvPicPr>
          <p:cNvPr id="3" name="Picture 2" descr="f02-7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1646238"/>
            <a:ext cx="4581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828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2.77  Input change crosses </a:t>
            </a:r>
            <a:r>
              <a:rPr lang="en-IN" sz="2000" dirty="0" err="1"/>
              <a:t>implicant</a:t>
            </a:r>
            <a:r>
              <a:rPr lang="en-IN" sz="2000" dirty="0"/>
              <a:t> boundary	</a:t>
            </a:r>
          </a:p>
        </p:txBody>
      </p:sp>
      <p:pic>
        <p:nvPicPr>
          <p:cNvPr id="3" name="Picture 2" descr="f02-7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1646238"/>
            <a:ext cx="6867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00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2.78  K-map without glitch</a:t>
            </a:r>
          </a:p>
        </p:txBody>
      </p:sp>
      <p:pic>
        <p:nvPicPr>
          <p:cNvPr id="3" name="Picture 2" descr="f02-7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1646238"/>
            <a:ext cx="66643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17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  Example circuits</a:t>
            </a:r>
          </a:p>
        </p:txBody>
      </p:sp>
      <p:pic>
        <p:nvPicPr>
          <p:cNvPr id="3" name="Picture 2" descr="f02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588"/>
            <a:ext cx="8229600" cy="34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407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2.79  Circuit without glitch</a:t>
            </a:r>
          </a:p>
        </p:txBody>
      </p:sp>
      <p:pic>
        <p:nvPicPr>
          <p:cNvPr id="3" name="Picture 2" descr="f02-7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438"/>
            <a:ext cx="8229600" cy="3586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506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2.80  Truth tables for Exercises 2.1 and 2.3</a:t>
            </a:r>
          </a:p>
        </p:txBody>
      </p:sp>
      <p:pic>
        <p:nvPicPr>
          <p:cNvPr id="3" name="Picture 2" descr="f02-8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963"/>
            <a:ext cx="8229600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7853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2.81  Truth tables for Exercises 2.2 and 2.4</a:t>
            </a:r>
          </a:p>
        </p:txBody>
      </p:sp>
      <p:pic>
        <p:nvPicPr>
          <p:cNvPr id="3" name="Picture 2" descr="f02-8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913"/>
            <a:ext cx="8229600" cy="335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505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2.82  Circuit schematic</a:t>
            </a:r>
          </a:p>
        </p:txBody>
      </p:sp>
      <p:pic>
        <p:nvPicPr>
          <p:cNvPr id="3" name="Picture 2" descr="f02-8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1646238"/>
            <a:ext cx="39528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4573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2.83  Circuit schematic</a:t>
            </a:r>
          </a:p>
        </p:txBody>
      </p:sp>
      <p:pic>
        <p:nvPicPr>
          <p:cNvPr id="3" name="Picture 2" descr="f02-8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0613"/>
            <a:ext cx="8229600" cy="3325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1432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2.84  Circuit schematic</a:t>
            </a:r>
          </a:p>
        </p:txBody>
      </p:sp>
      <p:pic>
        <p:nvPicPr>
          <p:cNvPr id="3" name="Picture 2" descr="f02-8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1700"/>
            <a:ext cx="8229600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6320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2.85  Truth table for Exercise 2.28</a:t>
            </a:r>
          </a:p>
        </p:txBody>
      </p:sp>
      <p:pic>
        <p:nvPicPr>
          <p:cNvPr id="3" name="Picture 2" descr="f02-8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1646238"/>
            <a:ext cx="26781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9961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2.86  Truth table for Exercise 2.31</a:t>
            </a:r>
          </a:p>
        </p:txBody>
      </p:sp>
      <p:pic>
        <p:nvPicPr>
          <p:cNvPr id="3" name="Picture 2" descr="f02-8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3" y="1646238"/>
            <a:ext cx="2681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0083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2.87  Multiplexer circuit</a:t>
            </a:r>
          </a:p>
        </p:txBody>
      </p:sp>
      <p:pic>
        <p:nvPicPr>
          <p:cNvPr id="3" name="Picture 2" descr="f02-8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1646238"/>
            <a:ext cx="76025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0911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2.88  Multiplexer circuit	</a:t>
            </a:r>
          </a:p>
        </p:txBody>
      </p:sp>
      <p:pic>
        <p:nvPicPr>
          <p:cNvPr id="3" name="Picture 2" descr="f02-8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3" y="1646238"/>
            <a:ext cx="69738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32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2.8  Truth table and </a:t>
            </a:r>
            <a:r>
              <a:rPr lang="en-IN" sz="2000" dirty="0" err="1"/>
              <a:t>minterms</a:t>
            </a:r>
            <a:endParaRPr lang="en-IN" sz="2000" dirty="0"/>
          </a:p>
        </p:txBody>
      </p:sp>
      <p:pic>
        <p:nvPicPr>
          <p:cNvPr id="3" name="Picture 2" descr="f02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550"/>
            <a:ext cx="8229600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0635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2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8" y="1646238"/>
            <a:ext cx="20542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84368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2-m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1646238"/>
            <a:ext cx="39195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3265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u02-01</a:t>
            </a:r>
            <a:endParaRPr lang="en-IN" sz="2000" dirty="0"/>
          </a:p>
        </p:txBody>
      </p:sp>
      <p:pic>
        <p:nvPicPr>
          <p:cNvPr id="3" name="Picture 2" descr="u02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1646238"/>
            <a:ext cx="17462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04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1575</Words>
  <Application>Microsoft Office PowerPoint</Application>
  <PresentationFormat>On-screen Show (4:3)</PresentationFormat>
  <Paragraphs>182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Combinational Logic Design</vt:lpstr>
      <vt:lpstr>Figure 2.1  Circuit as a black box with inputs, outputs, and specifications</vt:lpstr>
      <vt:lpstr>Figure 2.2  Elements and nodes</vt:lpstr>
      <vt:lpstr>Figure 2.3  Combinational logic circuit</vt:lpstr>
      <vt:lpstr>Figure 2.4  Two OR implementations</vt:lpstr>
      <vt:lpstr>Figure 2.5  Multiple-output combinational circuit</vt:lpstr>
      <vt:lpstr>Figure 2.6  Slash notation for multiple signals</vt:lpstr>
      <vt:lpstr>Figure 2.7  Example circuits</vt:lpstr>
      <vt:lpstr>Figure 2.8  Truth table and minterms</vt:lpstr>
      <vt:lpstr>Figure 2.9  Truth table with multiple TRUE minterms</vt:lpstr>
      <vt:lpstr>Figure 2.10  Ben's truth table</vt:lpstr>
      <vt:lpstr>Figure 2.11  Ben's circuit</vt:lpstr>
      <vt:lpstr>Figure 2.12  Random three-input truth table</vt:lpstr>
      <vt:lpstr>Figure 2.13  Truth table with multiple FALSE maxterms</vt:lpstr>
      <vt:lpstr>Figure 2.14  Identity theorem in hardware: (a) T1, (b) T1′</vt:lpstr>
      <vt:lpstr>Figure 2.15  Null element theorem in hardware: (a) T2, (b) T2′</vt:lpstr>
      <vt:lpstr>Figure 2.16  Idempotency theorem in hardware: (a) T3, (b) T3′</vt:lpstr>
      <vt:lpstr>Figure 2.17  Involution theorem in hardware: T4</vt:lpstr>
      <vt:lpstr>Figure 2.18  Complement theorem in hardware: (a) T5, (b) T5′</vt:lpstr>
      <vt:lpstr>Figure 2.19  De Morgan equivalent gates</vt:lpstr>
      <vt:lpstr>Figure 2.20  Truth table showing  </vt:lpstr>
      <vt:lpstr>Figure 2.21  Truth table showing minterms for  </vt:lpstr>
      <vt:lpstr>Figure 2.22  Truth table proving T11</vt:lpstr>
      <vt:lpstr>Figure 2.23  Schematic of </vt:lpstr>
      <vt:lpstr>Figure 2.24  Wire connections</vt:lpstr>
      <vt:lpstr>Figure 2.25  Schematic of </vt:lpstr>
      <vt:lpstr>Figure 2.26  Schematic using fewer gates</vt:lpstr>
      <vt:lpstr>Figure 2.27  Priority circuit</vt:lpstr>
      <vt:lpstr>Figure 2.28  Priority circuit schematic </vt:lpstr>
      <vt:lpstr>Figure 2.29  Priority circuit truth table with don't cares (X's)</vt:lpstr>
      <vt:lpstr>Figure 2.30  Three-input XOR: (a) functional specification and (b) two-level logic implementation</vt:lpstr>
      <vt:lpstr>Figure 2.31  Three-input XOR using two-input XORs</vt:lpstr>
      <vt:lpstr>Figure 2.32  Eight-input XOR using seven two-input XORs</vt:lpstr>
      <vt:lpstr>Figure 2.33  Multilevel circuit using NANDs and NORs</vt:lpstr>
      <vt:lpstr>Figure 2.34  Bubble-pushed circuit</vt:lpstr>
      <vt:lpstr>Figure 2.35  Logically equivalent bubble-pushed circuit</vt:lpstr>
      <vt:lpstr>Figure 2.36  Circuit using ANDs and ORs</vt:lpstr>
      <vt:lpstr>Figure 2.37  Poor circuit using NANDs and NORs</vt:lpstr>
      <vt:lpstr>Figure 2.38  Better circuit using NANDs and NORs</vt:lpstr>
      <vt:lpstr>Figure 2.39  Circuit with contention</vt:lpstr>
      <vt:lpstr>Figure 2.40  Tristate buffer</vt:lpstr>
      <vt:lpstr>Figure 2.41  Tristate buffer with active low enable</vt:lpstr>
      <vt:lpstr>Figure 2.42  Tristate bus connecting multiple chips</vt:lpstr>
      <vt:lpstr>Figure 2.43  Three-input function: (a) truth table, (b) K-map, (c) K-map showing minterms</vt:lpstr>
      <vt:lpstr>Figure 2.44  K-map minimization</vt:lpstr>
      <vt:lpstr>Figure 2.45  K-map for Example 2.9</vt:lpstr>
      <vt:lpstr>Figure 2.46  Solution for Example 2.9</vt:lpstr>
      <vt:lpstr>Figure 2.47  Seven-segment display decoder icon</vt:lpstr>
      <vt:lpstr>Figure 2.48  Seven-segment display digits</vt:lpstr>
      <vt:lpstr>Figure 2.49  Karnaugh maps for Sa and Sb</vt:lpstr>
      <vt:lpstr>Figure 2.50  K-map solution for Example 2.10</vt:lpstr>
      <vt:lpstr>Figure 2.51  Alternative K-map for Sa showing different set of prime implicants</vt:lpstr>
      <vt:lpstr>Figure 2.52  Alternative K-map for Sa showing incorrect nonprime implicant</vt:lpstr>
      <vt:lpstr>Figure 2.53  K-map solution with don't cares</vt:lpstr>
      <vt:lpstr>Figure 2.54  2:1 multiplexer symbol and truth table</vt:lpstr>
      <vt:lpstr>Figure 2.55  2:1 multiplexer implementation using two-level logic</vt:lpstr>
      <vt:lpstr>Figure 2.56  Multiplexer using tristate buffers</vt:lpstr>
      <vt:lpstr>Figure 2.57  4:1 multiplexer</vt:lpstr>
      <vt:lpstr>Figure 2.58  4:1 multiplexer implementations: (a) two-level logic, (b) tristates, (c) hierarchical</vt:lpstr>
      <vt:lpstr>Figure 2.59  4:1 multiplexer implementation of two-input AND function</vt:lpstr>
      <vt:lpstr>Figure 2.60  Multiplexer logic using variable inputs</vt:lpstr>
      <vt:lpstr>Figure 2.61  Alyssa's circuit: (a) truth table, (b) 8:1 multiplexer implementation</vt:lpstr>
      <vt:lpstr>Figure 2.62  Alyssa's new circuit</vt:lpstr>
      <vt:lpstr>Figure 2.63  2:4 decoder</vt:lpstr>
      <vt:lpstr>Figure 2.64  2:4 decoder implementation</vt:lpstr>
      <vt:lpstr>Figure 2.65  Logic function using decoder</vt:lpstr>
      <vt:lpstr>Figure 2.66  Circuit delay</vt:lpstr>
      <vt:lpstr>Figure 2.67  Propagation and contamination delay</vt:lpstr>
      <vt:lpstr>Figure 2.68  Short path and critical path</vt:lpstr>
      <vt:lpstr>Figure 2.69  Critical and short path waveforms</vt:lpstr>
      <vt:lpstr>Figure 2.70  Ben's circuit</vt:lpstr>
      <vt:lpstr>Figure 2.71  Ben's critical path</vt:lpstr>
      <vt:lpstr>Figure 2.72  Ben's shortest path</vt:lpstr>
      <vt:lpstr>Figure 2.73  4:1 multiplexer propagation delays: (a) two-level logic, (b) tristate</vt:lpstr>
      <vt:lpstr>Figure 2.74  4:1 multiplexer propagation delays: hierarchical using 2:1 multiplexers</vt:lpstr>
      <vt:lpstr>Figure 2.75  Circuit with a glitch</vt:lpstr>
      <vt:lpstr>Figure 2.76  Timing of a glitch</vt:lpstr>
      <vt:lpstr>Figure 2.77  Input change crosses implicant boundary </vt:lpstr>
      <vt:lpstr>Figure 2.78  K-map without glitch</vt:lpstr>
      <vt:lpstr>Figure 2.79  Circuit without glitch</vt:lpstr>
      <vt:lpstr>Figure 2.80  Truth tables for Exercises 2.1 and 2.3</vt:lpstr>
      <vt:lpstr>Figure 2.81  Truth tables for Exercises 2.2 and 2.4</vt:lpstr>
      <vt:lpstr>Figure 2.82  Circuit schematic</vt:lpstr>
      <vt:lpstr>Figure 2.83  Circuit schematic</vt:lpstr>
      <vt:lpstr>Figure 2.84  Circuit schematic</vt:lpstr>
      <vt:lpstr>Figure 2.85  Truth table for Exercise 2.28</vt:lpstr>
      <vt:lpstr>Figure 2.86  Truth table for Exercise 2.31</vt:lpstr>
      <vt:lpstr>Figure 2.87  Multiplexer circuit</vt:lpstr>
      <vt:lpstr>Figure 2.88  Multiplexer circuit </vt:lpstr>
      <vt:lpstr>PowerPoint Presentation</vt:lpstr>
      <vt:lpstr>PowerPoint Presentation</vt:lpstr>
      <vt:lpstr>Figure u02-01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PhotCombinational Logic Designo Album</dc:title>
  <dc:creator>Mythili K.</dc:creator>
  <cp:lastModifiedBy>Reed Elsevier</cp:lastModifiedBy>
  <cp:revision>35</cp:revision>
  <dcterms:created xsi:type="dcterms:W3CDTF">2015-05-14T09:37:00Z</dcterms:created>
  <dcterms:modified xsi:type="dcterms:W3CDTF">2015-05-22T11:51:26Z</dcterms:modified>
</cp:coreProperties>
</file>