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photoAlbum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66C8E-67CD-481F-AF73-C60146308B0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D6DD-2AA1-438E-98BD-C1997AD0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223F-C0B8-4925-ABCD-714A1DABBBE5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23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68AF-4E4E-4565-89F5-6D934337B8B0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05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379C-3DF5-4FFD-A36B-8476F74C487B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15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AD63-95D0-4C2B-880C-4767ED6705FB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27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437C-72C3-4EF4-84E6-D42B167DC23F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81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2935-2F7F-4298-BAB6-AFCED8147B5A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1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F7B-7FE4-4D28-8EF5-9FA20CD0718E}" type="datetime1">
              <a:rPr lang="en-IN" smtClean="0"/>
              <a:t>22-05-2015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73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56ED-DA94-4634-A911-2B9A8899A0B7}" type="datetime1">
              <a:rPr lang="en-IN" smtClean="0"/>
              <a:t>22-05-2015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1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B8E8-C753-4EF9-8CC1-13D8DE7826B6}" type="datetime1">
              <a:rPr lang="en-IN" smtClean="0"/>
              <a:t>22-05-2015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4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8BEA-C765-4FF3-81FB-D8AA67727C23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9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75A-794F-41F5-9875-1C29CCF71B9C}" type="datetime1">
              <a:rPr lang="en-IN" smtClean="0"/>
              <a:t>22-05-2015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9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D67E-F170-415B-A14C-BCC006000D58}" type="datetime1">
              <a:rPr lang="en-IN" smtClean="0"/>
              <a:t>22-05-2015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784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9397-B015-4549-ACEE-C9EB4E490D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72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Sequential </a:t>
            </a:r>
            <a:r>
              <a:rPr lang="en-IN" dirty="0"/>
              <a:t>Logic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CH003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588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3.9 A 4-bit register: (a) schematic and (b) symbol</a:t>
            </a:r>
          </a:p>
        </p:txBody>
      </p:sp>
      <p:pic>
        <p:nvPicPr>
          <p:cNvPr id="3" name="Picture 2" descr="f03-0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646238"/>
            <a:ext cx="3522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4290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3.10 Enabled flip-flop: (a, b) schematics, (c) symbol</a:t>
            </a:r>
          </a:p>
        </p:txBody>
      </p:sp>
      <p:pic>
        <p:nvPicPr>
          <p:cNvPr id="3" name="Picture 2" descr="f03-1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3763"/>
            <a:ext cx="8229600" cy="3719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97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3.11 Synchronously resettable flip-flop: (a) schematic, (b, c) symbols	</a:t>
            </a:r>
          </a:p>
        </p:txBody>
      </p:sp>
      <p:pic>
        <p:nvPicPr>
          <p:cNvPr id="3" name="Picture 2" descr="f03-1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8" y="1646238"/>
            <a:ext cx="37941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68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3.12 D latch schematic</a:t>
            </a:r>
          </a:p>
        </p:txBody>
      </p:sp>
      <p:pic>
        <p:nvPicPr>
          <p:cNvPr id="3" name="Picture 2" descr="f03-1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6238"/>
            <a:ext cx="31623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43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3.13 D flip-flop schematic</a:t>
            </a:r>
          </a:p>
        </p:txBody>
      </p:sp>
      <p:pic>
        <p:nvPicPr>
          <p:cNvPr id="3" name="Picture 2" descr="f03-1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00"/>
            <a:ext cx="8229600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18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3.14 Example waveforms</a:t>
            </a:r>
          </a:p>
        </p:txBody>
      </p:sp>
      <p:pic>
        <p:nvPicPr>
          <p:cNvPr id="3" name="Picture 2" descr="f03-1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95625"/>
            <a:ext cx="8229600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13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3.15 Solution waveforms	</a:t>
            </a:r>
          </a:p>
        </p:txBody>
      </p:sp>
      <p:pic>
        <p:nvPicPr>
          <p:cNvPr id="3" name="Picture 2" descr="f03-1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1638"/>
            <a:ext cx="8229600" cy="21637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946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3.16 Three-inverter loop</a:t>
            </a:r>
          </a:p>
        </p:txBody>
      </p:sp>
      <p:pic>
        <p:nvPicPr>
          <p:cNvPr id="3" name="Picture 2" descr="f03-1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6088"/>
            <a:ext cx="822960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717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3.17 Ring oscillator waveforms</a:t>
            </a:r>
          </a:p>
        </p:txBody>
      </p:sp>
      <p:pic>
        <p:nvPicPr>
          <p:cNvPr id="3" name="Picture 2" descr="f03-1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9488"/>
            <a:ext cx="8229600" cy="35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22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3.18 An improved (?) D latch</a:t>
            </a:r>
          </a:p>
        </p:txBody>
      </p:sp>
      <p:pic>
        <p:nvPicPr>
          <p:cNvPr id="3" name="Picture 2" descr="f03-1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9825"/>
            <a:ext cx="8229600" cy="32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65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 Cross-coupled inverter pair</a:t>
            </a:r>
          </a:p>
        </p:txBody>
      </p:sp>
      <p:pic>
        <p:nvPicPr>
          <p:cNvPr id="3" name="Picture 2" descr="f03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1538"/>
            <a:ext cx="8229600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04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3.19 Latch waveforms illustrating race condition</a:t>
            </a:r>
          </a:p>
        </p:txBody>
      </p:sp>
      <p:pic>
        <p:nvPicPr>
          <p:cNvPr id="3" name="Picture 2" descr="f03-1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46238"/>
            <a:ext cx="54086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8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3.20 Flip-flop current state and next state</a:t>
            </a:r>
          </a:p>
        </p:txBody>
      </p:sp>
      <p:pic>
        <p:nvPicPr>
          <p:cNvPr id="3" name="Picture 2" descr="f03-2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8463"/>
            <a:ext cx="8229600" cy="4710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24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3.21 Example circuits</a:t>
            </a:r>
          </a:p>
        </p:txBody>
      </p:sp>
      <p:pic>
        <p:nvPicPr>
          <p:cNvPr id="3" name="Picture 2" descr="f03-2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1646238"/>
            <a:ext cx="6773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18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3.22 Finite state machines: (a) Moore machine, (b) Mealy machine</a:t>
            </a:r>
          </a:p>
        </p:txBody>
      </p:sp>
      <p:pic>
        <p:nvPicPr>
          <p:cNvPr id="3" name="Picture 2" descr="f03-2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1646238"/>
            <a:ext cx="80613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445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3.23 Campus map</a:t>
            </a:r>
          </a:p>
        </p:txBody>
      </p:sp>
      <p:pic>
        <p:nvPicPr>
          <p:cNvPr id="3" name="Picture 2" descr="f03-2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1646238"/>
            <a:ext cx="5475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1652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3.24 Black box view of finite state machine</a:t>
            </a:r>
          </a:p>
        </p:txBody>
      </p:sp>
      <p:pic>
        <p:nvPicPr>
          <p:cNvPr id="3" name="Picture 2" descr="f03-2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1646238"/>
            <a:ext cx="6140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90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3.25 State transition diagram</a:t>
            </a:r>
          </a:p>
        </p:txBody>
      </p:sp>
      <p:pic>
        <p:nvPicPr>
          <p:cNvPr id="3" name="Picture 2" descr="f03-2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3" y="1646238"/>
            <a:ext cx="48021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6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3.26 State machine circuit for traffic light controller</a:t>
            </a:r>
          </a:p>
        </p:txBody>
      </p:sp>
      <p:pic>
        <p:nvPicPr>
          <p:cNvPr id="3" name="Picture 2" descr="f03-2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1646238"/>
            <a:ext cx="47799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9264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3.27 Timing diagram for traffic light controller</a:t>
            </a:r>
          </a:p>
        </p:txBody>
      </p:sp>
      <p:pic>
        <p:nvPicPr>
          <p:cNvPr id="3" name="Picture 2" descr="f03-2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6613"/>
            <a:ext cx="82296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61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3.28 Divide-by-3 counter (a) waveform and (b) state transition diagram</a:t>
            </a:r>
          </a:p>
        </p:txBody>
      </p:sp>
      <p:pic>
        <p:nvPicPr>
          <p:cNvPr id="3" name="Picture 2" descr="f03-2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646238"/>
            <a:ext cx="73787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16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 </a:t>
            </a:r>
            <a:r>
              <a:rPr lang="en-IN" sz="2000" dirty="0" err="1"/>
              <a:t>Bistable</a:t>
            </a:r>
            <a:r>
              <a:rPr lang="en-IN" sz="2000" dirty="0"/>
              <a:t> operation of cross-coupled inverters</a:t>
            </a:r>
          </a:p>
        </p:txBody>
      </p:sp>
      <p:pic>
        <p:nvPicPr>
          <p:cNvPr id="3" name="Picture 2" descr="f03-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8229600" cy="4173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008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3.29 Divide-by-3 circuits for (a) binary and (b) one-hot encodings</a:t>
            </a:r>
          </a:p>
        </p:txBody>
      </p:sp>
      <p:pic>
        <p:nvPicPr>
          <p:cNvPr id="3" name="Picture 2" descr="f03-2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88" y="1646238"/>
            <a:ext cx="51276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691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3.30 FSM state transition diagrams: (a) Moore machine, (b) Mealy machine</a:t>
            </a:r>
          </a:p>
        </p:txBody>
      </p:sp>
      <p:pic>
        <p:nvPicPr>
          <p:cNvPr id="3" name="Picture 2" descr="f03-3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0675"/>
            <a:ext cx="8229600" cy="2325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7218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3.31 FSM schematics for (a) Moore and (b) Mealy machines</a:t>
            </a:r>
          </a:p>
        </p:txBody>
      </p:sp>
      <p:pic>
        <p:nvPicPr>
          <p:cNvPr id="3" name="Picture 2" descr="f03-3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7413"/>
            <a:ext cx="8229600" cy="3732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797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3.32 Timing diagrams for Moore and Mealy machines</a:t>
            </a:r>
          </a:p>
        </p:txBody>
      </p:sp>
      <p:pic>
        <p:nvPicPr>
          <p:cNvPr id="3" name="Picture 2" descr="f03-3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3163"/>
            <a:ext cx="8229600" cy="3160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2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3.33 (a) single and (b) factored designs for modified traffic light controller FSM</a:t>
            </a:r>
          </a:p>
        </p:txBody>
      </p:sp>
      <p:pic>
        <p:nvPicPr>
          <p:cNvPr id="3" name="Picture 2" descr="f03-3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646238"/>
            <a:ext cx="63420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64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3.34 State transition diagrams: (a) </a:t>
            </a:r>
            <a:r>
              <a:rPr lang="en-IN" sz="2000" dirty="0" err="1"/>
              <a:t>unfactored</a:t>
            </a:r>
            <a:r>
              <a:rPr lang="en-IN" sz="2000" dirty="0"/>
              <a:t>, (b) factored</a:t>
            </a:r>
          </a:p>
        </p:txBody>
      </p:sp>
      <p:pic>
        <p:nvPicPr>
          <p:cNvPr id="3" name="Picture 2" descr="f03-3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1646238"/>
            <a:ext cx="3692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2519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3.35 Circuit of found FSM for Example 3.9</a:t>
            </a:r>
          </a:p>
        </p:txBody>
      </p:sp>
      <p:pic>
        <p:nvPicPr>
          <p:cNvPr id="3" name="Picture 2" descr="f03-3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1646238"/>
            <a:ext cx="62372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70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3.36 State transition diagram of found FSM from Example 3.9</a:t>
            </a:r>
          </a:p>
        </p:txBody>
      </p:sp>
      <p:pic>
        <p:nvPicPr>
          <p:cNvPr id="3" name="Picture 2" descr="f03-3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1646238"/>
            <a:ext cx="23050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294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3.37 Timing specification for synchronous sequential circuit</a:t>
            </a:r>
          </a:p>
        </p:txBody>
      </p:sp>
      <p:pic>
        <p:nvPicPr>
          <p:cNvPr id="3" name="Picture 2" descr="f03-3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1646238"/>
            <a:ext cx="73755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765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3.38 Path between registers and timing diagram</a:t>
            </a:r>
          </a:p>
        </p:txBody>
      </p:sp>
      <p:pic>
        <p:nvPicPr>
          <p:cNvPr id="3" name="Picture 2" descr="f03-3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288"/>
            <a:ext cx="8229600" cy="21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71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 SR latch schematic</a:t>
            </a:r>
          </a:p>
        </p:txBody>
      </p:sp>
      <p:pic>
        <p:nvPicPr>
          <p:cNvPr id="3" name="Picture 2" descr="f03-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1646238"/>
            <a:ext cx="60309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592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3.39 Maximum delay for setup time constraint	</a:t>
            </a:r>
          </a:p>
        </p:txBody>
      </p:sp>
      <p:pic>
        <p:nvPicPr>
          <p:cNvPr id="3" name="Picture 2" descr="f03-3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3" y="1646238"/>
            <a:ext cx="56276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625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3.40 Minimum delay for hold time constraint</a:t>
            </a:r>
          </a:p>
        </p:txBody>
      </p:sp>
      <p:pic>
        <p:nvPicPr>
          <p:cNvPr id="3" name="Picture 2" descr="f03-4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75" y="1646238"/>
            <a:ext cx="49958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040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3.41 Back-to-back flip-flops</a:t>
            </a:r>
          </a:p>
        </p:txBody>
      </p:sp>
      <p:pic>
        <p:nvPicPr>
          <p:cNvPr id="3" name="Picture 2" descr="f03-4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613"/>
            <a:ext cx="8229600" cy="45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344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3.42 Sample circuit for timing analysis</a:t>
            </a:r>
          </a:p>
        </p:txBody>
      </p:sp>
      <p:pic>
        <p:nvPicPr>
          <p:cNvPr id="3" name="Picture 2" descr="f03-4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" y="1646238"/>
            <a:ext cx="71945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916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3.43 Timing diagram: (a) general case, (b) critical path, (c) short path</a:t>
            </a:r>
          </a:p>
        </p:txBody>
      </p:sp>
      <p:pic>
        <p:nvPicPr>
          <p:cNvPr id="3" name="Picture 2" descr="f03-4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0" y="1646238"/>
            <a:ext cx="32131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7380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3.44 Corrected circuit to fix hold time problem</a:t>
            </a:r>
          </a:p>
        </p:txBody>
      </p:sp>
      <p:pic>
        <p:nvPicPr>
          <p:cNvPr id="3" name="Picture 2" descr="f03-4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8" y="1646238"/>
            <a:ext cx="71961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686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3.45 Timing diagram with buffers to fix hold time problem</a:t>
            </a:r>
          </a:p>
        </p:txBody>
      </p:sp>
      <p:pic>
        <p:nvPicPr>
          <p:cNvPr id="3" name="Picture 2" descr="f03-4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646238"/>
            <a:ext cx="76120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188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3.46 Clock skew caused by wire delay</a:t>
            </a:r>
          </a:p>
        </p:txBody>
      </p:sp>
      <p:pic>
        <p:nvPicPr>
          <p:cNvPr id="3" name="Picture 2" descr="f03-4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1646238"/>
            <a:ext cx="55340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7463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3.47 Timing diagram with clock skew</a:t>
            </a:r>
          </a:p>
        </p:txBody>
      </p:sp>
      <p:pic>
        <p:nvPicPr>
          <p:cNvPr id="3" name="Picture 2" descr="f03-4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1150"/>
            <a:ext cx="82296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116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3.48 Setup time constraint with clock skew</a:t>
            </a:r>
          </a:p>
        </p:txBody>
      </p:sp>
      <p:pic>
        <p:nvPicPr>
          <p:cNvPr id="3" name="Picture 2" descr="f03-4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13" y="1646238"/>
            <a:ext cx="50831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062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 </a:t>
            </a:r>
            <a:r>
              <a:rPr lang="en-IN" sz="2000" dirty="0" err="1"/>
              <a:t>Bistable</a:t>
            </a:r>
            <a:r>
              <a:rPr lang="en-IN" sz="2000" dirty="0"/>
              <a:t> states of SR latch</a:t>
            </a:r>
          </a:p>
        </p:txBody>
      </p:sp>
      <p:pic>
        <p:nvPicPr>
          <p:cNvPr id="3" name="Picture 2" descr="f03-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0900"/>
            <a:ext cx="8229600" cy="38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4418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3.49 Hold time constraint with clock skew</a:t>
            </a:r>
          </a:p>
        </p:txBody>
      </p:sp>
      <p:pic>
        <p:nvPicPr>
          <p:cNvPr id="3" name="Picture 2" descr="f03-4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646238"/>
            <a:ext cx="46212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08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3.50 Input changing before, after, or during aperture</a:t>
            </a:r>
          </a:p>
        </p:txBody>
      </p:sp>
      <p:pic>
        <p:nvPicPr>
          <p:cNvPr id="3" name="Picture 2" descr="f03-5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5" y="1646238"/>
            <a:ext cx="18732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457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3.51 Stable and metastable states</a:t>
            </a:r>
          </a:p>
        </p:txBody>
      </p:sp>
      <p:pic>
        <p:nvPicPr>
          <p:cNvPr id="3" name="Picture 2" descr="f03-5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050"/>
            <a:ext cx="8229600" cy="4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494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3.52 Synchronizer symbol</a:t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3" name="Picture 2" descr="f03-5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46238"/>
            <a:ext cx="44688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1214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3.53 Simple synchronizer</a:t>
            </a:r>
          </a:p>
        </p:txBody>
      </p:sp>
      <p:pic>
        <p:nvPicPr>
          <p:cNvPr id="3" name="Picture 2" descr="f03-5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646238"/>
            <a:ext cx="53911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370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3.54 Input timing</a:t>
            </a:r>
          </a:p>
        </p:txBody>
      </p:sp>
      <p:pic>
        <p:nvPicPr>
          <p:cNvPr id="3" name="Picture 2" descr="f03-5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1963"/>
            <a:ext cx="8229600" cy="45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68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3.55 Circuit model of </a:t>
            </a:r>
            <a:r>
              <a:rPr lang="en-IN" sz="2000" dirty="0" err="1"/>
              <a:t>bistable</a:t>
            </a:r>
            <a:r>
              <a:rPr lang="en-IN" sz="2000" dirty="0"/>
              <a:t> device	</a:t>
            </a:r>
          </a:p>
        </p:txBody>
      </p:sp>
      <p:pic>
        <p:nvPicPr>
          <p:cNvPr id="3" name="Picture 2" descr="f03-5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8750"/>
            <a:ext cx="8229600" cy="26495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0856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3.56 Resolution trajectories</a:t>
            </a:r>
          </a:p>
        </p:txBody>
      </p:sp>
      <p:pic>
        <p:nvPicPr>
          <p:cNvPr id="3" name="Picture 2" descr="f03-5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4100"/>
            <a:ext cx="8229600" cy="33988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4979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3.57 Spatial and temporal parallelism in the cookie kitchen</a:t>
            </a:r>
          </a:p>
        </p:txBody>
      </p:sp>
      <p:pic>
        <p:nvPicPr>
          <p:cNvPr id="3" name="Picture 2" descr="f03-5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025"/>
            <a:ext cx="8229600" cy="40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572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3.58 Circuit with no pipelining</a:t>
            </a:r>
          </a:p>
        </p:txBody>
      </p:sp>
      <p:pic>
        <p:nvPicPr>
          <p:cNvPr id="3" name="Picture 2" descr="f03-5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3775"/>
            <a:ext cx="8229600" cy="3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700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 SR latch truth table</a:t>
            </a:r>
          </a:p>
        </p:txBody>
      </p:sp>
      <p:pic>
        <p:nvPicPr>
          <p:cNvPr id="3" name="Picture 2" descr="f03-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113"/>
            <a:ext cx="8229600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870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3.59 Circuit with two-stage pipeline</a:t>
            </a:r>
          </a:p>
        </p:txBody>
      </p:sp>
      <p:pic>
        <p:nvPicPr>
          <p:cNvPr id="3" name="Picture 2" descr="f03-5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3625"/>
            <a:ext cx="8229600" cy="3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584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3.60 Circuit with three-stage pipeline</a:t>
            </a:r>
          </a:p>
        </p:txBody>
      </p:sp>
      <p:pic>
        <p:nvPicPr>
          <p:cNvPr id="3" name="Picture 2" descr="f03-6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7288"/>
            <a:ext cx="82296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7055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3.61 Input waveforms of SR latch for Exercise 3.1</a:t>
            </a:r>
          </a:p>
        </p:txBody>
      </p:sp>
      <p:pic>
        <p:nvPicPr>
          <p:cNvPr id="3" name="Picture 2" descr="f03-6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5488"/>
            <a:ext cx="82296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129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3.62 Input waveforms of SR latch for Exercise 3.2</a:t>
            </a:r>
          </a:p>
        </p:txBody>
      </p:sp>
      <p:pic>
        <p:nvPicPr>
          <p:cNvPr id="3" name="Picture 2" descr="f03-6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9138"/>
            <a:ext cx="8229600" cy="1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041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3.63 Input waveforms of D latch or flip-flop for Exercises 3.3 and 3.5	</a:t>
            </a:r>
          </a:p>
        </p:txBody>
      </p:sp>
      <p:pic>
        <p:nvPicPr>
          <p:cNvPr id="3" name="Picture 2" descr="f03-6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5013"/>
            <a:ext cx="8229600" cy="1497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944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3.64 Input waveforms of D latch or flip-flop for Exercises 3.4 and 3.6</a:t>
            </a:r>
          </a:p>
        </p:txBody>
      </p:sp>
      <p:pic>
        <p:nvPicPr>
          <p:cNvPr id="3" name="Picture 2" descr="f03-6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3113"/>
            <a:ext cx="8229600" cy="14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20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3.65 Mystery circuit</a:t>
            </a:r>
          </a:p>
        </p:txBody>
      </p:sp>
      <p:pic>
        <p:nvPicPr>
          <p:cNvPr id="3" name="Picture 2" descr="f03-6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63" y="1646238"/>
            <a:ext cx="6796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9049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3.66 Mystery circuit</a:t>
            </a:r>
          </a:p>
        </p:txBody>
      </p:sp>
      <p:pic>
        <p:nvPicPr>
          <p:cNvPr id="3" name="Picture 2" descr="f03-6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5" y="1646238"/>
            <a:ext cx="65071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1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3.67 Muller C-element</a:t>
            </a:r>
          </a:p>
        </p:txBody>
      </p:sp>
      <p:pic>
        <p:nvPicPr>
          <p:cNvPr id="3" name="Picture 2" descr="f03-6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8" y="1646238"/>
            <a:ext cx="56991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23083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3.68 Circuits</a:t>
            </a:r>
          </a:p>
        </p:txBody>
      </p:sp>
      <p:pic>
        <p:nvPicPr>
          <p:cNvPr id="3" name="Picture 2" descr="f03-6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1646238"/>
            <a:ext cx="81645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452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 SR latch symbol</a:t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3" name="Picture 2" descr="f03-0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1646238"/>
            <a:ext cx="47545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4764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3.69 State transition diagram</a:t>
            </a:r>
          </a:p>
        </p:txBody>
      </p:sp>
      <p:pic>
        <p:nvPicPr>
          <p:cNvPr id="3" name="Picture 2" descr="f03-69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8888"/>
            <a:ext cx="8229600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7352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3.70 State transition diagram</a:t>
            </a:r>
          </a:p>
        </p:txBody>
      </p:sp>
      <p:pic>
        <p:nvPicPr>
          <p:cNvPr id="3" name="Picture 2" descr="f03-70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6663"/>
            <a:ext cx="8229600" cy="30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18259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3.71 FSM input waveforms</a:t>
            </a:r>
          </a:p>
        </p:txBody>
      </p:sp>
      <p:pic>
        <p:nvPicPr>
          <p:cNvPr id="3" name="Picture 2" descr="f03-7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3238"/>
            <a:ext cx="8229600" cy="1960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8234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3.72 FSM schematic</a:t>
            </a:r>
          </a:p>
        </p:txBody>
      </p:sp>
      <p:pic>
        <p:nvPicPr>
          <p:cNvPr id="3" name="Picture 2" descr="f03-7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3700"/>
            <a:ext cx="8229600" cy="2179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8809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3.73 FSM schematic</a:t>
            </a:r>
          </a:p>
        </p:txBody>
      </p:sp>
      <p:pic>
        <p:nvPicPr>
          <p:cNvPr id="3" name="Picture 2" descr="f03-7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5925"/>
            <a:ext cx="82296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1441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3.74 Registered four-input XOR circuit</a:t>
            </a:r>
          </a:p>
        </p:txBody>
      </p:sp>
      <p:pic>
        <p:nvPicPr>
          <p:cNvPr id="3" name="Picture 2" descr="f03-7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46238"/>
            <a:ext cx="628650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256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3.75 2-bit adder schematic</a:t>
            </a:r>
          </a:p>
        </p:txBody>
      </p:sp>
      <p:pic>
        <p:nvPicPr>
          <p:cNvPr id="3" name="Picture 2" descr="f03-7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8" y="1646238"/>
            <a:ext cx="41100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030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3.76 “New and improved” synchronizer</a:t>
            </a:r>
          </a:p>
        </p:txBody>
      </p:sp>
      <p:pic>
        <p:nvPicPr>
          <p:cNvPr id="3" name="Picture 2" descr="f03-76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646238"/>
            <a:ext cx="659923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486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3.77 Signal waveforms</a:t>
            </a:r>
          </a:p>
        </p:txBody>
      </p:sp>
      <p:pic>
        <p:nvPicPr>
          <p:cNvPr id="3" name="Picture 2" descr="f03-7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3313"/>
            <a:ext cx="8229600" cy="760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4059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3-m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646238"/>
            <a:ext cx="3600450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15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3.7 D latch: (a) schematic, (b) truth table, (c) symbol</a:t>
            </a:r>
            <a:br>
              <a:rPr lang="en-IN" sz="2000" dirty="0"/>
            </a:br>
            <a:endParaRPr lang="en-IN" sz="2000" dirty="0"/>
          </a:p>
        </p:txBody>
      </p:sp>
      <p:pic>
        <p:nvPicPr>
          <p:cNvPr id="3" name="Picture 2" descr="f03-07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8200"/>
            <a:ext cx="8229600" cy="1290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9071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3-m02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13" y="1646238"/>
            <a:ext cx="21875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8510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3-m03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1646238"/>
            <a:ext cx="4637087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214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3-m04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646238"/>
            <a:ext cx="256381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9635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03-m05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1646238"/>
            <a:ext cx="227647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8061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Figure u03-01</a:t>
            </a:r>
            <a:endParaRPr lang="en-IN" sz="2000" dirty="0"/>
          </a:p>
        </p:txBody>
      </p:sp>
      <p:pic>
        <p:nvPicPr>
          <p:cNvPr id="3" name="Picture 2" descr="u03-01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5" y="1646238"/>
            <a:ext cx="1744663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5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Figure 3.8 D flip-flop: (a) schematic, (b) symbol, (c) condensed symbol</a:t>
            </a:r>
          </a:p>
        </p:txBody>
      </p:sp>
      <p:pic>
        <p:nvPicPr>
          <p:cNvPr id="3" name="Picture 2" descr="f03-08-9780128000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88" y="1646238"/>
            <a:ext cx="3070225" cy="47545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261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1482</Words>
  <Application>Microsoft Office PowerPoint</Application>
  <PresentationFormat>On-screen Show (4:3)</PresentationFormat>
  <Paragraphs>163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Sequential Logic Design</vt:lpstr>
      <vt:lpstr>Figure 3.1 Cross-coupled inverter pair</vt:lpstr>
      <vt:lpstr>Figure 3.2 Bistable operation of cross-coupled inverters</vt:lpstr>
      <vt:lpstr>Figure 3.3 SR latch schematic</vt:lpstr>
      <vt:lpstr>Figure 3.4 Bistable states of SR latch</vt:lpstr>
      <vt:lpstr>Figure 3.5 SR latch truth table</vt:lpstr>
      <vt:lpstr>Figure 3.6 SR latch symbol </vt:lpstr>
      <vt:lpstr>Figure 3.7 D latch: (a) schematic, (b) truth table, (c) symbol </vt:lpstr>
      <vt:lpstr>Figure 3.8 D flip-flop: (a) schematic, (b) symbol, (c) condensed symbol</vt:lpstr>
      <vt:lpstr>Figure 3.9 A 4-bit register: (a) schematic and (b) symbol</vt:lpstr>
      <vt:lpstr>Figure 3.10 Enabled flip-flop: (a, b) schematics, (c) symbol</vt:lpstr>
      <vt:lpstr>Figure 3.11 Synchronously resettable flip-flop: (a) schematic, (b, c) symbols </vt:lpstr>
      <vt:lpstr>Figure 3.12 D latch schematic</vt:lpstr>
      <vt:lpstr>Figure 3.13 D flip-flop schematic</vt:lpstr>
      <vt:lpstr>Figure 3.14 Example waveforms</vt:lpstr>
      <vt:lpstr>Figure 3.15 Solution waveforms </vt:lpstr>
      <vt:lpstr>Figure 3.16 Three-inverter loop</vt:lpstr>
      <vt:lpstr>Figure 3.17 Ring oscillator waveforms</vt:lpstr>
      <vt:lpstr>Figure 3.18 An improved (?) D latch</vt:lpstr>
      <vt:lpstr>Figure 3.19 Latch waveforms illustrating race condition</vt:lpstr>
      <vt:lpstr>Figure 3.20 Flip-flop current state and next state</vt:lpstr>
      <vt:lpstr>Figure 3.21 Example circuits</vt:lpstr>
      <vt:lpstr>Figure 3.22 Finite state machines: (a) Moore machine, (b) Mealy machine</vt:lpstr>
      <vt:lpstr>Figure 3.23 Campus map</vt:lpstr>
      <vt:lpstr>Figure 3.24 Black box view of finite state machine</vt:lpstr>
      <vt:lpstr>Figure 3.25 State transition diagram</vt:lpstr>
      <vt:lpstr>Figure 3.26 State machine circuit for traffic light controller</vt:lpstr>
      <vt:lpstr>Figure 3.27 Timing diagram for traffic light controller</vt:lpstr>
      <vt:lpstr>Figure 3.28 Divide-by-3 counter (a) waveform and (b) state transition diagram</vt:lpstr>
      <vt:lpstr>Figure 3.29 Divide-by-3 circuits for (a) binary and (b) one-hot encodings</vt:lpstr>
      <vt:lpstr>Figure 3.30 FSM state transition diagrams: (a) Moore machine, (b) Mealy machine</vt:lpstr>
      <vt:lpstr>Figure 3.31 FSM schematics for (a) Moore and (b) Mealy machines</vt:lpstr>
      <vt:lpstr>Figure 3.32 Timing diagrams for Moore and Mealy machines</vt:lpstr>
      <vt:lpstr>Figure 3.33 (a) single and (b) factored designs for modified traffic light controller FSM</vt:lpstr>
      <vt:lpstr>Figure 3.34 State transition diagrams: (a) unfactored, (b) factored</vt:lpstr>
      <vt:lpstr>Figure 3.35 Circuit of found FSM for Example 3.9</vt:lpstr>
      <vt:lpstr>Figure 3.36 State transition diagram of found FSM from Example 3.9</vt:lpstr>
      <vt:lpstr>Figure 3.37 Timing specification for synchronous sequential circuit</vt:lpstr>
      <vt:lpstr>Figure 3.38 Path between registers and timing diagram</vt:lpstr>
      <vt:lpstr>Figure 3.39 Maximum delay for setup time constraint </vt:lpstr>
      <vt:lpstr>Figure 3.40 Minimum delay for hold time constraint</vt:lpstr>
      <vt:lpstr>Figure 3.41 Back-to-back flip-flops</vt:lpstr>
      <vt:lpstr>Figure 3.42 Sample circuit for timing analysis</vt:lpstr>
      <vt:lpstr>Figure 3.43 Timing diagram: (a) general case, (b) critical path, (c) short path</vt:lpstr>
      <vt:lpstr>Figure 3.44 Corrected circuit to fix hold time problem</vt:lpstr>
      <vt:lpstr>Figure 3.45 Timing diagram with buffers to fix hold time problem</vt:lpstr>
      <vt:lpstr>Figure 3.46 Clock skew caused by wire delay</vt:lpstr>
      <vt:lpstr>Figure 3.47 Timing diagram with clock skew</vt:lpstr>
      <vt:lpstr>Figure 3.48 Setup time constraint with clock skew</vt:lpstr>
      <vt:lpstr>Figure 3.49 Hold time constraint with clock skew</vt:lpstr>
      <vt:lpstr>Figure 3.50 Input changing before, after, or during aperture</vt:lpstr>
      <vt:lpstr>Figure 3.51 Stable and metastable states</vt:lpstr>
      <vt:lpstr>Figure 3.52 Synchronizer symbol </vt:lpstr>
      <vt:lpstr>Figure 3.53 Simple synchronizer</vt:lpstr>
      <vt:lpstr>Figure 3.54 Input timing</vt:lpstr>
      <vt:lpstr>Figure 3.55 Circuit model of bistable device </vt:lpstr>
      <vt:lpstr>Figure 3.56 Resolution trajectories</vt:lpstr>
      <vt:lpstr>Figure 3.57 Spatial and temporal parallelism in the cookie kitchen</vt:lpstr>
      <vt:lpstr>Figure 3.58 Circuit with no pipelining</vt:lpstr>
      <vt:lpstr>Figure 3.59 Circuit with two-stage pipeline</vt:lpstr>
      <vt:lpstr>Figure 3.60 Circuit with three-stage pipeline</vt:lpstr>
      <vt:lpstr>Figure 3.61 Input waveforms of SR latch for Exercise 3.1</vt:lpstr>
      <vt:lpstr>Figure 3.62 Input waveforms of SR latch for Exercise 3.2</vt:lpstr>
      <vt:lpstr>Figure 3.63 Input waveforms of D latch or flip-flop for Exercises 3.3 and 3.5 </vt:lpstr>
      <vt:lpstr>Figure 3.64 Input waveforms of D latch or flip-flop for Exercises 3.4 and 3.6</vt:lpstr>
      <vt:lpstr>Figure 3.65 Mystery circuit</vt:lpstr>
      <vt:lpstr>Figure 3.66 Mystery circuit</vt:lpstr>
      <vt:lpstr>Figure 3.67 Muller C-element</vt:lpstr>
      <vt:lpstr>Figure 3.68 Circuits</vt:lpstr>
      <vt:lpstr>Figure 3.69 State transition diagram</vt:lpstr>
      <vt:lpstr>Figure 3.70 State transition diagram</vt:lpstr>
      <vt:lpstr>Figure 3.71 FSM input waveforms</vt:lpstr>
      <vt:lpstr>Figure 3.72 FSM schematic</vt:lpstr>
      <vt:lpstr>Figure 3.73 FSM schematic</vt:lpstr>
      <vt:lpstr>Figure 3.74 Registered four-input XOR circuit</vt:lpstr>
      <vt:lpstr>Figure 3.75 2-bit adder schematic</vt:lpstr>
      <vt:lpstr>Figure 3.76 “New and improved” synchronizer</vt:lpstr>
      <vt:lpstr>Figure 3.77 Signal waveforms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u03-01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Mythili K.</dc:creator>
  <cp:lastModifiedBy>Reed Elsevier</cp:lastModifiedBy>
  <cp:revision>16</cp:revision>
  <dcterms:created xsi:type="dcterms:W3CDTF">2015-05-14T11:06:02Z</dcterms:created>
  <dcterms:modified xsi:type="dcterms:W3CDTF">2015-05-22T11:28:58Z</dcterms:modified>
</cp:coreProperties>
</file>