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EFF3-23B5-44FA-979F-8EA58208F1F3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6645D-FCC0-42F7-9FE5-6ADD24FD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8B30-1560-4C50-AE2B-1B3D73FA65FA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5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8565-FE2E-4C02-AE41-B9B7AEF8B725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60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D09-EF0B-48CA-8447-98DCE6657F56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8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04FF-71CB-4596-BE8B-4F36929965FE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74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781E-147C-4F1B-A3A7-F2E529C161D8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190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BF39-AF39-4B71-91C6-3285E5720BA7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2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5D3-35BE-4604-9698-9645537CF60A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936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6FA4-5DCE-469D-90D6-D29C9D5A5557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95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CC2-754D-4526-A502-0D3B9F58768E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67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586-285D-4B32-8176-AF2AEE916466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52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324D-C91E-44F3-9F93-80C6E9A9CA52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08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E59F-A512-497D-9162-4A619FE2CA98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A73F-1D4D-4533-A066-83B38870A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77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Digital Building Blocks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CH005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592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5.9 </a:t>
            </a:r>
            <a:r>
              <a:rPr lang="en-US" sz="2000" dirty="0" err="1"/>
              <a:t>Subtractor</a:t>
            </a:r>
            <a:r>
              <a:rPr lang="en-US" sz="2000" dirty="0"/>
              <a:t>: (a) symbol, (b) implementation</a:t>
            </a:r>
            <a:r>
              <a:rPr lang="en-IN" sz="2000" dirty="0"/>
              <a:t/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3" name="Picture 2" descr="f05-0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3" y="1646238"/>
            <a:ext cx="54879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474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5.10 Synthesized </a:t>
            </a:r>
            <a:r>
              <a:rPr lang="en-IN" sz="2000" dirty="0" err="1"/>
              <a:t>subtractor</a:t>
            </a:r>
            <a:endParaRPr lang="en-IN" sz="2000" dirty="0"/>
          </a:p>
        </p:txBody>
      </p:sp>
      <p:pic>
        <p:nvPicPr>
          <p:cNvPr id="3" name="Picture 2" descr="f05-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5763"/>
            <a:ext cx="8229600" cy="2195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134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5.11 4-bit equality comparator: (a) symbol, (b) implementation</a:t>
            </a:r>
            <a:endParaRPr lang="en-IN" sz="2000" dirty="0"/>
          </a:p>
        </p:txBody>
      </p:sp>
      <p:pic>
        <p:nvPicPr>
          <p:cNvPr id="3" name="Picture 2" descr="f05-1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46238"/>
            <a:ext cx="73898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64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5.12 </a:t>
            </a:r>
            <a:r>
              <a:rPr lang="en-US" sz="2000" i="1" dirty="0"/>
              <a:t>N</a:t>
            </a:r>
            <a:r>
              <a:rPr lang="en-US" sz="2000" dirty="0"/>
              <a:t>-bit signed comparator</a:t>
            </a:r>
            <a:endParaRPr lang="en-IN" sz="2000" dirty="0"/>
          </a:p>
        </p:txBody>
      </p:sp>
      <p:pic>
        <p:nvPicPr>
          <p:cNvPr id="3" name="Picture 2" descr="f05-1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75" y="1646238"/>
            <a:ext cx="26590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58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5.13 Synthesized comparators</a:t>
            </a:r>
          </a:p>
        </p:txBody>
      </p:sp>
      <p:pic>
        <p:nvPicPr>
          <p:cNvPr id="3" name="Picture 2" descr="f05-1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75" y="1646238"/>
            <a:ext cx="50736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1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5.14 ALU symbol</a:t>
            </a:r>
            <a:endParaRPr lang="en-IN" sz="2000" dirty="0"/>
          </a:p>
        </p:txBody>
      </p:sp>
      <p:pic>
        <p:nvPicPr>
          <p:cNvPr id="3" name="Picture 2" descr="f05-1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3388"/>
            <a:ext cx="822960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89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5.15 </a:t>
            </a:r>
            <a:r>
              <a:rPr lang="en-US" sz="2000" i="1" dirty="0"/>
              <a:t>N</a:t>
            </a:r>
            <a:r>
              <a:rPr lang="en-US" sz="2000" dirty="0"/>
              <a:t>-bit ALU</a:t>
            </a:r>
            <a:endParaRPr lang="en-IN" sz="2000" dirty="0"/>
          </a:p>
        </p:txBody>
      </p:sp>
      <p:pic>
        <p:nvPicPr>
          <p:cNvPr id="3" name="Picture 2" descr="f05-1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3" y="1646238"/>
            <a:ext cx="44084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23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5.16 ALU symbol with output flags</a:t>
            </a:r>
            <a:endParaRPr lang="en-IN" sz="2000" dirty="0"/>
          </a:p>
        </p:txBody>
      </p:sp>
      <p:pic>
        <p:nvPicPr>
          <p:cNvPr id="3" name="Picture 2" descr="f05-1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" y="1646238"/>
            <a:ext cx="72072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05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5.17 </a:t>
            </a:r>
            <a:r>
              <a:rPr lang="en-US" sz="2000" i="1" dirty="0"/>
              <a:t>N</a:t>
            </a:r>
            <a:r>
              <a:rPr lang="en-US" sz="2000" dirty="0"/>
              <a:t>-bit ALU with output flags</a:t>
            </a:r>
            <a:endParaRPr lang="en-IN" sz="2000" dirty="0"/>
          </a:p>
        </p:txBody>
      </p:sp>
      <p:pic>
        <p:nvPicPr>
          <p:cNvPr id="3" name="Picture 2" descr="f05-1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3" y="1646238"/>
            <a:ext cx="66436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08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5.18 4-bit shifters: (a) shift left, (b) logical shift right, (c) arithmetic shift right</a:t>
            </a:r>
            <a:endParaRPr lang="en-IN" sz="2000" dirty="0"/>
          </a:p>
        </p:txBody>
      </p:sp>
      <p:pic>
        <p:nvPicPr>
          <p:cNvPr id="3" name="Picture 2" descr="f05-1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646238"/>
            <a:ext cx="55419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867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 1-bit half adder</a:t>
            </a:r>
            <a:endParaRPr lang="en-IN" sz="2000" dirty="0"/>
          </a:p>
        </p:txBody>
      </p:sp>
      <p:pic>
        <p:nvPicPr>
          <p:cNvPr id="3" name="Picture 2" descr="f05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1646238"/>
            <a:ext cx="22225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797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5.19 Multiplication: (a) decimal, (b) binary</a:t>
            </a:r>
            <a:endParaRPr lang="en-IN" sz="2000" dirty="0"/>
          </a:p>
        </p:txBody>
      </p:sp>
      <p:pic>
        <p:nvPicPr>
          <p:cNvPr id="3" name="Picture 2" descr="f05-1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1646238"/>
            <a:ext cx="81216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104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5.20 4×4 multiplier: (a) symbol, (b) function, (c) implementation</a:t>
            </a:r>
            <a:endParaRPr lang="en-IN" sz="2000" dirty="0"/>
          </a:p>
        </p:txBody>
      </p:sp>
      <p:pic>
        <p:nvPicPr>
          <p:cNvPr id="3" name="Picture 2" descr="f05-2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0625"/>
            <a:ext cx="8229600" cy="31257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839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5.21 Array divider</a:t>
            </a:r>
            <a:endParaRPr lang="en-IN" sz="2000" dirty="0"/>
          </a:p>
        </p:txBody>
      </p:sp>
      <p:pic>
        <p:nvPicPr>
          <p:cNvPr id="3" name="Picture 2" descr="f05-2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1646238"/>
            <a:ext cx="67357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751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5.22 Fixed-point notation of 6.75 with four integer bits and four fraction bits</a:t>
            </a:r>
            <a:endParaRPr lang="en-IN" sz="2000" dirty="0"/>
          </a:p>
        </p:txBody>
      </p:sp>
      <p:pic>
        <p:nvPicPr>
          <p:cNvPr id="3" name="Picture 2" descr="f05-2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9650"/>
            <a:ext cx="8229600" cy="3487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66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5.23 Fixed-point representation of −2.375: (a) absolute value, (b) sign and magnitude, (c) two’s complement</a:t>
            </a:r>
            <a:endParaRPr lang="en-IN" sz="2000" dirty="0"/>
          </a:p>
        </p:txBody>
      </p:sp>
      <p:pic>
        <p:nvPicPr>
          <p:cNvPr id="3" name="Picture 2" descr="f05-2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646238"/>
            <a:ext cx="59944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676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5.24 Fixed-point two’s complement conversion</a:t>
            </a:r>
            <a:r>
              <a:rPr lang="en-IN" sz="2000" dirty="0"/>
              <a:t/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3" name="Picture 2" descr="f05-2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6838"/>
            <a:ext cx="8229600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130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5.25 Addition: (a) binary fixed-point, (b) decimal equivalent</a:t>
            </a:r>
            <a:endParaRPr lang="en-IN" sz="2000" dirty="0"/>
          </a:p>
        </p:txBody>
      </p:sp>
      <p:pic>
        <p:nvPicPr>
          <p:cNvPr id="3" name="Picture 2" descr="f05-2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8113"/>
            <a:ext cx="8229600" cy="26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46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5.26 Floating-point numbers</a:t>
            </a:r>
            <a:endParaRPr lang="en-IN" sz="2000" dirty="0"/>
          </a:p>
        </p:txBody>
      </p:sp>
      <p:pic>
        <p:nvPicPr>
          <p:cNvPr id="3" name="Picture 2" descr="f05-2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1550"/>
            <a:ext cx="8229600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136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5.27 32-bit floating-point version 1</a:t>
            </a:r>
            <a:endParaRPr lang="en-IN" sz="2000" dirty="0"/>
          </a:p>
        </p:txBody>
      </p:sp>
      <p:pic>
        <p:nvPicPr>
          <p:cNvPr id="3" name="Picture 2" descr="f05-2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2650"/>
            <a:ext cx="8229600" cy="1201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98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5.28 32-bit floating-point version 2</a:t>
            </a:r>
            <a:endParaRPr lang="en-IN" sz="2000" dirty="0"/>
          </a:p>
        </p:txBody>
      </p:sp>
      <p:pic>
        <p:nvPicPr>
          <p:cNvPr id="3" name="Picture 2" descr="f05-2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2650"/>
            <a:ext cx="8229600" cy="1201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89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 Carry bit</a:t>
            </a:r>
            <a:endParaRPr lang="en-IN" sz="2000" dirty="0"/>
          </a:p>
        </p:txBody>
      </p:sp>
      <p:pic>
        <p:nvPicPr>
          <p:cNvPr id="3" name="Picture 2" descr="f05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63" y="1646238"/>
            <a:ext cx="32400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214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5.29 IEEE 754 floating-point notation</a:t>
            </a:r>
            <a:endParaRPr lang="en-IN" sz="2000" dirty="0"/>
          </a:p>
        </p:txBody>
      </p:sp>
      <p:pic>
        <p:nvPicPr>
          <p:cNvPr id="3" name="Picture 2" descr="f05-2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2788"/>
            <a:ext cx="8229600" cy="15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82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5.30 Floating-point addition</a:t>
            </a:r>
            <a:endParaRPr lang="en-IN" sz="2000" dirty="0"/>
          </a:p>
        </p:txBody>
      </p:sp>
      <p:pic>
        <p:nvPicPr>
          <p:cNvPr id="3" name="Picture 2" descr="f05-3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25" y="1646238"/>
            <a:ext cx="35369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317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5.31 Counter symbol</a:t>
            </a:r>
            <a:endParaRPr lang="en-IN" sz="2000" dirty="0"/>
          </a:p>
        </p:txBody>
      </p:sp>
      <p:pic>
        <p:nvPicPr>
          <p:cNvPr id="3" name="Picture 2" descr="f05-3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88" y="1646238"/>
            <a:ext cx="31956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405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5.32 </a:t>
            </a:r>
            <a:r>
              <a:rPr lang="en-US" sz="2000" i="1" dirty="0"/>
              <a:t>N</a:t>
            </a:r>
            <a:r>
              <a:rPr lang="en-US" sz="2000" dirty="0"/>
              <a:t>-bit counter</a:t>
            </a:r>
            <a:endParaRPr lang="en-IN" sz="2000" dirty="0"/>
          </a:p>
        </p:txBody>
      </p:sp>
      <p:pic>
        <p:nvPicPr>
          <p:cNvPr id="3" name="Picture 2" descr="f05-3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3" y="1646238"/>
            <a:ext cx="80930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34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5.33 Synthesized counter</a:t>
            </a:r>
          </a:p>
        </p:txBody>
      </p:sp>
      <p:pic>
        <p:nvPicPr>
          <p:cNvPr id="3" name="Picture 2" descr="f05-3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5888"/>
            <a:ext cx="822960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83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5.34 Shift register symbol</a:t>
            </a:r>
            <a:endParaRPr lang="en-IN" sz="2000" dirty="0"/>
          </a:p>
        </p:txBody>
      </p:sp>
      <p:pic>
        <p:nvPicPr>
          <p:cNvPr id="3" name="Picture 2" descr="f05-3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646238"/>
            <a:ext cx="39655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993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5.35 Shift register schematic</a:t>
            </a:r>
            <a:endParaRPr lang="en-IN" sz="2000" dirty="0"/>
          </a:p>
        </p:txBody>
      </p:sp>
      <p:pic>
        <p:nvPicPr>
          <p:cNvPr id="3" name="Picture 2" descr="f05-3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3500"/>
            <a:ext cx="8229600" cy="28400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6133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5.36 Shift register with parallel load</a:t>
            </a:r>
            <a:endParaRPr lang="en-IN" sz="2000" dirty="0"/>
          </a:p>
        </p:txBody>
      </p:sp>
      <p:pic>
        <p:nvPicPr>
          <p:cNvPr id="3" name="Picture 2" descr="f05-3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1775"/>
            <a:ext cx="8229600" cy="2503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9629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5.37 Synthesized </a:t>
            </a:r>
            <a:r>
              <a:rPr lang="en-IN" sz="2000" dirty="0" err="1"/>
              <a:t>shiftreg</a:t>
            </a:r>
            <a:endParaRPr lang="en-IN" sz="2000" dirty="0"/>
          </a:p>
        </p:txBody>
      </p:sp>
      <p:pic>
        <p:nvPicPr>
          <p:cNvPr id="3" name="Picture 2" descr="f05-3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6813"/>
            <a:ext cx="8229600" cy="3173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912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5.38 </a:t>
            </a:r>
            <a:r>
              <a:rPr lang="en-US" sz="2000" dirty="0" err="1"/>
              <a:t>Scannable</a:t>
            </a:r>
            <a:r>
              <a:rPr lang="en-US" sz="2000" dirty="0"/>
              <a:t> flip-flop: (a) schematic, (b) symbol, and (c) </a:t>
            </a:r>
            <a:r>
              <a:rPr lang="en-US" sz="2000" i="1" dirty="0"/>
              <a:t>N</a:t>
            </a:r>
            <a:r>
              <a:rPr lang="en-US" sz="2000" dirty="0"/>
              <a:t>-bit </a:t>
            </a:r>
            <a:r>
              <a:rPr lang="en-US" sz="2000" dirty="0" err="1"/>
              <a:t>scannable</a:t>
            </a:r>
            <a:r>
              <a:rPr lang="en-US" sz="2000" dirty="0"/>
              <a:t> register</a:t>
            </a:r>
            <a:endParaRPr lang="en-IN" sz="2000" dirty="0"/>
          </a:p>
        </p:txBody>
      </p:sp>
      <p:pic>
        <p:nvPicPr>
          <p:cNvPr id="3" name="Picture 2" descr="f05-3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0838"/>
            <a:ext cx="8229600" cy="2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93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 1-bit full adder</a:t>
            </a:r>
            <a:endParaRPr lang="en-IN" sz="2000" dirty="0"/>
          </a:p>
        </p:txBody>
      </p:sp>
      <p:pic>
        <p:nvPicPr>
          <p:cNvPr id="3" name="Picture 2" descr="f05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88" y="1646238"/>
            <a:ext cx="23574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37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5.39 Generic memory array symbol</a:t>
            </a:r>
            <a:endParaRPr lang="en-IN" sz="2000" dirty="0"/>
          </a:p>
        </p:txBody>
      </p:sp>
      <p:pic>
        <p:nvPicPr>
          <p:cNvPr id="3" name="Picture 2" descr="f05-3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1646238"/>
            <a:ext cx="63928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686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5.40 4×3 memory array: (a) symbol, (b) function</a:t>
            </a:r>
            <a:endParaRPr lang="en-IN" sz="2000" dirty="0"/>
          </a:p>
        </p:txBody>
      </p:sp>
      <p:pic>
        <p:nvPicPr>
          <p:cNvPr id="3" name="Picture 2" descr="f05-4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646238"/>
            <a:ext cx="25654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956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5.41 32 Kb array: depth = 2&lt;</a:t>
            </a:r>
            <a:r>
              <a:rPr lang="en-US" sz="2000" dirty="0" err="1"/>
              <a:t>ce:sup</a:t>
            </a:r>
            <a:r>
              <a:rPr lang="en-US" sz="2000" dirty="0"/>
              <a:t>&gt;10&lt;/</a:t>
            </a:r>
            <a:r>
              <a:rPr lang="en-US" sz="2000" dirty="0" err="1"/>
              <a:t>ce:sup</a:t>
            </a:r>
            <a:r>
              <a:rPr lang="en-US" sz="2000" dirty="0"/>
              <a:t>&gt; = 1024 words, width = 32 bits</a:t>
            </a:r>
            <a:endParaRPr lang="en-IN" sz="2000" dirty="0"/>
          </a:p>
        </p:txBody>
      </p:sp>
      <p:pic>
        <p:nvPicPr>
          <p:cNvPr id="3" name="Picture 2" descr="f05-4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8" y="1646238"/>
            <a:ext cx="63071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75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5.42 Bit cell</a:t>
            </a:r>
            <a:endParaRPr lang="en-IN" sz="2000" dirty="0"/>
          </a:p>
        </p:txBody>
      </p:sp>
      <p:pic>
        <p:nvPicPr>
          <p:cNvPr id="3" name="Picture 2" descr="f05-4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2450"/>
            <a:ext cx="822960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826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5.43 4×3 memory array</a:t>
            </a:r>
            <a:endParaRPr lang="en-IN" sz="2000" dirty="0"/>
          </a:p>
        </p:txBody>
      </p:sp>
      <p:pic>
        <p:nvPicPr>
          <p:cNvPr id="3" name="Picture 2" descr="f05-4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30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30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5.44 Three-ported memory</a:t>
            </a:r>
            <a:endParaRPr lang="en-IN" sz="2000" dirty="0"/>
          </a:p>
        </p:txBody>
      </p:sp>
      <p:pic>
        <p:nvPicPr>
          <p:cNvPr id="3" name="Picture 2" descr="f05-4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646238"/>
            <a:ext cx="59245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758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5.45 DRAM bit cell</a:t>
            </a:r>
            <a:endParaRPr lang="en-IN" sz="2000" dirty="0"/>
          </a:p>
        </p:txBody>
      </p:sp>
      <p:pic>
        <p:nvPicPr>
          <p:cNvPr id="3" name="Picture 2" descr="f05-4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1646238"/>
            <a:ext cx="73072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990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5.46 DRAM stored values</a:t>
            </a:r>
            <a:endParaRPr lang="en-IN" sz="2000" dirty="0"/>
          </a:p>
        </p:txBody>
      </p:sp>
      <p:pic>
        <p:nvPicPr>
          <p:cNvPr id="3" name="Picture 2" descr="f05-4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4613"/>
            <a:ext cx="8229600" cy="28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071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5.47 SRAM bit cell</a:t>
            </a:r>
            <a:endParaRPr lang="en-IN" sz="2000" dirty="0"/>
          </a:p>
        </p:txBody>
      </p:sp>
      <p:pic>
        <p:nvPicPr>
          <p:cNvPr id="3" name="Picture 2" descr="f05-4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1075"/>
            <a:ext cx="82296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079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5.48 16×32 register file with two read ports and one write port</a:t>
            </a:r>
            <a:endParaRPr lang="en-IN" sz="2000" dirty="0"/>
          </a:p>
        </p:txBody>
      </p:sp>
      <p:pic>
        <p:nvPicPr>
          <p:cNvPr id="3" name="Picture 2" descr="f05-4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3" y="1646238"/>
            <a:ext cx="59705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2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 Carry propagate adder</a:t>
            </a:r>
            <a:endParaRPr lang="en-IN" sz="2000" dirty="0"/>
          </a:p>
        </p:txBody>
      </p:sp>
      <p:pic>
        <p:nvPicPr>
          <p:cNvPr id="3" name="Picture 2" descr="f05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5" y="1646238"/>
            <a:ext cx="60261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5833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5.49 ROM bit cells containing 0 and 1</a:t>
            </a:r>
            <a:endParaRPr lang="en-IN" sz="2000" dirty="0"/>
          </a:p>
        </p:txBody>
      </p:sp>
      <p:pic>
        <p:nvPicPr>
          <p:cNvPr id="3" name="Picture 2" descr="f05-4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1646238"/>
            <a:ext cx="31099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174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5.50 4×3 ROM: dot notation</a:t>
            </a:r>
            <a:endParaRPr lang="en-IN" sz="2000" dirty="0"/>
          </a:p>
        </p:txBody>
      </p:sp>
      <p:pic>
        <p:nvPicPr>
          <p:cNvPr id="3" name="Picture 2" descr="f05-5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1646238"/>
            <a:ext cx="56292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164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5.51 4×3 ROM implementation using gates</a:t>
            </a:r>
            <a:endParaRPr lang="en-IN" sz="2000" dirty="0"/>
          </a:p>
        </p:txBody>
      </p:sp>
      <p:pic>
        <p:nvPicPr>
          <p:cNvPr id="3" name="Picture 2" descr="f05-5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8" y="1646238"/>
            <a:ext cx="47720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329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5.52 Fuse-programmable ROM bit cell</a:t>
            </a:r>
            <a:endParaRPr lang="en-IN" sz="2000" dirty="0"/>
          </a:p>
        </p:txBody>
      </p:sp>
      <p:pic>
        <p:nvPicPr>
          <p:cNvPr id="3" name="Picture 2" descr="f05-5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3" y="1646238"/>
            <a:ext cx="28860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1100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5.53 4-word×1-bit memory array used as a lookup table</a:t>
            </a:r>
            <a:endParaRPr lang="en-IN" sz="2000" dirty="0"/>
          </a:p>
        </p:txBody>
      </p:sp>
      <p:pic>
        <p:nvPicPr>
          <p:cNvPr id="3" name="Picture 2" descr="f05-5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3" y="1646238"/>
            <a:ext cx="59975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289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5.54 Synthesized ram</a:t>
            </a:r>
          </a:p>
        </p:txBody>
      </p:sp>
      <p:pic>
        <p:nvPicPr>
          <p:cNvPr id="3" name="Picture 2" descr="f05-5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3488"/>
            <a:ext cx="8229600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1696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5.55 </a:t>
            </a:r>
            <a:r>
              <a:rPr lang="en-US" sz="2000" i="1" dirty="0"/>
              <a:t>M</a:t>
            </a:r>
            <a:r>
              <a:rPr lang="en-US" sz="2000" dirty="0"/>
              <a:t>×</a:t>
            </a:r>
            <a:r>
              <a:rPr lang="en-US" sz="2000" i="1" dirty="0"/>
              <a:t>N</a:t>
            </a:r>
            <a:r>
              <a:rPr lang="en-US" sz="2000" dirty="0"/>
              <a:t>×</a:t>
            </a:r>
            <a:r>
              <a:rPr lang="en-US" sz="2000" i="1" dirty="0"/>
              <a:t>P</a:t>
            </a:r>
            <a:r>
              <a:rPr lang="en-US" sz="2000" dirty="0"/>
              <a:t>-bit PLA</a:t>
            </a:r>
            <a:endParaRPr lang="en-IN" sz="2000" dirty="0"/>
          </a:p>
        </p:txBody>
      </p:sp>
      <p:pic>
        <p:nvPicPr>
          <p:cNvPr id="3" name="Picture 2" descr="f05-5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013"/>
            <a:ext cx="8229600" cy="42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58649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5.56 3×3×2-bit PLA: dot notation</a:t>
            </a:r>
            <a:endParaRPr lang="en-IN" sz="2000" dirty="0"/>
          </a:p>
        </p:txBody>
      </p:sp>
      <p:pic>
        <p:nvPicPr>
          <p:cNvPr id="3" name="Picture 2" descr="f05-5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646238"/>
            <a:ext cx="75850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8915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5.57 3×3×2-bit PLA using two-level logic</a:t>
            </a:r>
            <a:endParaRPr lang="en-IN" sz="2000" dirty="0"/>
          </a:p>
        </p:txBody>
      </p:sp>
      <p:pic>
        <p:nvPicPr>
          <p:cNvPr id="3" name="Picture 2" descr="f05-5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646238"/>
            <a:ext cx="78613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0027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5.58 General FPGA layout</a:t>
            </a:r>
            <a:endParaRPr lang="en-IN" sz="2000" dirty="0"/>
          </a:p>
        </p:txBody>
      </p:sp>
      <p:pic>
        <p:nvPicPr>
          <p:cNvPr id="3" name="Picture 2" descr="f05-5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646238"/>
            <a:ext cx="47434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429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 32-bit ripple-carry adder</a:t>
            </a:r>
            <a:endParaRPr lang="en-IN" sz="2000" dirty="0"/>
          </a:p>
        </p:txBody>
      </p:sp>
      <p:pic>
        <p:nvPicPr>
          <p:cNvPr id="3" name="Picture 2" descr="f05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5000"/>
            <a:ext cx="8229600" cy="16970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99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5.59 Cyclone IV Logic Element (LE). Reproduced with permission from the Altera Cyclone™ IV Handbook © 2010 Altera Corporation.</a:t>
            </a:r>
            <a:endParaRPr lang="en-IN" sz="2000" dirty="0"/>
          </a:p>
        </p:txBody>
      </p:sp>
      <p:pic>
        <p:nvPicPr>
          <p:cNvPr id="3" name="Picture 2" descr="f05-5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3" y="1646238"/>
            <a:ext cx="64658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3264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5.60 LE configuration for two functions of up to four inputs each</a:t>
            </a:r>
            <a:endParaRPr lang="en-IN" sz="2000" dirty="0"/>
          </a:p>
        </p:txBody>
      </p:sp>
      <p:pic>
        <p:nvPicPr>
          <p:cNvPr id="3" name="Picture 2" descr="f05-6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2125"/>
            <a:ext cx="8229600" cy="45227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0324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5.61 LE configuration for one function of more than four inputs</a:t>
            </a:r>
            <a:endParaRPr lang="en-IN" sz="2000" dirty="0"/>
          </a:p>
        </p:txBody>
      </p:sp>
      <p:pic>
        <p:nvPicPr>
          <p:cNvPr id="3" name="Picture 2" descr="f05-6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1646238"/>
            <a:ext cx="66738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028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5.62 LE configuration for FSM with two bits of state</a:t>
            </a:r>
            <a:endParaRPr lang="en-IN" sz="2000" dirty="0"/>
          </a:p>
        </p:txBody>
      </p:sp>
      <p:pic>
        <p:nvPicPr>
          <p:cNvPr id="3" name="Picture 2" descr="f05-6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7900"/>
            <a:ext cx="8229600" cy="3551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9581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5.63 ROM implementation: (a) dot notation, (b) pseudo-</a:t>
            </a:r>
            <a:r>
              <a:rPr lang="en-US" sz="2000" dirty="0" err="1"/>
              <a:t>nMOS</a:t>
            </a:r>
            <a:r>
              <a:rPr lang="en-US" sz="2000" dirty="0"/>
              <a:t> circuit</a:t>
            </a:r>
            <a:endParaRPr lang="en-IN" sz="2000" dirty="0"/>
          </a:p>
        </p:txBody>
      </p:sp>
      <p:pic>
        <p:nvPicPr>
          <p:cNvPr id="3" name="Picture 2" descr="f05-6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8" y="1646238"/>
            <a:ext cx="79470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7475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5.64 3×3×2-bit PLA using pseudo-</a:t>
            </a:r>
            <a:r>
              <a:rPr lang="en-US" sz="2000" dirty="0" err="1"/>
              <a:t>nMOS</a:t>
            </a:r>
            <a:r>
              <a:rPr lang="en-US" sz="2000" dirty="0"/>
              <a:t> circuits</a:t>
            </a:r>
            <a:endParaRPr lang="en-IN" sz="2000" dirty="0"/>
          </a:p>
        </p:txBody>
      </p:sp>
      <p:pic>
        <p:nvPicPr>
          <p:cNvPr id="3" name="Picture 2" descr="f05-6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646238"/>
            <a:ext cx="78676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533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5.65 Funnel shifter</a:t>
            </a:r>
            <a:endParaRPr lang="en-IN" sz="2000" dirty="0"/>
          </a:p>
        </p:txBody>
      </p:sp>
      <p:pic>
        <p:nvPicPr>
          <p:cNvPr id="3" name="Picture 2" descr="f05-6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7513"/>
            <a:ext cx="8229600" cy="46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2890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5.66 ROM circuits</a:t>
            </a:r>
            <a:endParaRPr lang="en-IN" sz="2000" dirty="0"/>
          </a:p>
        </p:txBody>
      </p:sp>
      <p:pic>
        <p:nvPicPr>
          <p:cNvPr id="3" name="Picture 2" descr="f05-6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646238"/>
            <a:ext cx="67611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860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5-m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3" y="1646238"/>
            <a:ext cx="32162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92312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5-m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46238"/>
            <a:ext cx="36560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57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5.6 (a) 32-bit carry-</a:t>
            </a:r>
            <a:r>
              <a:rPr lang="en-US" sz="2000" dirty="0" err="1"/>
              <a:t>lookahead</a:t>
            </a:r>
            <a:r>
              <a:rPr lang="en-US" sz="2000" dirty="0"/>
              <a:t> adder (CLA), (b) 4-bit CLA block</a:t>
            </a:r>
            <a:endParaRPr lang="en-IN" sz="2000" dirty="0"/>
          </a:p>
        </p:txBody>
      </p:sp>
      <p:pic>
        <p:nvPicPr>
          <p:cNvPr id="3" name="Picture 2" descr="f05-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1646238"/>
            <a:ext cx="47799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0451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5-m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8" y="1646238"/>
            <a:ext cx="51403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2342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5-m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3" y="1646238"/>
            <a:ext cx="38766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95835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f05-m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646238"/>
            <a:ext cx="2760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57706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f05-m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3" y="1646238"/>
            <a:ext cx="39528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6350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u05-01-9780128000564</a:t>
            </a:r>
          </a:p>
        </p:txBody>
      </p:sp>
      <p:pic>
        <p:nvPicPr>
          <p:cNvPr id="3" name="Picture 2" descr="u05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1646238"/>
            <a:ext cx="1744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95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5.7 16-bit prefix adder</a:t>
            </a:r>
            <a:endParaRPr lang="en-IN" sz="2000" dirty="0"/>
          </a:p>
        </p:txBody>
      </p:sp>
      <p:pic>
        <p:nvPicPr>
          <p:cNvPr id="3" name="Picture 2" descr="f05-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8" y="1646238"/>
            <a:ext cx="46958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30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5.8 Synthesized adder</a:t>
            </a:r>
          </a:p>
        </p:txBody>
      </p:sp>
      <p:pic>
        <p:nvPicPr>
          <p:cNvPr id="3" name="Picture 2" descr="f05-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3363"/>
            <a:ext cx="8229600" cy="24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59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1289</Words>
  <Application>Microsoft Office PowerPoint</Application>
  <PresentationFormat>On-screen Show (4:3)</PresentationFormat>
  <Paragraphs>142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Digital Building Blocks</vt:lpstr>
      <vt:lpstr>Figure 5.1 1-bit half adder</vt:lpstr>
      <vt:lpstr>Figure 5.2 Carry bit</vt:lpstr>
      <vt:lpstr>Figure 5.3 1-bit full adder</vt:lpstr>
      <vt:lpstr>Figure 5.4 Carry propagate adder</vt:lpstr>
      <vt:lpstr>Figure 5.5 32-bit ripple-carry adder</vt:lpstr>
      <vt:lpstr>Figure 5.6 (a) 32-bit carry-lookahead adder (CLA), (b) 4-bit CLA block</vt:lpstr>
      <vt:lpstr>Figure 5.7 16-bit prefix adder</vt:lpstr>
      <vt:lpstr>Figure 5.8 Synthesized adder</vt:lpstr>
      <vt:lpstr>Figure 5.9 Subtractor: (a) symbol, (b) implementation </vt:lpstr>
      <vt:lpstr>Figure 5.10 Synthesized subtractor</vt:lpstr>
      <vt:lpstr>Figure 5.11 4-bit equality comparator: (a) symbol, (b) implementation</vt:lpstr>
      <vt:lpstr>Figure 5.12 N-bit signed comparator</vt:lpstr>
      <vt:lpstr>Figure 5.13 Synthesized comparators</vt:lpstr>
      <vt:lpstr>Figure 5.14 ALU symbol</vt:lpstr>
      <vt:lpstr>Figure 5.15 N-bit ALU</vt:lpstr>
      <vt:lpstr>Figure 5.16 ALU symbol with output flags</vt:lpstr>
      <vt:lpstr>Figure 5.17 N-bit ALU with output flags</vt:lpstr>
      <vt:lpstr>Figure 5.18 4-bit shifters: (a) shift left, (b) logical shift right, (c) arithmetic shift right</vt:lpstr>
      <vt:lpstr>Figure 5.19 Multiplication: (a) decimal, (b) binary</vt:lpstr>
      <vt:lpstr>Figure 5.20 4×4 multiplier: (a) symbol, (b) function, (c) implementation</vt:lpstr>
      <vt:lpstr>Figure 5.21 Array divider</vt:lpstr>
      <vt:lpstr>Figure 5.22 Fixed-point notation of 6.75 with four integer bits and four fraction bits</vt:lpstr>
      <vt:lpstr>Figure 5.23 Fixed-point representation of −2.375: (a) absolute value, (b) sign and magnitude, (c) two’s complement</vt:lpstr>
      <vt:lpstr>Figure 5.24 Fixed-point two’s complement conversion </vt:lpstr>
      <vt:lpstr>Figure 5.25 Addition: (a) binary fixed-point, (b) decimal equivalent</vt:lpstr>
      <vt:lpstr>Figure 5.26 Floating-point numbers</vt:lpstr>
      <vt:lpstr>Figure 5.27 32-bit floating-point version 1</vt:lpstr>
      <vt:lpstr>Figure 5.28 32-bit floating-point version 2</vt:lpstr>
      <vt:lpstr>Figure 5.29 IEEE 754 floating-point notation</vt:lpstr>
      <vt:lpstr>Figure 5.30 Floating-point addition</vt:lpstr>
      <vt:lpstr>Figure 5.31 Counter symbol</vt:lpstr>
      <vt:lpstr>Figure 5.32 N-bit counter</vt:lpstr>
      <vt:lpstr>Figure 5.33 Synthesized counter</vt:lpstr>
      <vt:lpstr>Figure 5.34 Shift register symbol</vt:lpstr>
      <vt:lpstr>Figure 5.35 Shift register schematic</vt:lpstr>
      <vt:lpstr>Figure 5.36 Shift register with parallel load</vt:lpstr>
      <vt:lpstr>Figure 5.37 Synthesized shiftreg</vt:lpstr>
      <vt:lpstr>Figure 5.38 Scannable flip-flop: (a) schematic, (b) symbol, and (c) N-bit scannable register</vt:lpstr>
      <vt:lpstr>Figure 5.39 Generic memory array symbol</vt:lpstr>
      <vt:lpstr>Figure 5.40 4×3 memory array: (a) symbol, (b) function</vt:lpstr>
      <vt:lpstr>Figure 5.41 32 Kb array: depth = 2&lt;ce:sup&gt;10&lt;/ce:sup&gt; = 1024 words, width = 32 bits</vt:lpstr>
      <vt:lpstr>Figure 5.42 Bit cell</vt:lpstr>
      <vt:lpstr>Figure 5.43 4×3 memory array</vt:lpstr>
      <vt:lpstr>Figure 5.44 Three-ported memory</vt:lpstr>
      <vt:lpstr>Figure 5.45 DRAM bit cell</vt:lpstr>
      <vt:lpstr>Figure 5.46 DRAM stored values</vt:lpstr>
      <vt:lpstr>Figure 5.47 SRAM bit cell</vt:lpstr>
      <vt:lpstr>Figure 5.48 16×32 register file with two read ports and one write port</vt:lpstr>
      <vt:lpstr>Figure 5.49 ROM bit cells containing 0 and 1</vt:lpstr>
      <vt:lpstr>Figure 5.50 4×3 ROM: dot notation</vt:lpstr>
      <vt:lpstr>Figure 5.51 4×3 ROM implementation using gates</vt:lpstr>
      <vt:lpstr>Figure 5.52 Fuse-programmable ROM bit cell</vt:lpstr>
      <vt:lpstr>Figure 5.53 4-word×1-bit memory array used as a lookup table</vt:lpstr>
      <vt:lpstr>Figure 5.54 Synthesized ram</vt:lpstr>
      <vt:lpstr>Figure 5.55 M×N×P-bit PLA</vt:lpstr>
      <vt:lpstr>Figure 5.56 3×3×2-bit PLA: dot notation</vt:lpstr>
      <vt:lpstr>Figure 5.57 3×3×2-bit PLA using two-level logic</vt:lpstr>
      <vt:lpstr>Figure 5.58 General FPGA layout</vt:lpstr>
      <vt:lpstr>Figure 5.59 Cyclone IV Logic Element (LE). Reproduced with permission from the Altera Cyclone™ IV Handbook © 2010 Altera Corporation.</vt:lpstr>
      <vt:lpstr>Figure 5.60 LE configuration for two functions of up to four inputs each</vt:lpstr>
      <vt:lpstr>Figure 5.61 LE configuration for one function of more than four inputs</vt:lpstr>
      <vt:lpstr>Figure 5.62 LE configuration for FSM with two bits of state</vt:lpstr>
      <vt:lpstr>Figure 5.63 ROM implementation: (a) dot notation, (b) pseudo-nMOS circuit</vt:lpstr>
      <vt:lpstr>Figure 5.64 3×3×2-bit PLA using pseudo-nMOS circuits</vt:lpstr>
      <vt:lpstr>Figure 5.65 Funnel shifter</vt:lpstr>
      <vt:lpstr>Figure 5.66 ROM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u05-01-9780128000564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Mythili K.</dc:creator>
  <cp:lastModifiedBy>Reed Elsevier</cp:lastModifiedBy>
  <cp:revision>8</cp:revision>
  <dcterms:created xsi:type="dcterms:W3CDTF">2015-05-15T08:49:48Z</dcterms:created>
  <dcterms:modified xsi:type="dcterms:W3CDTF">2015-05-22T11:25:32Z</dcterms:modified>
</cp:coreProperties>
</file>