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D5257-65CA-42C3-AA3E-DB06B050F9F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9C9F-D928-4725-AA74-C6B383D9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E5EA-1B0A-42A0-A13F-4987BDEABEB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4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E137-D078-4C3A-A53E-DE2F635B0F56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92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B04A-9F41-4FD2-B4DF-4F5D7CC1EB02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58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9088-D863-415F-8E7E-69CEDC3D72F2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87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E607-FFCE-4CA9-BC90-76AC842250A1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74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51C2-331D-49FD-93A6-0853C69ADC43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2B1F-C1AF-47AE-BE52-532EB341144E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1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DEB1-9BF9-45E2-853B-E6369CB9C4E3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3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AE12-C71C-4FA3-B86F-EA1DBC6AF35D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8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2A91-E2DF-452A-BE40-9A4595EC92BB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1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0455-C576-4C58-8AF0-F72E013D24D8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68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7C0F-A558-4B3B-BCE0-376023B12423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C393-B2E9-4240-B47E-B63FA1D89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CH006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068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6.9 Instructions for loading and storing bytes</a:t>
            </a:r>
            <a:endParaRPr lang="en-IN" sz="2000" dirty="0"/>
          </a:p>
        </p:txBody>
      </p:sp>
      <p:pic>
        <p:nvPicPr>
          <p:cNvPr id="3" name="Picture 2" descr="f06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3225"/>
            <a:ext cx="8229600" cy="2160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05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6.10 The string “Hello!” stored in memory</a:t>
            </a:r>
            <a:endParaRPr lang="en-IN" sz="2000" dirty="0"/>
          </a:p>
        </p:txBody>
      </p:sp>
      <p:pic>
        <p:nvPicPr>
          <p:cNvPr id="3" name="Picture 2" descr="f06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1646238"/>
            <a:ext cx="59880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2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6.11 The stack (a) before expansion and (b) after two-word expansion</a:t>
            </a:r>
            <a:endParaRPr lang="en-IN" sz="2000" dirty="0"/>
          </a:p>
        </p:txBody>
      </p:sp>
      <p:pic>
        <p:nvPicPr>
          <p:cNvPr id="3" name="Picture 2" descr="f06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1646238"/>
            <a:ext cx="26146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55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6.12 The stack: (a) before, (b) during, and (c) after the </a:t>
            </a:r>
            <a:r>
              <a:rPr lang="en-US" sz="2000" b="1" dirty="0" err="1"/>
              <a:t>diffofsums</a:t>
            </a:r>
            <a:r>
              <a:rPr lang="en-US" sz="2000" dirty="0"/>
              <a:t> function call</a:t>
            </a:r>
            <a:endParaRPr lang="en-IN" sz="2000" dirty="0"/>
          </a:p>
        </p:txBody>
      </p:sp>
      <p:pic>
        <p:nvPicPr>
          <p:cNvPr id="3" name="Picture 2" descr="f06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6525"/>
            <a:ext cx="822960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72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6.13 The stack: (a) before function calls, (b) during f1, and (c) during f2</a:t>
            </a:r>
            <a:endParaRPr lang="en-IN" sz="2000" dirty="0"/>
          </a:p>
        </p:txBody>
      </p:sp>
      <p:pic>
        <p:nvPicPr>
          <p:cNvPr id="3" name="Picture 2" descr="f06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600"/>
            <a:ext cx="8229600" cy="32718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46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6.14 Stack: (a) before, (b) during, and (c) after factorial function call with </a:t>
            </a:r>
            <a:r>
              <a:rPr lang="en-US" sz="2000" b="1" dirty="0"/>
              <a:t>n</a:t>
            </a:r>
            <a:r>
              <a:rPr lang="en-US" sz="2000" dirty="0"/>
              <a:t> = 3</a:t>
            </a:r>
            <a:endParaRPr lang="en-IN" sz="2000" dirty="0"/>
          </a:p>
        </p:txBody>
      </p:sp>
      <p:pic>
        <p:nvPicPr>
          <p:cNvPr id="3" name="Picture 2" descr="f06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1263"/>
            <a:ext cx="8229600" cy="3084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23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6.15 Stack usage: (a) before and (b) after call</a:t>
            </a:r>
            <a:endParaRPr lang="en-IN" sz="2000" dirty="0"/>
          </a:p>
        </p:txBody>
      </p:sp>
      <p:pic>
        <p:nvPicPr>
          <p:cNvPr id="3" name="Picture 2" descr="f06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307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6.16 Data-processing instruction format</a:t>
            </a:r>
            <a:endParaRPr lang="en-IN" sz="2000" dirty="0"/>
          </a:p>
        </p:txBody>
      </p:sp>
      <p:pic>
        <p:nvPicPr>
          <p:cNvPr id="3" name="Picture 2" descr="f06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1050"/>
            <a:ext cx="8229600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56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6.17 Data-processing instruction format showing the </a:t>
            </a:r>
            <a:r>
              <a:rPr lang="en-US" sz="2000" i="1" dirty="0" err="1"/>
              <a:t>funct</a:t>
            </a:r>
            <a:r>
              <a:rPr lang="en-US" sz="2000" dirty="0"/>
              <a:t> field and </a:t>
            </a:r>
            <a:r>
              <a:rPr lang="en-US" sz="2000" i="1" dirty="0"/>
              <a:t>Src2</a:t>
            </a:r>
            <a:r>
              <a:rPr lang="en-US" sz="2000" dirty="0"/>
              <a:t> variations</a:t>
            </a:r>
            <a:endParaRPr lang="en-IN" sz="2000" dirty="0"/>
          </a:p>
        </p:txBody>
      </p:sp>
      <p:pic>
        <p:nvPicPr>
          <p:cNvPr id="3" name="Picture 2" descr="f06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0338"/>
            <a:ext cx="8229600" cy="26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30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6.18 Data-processing instructions with three register operands</a:t>
            </a:r>
            <a:endParaRPr lang="en-IN" sz="2000" dirty="0"/>
          </a:p>
        </p:txBody>
      </p:sp>
      <p:pic>
        <p:nvPicPr>
          <p:cNvPr id="3" name="Picture 2" descr="f06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5525"/>
            <a:ext cx="8229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00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 ARM byte-addressable memory showing: (a) byte address and (b) data</a:t>
            </a:r>
            <a:endParaRPr lang="en-IN" sz="2000" dirty="0"/>
          </a:p>
        </p:txBody>
      </p:sp>
      <p:pic>
        <p:nvPicPr>
          <p:cNvPr id="3" name="Picture 2" descr="f06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2488"/>
            <a:ext cx="8229600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76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6.19 Data-processing instructions with an immediate and two register operands</a:t>
            </a:r>
            <a:endParaRPr lang="en-IN" sz="2000" dirty="0"/>
          </a:p>
        </p:txBody>
      </p:sp>
      <p:pic>
        <p:nvPicPr>
          <p:cNvPr id="3" name="Picture 2" descr="f06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9650"/>
            <a:ext cx="82296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91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6.20 Shift instructions with immediate shift amounts</a:t>
            </a:r>
            <a:endParaRPr lang="en-IN" sz="2000" dirty="0"/>
          </a:p>
        </p:txBody>
      </p:sp>
      <p:pic>
        <p:nvPicPr>
          <p:cNvPr id="3" name="Picture 2" descr="f06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0925"/>
            <a:ext cx="822960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78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6.21 Shift instructions with register shift amounts</a:t>
            </a:r>
            <a:endParaRPr lang="en-IN" sz="2000" dirty="0"/>
          </a:p>
        </p:txBody>
      </p:sp>
      <p:pic>
        <p:nvPicPr>
          <p:cNvPr id="3" name="Picture 2" descr="f06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7588"/>
            <a:ext cx="8229600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090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6.22 Memory instruction format for </a:t>
            </a:r>
            <a:r>
              <a:rPr lang="en-US" sz="2000" b="1" dirty="0"/>
              <a:t>LDR</a:t>
            </a:r>
            <a:r>
              <a:rPr lang="en-US" sz="2000" dirty="0"/>
              <a:t>, </a:t>
            </a:r>
            <a:r>
              <a:rPr lang="en-US" sz="2000" b="1" dirty="0"/>
              <a:t>STR</a:t>
            </a:r>
            <a:r>
              <a:rPr lang="en-US" sz="2000" dirty="0"/>
              <a:t>, </a:t>
            </a:r>
            <a:r>
              <a:rPr lang="en-US" sz="2000" b="1" dirty="0"/>
              <a:t>LDRB</a:t>
            </a:r>
            <a:r>
              <a:rPr lang="en-US" sz="2000" dirty="0"/>
              <a:t>, and </a:t>
            </a:r>
            <a:r>
              <a:rPr lang="en-US" sz="2000" b="1" dirty="0"/>
              <a:t>STRB</a:t>
            </a:r>
            <a:endParaRPr lang="en-IN" sz="2000" dirty="0"/>
          </a:p>
        </p:txBody>
      </p:sp>
      <p:pic>
        <p:nvPicPr>
          <p:cNvPr id="3" name="Picture 2" descr="f06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0425"/>
            <a:ext cx="82296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0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6.23 Machine code for the memory instruction of Example 6.3</a:t>
            </a:r>
            <a:endParaRPr lang="en-IN" sz="2000" dirty="0"/>
          </a:p>
        </p:txBody>
      </p:sp>
      <p:pic>
        <p:nvPicPr>
          <p:cNvPr id="3" name="Picture 2" descr="f06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60775"/>
            <a:ext cx="8229600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7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6.24 Branch instruction format</a:t>
            </a:r>
            <a:endParaRPr lang="en-IN" sz="2000" dirty="0"/>
          </a:p>
        </p:txBody>
      </p:sp>
      <p:pic>
        <p:nvPicPr>
          <p:cNvPr id="3" name="Picture 2" descr="f06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4213"/>
            <a:ext cx="8229600" cy="15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552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6.25 Machine code for branch if less than (</a:t>
            </a:r>
            <a:r>
              <a:rPr lang="en-US" sz="2000" b="1" dirty="0"/>
              <a:t>BLT</a:t>
            </a:r>
            <a:r>
              <a:rPr lang="en-US" sz="2000" dirty="0"/>
              <a:t>)</a:t>
            </a:r>
            <a:endParaRPr lang="en-IN" sz="2000" dirty="0"/>
          </a:p>
        </p:txBody>
      </p:sp>
      <p:pic>
        <p:nvPicPr>
          <p:cNvPr id="3" name="Picture 2" descr="f06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5375"/>
            <a:ext cx="82296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14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6.26 BL machine code</a:t>
            </a:r>
            <a:endParaRPr lang="en-IN" sz="2000" dirty="0"/>
          </a:p>
        </p:txBody>
      </p:sp>
      <p:pic>
        <p:nvPicPr>
          <p:cNvPr id="3" name="Picture 2" descr="f06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8388"/>
            <a:ext cx="82296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3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6.27 Machine code to assembly code translation</a:t>
            </a:r>
            <a:endParaRPr lang="en-IN" sz="2000" dirty="0"/>
          </a:p>
        </p:txBody>
      </p:sp>
      <p:pic>
        <p:nvPicPr>
          <p:cNvPr id="3" name="Picture 2" descr="f06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4375"/>
            <a:ext cx="82296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877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6.28 Stored program</a:t>
            </a:r>
            <a:endParaRPr lang="en-IN" sz="2000" dirty="0"/>
          </a:p>
        </p:txBody>
      </p:sp>
      <p:pic>
        <p:nvPicPr>
          <p:cNvPr id="3" name="Picture 2" descr="f06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113"/>
            <a:ext cx="8229600" cy="29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67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 Big-endian and little-endian memory addressing</a:t>
            </a:r>
            <a:endParaRPr lang="en-IN" sz="2000" dirty="0"/>
          </a:p>
        </p:txBody>
      </p:sp>
      <p:pic>
        <p:nvPicPr>
          <p:cNvPr id="3" name="Picture 2" descr="f06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646238"/>
            <a:ext cx="64944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91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6.29 Steps for translating and starting a program</a:t>
            </a:r>
            <a:endParaRPr lang="en-IN" sz="2000" dirty="0"/>
          </a:p>
        </p:txBody>
      </p:sp>
      <p:pic>
        <p:nvPicPr>
          <p:cNvPr id="3" name="Picture 2" descr="f06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88" y="1646238"/>
            <a:ext cx="25860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25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6.30 Example ARM memory map</a:t>
            </a:r>
            <a:endParaRPr lang="en-IN" sz="2000" dirty="0"/>
          </a:p>
        </p:txBody>
      </p:sp>
      <p:pic>
        <p:nvPicPr>
          <p:cNvPr id="3" name="Picture 2" descr="f06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1646238"/>
            <a:ext cx="33067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12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6.31 Executable loaded in memory</a:t>
            </a:r>
            <a:endParaRPr lang="en-IN" sz="2000" dirty="0"/>
          </a:p>
        </p:txBody>
      </p:sp>
      <p:pic>
        <p:nvPicPr>
          <p:cNvPr id="3" name="Picture 2" descr="f06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646238"/>
            <a:ext cx="29956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37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6.32 Example literal pool</a:t>
            </a:r>
            <a:endParaRPr lang="en-IN" sz="2000" dirty="0"/>
          </a:p>
        </p:txBody>
      </p:sp>
      <p:pic>
        <p:nvPicPr>
          <p:cNvPr id="3" name="Picture 2" descr="f06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1646238"/>
            <a:ext cx="6140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89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6.33 Thumb instruction encoding examples</a:t>
            </a:r>
            <a:endParaRPr lang="en-IN" sz="2000" dirty="0"/>
          </a:p>
        </p:txBody>
      </p:sp>
      <p:pic>
        <p:nvPicPr>
          <p:cNvPr id="3" name="Picture 2" descr="f06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163"/>
            <a:ext cx="8229600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829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6.34 Packed arithmetic: eight simultaneous 8-bit additions</a:t>
            </a:r>
            <a:endParaRPr lang="en-IN" sz="2000" dirty="0"/>
          </a:p>
        </p:txBody>
      </p:sp>
      <p:pic>
        <p:nvPicPr>
          <p:cNvPr id="3" name="Picture 2" descr="f06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8800"/>
            <a:ext cx="8229600" cy="1849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478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6.35 x86 registers</a:t>
            </a:r>
            <a:endParaRPr lang="en-IN" sz="2000" dirty="0"/>
          </a:p>
        </p:txBody>
      </p:sp>
      <p:pic>
        <p:nvPicPr>
          <p:cNvPr id="3" name="Picture 2" descr="f06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5" y="1646238"/>
            <a:ext cx="13001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03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6.36 x86 instruction encodings</a:t>
            </a:r>
            <a:endParaRPr lang="en-IN" sz="2000" dirty="0"/>
          </a:p>
        </p:txBody>
      </p:sp>
      <p:pic>
        <p:nvPicPr>
          <p:cNvPr id="3" name="Picture 2" descr="f06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5425"/>
            <a:ext cx="8229600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375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u06-01</a:t>
            </a:r>
            <a:endParaRPr lang="en-IN" sz="2000" dirty="0"/>
          </a:p>
        </p:txBody>
      </p:sp>
      <p:pic>
        <p:nvPicPr>
          <p:cNvPr id="3" name="Picture 2" descr="u06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1646238"/>
            <a:ext cx="1747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525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06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46238"/>
            <a:ext cx="55991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7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6.3 Logical operations</a:t>
            </a:r>
            <a:endParaRPr lang="en-IN" sz="2000" dirty="0"/>
          </a:p>
        </p:txBody>
      </p:sp>
      <p:pic>
        <p:nvPicPr>
          <p:cNvPr id="3" name="Picture 2" descr="f06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0738"/>
            <a:ext cx="8229600" cy="38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977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06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63" y="1646238"/>
            <a:ext cx="24526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268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06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1646238"/>
            <a:ext cx="3395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897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06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3" y="1646238"/>
            <a:ext cx="31527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53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6.4 Shift instructions with immediate shift amounts</a:t>
            </a:r>
            <a:endParaRPr lang="en-IN" sz="2000" dirty="0"/>
          </a:p>
        </p:txBody>
      </p:sp>
      <p:pic>
        <p:nvPicPr>
          <p:cNvPr id="3" name="Picture 2" descr="f06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913"/>
            <a:ext cx="8229600" cy="3097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42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6.5 Shift instructions with register shift amounts</a:t>
            </a:r>
            <a:endParaRPr lang="en-IN" sz="2000" dirty="0"/>
          </a:p>
        </p:txBody>
      </p:sp>
      <p:pic>
        <p:nvPicPr>
          <p:cNvPr id="3" name="Picture 2" descr="f06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2875"/>
            <a:ext cx="8229600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57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6.6 Current Program Status Register (CPSR)</a:t>
            </a:r>
            <a:endParaRPr lang="en-IN" sz="2000" dirty="0"/>
          </a:p>
        </p:txBody>
      </p:sp>
      <p:pic>
        <p:nvPicPr>
          <p:cNvPr id="3" name="Picture 2" descr="f06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0338"/>
            <a:ext cx="8229600" cy="264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66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6.7 Signed vs. unsigned comparison: HS vs. GE</a:t>
            </a:r>
            <a:endParaRPr lang="en-IN" sz="2000" dirty="0"/>
          </a:p>
        </p:txBody>
      </p:sp>
      <p:pic>
        <p:nvPicPr>
          <p:cNvPr id="3" name="Picture 2" descr="f06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25" y="1646238"/>
            <a:ext cx="3357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82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6.8 Memory holding </a:t>
            </a:r>
            <a:r>
              <a:rPr lang="en-US" sz="2000" b="1" dirty="0"/>
              <a:t>scores[200]</a:t>
            </a:r>
            <a:r>
              <a:rPr lang="en-US" sz="2000" dirty="0"/>
              <a:t> starting at base address 0x14000000</a:t>
            </a:r>
            <a:endParaRPr lang="en-IN" sz="2000" dirty="0"/>
          </a:p>
        </p:txBody>
      </p:sp>
      <p:pic>
        <p:nvPicPr>
          <p:cNvPr id="3" name="Picture 2" descr="f06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1646238"/>
            <a:ext cx="48466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02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774</Words>
  <Application>Microsoft Office PowerPoint</Application>
  <PresentationFormat>On-screen Show (4:3)</PresentationFormat>
  <Paragraphs>80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Architecture</vt:lpstr>
      <vt:lpstr>Figure 6.1 ARM byte-addressable memory showing: (a) byte address and (b) data</vt:lpstr>
      <vt:lpstr>Figure 6.2 Big-endian and little-endian memory addressing</vt:lpstr>
      <vt:lpstr>Figure 6.3 Logical operations</vt:lpstr>
      <vt:lpstr>Figure 6.4 Shift instructions with immediate shift amounts</vt:lpstr>
      <vt:lpstr>Figure 6.5 Shift instructions with register shift amounts</vt:lpstr>
      <vt:lpstr>Figure 6.6 Current Program Status Register (CPSR)</vt:lpstr>
      <vt:lpstr>Figure 6.7 Signed vs. unsigned comparison: HS vs. GE</vt:lpstr>
      <vt:lpstr>Figure 6.8 Memory holding scores[200] starting at base address 0x14000000</vt:lpstr>
      <vt:lpstr>Figure 6.9 Instructions for loading and storing bytes</vt:lpstr>
      <vt:lpstr>Figure 6.10 The string “Hello!” stored in memory</vt:lpstr>
      <vt:lpstr>Figure 6.11 The stack (a) before expansion and (b) after two-word expansion</vt:lpstr>
      <vt:lpstr>Figure 6.12 The stack: (a) before, (b) during, and (c) after the diffofsums function call</vt:lpstr>
      <vt:lpstr>Figure 6.13 The stack: (a) before function calls, (b) during f1, and (c) during f2</vt:lpstr>
      <vt:lpstr>Figure 6.14 Stack: (a) before, (b) during, and (c) after factorial function call with n = 3</vt:lpstr>
      <vt:lpstr>Figure 6.15 Stack usage: (a) before and (b) after call</vt:lpstr>
      <vt:lpstr>Figure 6.16 Data-processing instruction format</vt:lpstr>
      <vt:lpstr>Figure 6.17 Data-processing instruction format showing the funct field and Src2 variations</vt:lpstr>
      <vt:lpstr>Figure 6.18 Data-processing instructions with three register operands</vt:lpstr>
      <vt:lpstr>Figure 6.19 Data-processing instructions with an immediate and two register operands</vt:lpstr>
      <vt:lpstr>Figure 6.20 Shift instructions with immediate shift amounts</vt:lpstr>
      <vt:lpstr>Figure 6.21 Shift instructions with register shift amounts</vt:lpstr>
      <vt:lpstr>Figure 6.22 Memory instruction format for LDR, STR, LDRB, and STRB</vt:lpstr>
      <vt:lpstr>Figure 6.23 Machine code for the memory instruction of Example 6.3</vt:lpstr>
      <vt:lpstr>Figure 6.24 Branch instruction format</vt:lpstr>
      <vt:lpstr>Figure 6.25 Machine code for branch if less than (BLT)</vt:lpstr>
      <vt:lpstr>Figure 6.26 BL machine code</vt:lpstr>
      <vt:lpstr>Figure 6.27 Machine code to assembly code translation</vt:lpstr>
      <vt:lpstr>Figure 6.28 Stored program</vt:lpstr>
      <vt:lpstr>Figure 6.29 Steps for translating and starting a program</vt:lpstr>
      <vt:lpstr>Figure 6.30 Example ARM memory map</vt:lpstr>
      <vt:lpstr>Figure 6.31 Executable loaded in memory</vt:lpstr>
      <vt:lpstr>Figure 6.32 Example literal pool</vt:lpstr>
      <vt:lpstr>Figure 6.33 Thumb instruction encoding examples</vt:lpstr>
      <vt:lpstr>Figure 6.34 Packed arithmetic: eight simultaneous 8-bit additions</vt:lpstr>
      <vt:lpstr>Figure 6.35 x86 registers</vt:lpstr>
      <vt:lpstr>Figure 6.36 x86 instruction encodings</vt:lpstr>
      <vt:lpstr>Figure u06-01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6</cp:revision>
  <dcterms:created xsi:type="dcterms:W3CDTF">2015-05-15T08:53:33Z</dcterms:created>
  <dcterms:modified xsi:type="dcterms:W3CDTF">2015-05-22T11:24:13Z</dcterms:modified>
</cp:coreProperties>
</file>