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6858000" type="screen4x3"/>
  <p:notesSz cx="6858000" cy="9144000"/>
  <p:photoAlbum layout="1picTitle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9E608-CA5F-4A68-B4DD-0A18ACDED597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E7678-A17A-4518-874E-7AC2C69A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7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51FE-4362-4D42-A907-D3C7B4883A54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384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71D6-7FA3-4671-ADA9-101F054DAD28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231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B85E-7F48-4A47-931B-43EA287210A8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744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219F-CF0C-4ABB-B1BB-02778930C8F4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166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188-C4E4-4537-97A0-E4C0CD6AB5ED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771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6534-0CF1-4E69-A72E-AEEF5DB56C18}" type="datetime1">
              <a:rPr lang="en-IN" smtClean="0"/>
              <a:t>22-05-2015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335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AA81-CD83-4E47-8A2C-178A0A0986B8}" type="datetime1">
              <a:rPr lang="en-IN" smtClean="0"/>
              <a:t>22-05-2015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008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0543-A974-49AD-A8B2-02E0D478E4D6}" type="datetime1">
              <a:rPr lang="en-IN" smtClean="0"/>
              <a:t>22-05-2015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36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8E7AC-6989-4375-868A-79B9EA014999}" type="datetime1">
              <a:rPr lang="en-IN" smtClean="0"/>
              <a:t>22-05-2015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772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43E-6D80-47AB-90F6-823B72137529}" type="datetime1">
              <a:rPr lang="en-IN" smtClean="0"/>
              <a:t>22-05-2015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4768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B283E-1715-4E1E-B4D0-CF6D63153318}" type="datetime1">
              <a:rPr lang="en-IN" smtClean="0"/>
              <a:t>22-05-2015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623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FFB92-D994-4137-AC5F-22FA85E18771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7784" y="6356350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E5A4B-7E24-4BA7-8F13-A558C2FBFB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600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Microarchitecture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CH007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8213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7.9 Write data to memory for STR instruction</a:t>
            </a:r>
          </a:p>
        </p:txBody>
      </p:sp>
      <p:pic>
        <p:nvPicPr>
          <p:cNvPr id="3" name="Picture 2" descr="f07-0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35263"/>
            <a:ext cx="8229600" cy="25765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81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7.10 </a:t>
            </a:r>
            <a:r>
              <a:rPr lang="en-US" sz="2000" dirty="0" err="1"/>
              <a:t>Datapath</a:t>
            </a:r>
            <a:r>
              <a:rPr lang="en-US" sz="2000" dirty="0"/>
              <a:t> enhancements for data-processing instructions with immediate addressing</a:t>
            </a:r>
          </a:p>
        </p:txBody>
      </p:sp>
      <p:pic>
        <p:nvPicPr>
          <p:cNvPr id="3" name="Picture 2" descr="f07-1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92413"/>
            <a:ext cx="8229600" cy="24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728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7.11 </a:t>
            </a:r>
            <a:r>
              <a:rPr lang="en-US" sz="2000" dirty="0" err="1"/>
              <a:t>Datapath</a:t>
            </a:r>
            <a:r>
              <a:rPr lang="en-US" sz="2000" dirty="0"/>
              <a:t> enhancements for data-processing instructions with register addressing</a:t>
            </a:r>
          </a:p>
        </p:txBody>
      </p:sp>
      <p:pic>
        <p:nvPicPr>
          <p:cNvPr id="3" name="Picture 2" descr="f07-1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94000"/>
            <a:ext cx="8229600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4290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7.12 </a:t>
            </a:r>
            <a:r>
              <a:rPr lang="en-US" sz="2000" dirty="0" err="1"/>
              <a:t>Datapath</a:t>
            </a:r>
            <a:r>
              <a:rPr lang="en-US" sz="2000" dirty="0"/>
              <a:t> enhancements for B instruction</a:t>
            </a:r>
          </a:p>
        </p:txBody>
      </p:sp>
      <p:pic>
        <p:nvPicPr>
          <p:cNvPr id="3" name="Picture 2" descr="f07-1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94000"/>
            <a:ext cx="8229600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9901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7.13 Complete single-cycle processor</a:t>
            </a:r>
          </a:p>
        </p:txBody>
      </p:sp>
      <p:pic>
        <p:nvPicPr>
          <p:cNvPr id="3" name="Picture 2" descr="f07-1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5788"/>
            <a:ext cx="8229600" cy="43354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69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7.14 Single-cycle control unit</a:t>
            </a:r>
          </a:p>
        </p:txBody>
      </p:sp>
      <p:pic>
        <p:nvPicPr>
          <p:cNvPr id="3" name="Picture 2" descr="f07-1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1646238"/>
            <a:ext cx="52387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588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7.15 Control signals and data flow while executing an ORR instruction</a:t>
            </a:r>
          </a:p>
        </p:txBody>
      </p:sp>
      <p:pic>
        <p:nvPicPr>
          <p:cNvPr id="3" name="Picture 2" descr="f07-1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9438"/>
            <a:ext cx="8229600" cy="43481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7171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7.16 Controller modification for </a:t>
            </a:r>
            <a:r>
              <a:rPr lang="en-US" sz="2000" b="1" dirty="0"/>
              <a:t>CMP</a:t>
            </a:r>
            <a:endParaRPr lang="en-US" sz="2000" dirty="0"/>
          </a:p>
        </p:txBody>
      </p:sp>
      <p:pic>
        <p:nvPicPr>
          <p:cNvPr id="3" name="Picture 2" descr="f07-1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1646238"/>
            <a:ext cx="52387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1003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7.17 Enhanced </a:t>
            </a:r>
            <a:r>
              <a:rPr lang="en-US" sz="2000" dirty="0" err="1"/>
              <a:t>datapath</a:t>
            </a:r>
            <a:r>
              <a:rPr lang="en-US" sz="2000" dirty="0"/>
              <a:t> for register addressing with constant shifts</a:t>
            </a:r>
          </a:p>
        </p:txBody>
      </p:sp>
      <p:pic>
        <p:nvPicPr>
          <p:cNvPr id="3" name="Picture 2" descr="f07-1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92313"/>
            <a:ext cx="8229600" cy="40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479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7.18 LDR critical path</a:t>
            </a:r>
          </a:p>
        </p:txBody>
      </p:sp>
      <p:pic>
        <p:nvPicPr>
          <p:cNvPr id="3" name="Picture 2" descr="f07-1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1025"/>
            <a:ext cx="82296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164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 State elements of ARM processor</a:t>
            </a:r>
          </a:p>
        </p:txBody>
      </p:sp>
      <p:pic>
        <p:nvPicPr>
          <p:cNvPr id="3" name="Picture 2" descr="f07-0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5400"/>
            <a:ext cx="8229600" cy="29162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3821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7.19 State elements with unified instruction/data memory</a:t>
            </a:r>
          </a:p>
        </p:txBody>
      </p:sp>
      <p:pic>
        <p:nvPicPr>
          <p:cNvPr id="3" name="Picture 2" descr="f07-1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40038"/>
            <a:ext cx="8229600" cy="23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1579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7.20 Fetch instruction from memory</a:t>
            </a:r>
          </a:p>
        </p:txBody>
      </p:sp>
      <p:pic>
        <p:nvPicPr>
          <p:cNvPr id="3" name="Picture 2" descr="f07-2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6975"/>
            <a:ext cx="8229600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2665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7.21 Read one source from register file and extend the second source from the immediate field</a:t>
            </a:r>
          </a:p>
        </p:txBody>
      </p:sp>
      <p:pic>
        <p:nvPicPr>
          <p:cNvPr id="3" name="Picture 2" descr="f07-2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0588"/>
            <a:ext cx="8229600" cy="37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0839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7.22 Add base address to offset</a:t>
            </a:r>
          </a:p>
        </p:txBody>
      </p:sp>
      <p:pic>
        <p:nvPicPr>
          <p:cNvPr id="3" name="Picture 2" descr="f07-2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25750"/>
            <a:ext cx="8229600" cy="2393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7479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7.23 Load data from memory</a:t>
            </a:r>
          </a:p>
        </p:txBody>
      </p:sp>
      <p:pic>
        <p:nvPicPr>
          <p:cNvPr id="3" name="Picture 2" descr="f07-2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97163"/>
            <a:ext cx="8229600" cy="26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2009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7.24 Write data back to register file</a:t>
            </a:r>
          </a:p>
        </p:txBody>
      </p:sp>
      <p:pic>
        <p:nvPicPr>
          <p:cNvPr id="3" name="Picture 2" descr="f07-2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3513"/>
            <a:ext cx="8229600" cy="26400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6109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7.25 Increment PC by 4</a:t>
            </a:r>
          </a:p>
        </p:txBody>
      </p:sp>
      <p:pic>
        <p:nvPicPr>
          <p:cNvPr id="3" name="Picture 2" descr="f07-2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3513"/>
            <a:ext cx="8229600" cy="26400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5674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7.26 Handle R15 reads and writes</a:t>
            </a:r>
          </a:p>
        </p:txBody>
      </p:sp>
      <p:pic>
        <p:nvPicPr>
          <p:cNvPr id="3" name="Picture 2" descr="f07-2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3513"/>
            <a:ext cx="8229600" cy="26400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8574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7.27 Enhanced </a:t>
            </a:r>
            <a:r>
              <a:rPr lang="en-US" sz="2000" dirty="0" err="1"/>
              <a:t>datapath</a:t>
            </a:r>
            <a:r>
              <a:rPr lang="en-US" sz="2000" dirty="0"/>
              <a:t> for STR instruction</a:t>
            </a:r>
          </a:p>
        </p:txBody>
      </p:sp>
      <p:pic>
        <p:nvPicPr>
          <p:cNvPr id="3" name="Picture 2" descr="f07-2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3513"/>
            <a:ext cx="8229600" cy="26400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7469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7.28 Enhanced </a:t>
            </a:r>
            <a:r>
              <a:rPr lang="en-US" sz="2000" dirty="0" err="1"/>
              <a:t>datapath</a:t>
            </a:r>
            <a:r>
              <a:rPr lang="en-US" sz="2000" dirty="0"/>
              <a:t> for data-processing instructions with register addressing</a:t>
            </a:r>
          </a:p>
        </p:txBody>
      </p:sp>
      <p:pic>
        <p:nvPicPr>
          <p:cNvPr id="3" name="Picture 2" descr="f07-2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1925"/>
            <a:ext cx="8229600" cy="26431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5832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 Fetch instruction from memory</a:t>
            </a:r>
          </a:p>
        </p:txBody>
      </p:sp>
      <p:pic>
        <p:nvPicPr>
          <p:cNvPr id="3" name="Picture 2" descr="f07-0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94038"/>
            <a:ext cx="8229600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5973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7.29 Enhanced </a:t>
            </a:r>
            <a:r>
              <a:rPr lang="en-US" sz="2000" dirty="0" err="1"/>
              <a:t>datapath</a:t>
            </a:r>
            <a:r>
              <a:rPr lang="en-US" sz="2000" dirty="0"/>
              <a:t> for the B instruction</a:t>
            </a:r>
          </a:p>
        </p:txBody>
      </p:sp>
      <p:pic>
        <p:nvPicPr>
          <p:cNvPr id="3" name="Picture 2" descr="f07-2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3513"/>
            <a:ext cx="8229600" cy="26400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0890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7.30 Complete </a:t>
            </a:r>
            <a:r>
              <a:rPr lang="en-US" sz="2000" dirty="0" err="1"/>
              <a:t>multicycle</a:t>
            </a:r>
            <a:r>
              <a:rPr lang="en-US" sz="2000" dirty="0"/>
              <a:t> processor	</a:t>
            </a:r>
          </a:p>
        </p:txBody>
      </p:sp>
      <p:pic>
        <p:nvPicPr>
          <p:cNvPr id="3" name="Picture 2" descr="f07-3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8" y="1646238"/>
            <a:ext cx="812323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160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7.31 </a:t>
            </a:r>
            <a:r>
              <a:rPr lang="en-US" sz="2000" dirty="0" err="1"/>
              <a:t>Multicycle</a:t>
            </a:r>
            <a:r>
              <a:rPr lang="en-US" sz="2000" dirty="0"/>
              <a:t> control unit</a:t>
            </a:r>
          </a:p>
        </p:txBody>
      </p:sp>
      <p:pic>
        <p:nvPicPr>
          <p:cNvPr id="3" name="Picture 2" descr="f07-3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13" y="1646238"/>
            <a:ext cx="470058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5457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7.32 Fetch</a:t>
            </a:r>
          </a:p>
        </p:txBody>
      </p:sp>
      <p:pic>
        <p:nvPicPr>
          <p:cNvPr id="3" name="Picture 2" descr="f07-3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0" y="1646238"/>
            <a:ext cx="580390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8792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7.33 Data flow during the fetch step</a:t>
            </a:r>
          </a:p>
        </p:txBody>
      </p:sp>
      <p:pic>
        <p:nvPicPr>
          <p:cNvPr id="3" name="Picture 2" descr="f07-3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646238"/>
            <a:ext cx="81121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3652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7.34 Decode</a:t>
            </a:r>
          </a:p>
        </p:txBody>
      </p:sp>
      <p:pic>
        <p:nvPicPr>
          <p:cNvPr id="3" name="Picture 2" descr="f07-3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9488"/>
            <a:ext cx="8229600" cy="35480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6127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7.35 Data flow during the Decode step</a:t>
            </a:r>
          </a:p>
        </p:txBody>
      </p:sp>
      <p:pic>
        <p:nvPicPr>
          <p:cNvPr id="3" name="Picture 2" descr="f07-3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646238"/>
            <a:ext cx="81121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9098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7.36 Memory address computation</a:t>
            </a:r>
          </a:p>
        </p:txBody>
      </p:sp>
      <p:pic>
        <p:nvPicPr>
          <p:cNvPr id="3" name="Picture 2" descr="f07-3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646238"/>
            <a:ext cx="403860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4254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7.37 Data flow during memory address computation</a:t>
            </a:r>
          </a:p>
        </p:txBody>
      </p:sp>
      <p:pic>
        <p:nvPicPr>
          <p:cNvPr id="3" name="Picture 2" descr="f07-3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8" y="1646238"/>
            <a:ext cx="812323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2201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7.38 Memory read</a:t>
            </a:r>
          </a:p>
        </p:txBody>
      </p:sp>
      <p:pic>
        <p:nvPicPr>
          <p:cNvPr id="3" name="Picture 2" descr="f07-3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38" y="1646238"/>
            <a:ext cx="46831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290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 Read source operand from register file</a:t>
            </a:r>
          </a:p>
        </p:txBody>
      </p:sp>
      <p:pic>
        <p:nvPicPr>
          <p:cNvPr id="3" name="Picture 2" descr="f07-0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94038"/>
            <a:ext cx="8229600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545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7.39 Memory write</a:t>
            </a:r>
          </a:p>
        </p:txBody>
      </p:sp>
      <p:pic>
        <p:nvPicPr>
          <p:cNvPr id="3" name="Picture 2" descr="f07-3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646238"/>
            <a:ext cx="468471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0858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7.40 Data-processing</a:t>
            </a:r>
          </a:p>
        </p:txBody>
      </p:sp>
      <p:pic>
        <p:nvPicPr>
          <p:cNvPr id="3" name="Picture 2" descr="f07-4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646238"/>
            <a:ext cx="468471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8237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7.41 Complete </a:t>
            </a:r>
            <a:r>
              <a:rPr lang="en-US" sz="2000" dirty="0" err="1"/>
              <a:t>multicycle</a:t>
            </a:r>
            <a:r>
              <a:rPr lang="en-US" sz="2000" dirty="0"/>
              <a:t> control FSM</a:t>
            </a:r>
          </a:p>
        </p:txBody>
      </p:sp>
      <p:pic>
        <p:nvPicPr>
          <p:cNvPr id="3" name="Picture 2" descr="f07-4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5" y="1646238"/>
            <a:ext cx="36131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0747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7.42 Timing diagrams: (a) single-cycle processor and (b) pipelined processor</a:t>
            </a:r>
          </a:p>
        </p:txBody>
      </p:sp>
      <p:pic>
        <p:nvPicPr>
          <p:cNvPr id="3" name="Picture 2" descr="f07-4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2113"/>
            <a:ext cx="8229600" cy="4721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5724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7.43 Abstract view of pipeline in operation</a:t>
            </a:r>
          </a:p>
        </p:txBody>
      </p:sp>
      <p:pic>
        <p:nvPicPr>
          <p:cNvPr id="3" name="Picture 2" descr="f07-4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3938"/>
            <a:ext cx="8229600" cy="34591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1164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7.44 </a:t>
            </a:r>
            <a:r>
              <a:rPr lang="en-US" sz="2000" dirty="0" err="1"/>
              <a:t>Datapaths</a:t>
            </a:r>
            <a:r>
              <a:rPr lang="en-US" sz="2000" dirty="0"/>
              <a:t>: (a) single-cycle and (b) pipelined</a:t>
            </a:r>
          </a:p>
        </p:txBody>
      </p:sp>
      <p:pic>
        <p:nvPicPr>
          <p:cNvPr id="3" name="Picture 2" descr="f07-4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2300"/>
            <a:ext cx="8229600" cy="42624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7868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7.45 Corrected pipelined </a:t>
            </a:r>
            <a:r>
              <a:rPr lang="en-US" sz="2000" dirty="0" err="1"/>
              <a:t>datapath</a:t>
            </a:r>
            <a:endParaRPr lang="en-US" sz="2000" dirty="0"/>
          </a:p>
        </p:txBody>
      </p:sp>
      <p:pic>
        <p:nvPicPr>
          <p:cNvPr id="3" name="Picture 2" descr="f07-4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94025"/>
            <a:ext cx="82296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9328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7.46 Optimized PC logic eliminating a register and adder</a:t>
            </a:r>
          </a:p>
        </p:txBody>
      </p:sp>
      <p:pic>
        <p:nvPicPr>
          <p:cNvPr id="3" name="Picture 2" descr="f07-4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94025"/>
            <a:ext cx="82296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8827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7.47 Pipelined processor with control</a:t>
            </a:r>
          </a:p>
        </p:txBody>
      </p:sp>
      <p:pic>
        <p:nvPicPr>
          <p:cNvPr id="3" name="Picture 2" descr="f07-4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3263"/>
            <a:ext cx="8229600" cy="41005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5719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7.48 Abstract pipeline diagram illustrating hazards</a:t>
            </a:r>
          </a:p>
        </p:txBody>
      </p:sp>
      <p:pic>
        <p:nvPicPr>
          <p:cNvPr id="3" name="Picture 2" descr="f07-4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0163"/>
            <a:ext cx="8229600" cy="29067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8262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 Zero-extend the immediate</a:t>
            </a:r>
          </a:p>
        </p:txBody>
      </p:sp>
      <p:pic>
        <p:nvPicPr>
          <p:cNvPr id="3" name="Picture 2" descr="f07-0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9075"/>
            <a:ext cx="8229600" cy="25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14960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7.49 Solving data hazard with NOP</a:t>
            </a:r>
          </a:p>
        </p:txBody>
      </p:sp>
      <p:pic>
        <p:nvPicPr>
          <p:cNvPr id="3" name="Picture 2" descr="f07-4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7113"/>
            <a:ext cx="8229600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9904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7.50 Abstract pipeline diagram illustrating forwarding</a:t>
            </a:r>
          </a:p>
        </p:txBody>
      </p:sp>
      <p:pic>
        <p:nvPicPr>
          <p:cNvPr id="3" name="Picture 2" descr="f07-5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38413"/>
            <a:ext cx="8229600" cy="29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8824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7.51 Pipelined processor with forwarding to solve hazards</a:t>
            </a:r>
          </a:p>
        </p:txBody>
      </p:sp>
      <p:pic>
        <p:nvPicPr>
          <p:cNvPr id="3" name="Picture 2" descr="f07-5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646238"/>
            <a:ext cx="766921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3858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7.52 Abstract pipeline diagram illustrating trouble forwarding from LDR</a:t>
            </a:r>
            <a:br>
              <a:rPr lang="en-US" sz="2000" dirty="0"/>
            </a:br>
            <a:endParaRPr lang="en-IN" sz="2000" dirty="0"/>
          </a:p>
        </p:txBody>
      </p:sp>
      <p:pic>
        <p:nvPicPr>
          <p:cNvPr id="3" name="Picture 2" descr="f07-5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6513"/>
            <a:ext cx="8229600" cy="289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8071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7.53 Abstract pipeline diagram illustrating stall to solve hazards</a:t>
            </a:r>
          </a:p>
        </p:txBody>
      </p:sp>
      <p:pic>
        <p:nvPicPr>
          <p:cNvPr id="3" name="Picture 2" descr="f07-5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73350"/>
            <a:ext cx="8229600" cy="269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98073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7.54 Pipelined processor with stalls to solve </a:t>
            </a:r>
            <a:r>
              <a:rPr lang="en-US" sz="2000" b="1" dirty="0"/>
              <a:t>LDR</a:t>
            </a:r>
            <a:r>
              <a:rPr lang="en-US" sz="2000" dirty="0"/>
              <a:t> data hazard</a:t>
            </a:r>
          </a:p>
        </p:txBody>
      </p:sp>
      <p:pic>
        <p:nvPicPr>
          <p:cNvPr id="3" name="Picture 2" descr="f07-5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646238"/>
            <a:ext cx="766921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72521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7.55 Abstract pipeline diagram illustrating flushing when a branch is taken</a:t>
            </a:r>
          </a:p>
        </p:txBody>
      </p:sp>
      <p:pic>
        <p:nvPicPr>
          <p:cNvPr id="3" name="Picture 2" descr="f07-5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0288"/>
            <a:ext cx="8229600" cy="34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120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7.56 Abstract pipeline diagram illustrating earlier branch decision</a:t>
            </a:r>
          </a:p>
        </p:txBody>
      </p:sp>
      <p:pic>
        <p:nvPicPr>
          <p:cNvPr id="3" name="Picture 2" descr="f07-5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3463"/>
            <a:ext cx="8229600" cy="3440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1956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7.57 Pipelined processor handling branch control hazard</a:t>
            </a:r>
          </a:p>
        </p:txBody>
      </p:sp>
      <p:pic>
        <p:nvPicPr>
          <p:cNvPr id="3" name="Picture 2" descr="f07-5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646238"/>
            <a:ext cx="79184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77453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7.58 Pipelined processor with full hazard handling</a:t>
            </a:r>
          </a:p>
        </p:txBody>
      </p:sp>
      <p:pic>
        <p:nvPicPr>
          <p:cNvPr id="3" name="Picture 2" descr="f07-5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46238"/>
            <a:ext cx="792321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8406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 Compute memory address</a:t>
            </a:r>
          </a:p>
        </p:txBody>
      </p:sp>
      <p:pic>
        <p:nvPicPr>
          <p:cNvPr id="3" name="Picture 2" descr="f07-0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3188"/>
            <a:ext cx="8229600" cy="27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08800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7.59 Single-cycle processor interfaced to external memory</a:t>
            </a:r>
          </a:p>
        </p:txBody>
      </p:sp>
      <p:pic>
        <p:nvPicPr>
          <p:cNvPr id="3" name="Picture 2" descr="f07-5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5" y="1646238"/>
            <a:ext cx="71929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40285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7.60 Assembly and machine code for test program</a:t>
            </a:r>
          </a:p>
        </p:txBody>
      </p:sp>
      <p:pic>
        <p:nvPicPr>
          <p:cNvPr id="3" name="Picture 2" descr="f07-6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5850"/>
            <a:ext cx="82296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61046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7.61 Cycle time and instruction time vs. the number of pipeline stages</a:t>
            </a:r>
          </a:p>
        </p:txBody>
      </p:sp>
      <p:pic>
        <p:nvPicPr>
          <p:cNvPr id="3" name="Picture 2" descr="f07-6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03425"/>
            <a:ext cx="82296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6409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7.62 Two-bit branch predictor state transition diagram</a:t>
            </a:r>
          </a:p>
        </p:txBody>
      </p:sp>
      <p:pic>
        <p:nvPicPr>
          <p:cNvPr id="3" name="Picture 2" descr="f07-6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09925"/>
            <a:ext cx="8229600" cy="16271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12147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7.63 Superscalar </a:t>
            </a:r>
            <a:r>
              <a:rPr lang="en-US" sz="2000" dirty="0" err="1"/>
              <a:t>datapath</a:t>
            </a:r>
            <a:endParaRPr lang="en-US" sz="2000" dirty="0"/>
          </a:p>
        </p:txBody>
      </p:sp>
      <p:pic>
        <p:nvPicPr>
          <p:cNvPr id="3" name="Picture 2" descr="f07-6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17800"/>
            <a:ext cx="8229600" cy="26114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53377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	</a:t>
            </a:r>
            <a:br>
              <a:rPr lang="en-US" sz="2000" dirty="0"/>
            </a:br>
            <a:r>
              <a:rPr lang="en-US" sz="2000" dirty="0"/>
              <a:t>Figure 7.64 Abstract view of a superscalar pipeline in operation</a:t>
            </a:r>
          </a:p>
        </p:txBody>
      </p:sp>
      <p:pic>
        <p:nvPicPr>
          <p:cNvPr id="3" name="Picture 2" descr="f07-6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8838"/>
            <a:ext cx="8229600" cy="378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0510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7.65 Program with data dependencies</a:t>
            </a:r>
          </a:p>
        </p:txBody>
      </p:sp>
      <p:pic>
        <p:nvPicPr>
          <p:cNvPr id="3" name="Picture 2" descr="f07-6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8488"/>
            <a:ext cx="8229600" cy="43100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5436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7.66 Out-of-order execution of a program with dependencies</a:t>
            </a:r>
          </a:p>
        </p:txBody>
      </p:sp>
      <p:pic>
        <p:nvPicPr>
          <p:cNvPr id="3" name="Picture 2" descr="f07-6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1500"/>
            <a:ext cx="8229600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35823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7.67 Out-of-order execution of a program using register renaming</a:t>
            </a:r>
          </a:p>
        </p:txBody>
      </p:sp>
      <p:pic>
        <p:nvPicPr>
          <p:cNvPr id="3" name="Picture 2" descr="f07-6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3275"/>
            <a:ext cx="8229600" cy="39004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10989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7.68 ARM1 die photograph. Reproduced with permission from ARM. © 1985 ARM Ltd.</a:t>
            </a:r>
          </a:p>
        </p:txBody>
      </p:sp>
      <p:pic>
        <p:nvPicPr>
          <p:cNvPr id="3" name="Picture 2" descr="f07-6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5" y="1646238"/>
            <a:ext cx="43751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195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 Write data back to register file</a:t>
            </a:r>
          </a:p>
        </p:txBody>
      </p:sp>
      <p:pic>
        <p:nvPicPr>
          <p:cNvPr id="3" name="Picture 2" descr="f07-0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81288"/>
            <a:ext cx="8229600" cy="26844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95560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7.69 ARM7 block diagram. Reproduced with permission from ARM. © 1998 ARM Ltd.</a:t>
            </a:r>
          </a:p>
        </p:txBody>
      </p:sp>
      <p:pic>
        <p:nvPicPr>
          <p:cNvPr id="3" name="Picture 2" descr="f07-6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75" y="1646238"/>
            <a:ext cx="36258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16809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7.70 ARM9 block diagram. Reproduced with permission from the ARM9TDMI Technical Reference Manual. © 1999 ARM Ltd.</a:t>
            </a:r>
          </a:p>
        </p:txBody>
      </p:sp>
      <p:pic>
        <p:nvPicPr>
          <p:cNvPr id="3" name="Picture 2" descr="f07-7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5288"/>
            <a:ext cx="8229600" cy="47164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11703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7.71 Cortex-A9 block diagram. This image has been sourced by the authors and does not imply ARM endorsement.</a:t>
            </a:r>
          </a:p>
        </p:txBody>
      </p:sp>
      <p:pic>
        <p:nvPicPr>
          <p:cNvPr id="3" name="Picture 2" descr="f07-7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1646238"/>
            <a:ext cx="76501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65403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7.72 Cortex-A7 and -A15 block diagrams. This image has been sourced by the authors and does not imply ARM endorsement.</a:t>
            </a:r>
          </a:p>
        </p:txBody>
      </p:sp>
      <p:pic>
        <p:nvPicPr>
          <p:cNvPr id="3" name="Picture 2" descr="f07-7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88" y="1646238"/>
            <a:ext cx="517683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65058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 smtClean="0"/>
              <a:t>Figure u07-01</a:t>
            </a:r>
            <a:endParaRPr lang="en-IN" sz="2000" dirty="0"/>
          </a:p>
        </p:txBody>
      </p:sp>
      <p:pic>
        <p:nvPicPr>
          <p:cNvPr id="3" name="Picture 2" descr="u07-0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75" y="1646238"/>
            <a:ext cx="17462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00782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07-0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3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28708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07-0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3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2171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7.7 Increment program counter</a:t>
            </a:r>
          </a:p>
        </p:txBody>
      </p:sp>
      <p:pic>
        <p:nvPicPr>
          <p:cNvPr id="3" name="Picture 2" descr="f07-0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1613"/>
            <a:ext cx="8229600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47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7.8 Read or write program counter as R15</a:t>
            </a:r>
          </a:p>
        </p:txBody>
      </p:sp>
      <p:pic>
        <p:nvPicPr>
          <p:cNvPr id="3" name="Picture 2" descr="f07-0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3363"/>
            <a:ext cx="8229600" cy="2500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6064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1362</Words>
  <Application>Microsoft Office PowerPoint</Application>
  <PresentationFormat>On-screen Show (4:3)</PresentationFormat>
  <Paragraphs>150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Microarchitecture</vt:lpstr>
      <vt:lpstr>Figure 7.1 State elements of ARM processor</vt:lpstr>
      <vt:lpstr>Figure 7.2 Fetch instruction from memory</vt:lpstr>
      <vt:lpstr>Figure 7.3 Read source operand from register file</vt:lpstr>
      <vt:lpstr>Figure 7.4 Zero-extend the immediate</vt:lpstr>
      <vt:lpstr>Figure 7.5 Compute memory address</vt:lpstr>
      <vt:lpstr>Figure 7.6 Write data back to register file</vt:lpstr>
      <vt:lpstr>Figure 7.7 Increment program counter</vt:lpstr>
      <vt:lpstr>Figure 7.8 Read or write program counter as R15</vt:lpstr>
      <vt:lpstr>Figure 7.9 Write data to memory for STR instruction</vt:lpstr>
      <vt:lpstr>Figure 7.10 Datapath enhancements for data-processing instructions with immediate addressing</vt:lpstr>
      <vt:lpstr>Figure 7.11 Datapath enhancements for data-processing instructions with register addressing</vt:lpstr>
      <vt:lpstr>Figure 7.12 Datapath enhancements for B instruction</vt:lpstr>
      <vt:lpstr>Figure 7.13 Complete single-cycle processor</vt:lpstr>
      <vt:lpstr>Figure 7.14 Single-cycle control unit</vt:lpstr>
      <vt:lpstr>Figure 7.15 Control signals and data flow while executing an ORR instruction</vt:lpstr>
      <vt:lpstr>Figure 7.16 Controller modification for CMP</vt:lpstr>
      <vt:lpstr>Figure 7.17 Enhanced datapath for register addressing with constant shifts</vt:lpstr>
      <vt:lpstr>Figure 7.18 LDR critical path</vt:lpstr>
      <vt:lpstr>Figure 7.19 State elements with unified instruction/data memory</vt:lpstr>
      <vt:lpstr>Figure 7.20 Fetch instruction from memory</vt:lpstr>
      <vt:lpstr>Figure 7.21 Read one source from register file and extend the second source from the immediate field</vt:lpstr>
      <vt:lpstr>Figure 7.22 Add base address to offset</vt:lpstr>
      <vt:lpstr>Figure 7.23 Load data from memory</vt:lpstr>
      <vt:lpstr>Figure 7.24 Write data back to register file</vt:lpstr>
      <vt:lpstr>Figure 7.25 Increment PC by 4</vt:lpstr>
      <vt:lpstr>Figure 7.26 Handle R15 reads and writes</vt:lpstr>
      <vt:lpstr>Figure 7.27 Enhanced datapath for STR instruction</vt:lpstr>
      <vt:lpstr>Figure 7.28 Enhanced datapath for data-processing instructions with register addressing</vt:lpstr>
      <vt:lpstr>Figure 7.29 Enhanced datapath for the B instruction</vt:lpstr>
      <vt:lpstr>Figure 7.30 Complete multicycle processor </vt:lpstr>
      <vt:lpstr>Figure 7.31 Multicycle control unit</vt:lpstr>
      <vt:lpstr>Figure 7.32 Fetch</vt:lpstr>
      <vt:lpstr>Figure 7.33 Data flow during the fetch step</vt:lpstr>
      <vt:lpstr>Figure 7.34 Decode</vt:lpstr>
      <vt:lpstr>Figure 7.35 Data flow during the Decode step</vt:lpstr>
      <vt:lpstr>Figure 7.36 Memory address computation</vt:lpstr>
      <vt:lpstr>Figure 7.37 Data flow during memory address computation</vt:lpstr>
      <vt:lpstr>Figure 7.38 Memory read</vt:lpstr>
      <vt:lpstr>Figure 7.39 Memory write</vt:lpstr>
      <vt:lpstr>Figure 7.40 Data-processing</vt:lpstr>
      <vt:lpstr>Figure 7.41 Complete multicycle control FSM</vt:lpstr>
      <vt:lpstr>Figure 7.42 Timing diagrams: (a) single-cycle processor and (b) pipelined processor</vt:lpstr>
      <vt:lpstr>Figure 7.43 Abstract view of pipeline in operation</vt:lpstr>
      <vt:lpstr>Figure 7.44 Datapaths: (a) single-cycle and (b) pipelined</vt:lpstr>
      <vt:lpstr>Figure 7.45 Corrected pipelined datapath</vt:lpstr>
      <vt:lpstr>Figure 7.46 Optimized PC logic eliminating a register and adder</vt:lpstr>
      <vt:lpstr>Figure 7.47 Pipelined processor with control</vt:lpstr>
      <vt:lpstr>Figure 7.48 Abstract pipeline diagram illustrating hazards</vt:lpstr>
      <vt:lpstr>Figure 7.49 Solving data hazard with NOP</vt:lpstr>
      <vt:lpstr>Figure 7.50 Abstract pipeline diagram illustrating forwarding</vt:lpstr>
      <vt:lpstr>Figure 7.51 Pipelined processor with forwarding to solve hazards</vt:lpstr>
      <vt:lpstr>Figure 7.52 Abstract pipeline diagram illustrating trouble forwarding from LDR </vt:lpstr>
      <vt:lpstr>Figure 7.53 Abstract pipeline diagram illustrating stall to solve hazards</vt:lpstr>
      <vt:lpstr>Figure 7.54 Pipelined processor with stalls to solve LDR data hazard</vt:lpstr>
      <vt:lpstr>Figure 7.55 Abstract pipeline diagram illustrating flushing when a branch is taken</vt:lpstr>
      <vt:lpstr>Figure 7.56 Abstract pipeline diagram illustrating earlier branch decision</vt:lpstr>
      <vt:lpstr>Figure 7.57 Pipelined processor handling branch control hazard</vt:lpstr>
      <vt:lpstr>Figure 7.58 Pipelined processor with full hazard handling</vt:lpstr>
      <vt:lpstr>Figure 7.59 Single-cycle processor interfaced to external memory</vt:lpstr>
      <vt:lpstr>Figure 7.60 Assembly and machine code for test program</vt:lpstr>
      <vt:lpstr>Figure 7.61 Cycle time and instruction time vs. the number of pipeline stages</vt:lpstr>
      <vt:lpstr>Figure 7.62 Two-bit branch predictor state transition diagram</vt:lpstr>
      <vt:lpstr>Figure 7.63 Superscalar datapath</vt:lpstr>
      <vt:lpstr>  Figure 7.64 Abstract view of a superscalar pipeline in operation</vt:lpstr>
      <vt:lpstr>Figure 7.65 Program with data dependencies</vt:lpstr>
      <vt:lpstr>Figure 7.66 Out-of-order execution of a program with dependencies</vt:lpstr>
      <vt:lpstr>Figure 7.67 Out-of-order execution of a program using register renaming</vt:lpstr>
      <vt:lpstr>Figure 7.68 ARM1 die photograph. Reproduced with permission from ARM. © 1985 ARM Ltd.</vt:lpstr>
      <vt:lpstr>Figure 7.69 ARM7 block diagram. Reproduced with permission from ARM. © 1998 ARM Ltd.</vt:lpstr>
      <vt:lpstr>Figure 7.70 ARM9 block diagram. Reproduced with permission from the ARM9TDMI Technical Reference Manual. © 1999 ARM Ltd.</vt:lpstr>
      <vt:lpstr>Figure 7.71 Cortex-A9 block diagram. This image has been sourced by the authors and does not imply ARM endorsement.</vt:lpstr>
      <vt:lpstr>Figure 7.72 Cortex-A7 and -A15 block diagrams. This image has been sourced by the authors and does not imply ARM endorsement.</vt:lpstr>
      <vt:lpstr>Figure u07-01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Mythili K.</dc:creator>
  <cp:lastModifiedBy>Reed Elsevier</cp:lastModifiedBy>
  <cp:revision>7</cp:revision>
  <dcterms:created xsi:type="dcterms:W3CDTF">2015-05-15T08:57:41Z</dcterms:created>
  <dcterms:modified xsi:type="dcterms:W3CDTF">2015-05-22T11:22:00Z</dcterms:modified>
</cp:coreProperties>
</file>