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photoAlbum layout="1picTitle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4" y="-8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52CD2-5AEA-4EE8-8349-6E7D614B6757}" type="datetimeFigureOut">
              <a:rPr lang="en-IN" smtClean="0"/>
              <a:t>22-05-2015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813B7-E1E5-424E-8B30-FF538975BD2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4852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813B7-E1E5-424E-8B30-FF538975BD26}" type="slidenum">
              <a:rPr lang="en-IN" smtClean="0"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5642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2B1AC-078F-406E-9F05-857CFDF813D2}" type="datetime1">
              <a:rPr lang="en-IN" smtClean="0"/>
              <a:t>22-05-2015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A102C-6EC3-4498-B539-AB7B3CF42E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8743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E912-B48C-48E9-897D-FED675B2C406}" type="datetime1">
              <a:rPr lang="en-IN" smtClean="0"/>
              <a:t>22-05-2015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A102C-6EC3-4498-B539-AB7B3CF42E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2548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2DEE4-385F-4C2A-9800-271A00AED29F}" type="datetime1">
              <a:rPr lang="en-IN" smtClean="0"/>
              <a:t>22-05-2015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A102C-6EC3-4498-B539-AB7B3CF42E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56714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F38-93D6-466B-80B8-23CFDB6BF270}" type="datetime1">
              <a:rPr lang="en-IN" smtClean="0"/>
              <a:t>22-05-2015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A102C-6EC3-4498-B539-AB7B3CF42E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9492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41EEC-42FB-4420-B73D-A00628C81691}" type="datetime1">
              <a:rPr lang="en-IN" smtClean="0"/>
              <a:t>22-05-2015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A102C-6EC3-4498-B539-AB7B3CF42E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51287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6DA1-AEE0-4F0D-B57D-F291FD9B18E0}" type="datetime1">
              <a:rPr lang="en-IN" smtClean="0"/>
              <a:t>22-05-2015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A102C-6EC3-4498-B539-AB7B3CF42E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7358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98BDF-E09E-4399-89B9-3E56C332F498}" type="datetime1">
              <a:rPr lang="en-IN" smtClean="0"/>
              <a:t>22-05-2015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A102C-6EC3-4498-B539-AB7B3CF42E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560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19F82-7A73-4126-928D-D2F3964FA313}" type="datetime1">
              <a:rPr lang="en-IN" smtClean="0"/>
              <a:t>22-05-2015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A102C-6EC3-4498-B539-AB7B3CF42E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51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6FC0-A0D9-4399-95A4-E8E8901AE39A}" type="datetime1">
              <a:rPr lang="en-IN" smtClean="0"/>
              <a:t>22-05-2015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A102C-6EC3-4498-B539-AB7B3CF42E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0263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999A-08E6-46D2-B1C7-5853275069F9}" type="datetime1">
              <a:rPr lang="en-IN" smtClean="0"/>
              <a:t>22-05-2015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A102C-6EC3-4498-B539-AB7B3CF42E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9471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9B18-F34C-4656-8230-A3DB25D92C1C}" type="datetime1">
              <a:rPr lang="en-IN" smtClean="0"/>
              <a:t>22-05-2015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A102C-6EC3-4498-B539-AB7B3CF42E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53529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D0D8D-C242-4482-BDF9-FDCB4FFB68B6}" type="datetime1">
              <a:rPr lang="en-IN" smtClean="0"/>
              <a:t>22-05-2015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3816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2016 Elsevier Ltd. All rights reserved.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A102C-6EC3-4498-B539-AB7B3CF42E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33564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Memory Systems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CH008</a:t>
            </a:r>
          </a:p>
          <a:p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0585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8.9 Two-way set associative cache</a:t>
            </a:r>
            <a:endParaRPr lang="en-IN" sz="2000" dirty="0"/>
          </a:p>
        </p:txBody>
      </p:sp>
      <p:pic>
        <p:nvPicPr>
          <p:cNvPr id="3" name="Picture 2" descr="f08-09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13" y="1646238"/>
            <a:ext cx="6986587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5356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8.10 Two-way set associative cache contents</a:t>
            </a:r>
          </a:p>
        </p:txBody>
      </p:sp>
      <p:pic>
        <p:nvPicPr>
          <p:cNvPr id="3" name="Picture 2" descr="f08-10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27325"/>
            <a:ext cx="8229600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9881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8.11 Eight-block fully associative cache</a:t>
            </a:r>
          </a:p>
        </p:txBody>
      </p:sp>
      <p:pic>
        <p:nvPicPr>
          <p:cNvPr id="3" name="Picture 2" descr="f08-11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79825"/>
            <a:ext cx="82296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8285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8.12 Direct mapped cache with two sets and a four-word block size</a:t>
            </a:r>
          </a:p>
        </p:txBody>
      </p:sp>
      <p:pic>
        <p:nvPicPr>
          <p:cNvPr id="3" name="Picture 2" descr="f08-12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78063"/>
            <a:ext cx="8229600" cy="34893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7996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8.13 Cache fields for address 0x8000009C when mapping to the cache of Figure 8.12</a:t>
            </a:r>
          </a:p>
        </p:txBody>
      </p:sp>
      <p:pic>
        <p:nvPicPr>
          <p:cNvPr id="3" name="Picture 2" descr="f08-13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98763"/>
            <a:ext cx="8229600" cy="24479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7200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8.14 Cache contents with a block size </a:t>
            </a:r>
            <a:r>
              <a:rPr lang="en-US" sz="2000" i="1" dirty="0"/>
              <a:t>b</a:t>
            </a:r>
            <a:r>
              <a:rPr lang="en-US" sz="2000" dirty="0"/>
              <a:t> of four words</a:t>
            </a:r>
          </a:p>
        </p:txBody>
      </p:sp>
      <p:pic>
        <p:nvPicPr>
          <p:cNvPr id="3" name="Picture 2" descr="f08-14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13113"/>
            <a:ext cx="8229600" cy="14192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5718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8.15 Two-way associative cache with LRU replacement</a:t>
            </a:r>
            <a:endParaRPr lang="en-IN" sz="2000" dirty="0"/>
          </a:p>
        </p:txBody>
      </p:sp>
      <p:pic>
        <p:nvPicPr>
          <p:cNvPr id="3" name="Picture 2" descr="f08-15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638" y="1646238"/>
            <a:ext cx="6307137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5309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8.16 Memory hierarchy with two levels of cache</a:t>
            </a:r>
            <a:endParaRPr lang="en-IN" sz="2000" dirty="0"/>
          </a:p>
        </p:txBody>
      </p:sp>
      <p:pic>
        <p:nvPicPr>
          <p:cNvPr id="3" name="Picture 2" descr="f08-16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163" y="1646238"/>
            <a:ext cx="5018087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0526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Figure 8.17 Miss rate versus cache size and associativity on SPEC2000 benchmark</a:t>
            </a:r>
            <a:r>
              <a:rPr lang="en-US" sz="2000" dirty="0" smtClean="0"/>
              <a:t>. </a:t>
            </a:r>
            <a:r>
              <a:rPr lang="en-US" sz="1800" dirty="0" smtClean="0"/>
              <a:t>(Adapted </a:t>
            </a:r>
            <a:r>
              <a:rPr lang="en-US" sz="1800" dirty="0"/>
              <a:t>with permission from Hennessy and Patterson, </a:t>
            </a:r>
            <a:r>
              <a:rPr lang="en-US" sz="1800" i="1" dirty="0"/>
              <a:t>Computer Architecture: A Quantitative Approach</a:t>
            </a:r>
            <a:r>
              <a:rPr lang="en-US" sz="1800" dirty="0"/>
              <a:t>, 5th ed., Morgan Kaufmann, 2012</a:t>
            </a:r>
            <a:r>
              <a:rPr lang="en-US" sz="1800" dirty="0" smtClean="0"/>
              <a:t>.)</a:t>
            </a:r>
            <a:endParaRPr lang="en-IN" sz="1800" dirty="0"/>
          </a:p>
        </p:txBody>
      </p:sp>
      <p:pic>
        <p:nvPicPr>
          <p:cNvPr id="3" name="Picture 2" descr="f08-17-9780128000564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1646238"/>
            <a:ext cx="7086600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6716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8.18 Miss rate versus block size and cache size on SPEC92 benchmark. </a:t>
            </a:r>
            <a:r>
              <a:rPr lang="en-US" sz="1800" dirty="0" smtClean="0"/>
              <a:t>(Adapted </a:t>
            </a:r>
            <a:r>
              <a:rPr lang="en-US" sz="1800" dirty="0"/>
              <a:t>with permission from Hennessy and Patterson, </a:t>
            </a:r>
            <a:r>
              <a:rPr lang="en-US" sz="1800" i="1" dirty="0"/>
              <a:t>Computer Architecture: A Quantitative Approach</a:t>
            </a:r>
            <a:r>
              <a:rPr lang="en-US" sz="1800" dirty="0"/>
              <a:t>, 5th ed., Morgan Kaufmann, 2012</a:t>
            </a:r>
            <a:r>
              <a:rPr lang="en-US" sz="1800" dirty="0" smtClean="0"/>
              <a:t>.)</a:t>
            </a:r>
            <a:endParaRPr lang="en-IN" sz="1800" dirty="0"/>
          </a:p>
        </p:txBody>
      </p:sp>
      <p:pic>
        <p:nvPicPr>
          <p:cNvPr id="3" name="Picture 2" descr="f08-18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03425"/>
            <a:ext cx="8229600" cy="40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77061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8.1 The memory interface</a:t>
            </a:r>
          </a:p>
        </p:txBody>
      </p:sp>
      <p:pic>
        <p:nvPicPr>
          <p:cNvPr id="3" name="Picture 2" descr="f08-01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63763"/>
            <a:ext cx="8229600" cy="37195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22548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8.19 Hard disk</a:t>
            </a:r>
            <a:endParaRPr lang="en-IN" sz="2000" dirty="0"/>
          </a:p>
        </p:txBody>
      </p:sp>
      <p:pic>
        <p:nvPicPr>
          <p:cNvPr id="3" name="Picture 2" descr="f08-19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646238"/>
            <a:ext cx="5080000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31917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8.20 Virtual and physical pages</a:t>
            </a:r>
            <a:endParaRPr lang="en-IN" sz="2000" dirty="0"/>
          </a:p>
        </p:txBody>
      </p:sp>
      <p:pic>
        <p:nvPicPr>
          <p:cNvPr id="3" name="Picture 2" descr="f08-20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16163"/>
            <a:ext cx="8229600" cy="34131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1437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8.21 Physical and virtual pages</a:t>
            </a:r>
            <a:endParaRPr lang="en-IN" sz="2000" dirty="0"/>
          </a:p>
        </p:txBody>
      </p:sp>
      <p:pic>
        <p:nvPicPr>
          <p:cNvPr id="3" name="Picture 2" descr="f08-21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75" y="1646238"/>
            <a:ext cx="7740650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98938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8.22 Translation from virtual address to physical address</a:t>
            </a:r>
            <a:endParaRPr lang="en-IN" sz="2000" dirty="0"/>
          </a:p>
        </p:txBody>
      </p:sp>
      <p:pic>
        <p:nvPicPr>
          <p:cNvPr id="3" name="Picture 2" descr="f08-22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5" y="1646238"/>
            <a:ext cx="6927850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18425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8.23 The page table for Figure 8.21</a:t>
            </a:r>
            <a:endParaRPr lang="en-IN" sz="2000" dirty="0"/>
          </a:p>
        </p:txBody>
      </p:sp>
      <p:pic>
        <p:nvPicPr>
          <p:cNvPr id="3" name="Picture 2" descr="f08-23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275" y="1646238"/>
            <a:ext cx="2709863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5942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8.24 Address translation using the page table</a:t>
            </a:r>
            <a:endParaRPr lang="en-IN" sz="2000" dirty="0"/>
          </a:p>
        </p:txBody>
      </p:sp>
      <p:pic>
        <p:nvPicPr>
          <p:cNvPr id="3" name="Picture 2" descr="f08-24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275" y="1646238"/>
            <a:ext cx="3727450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72642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8.25 Address translation using a two-entry TLB</a:t>
            </a:r>
            <a:endParaRPr lang="en-IN" sz="2000" dirty="0"/>
          </a:p>
        </p:txBody>
      </p:sp>
      <p:pic>
        <p:nvPicPr>
          <p:cNvPr id="3" name="Picture 2" descr="f08-25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1646238"/>
            <a:ext cx="7543800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032072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8.26 Hierarchical page tables</a:t>
            </a:r>
            <a:endParaRPr lang="en-IN" sz="2000" dirty="0"/>
          </a:p>
        </p:txBody>
      </p:sp>
      <p:pic>
        <p:nvPicPr>
          <p:cNvPr id="3" name="Picture 2" descr="f08-26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363" y="1646238"/>
            <a:ext cx="5627687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253778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8.27 Address translation using a two-level page table</a:t>
            </a:r>
            <a:endParaRPr lang="en-IN" sz="2000" dirty="0"/>
          </a:p>
        </p:txBody>
      </p:sp>
      <p:pic>
        <p:nvPicPr>
          <p:cNvPr id="3" name="Picture 2" descr="f08-27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0" y="1646238"/>
            <a:ext cx="5675313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95710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8.28 Building blocks</a:t>
            </a:r>
            <a:endParaRPr lang="en-IN" sz="2000" dirty="0"/>
          </a:p>
        </p:txBody>
      </p:sp>
      <p:pic>
        <p:nvPicPr>
          <p:cNvPr id="3" name="Picture 2" descr="f08-28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51138"/>
            <a:ext cx="8229600" cy="25447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1028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8.2 Diverging processor and memory </a:t>
            </a:r>
            <a:r>
              <a:rPr lang="en-US" sz="2000" dirty="0" smtClean="0"/>
              <a:t>performance.</a:t>
            </a:r>
            <a:br>
              <a:rPr lang="en-US" sz="2000" dirty="0" smtClean="0"/>
            </a:br>
            <a:r>
              <a:rPr lang="en-US" sz="1800" dirty="0" smtClean="0"/>
              <a:t>Adapted </a:t>
            </a:r>
            <a:r>
              <a:rPr lang="en-US" sz="1800" dirty="0"/>
              <a:t>with permission from Hennessy and Patterson, </a:t>
            </a:r>
            <a:r>
              <a:rPr lang="en-US" sz="1800" i="1" dirty="0"/>
              <a:t>Computer Architecture: A Quantitative Approach</a:t>
            </a:r>
            <a:r>
              <a:rPr lang="en-US" sz="1800" dirty="0"/>
              <a:t>, 5th ed., Morgan Kaufmann, 2011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pic>
        <p:nvPicPr>
          <p:cNvPr id="3" name="Picture 2" descr="f08-02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4038"/>
            <a:ext cx="8229600" cy="43973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28096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8.29 Computer system</a:t>
            </a:r>
            <a:endParaRPr lang="en-IN" sz="2000" dirty="0"/>
          </a:p>
        </p:txBody>
      </p:sp>
      <p:pic>
        <p:nvPicPr>
          <p:cNvPr id="3" name="Picture 2" descr="f08-29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55938"/>
            <a:ext cx="8229600" cy="19351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41522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08-m01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475" y="1646238"/>
            <a:ext cx="2813050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40322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08-m02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963" y="1646238"/>
            <a:ext cx="4662487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29517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 smtClean="0"/>
              <a:t>Fig u08-01</a:t>
            </a:r>
            <a:endParaRPr lang="en-IN" sz="2000" dirty="0"/>
          </a:p>
        </p:txBody>
      </p:sp>
      <p:pic>
        <p:nvPicPr>
          <p:cNvPr id="3" name="Picture 2" descr="u08-01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288" y="1646238"/>
            <a:ext cx="1749425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6589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8.3 A typical memory hierarchy</a:t>
            </a:r>
          </a:p>
        </p:txBody>
      </p:sp>
      <p:pic>
        <p:nvPicPr>
          <p:cNvPr id="3" name="Picture 2" descr="f08-03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08313"/>
            <a:ext cx="8229600" cy="20288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4161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8.4 Memory hierarchy components, with typical characteristics in 2015</a:t>
            </a:r>
            <a:endParaRPr lang="en-IN" sz="2000" dirty="0"/>
          </a:p>
        </p:txBody>
      </p:sp>
      <p:pic>
        <p:nvPicPr>
          <p:cNvPr id="3" name="Picture 2" descr="f08-04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47938"/>
            <a:ext cx="8229600" cy="29495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8345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8.5 Mapping of main memory to a direct mapped cache</a:t>
            </a:r>
          </a:p>
        </p:txBody>
      </p:sp>
      <p:pic>
        <p:nvPicPr>
          <p:cNvPr id="3" name="Picture 2" descr="f08-05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888" y="1646238"/>
            <a:ext cx="6118225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5679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8.6 Cache fields for address 0xFFFFFFE4 when mapping to the cache in Figure 8.5</a:t>
            </a:r>
          </a:p>
        </p:txBody>
      </p:sp>
      <p:pic>
        <p:nvPicPr>
          <p:cNvPr id="3" name="Picture 2" descr="f08-06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75"/>
            <a:ext cx="8229600" cy="25542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485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8.7 Direct mapped cache with 8 sets</a:t>
            </a:r>
          </a:p>
        </p:txBody>
      </p:sp>
      <p:pic>
        <p:nvPicPr>
          <p:cNvPr id="3" name="Picture 2" descr="f08-07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375" y="1646238"/>
            <a:ext cx="6443663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8577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8.8 Direct mapped cache contents</a:t>
            </a:r>
          </a:p>
        </p:txBody>
      </p:sp>
      <p:pic>
        <p:nvPicPr>
          <p:cNvPr id="3" name="Picture 2" descr="f08-08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7213"/>
            <a:ext cx="8229600" cy="43926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9204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618</Words>
  <Application>Microsoft Office PowerPoint</Application>
  <PresentationFormat>On-screen Show (4:3)</PresentationFormat>
  <Paragraphs>65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Memory Systems</vt:lpstr>
      <vt:lpstr>Figure 8.1 The memory interface</vt:lpstr>
      <vt:lpstr>Figure 8.2 Diverging processor and memory performance. Adapted with permission from Hennessy and Patterson, Computer Architecture: A Quantitative Approach, 5th ed., Morgan Kaufmann, 2011.</vt:lpstr>
      <vt:lpstr>Figure 8.3 A typical memory hierarchy</vt:lpstr>
      <vt:lpstr>Figure 8.4 Memory hierarchy components, with typical characteristics in 2015</vt:lpstr>
      <vt:lpstr>Figure 8.5 Mapping of main memory to a direct mapped cache</vt:lpstr>
      <vt:lpstr>Figure 8.6 Cache fields for address 0xFFFFFFE4 when mapping to the cache in Figure 8.5</vt:lpstr>
      <vt:lpstr>Figure 8.7 Direct mapped cache with 8 sets</vt:lpstr>
      <vt:lpstr>Figure 8.8 Direct mapped cache contents</vt:lpstr>
      <vt:lpstr>Figure 8.9 Two-way set associative cache</vt:lpstr>
      <vt:lpstr>Figure 8.10 Two-way set associative cache contents</vt:lpstr>
      <vt:lpstr>Figure 8.11 Eight-block fully associative cache</vt:lpstr>
      <vt:lpstr>Figure 8.12 Direct mapped cache with two sets and a four-word block size</vt:lpstr>
      <vt:lpstr>Figure 8.13 Cache fields for address 0x8000009C when mapping to the cache of Figure 8.12</vt:lpstr>
      <vt:lpstr>Figure 8.14 Cache contents with a block size b of four words</vt:lpstr>
      <vt:lpstr>Figure 8.15 Two-way associative cache with LRU replacement</vt:lpstr>
      <vt:lpstr>Figure 8.16 Memory hierarchy with two levels of cache</vt:lpstr>
      <vt:lpstr>Figure 8.17 Miss rate versus cache size and associativity on SPEC2000 benchmark. (Adapted with permission from Hennessy and Patterson, Computer Architecture: A Quantitative Approach, 5th ed., Morgan Kaufmann, 2012.)</vt:lpstr>
      <vt:lpstr>Figure 8.18 Miss rate versus block size and cache size on SPEC92 benchmark. (Adapted with permission from Hennessy and Patterson, Computer Architecture: A Quantitative Approach, 5th ed., Morgan Kaufmann, 2012.)</vt:lpstr>
      <vt:lpstr>Figure 8.19 Hard disk</vt:lpstr>
      <vt:lpstr>Figure 8.20 Virtual and physical pages</vt:lpstr>
      <vt:lpstr>Figure 8.21 Physical and virtual pages</vt:lpstr>
      <vt:lpstr>Figure 8.22 Translation from virtual address to physical address</vt:lpstr>
      <vt:lpstr>Figure 8.23 The page table for Figure 8.21</vt:lpstr>
      <vt:lpstr>Figure 8.24 Address translation using the page table</vt:lpstr>
      <vt:lpstr>Figure 8.25 Address translation using a two-entry TLB</vt:lpstr>
      <vt:lpstr>Figure 8.26 Hierarchical page tables</vt:lpstr>
      <vt:lpstr>Figure 8.27 Address translation using a two-level page table</vt:lpstr>
      <vt:lpstr>Figure 8.28 Building blocks</vt:lpstr>
      <vt:lpstr>Figure 8.29 Computer system</vt:lpstr>
      <vt:lpstr>PowerPoint Presentation</vt:lpstr>
      <vt:lpstr>PowerPoint Presentation</vt:lpstr>
      <vt:lpstr>Fig u08-01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Mythili K.</dc:creator>
  <cp:lastModifiedBy>Reed Elsevier</cp:lastModifiedBy>
  <cp:revision>8</cp:revision>
  <dcterms:created xsi:type="dcterms:W3CDTF">2015-05-15T09:01:10Z</dcterms:created>
  <dcterms:modified xsi:type="dcterms:W3CDTF">2015-05-22T11:19:36Z</dcterms:modified>
</cp:coreProperties>
</file>