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</p:sldIdLst>
  <p:sldSz cx="9144000" cy="6858000" type="screen4x3"/>
  <p:notesSz cx="6858000" cy="9144000"/>
  <p:photoAlbum layout="1picTitle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014" y="-6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82E4F6-6A1C-44BA-8931-DE8E42813229}" type="datetimeFigureOut">
              <a:rPr lang="en-IN" smtClean="0"/>
              <a:t>22-05-2015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DF09B-C367-4E3D-B4B9-AD06C6712CE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65456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DF09B-C367-4E3D-B4B9-AD06C6712CED}" type="slidenum">
              <a:rPr lang="en-IN" smtClean="0"/>
              <a:t>52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80184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0C34-CE20-4ACA-B762-C785A5102649}" type="datetime1">
              <a:rPr lang="en-IN" smtClean="0"/>
              <a:t>22-05-2015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9D280-5407-4FE0-B92C-9296D68B868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94955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F1979-4A82-4AA9-B02C-1517A8E490A5}" type="datetime1">
              <a:rPr lang="en-IN" smtClean="0"/>
              <a:t>22-05-2015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9D280-5407-4FE0-B92C-9296D68B868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52347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6A0C1-B32E-4675-AC51-C53CC59CD33E}" type="datetime1">
              <a:rPr lang="en-IN" smtClean="0"/>
              <a:t>22-05-2015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9D280-5407-4FE0-B92C-9296D68B868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69606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24FFC-EDC2-4107-9F1F-2D3748C98C42}" type="datetime1">
              <a:rPr lang="en-IN" smtClean="0"/>
              <a:t>22-05-2015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9D280-5407-4FE0-B92C-9296D68B868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20249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73E7F-1536-4E2E-8C75-7F7570D10C54}" type="datetime1">
              <a:rPr lang="en-IN" smtClean="0"/>
              <a:t>22-05-2015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9D280-5407-4FE0-B92C-9296D68B868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82512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336ED-E350-4849-9E51-00B26F125352}" type="datetime1">
              <a:rPr lang="en-IN" smtClean="0"/>
              <a:t>22-05-2015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9D280-5407-4FE0-B92C-9296D68B868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54342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A5822-E794-4B16-9003-372101B41C74}" type="datetime1">
              <a:rPr lang="en-IN" smtClean="0"/>
              <a:t>22-05-2015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9D280-5407-4FE0-B92C-9296D68B868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95748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A7ACD-A14D-498C-8049-3DB8E5E192F7}" type="datetime1">
              <a:rPr lang="en-IN" smtClean="0"/>
              <a:t>22-05-2015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9D280-5407-4FE0-B92C-9296D68B868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45855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A2D9A-3769-47CA-B9FF-D6016E05C2AA}" type="datetime1">
              <a:rPr lang="en-IN" smtClean="0"/>
              <a:t>22-05-2015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9D280-5407-4FE0-B92C-9296D68B868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3463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F973C-016B-4580-A419-60A862218265}" type="datetime1">
              <a:rPr lang="en-IN" smtClean="0"/>
              <a:t>22-05-2015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9D280-5407-4FE0-B92C-9296D68B868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31098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4799-AD70-4AA6-8FC4-03A1968F8548}" type="datetime1">
              <a:rPr lang="en-IN" smtClean="0"/>
              <a:t>22-05-2015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9D280-5407-4FE0-B92C-9296D68B868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5181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C3A32-6225-490F-8E10-268CFE409734}" type="datetime1">
              <a:rPr lang="en-IN" smtClean="0"/>
              <a:t>22-05-2015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71800" y="6356350"/>
            <a:ext cx="35283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Copyright © 2016 Elsevier Ltd. All rights reserved.</a:t>
            </a:r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9D280-5407-4FE0-B92C-9296D68B868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42745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I/O Systems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CH009O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4280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e9.9 SPI slave circuitry and timing</a:t>
            </a:r>
            <a:endParaRPr lang="en-IN" sz="2000" dirty="0"/>
          </a:p>
        </p:txBody>
      </p:sp>
      <p:pic>
        <p:nvPicPr>
          <p:cNvPr id="3" name="Picture 2" descr="f09-09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75" y="1646238"/>
            <a:ext cx="7662863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9803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e9.10 SPI clock and data timing configurations</a:t>
            </a:r>
            <a:endParaRPr lang="en-IN" sz="2000" dirty="0"/>
          </a:p>
        </p:txBody>
      </p:sp>
      <p:pic>
        <p:nvPicPr>
          <p:cNvPr id="3" name="Picture 2" descr="f09-10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63813"/>
            <a:ext cx="8229600" cy="29178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6722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e9.11 Asynchronous serial link</a:t>
            </a:r>
            <a:endParaRPr lang="en-IN" sz="2000" dirty="0"/>
          </a:p>
        </p:txBody>
      </p:sp>
      <p:pic>
        <p:nvPicPr>
          <p:cNvPr id="3" name="Picture 2" descr="f09-11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157538"/>
            <a:ext cx="8229600" cy="17303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5328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e9.12 </a:t>
            </a:r>
            <a:r>
              <a:rPr lang="en-US" sz="2000" dirty="0" err="1"/>
              <a:t>Cap’n</a:t>
            </a:r>
            <a:r>
              <a:rPr lang="en-US" sz="2000" dirty="0"/>
              <a:t> Crunch </a:t>
            </a:r>
            <a:r>
              <a:rPr lang="en-US" sz="2000" dirty="0" err="1"/>
              <a:t>Bosun</a:t>
            </a:r>
            <a:r>
              <a:rPr lang="en-US" sz="2000" dirty="0"/>
              <a:t> Whistle</a:t>
            </a:r>
            <a:r>
              <a:rPr lang="en-US" sz="2000" dirty="0" smtClean="0"/>
              <a:t>.</a:t>
            </a:r>
            <a:br>
              <a:rPr lang="en-US" sz="2000" dirty="0" smtClean="0"/>
            </a:br>
            <a:r>
              <a:rPr lang="en-US" sz="2000" dirty="0" smtClean="0"/>
              <a:t>(</a:t>
            </a:r>
            <a:r>
              <a:rPr lang="en-US" sz="2000" dirty="0"/>
              <a:t>Photograph by </a:t>
            </a:r>
            <a:r>
              <a:rPr lang="en-US" sz="2000" dirty="0" err="1"/>
              <a:t>Evrim</a:t>
            </a:r>
            <a:r>
              <a:rPr lang="en-US" sz="2000" dirty="0"/>
              <a:t> Sen, reprinted with permission</a:t>
            </a:r>
            <a:endParaRPr lang="en-IN" sz="2000" dirty="0"/>
          </a:p>
        </p:txBody>
      </p:sp>
      <p:pic>
        <p:nvPicPr>
          <p:cNvPr id="3" name="Picture 2" descr="f09-12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47950"/>
            <a:ext cx="8229600" cy="27495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771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e9.13 DE-9 male </a:t>
            </a:r>
            <a:r>
              <a:rPr lang="en-US" sz="2000" dirty="0" smtClean="0"/>
              <a:t>cable</a:t>
            </a:r>
            <a:br>
              <a:rPr lang="en-US" sz="2000" dirty="0" smtClean="0"/>
            </a:br>
            <a:r>
              <a:rPr lang="en-US" sz="2000" dirty="0" smtClean="0"/>
              <a:t>(a</a:t>
            </a:r>
            <a:r>
              <a:rPr lang="en-US" sz="2000" dirty="0"/>
              <a:t>) pinout, (b) standard wiring, and (c) null modem wiring</a:t>
            </a:r>
            <a:endParaRPr lang="en-IN" sz="2000" dirty="0"/>
          </a:p>
        </p:txBody>
      </p:sp>
      <p:pic>
        <p:nvPicPr>
          <p:cNvPr id="3" name="Picture 2" descr="f09-13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438" y="1646238"/>
            <a:ext cx="1635125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3009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e9.14 UART0 registers</a:t>
            </a:r>
            <a:endParaRPr lang="en-IN" sz="2000" dirty="0"/>
          </a:p>
        </p:txBody>
      </p:sp>
      <p:pic>
        <p:nvPicPr>
          <p:cNvPr id="3" name="Picture 2" descr="f09-14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038" y="1646238"/>
            <a:ext cx="5749925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9293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e9.15 Raspberry Pi to PC serial </a:t>
            </a:r>
            <a:r>
              <a:rPr lang="en-US" sz="2000" dirty="0" smtClean="0"/>
              <a:t>link</a:t>
            </a:r>
            <a:br>
              <a:rPr lang="en-US" sz="2000" dirty="0" smtClean="0"/>
            </a:br>
            <a:r>
              <a:rPr lang="en-US" sz="2000" dirty="0" smtClean="0"/>
              <a:t>(a</a:t>
            </a:r>
            <a:r>
              <a:rPr lang="en-US" sz="2000" dirty="0"/>
              <a:t>) </a:t>
            </a:r>
            <a:r>
              <a:rPr lang="en-US" sz="2000" dirty="0" err="1"/>
              <a:t>Plugable</a:t>
            </a:r>
            <a:r>
              <a:rPr lang="en-US" sz="2000" dirty="0"/>
              <a:t> cable, (b) </a:t>
            </a:r>
            <a:r>
              <a:rPr lang="en-US" sz="2000" dirty="0" err="1"/>
              <a:t>Adafruit</a:t>
            </a:r>
            <a:r>
              <a:rPr lang="en-US" sz="2000" dirty="0"/>
              <a:t> cable</a:t>
            </a:r>
            <a:endParaRPr lang="en-IN" sz="2000" dirty="0"/>
          </a:p>
        </p:txBody>
      </p:sp>
      <p:pic>
        <p:nvPicPr>
          <p:cNvPr id="3" name="Picture 2" descr="f09-15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0" y="1646238"/>
            <a:ext cx="6515100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3101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e9.16 </a:t>
            </a:r>
            <a:r>
              <a:rPr lang="en-US" sz="2000" dirty="0" err="1"/>
              <a:t>Plugable</a:t>
            </a:r>
            <a:r>
              <a:rPr lang="en-US" sz="2000" dirty="0"/>
              <a:t> USB to RS-232 DB9 serial adapter</a:t>
            </a:r>
            <a:r>
              <a:rPr lang="en-US" sz="2000" dirty="0" smtClean="0"/>
              <a:t>.</a:t>
            </a:r>
            <a:br>
              <a:rPr lang="en-US" sz="2000" dirty="0" smtClean="0"/>
            </a:br>
            <a:r>
              <a:rPr lang="en-US" sz="2000" dirty="0"/>
              <a:t>(</a:t>
            </a:r>
            <a:r>
              <a:rPr lang="en-US" sz="2000" dirty="0" smtClean="0"/>
              <a:t>© </a:t>
            </a:r>
            <a:r>
              <a:rPr lang="en-US" sz="2000" dirty="0"/>
              <a:t>2012 </a:t>
            </a:r>
            <a:r>
              <a:rPr lang="en-US" sz="2000" dirty="0" err="1"/>
              <a:t>Plugable</a:t>
            </a:r>
            <a:r>
              <a:rPr lang="en-US" sz="2000" dirty="0"/>
              <a:t> Technologies; reprinted with permission</a:t>
            </a:r>
            <a:r>
              <a:rPr lang="en-US" sz="2000" dirty="0" smtClean="0"/>
              <a:t>.)</a:t>
            </a:r>
            <a:endParaRPr lang="en-IN" sz="2000" dirty="0"/>
          </a:p>
        </p:txBody>
      </p:sp>
      <p:pic>
        <p:nvPicPr>
          <p:cNvPr id="3" name="Picture 2" descr="f09-16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78063"/>
            <a:ext cx="8229600" cy="349091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3468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e9.17 System timer registers</a:t>
            </a:r>
            <a:endParaRPr lang="en-IN" sz="2000" dirty="0"/>
          </a:p>
        </p:txBody>
      </p:sp>
      <p:pic>
        <p:nvPicPr>
          <p:cNvPr id="3" name="Picture 2" descr="f09-17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113" y="1646238"/>
            <a:ext cx="5565775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3789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e9.18 ADC and DAC symbols</a:t>
            </a:r>
            <a:endParaRPr lang="en-IN" sz="2000" dirty="0"/>
          </a:p>
        </p:txBody>
      </p:sp>
      <p:pic>
        <p:nvPicPr>
          <p:cNvPr id="3" name="Picture 2" descr="f09-18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588" y="1646238"/>
            <a:ext cx="3805237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7546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e9.1 Support hardware for </a:t>
            </a:r>
            <a:r>
              <a:rPr lang="en-US" sz="2000" dirty="0" smtClean="0"/>
              <a:t>memory-mapped I/O</a:t>
            </a:r>
            <a:endParaRPr lang="en-IN" sz="2000" dirty="0"/>
          </a:p>
        </p:txBody>
      </p:sp>
      <p:pic>
        <p:nvPicPr>
          <p:cNvPr id="3" name="Picture 2" descr="f09-01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20925"/>
            <a:ext cx="8229600" cy="340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3158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e9.19 DAC parallel and serial interfaces to a Raspberry Pi</a:t>
            </a:r>
            <a:endParaRPr lang="en-IN" sz="2000" dirty="0"/>
          </a:p>
        </p:txBody>
      </p:sp>
      <p:pic>
        <p:nvPicPr>
          <p:cNvPr id="3" name="Picture 2" descr="f09-19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450" y="1646238"/>
            <a:ext cx="4481513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7786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e9.20 Pulse-width modulated (PWM) signal</a:t>
            </a:r>
            <a:endParaRPr lang="en-IN" sz="2000" dirty="0"/>
          </a:p>
        </p:txBody>
      </p:sp>
      <p:pic>
        <p:nvPicPr>
          <p:cNvPr id="3" name="Picture 2" descr="f09-20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71838"/>
            <a:ext cx="8229600" cy="15017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7713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e9.21 PWM and clock manager registers</a:t>
            </a:r>
            <a:endParaRPr lang="en-IN" sz="2000" dirty="0"/>
          </a:p>
        </p:txBody>
      </p:sp>
      <p:pic>
        <p:nvPicPr>
          <p:cNvPr id="3" name="Picture 2" descr="f09-21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463" y="1646238"/>
            <a:ext cx="5553075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2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e9.22 Analog output using PWM and low-pass filter</a:t>
            </a:r>
            <a:endParaRPr lang="en-IN" sz="2000" dirty="0"/>
          </a:p>
        </p:txBody>
      </p:sp>
      <p:pic>
        <p:nvPicPr>
          <p:cNvPr id="3" name="Picture 2" descr="f09-22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74825"/>
            <a:ext cx="8229600" cy="4495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6431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e9.23 Analog input using external ADC</a:t>
            </a:r>
            <a:endParaRPr lang="en-IN" sz="2000" dirty="0"/>
          </a:p>
        </p:txBody>
      </p:sp>
      <p:pic>
        <p:nvPicPr>
          <p:cNvPr id="3" name="Picture 2" descr="f09-23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98625"/>
            <a:ext cx="8229600" cy="46497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8735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e9.24 </a:t>
            </a:r>
            <a:r>
              <a:rPr lang="en-US" sz="2000" dirty="0" err="1"/>
              <a:t>Crystalfontz</a:t>
            </a:r>
            <a:r>
              <a:rPr lang="en-US" sz="2000" dirty="0"/>
              <a:t> CFAH2002A-TMI 20×2 character LCD</a:t>
            </a:r>
            <a:r>
              <a:rPr lang="en-US" sz="2000" dirty="0" smtClean="0"/>
              <a:t>.</a:t>
            </a:r>
            <a:br>
              <a:rPr lang="en-US" sz="2000" dirty="0" smtClean="0"/>
            </a:br>
            <a:r>
              <a:rPr lang="en-US" sz="2000" dirty="0"/>
              <a:t>(</a:t>
            </a:r>
            <a:r>
              <a:rPr lang="en-US" sz="2000" dirty="0" smtClean="0"/>
              <a:t>© </a:t>
            </a:r>
            <a:r>
              <a:rPr lang="en-US" sz="2000" dirty="0"/>
              <a:t>2012 </a:t>
            </a:r>
            <a:r>
              <a:rPr lang="en-US" sz="2000" dirty="0" err="1"/>
              <a:t>Crystalfontz</a:t>
            </a:r>
            <a:r>
              <a:rPr lang="en-US" sz="2000" dirty="0"/>
              <a:t> America; reprinted with permission</a:t>
            </a:r>
            <a:r>
              <a:rPr lang="en-US" sz="2000" dirty="0" smtClean="0"/>
              <a:t>.)</a:t>
            </a:r>
            <a:endParaRPr lang="en-IN" sz="2000" dirty="0"/>
          </a:p>
        </p:txBody>
      </p:sp>
      <p:pic>
        <p:nvPicPr>
          <p:cNvPr id="3" name="Picture 2" descr="f09-24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71763"/>
            <a:ext cx="8229600" cy="270351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2397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e9.25 Parallel LCD interface</a:t>
            </a:r>
            <a:endParaRPr lang="en-IN" sz="2000" dirty="0"/>
          </a:p>
        </p:txBody>
      </p:sp>
      <p:pic>
        <p:nvPicPr>
          <p:cNvPr id="3" name="Picture 2" descr="f09-25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175" y="1646238"/>
            <a:ext cx="3295650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0468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e9.26 VGA timing: (a) horizontal, (b) vertical</a:t>
            </a:r>
            <a:endParaRPr lang="en-IN" sz="2000" dirty="0"/>
          </a:p>
        </p:txBody>
      </p:sp>
      <p:pic>
        <p:nvPicPr>
          <p:cNvPr id="3" name="Picture 2" descr="f09-26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92275"/>
            <a:ext cx="8229600" cy="46609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8926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e9.27 VGA connector </a:t>
            </a:r>
            <a:r>
              <a:rPr lang="en-US" sz="2000" dirty="0" err="1"/>
              <a:t>pinout</a:t>
            </a:r>
            <a:endParaRPr lang="en-IN" sz="2000" dirty="0"/>
          </a:p>
        </p:txBody>
      </p:sp>
      <p:pic>
        <p:nvPicPr>
          <p:cNvPr id="3" name="Picture 2" descr="f09-27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313" y="1646238"/>
            <a:ext cx="4651375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0480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e9.28 FPGA driving VGA cable through video DAC</a:t>
            </a:r>
            <a:endParaRPr lang="en-IN" sz="2000" dirty="0"/>
          </a:p>
        </p:txBody>
      </p:sp>
      <p:pic>
        <p:nvPicPr>
          <p:cNvPr id="3" name="Picture 2" descr="f09-28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338" y="1646238"/>
            <a:ext cx="4759325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148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000" dirty="0"/>
              <a:t>Figure e9.2 Raspbery Pi Model B+</a:t>
            </a:r>
            <a:endParaRPr lang="en-IN" sz="2000" dirty="0"/>
          </a:p>
        </p:txBody>
      </p:sp>
      <p:pic>
        <p:nvPicPr>
          <p:cNvPr id="3" name="Picture 2" descr="f09-02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388" y="1646238"/>
            <a:ext cx="6497637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5042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e9.29 VGA output</a:t>
            </a:r>
            <a:endParaRPr lang="en-IN" sz="2000" dirty="0"/>
          </a:p>
        </p:txBody>
      </p:sp>
      <p:pic>
        <p:nvPicPr>
          <p:cNvPr id="3" name="Picture 2" descr="f09-29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63" y="1646238"/>
            <a:ext cx="7483475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5920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e9.30 FSK and GFSK waveforms</a:t>
            </a:r>
            <a:endParaRPr lang="en-IN" sz="2000" dirty="0"/>
          </a:p>
        </p:txBody>
      </p:sp>
      <p:pic>
        <p:nvPicPr>
          <p:cNvPr id="3" name="Picture 2" descr="f09-30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75" y="1646238"/>
            <a:ext cx="7535863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983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e9.31 </a:t>
            </a:r>
            <a:r>
              <a:rPr lang="en-US" sz="2000" dirty="0" err="1"/>
              <a:t>BlueSMiRF</a:t>
            </a:r>
            <a:r>
              <a:rPr lang="en-US" sz="2000" dirty="0"/>
              <a:t> module and USB dongle</a:t>
            </a:r>
            <a:endParaRPr lang="en-IN" sz="2000" dirty="0"/>
          </a:p>
        </p:txBody>
      </p:sp>
      <p:pic>
        <p:nvPicPr>
          <p:cNvPr id="3" name="Picture 2" descr="f09-31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925" y="1646238"/>
            <a:ext cx="5262563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611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e9.32 </a:t>
            </a:r>
            <a:r>
              <a:rPr lang="en-US" sz="2000" dirty="0" err="1"/>
              <a:t>BlueSMiRF</a:t>
            </a:r>
            <a:r>
              <a:rPr lang="en-US" sz="2000" dirty="0"/>
              <a:t> Raspberry Pi to PC link</a:t>
            </a:r>
            <a:endParaRPr lang="en-IN" sz="2000" dirty="0"/>
          </a:p>
        </p:txBody>
      </p:sp>
      <p:pic>
        <p:nvPicPr>
          <p:cNvPr id="3" name="Picture 2" descr="f09-32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32088"/>
            <a:ext cx="8229600" cy="25812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4893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e9.33 DC motor</a:t>
            </a:r>
            <a:endParaRPr lang="en-IN" sz="2000" dirty="0"/>
          </a:p>
        </p:txBody>
      </p:sp>
      <p:pic>
        <p:nvPicPr>
          <p:cNvPr id="3" name="Picture 2" descr="f09-33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775" y="1646238"/>
            <a:ext cx="1312863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514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e9.34 H-bridge</a:t>
            </a:r>
            <a:endParaRPr lang="en-IN" sz="2000" dirty="0"/>
          </a:p>
        </p:txBody>
      </p:sp>
      <p:pic>
        <p:nvPicPr>
          <p:cNvPr id="3" name="Picture 2" descr="f09-34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413" y="1646238"/>
            <a:ext cx="1779587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4939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e9.35 Motor control with dual H-bridge</a:t>
            </a:r>
            <a:endParaRPr lang="en-IN" sz="2000" dirty="0"/>
          </a:p>
        </p:txBody>
      </p:sp>
      <p:pic>
        <p:nvPicPr>
          <p:cNvPr id="3" name="Picture 2" descr="f09-35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39938"/>
            <a:ext cx="8229600" cy="39671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3187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e9.36 Shaft encoder (a) disk, (b) quadrature outputs</a:t>
            </a:r>
            <a:endParaRPr lang="en-IN" sz="2000" dirty="0"/>
          </a:p>
        </p:txBody>
      </p:sp>
      <p:pic>
        <p:nvPicPr>
          <p:cNvPr id="3" name="Picture 2" descr="f09-36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0188"/>
            <a:ext cx="8229600" cy="25066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23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e9.37 SG90 servo motor</a:t>
            </a:r>
            <a:endParaRPr lang="en-IN" sz="2000" dirty="0"/>
          </a:p>
        </p:txBody>
      </p:sp>
      <p:pic>
        <p:nvPicPr>
          <p:cNvPr id="3" name="Picture 2" descr="f09-37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1646238"/>
            <a:ext cx="4660900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6595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e9.38 Servo control waveform</a:t>
            </a:r>
            <a:endParaRPr lang="en-IN" sz="2000" dirty="0"/>
          </a:p>
        </p:txBody>
      </p:sp>
      <p:pic>
        <p:nvPicPr>
          <p:cNvPr id="3" name="Picture 2" descr="f09-38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63938"/>
            <a:ext cx="8229600" cy="9175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6400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e9.3 Raspberry PI I/O schematic</a:t>
            </a:r>
            <a:endParaRPr lang="en-IN" sz="2000" dirty="0"/>
          </a:p>
        </p:txBody>
      </p:sp>
      <p:pic>
        <p:nvPicPr>
          <p:cNvPr id="3" name="Picture 2" descr="f09-03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1646238"/>
            <a:ext cx="7808913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9243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e9.39 Servo motor control</a:t>
            </a:r>
            <a:endParaRPr lang="en-IN" sz="2000" dirty="0"/>
          </a:p>
        </p:txBody>
      </p:sp>
      <p:pic>
        <p:nvPicPr>
          <p:cNvPr id="3" name="Picture 2" descr="f09-39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613" y="1646238"/>
            <a:ext cx="6200775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5038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e9.40 Two-phase bipolar motor: (a) simplified diagram, (b) symbol</a:t>
            </a:r>
            <a:endParaRPr lang="en-IN" sz="2000" dirty="0"/>
          </a:p>
        </p:txBody>
      </p:sp>
      <p:pic>
        <p:nvPicPr>
          <p:cNvPr id="3" name="Picture 2" descr="f09-40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388" y="1646238"/>
            <a:ext cx="3197225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1728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e9.41 Bipolar motor drive</a:t>
            </a:r>
            <a:endParaRPr lang="en-IN" sz="2000" dirty="0"/>
          </a:p>
        </p:txBody>
      </p:sp>
      <p:pic>
        <p:nvPicPr>
          <p:cNvPr id="3" name="Picture 2" descr="f09-41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263" y="1646238"/>
            <a:ext cx="3165475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3857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e9.42 AIRPAX LB82773-M1 bipolar stepper motor</a:t>
            </a:r>
            <a:endParaRPr lang="en-IN" sz="2000" dirty="0"/>
          </a:p>
        </p:txBody>
      </p:sp>
      <p:pic>
        <p:nvPicPr>
          <p:cNvPr id="3" name="Picture 2" descr="f09-42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325" y="1646238"/>
            <a:ext cx="6481763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2409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e9.43 Bipolar stepper motor direct drive current: (a) slow rotation, (b) fast rotation, (c) fast rotation with chopper drive</a:t>
            </a:r>
            <a:endParaRPr lang="en-IN" sz="2000" dirty="0"/>
          </a:p>
        </p:txBody>
      </p:sp>
      <p:pic>
        <p:nvPicPr>
          <p:cNvPr id="3" name="Picture 2" descr="f09-43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525" y="1646238"/>
            <a:ext cx="4043363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1989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e9.44 Bipolar stepper motor direct drive with H-bridge</a:t>
            </a:r>
            <a:endParaRPr lang="en-IN" sz="2000" dirty="0"/>
          </a:p>
        </p:txBody>
      </p:sp>
      <p:pic>
        <p:nvPicPr>
          <p:cNvPr id="3" name="Picture 2" descr="f09-44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150" y="1646238"/>
            <a:ext cx="6488113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3008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e9.45 AHB-Lite bus</a:t>
            </a:r>
            <a:endParaRPr lang="en-IN" sz="2000" dirty="0"/>
          </a:p>
        </p:txBody>
      </p:sp>
      <p:pic>
        <p:nvPicPr>
          <p:cNvPr id="3" name="Picture 2" descr="f09-45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60650"/>
            <a:ext cx="8229600" cy="272573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4315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e9.46 AHB-Lite transfer timing</a:t>
            </a:r>
            <a:endParaRPr lang="en-IN" sz="2000" dirty="0"/>
          </a:p>
        </p:txBody>
      </p:sp>
      <p:pic>
        <p:nvPicPr>
          <p:cNvPr id="3" name="Picture 2" descr="f09-46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39975"/>
            <a:ext cx="8229600" cy="33670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2549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e9.47 System memory map</a:t>
            </a:r>
            <a:endParaRPr lang="en-IN" sz="2000" dirty="0"/>
          </a:p>
        </p:txBody>
      </p:sp>
      <p:pic>
        <p:nvPicPr>
          <p:cNvPr id="3" name="Picture 2" descr="f09-47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200" y="1646238"/>
            <a:ext cx="1879600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3990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e9.48 Gigabyte GA-H55M-S2V motherboard</a:t>
            </a:r>
            <a:endParaRPr lang="en-IN" sz="2000" dirty="0"/>
          </a:p>
        </p:txBody>
      </p:sp>
      <p:pic>
        <p:nvPicPr>
          <p:cNvPr id="3" name="Picture 2" descr="f09-48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538" y="1646238"/>
            <a:ext cx="6383337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9407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e9.4 LEDs and switches connected to GPIO pins</a:t>
            </a:r>
            <a:endParaRPr lang="en-IN" sz="2000" dirty="0"/>
          </a:p>
        </p:txBody>
      </p:sp>
      <p:pic>
        <p:nvPicPr>
          <p:cNvPr id="3" name="Picture 2" descr="f09-04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13" y="1646238"/>
            <a:ext cx="3559175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3921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e9.49 DDR3 memory module</a:t>
            </a:r>
            <a:endParaRPr lang="en-IN" sz="2000" dirty="0"/>
          </a:p>
        </p:txBody>
      </p:sp>
      <p:pic>
        <p:nvPicPr>
          <p:cNvPr id="3" name="Picture 2" descr="f09-49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82925"/>
            <a:ext cx="8229600" cy="18796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814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e9.50 SATA cable</a:t>
            </a:r>
            <a:endParaRPr lang="en-IN" sz="2000" dirty="0"/>
          </a:p>
        </p:txBody>
      </p:sp>
      <p:pic>
        <p:nvPicPr>
          <p:cNvPr id="3" name="Picture 2" descr="f09-50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450" y="1646238"/>
            <a:ext cx="6767513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0203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e9.51 NI </a:t>
            </a:r>
            <a:r>
              <a:rPr lang="en-US" sz="2000" dirty="0" err="1"/>
              <a:t>myDAQ</a:t>
            </a:r>
            <a:endParaRPr lang="en-IN" sz="2000" dirty="0"/>
          </a:p>
        </p:txBody>
      </p:sp>
      <p:pic>
        <p:nvPicPr>
          <p:cNvPr id="3" name="Picture 2" descr="f09-51-978012800056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66913"/>
            <a:ext cx="8229600" cy="41116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5368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e9.52 FTDI USB to MPSSE cable</a:t>
            </a:r>
            <a:r>
              <a:rPr lang="en-US" sz="2000" dirty="0" smtClean="0"/>
              <a:t>.</a:t>
            </a:r>
            <a:br>
              <a:rPr lang="en-US" sz="2000" dirty="0" smtClean="0"/>
            </a:br>
            <a:r>
              <a:rPr lang="en-US" sz="2000" dirty="0"/>
              <a:t>(</a:t>
            </a:r>
            <a:r>
              <a:rPr lang="en-US" sz="2000" dirty="0" smtClean="0"/>
              <a:t>© </a:t>
            </a:r>
            <a:r>
              <a:rPr lang="en-US" sz="2000" dirty="0"/>
              <a:t>2012 by FTDI; reprinted with permission</a:t>
            </a:r>
            <a:r>
              <a:rPr lang="en-US" sz="2000" dirty="0" smtClean="0"/>
              <a:t>.)</a:t>
            </a:r>
            <a:endParaRPr lang="en-IN" sz="2000" dirty="0"/>
          </a:p>
        </p:txBody>
      </p:sp>
      <p:pic>
        <p:nvPicPr>
          <p:cNvPr id="3" name="Picture 2" descr="f09-52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313" y="1646238"/>
            <a:ext cx="5159375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9756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e9.53 C232HM-DDHSL USB to MPSESE interface from PC to FPGA</a:t>
            </a:r>
            <a:endParaRPr lang="en-IN" sz="2000" dirty="0"/>
          </a:p>
        </p:txBody>
      </p:sp>
      <p:pic>
        <p:nvPicPr>
          <p:cNvPr id="3" name="Picture 2" descr="f09-53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30400"/>
            <a:ext cx="8229600" cy="418623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0974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e9.54 FTDI UM232H module</a:t>
            </a:r>
            <a:r>
              <a:rPr lang="en-US" sz="2000" dirty="0" smtClean="0"/>
              <a:t>.</a:t>
            </a:r>
            <a:br>
              <a:rPr lang="en-US" sz="2000" dirty="0" smtClean="0"/>
            </a:br>
            <a:r>
              <a:rPr lang="en-US" sz="2000" dirty="0"/>
              <a:t>(</a:t>
            </a:r>
            <a:r>
              <a:rPr lang="en-US" sz="2000" dirty="0" smtClean="0"/>
              <a:t>© </a:t>
            </a:r>
            <a:r>
              <a:rPr lang="en-US" sz="2000" dirty="0"/>
              <a:t>2012 by FTDI; reprinted with permission</a:t>
            </a:r>
            <a:r>
              <a:rPr lang="en-US" sz="2000" dirty="0" smtClean="0"/>
              <a:t>.)</a:t>
            </a:r>
            <a:endParaRPr lang="en-IN" sz="2000" dirty="0"/>
          </a:p>
        </p:txBody>
      </p:sp>
      <p:pic>
        <p:nvPicPr>
          <p:cNvPr id="3" name="Picture 2" descr="f09-54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1646238"/>
            <a:ext cx="6591300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9830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000" dirty="0"/>
              <a:t>Figure </a:t>
            </a:r>
            <a:r>
              <a:rPr lang="en-IN" sz="2000" dirty="0" smtClean="0"/>
              <a:t>U09O-01</a:t>
            </a:r>
            <a:endParaRPr lang="en-IN" sz="2000" dirty="0"/>
          </a:p>
        </p:txBody>
      </p:sp>
      <p:pic>
        <p:nvPicPr>
          <p:cNvPr id="3" name="Picture 2" descr="u09-01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288" y="1646238"/>
            <a:ext cx="1749425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7435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09-02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238" y="1646238"/>
            <a:ext cx="3565525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9141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e9.5 GPIO memory map</a:t>
            </a:r>
            <a:endParaRPr lang="en-IN" sz="2000" dirty="0"/>
          </a:p>
        </p:txBody>
      </p:sp>
      <p:pic>
        <p:nvPicPr>
          <p:cNvPr id="3" name="Picture 2" descr="f09-05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575" y="1646238"/>
            <a:ext cx="2990850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3908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e9.6 SPI connection and waveforms</a:t>
            </a:r>
            <a:endParaRPr lang="en-IN" sz="2000" dirty="0"/>
          </a:p>
        </p:txBody>
      </p:sp>
      <p:pic>
        <p:nvPicPr>
          <p:cNvPr id="3" name="Picture 2" descr="f09-06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2450"/>
            <a:ext cx="8229600" cy="44005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6272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e9.7 SPI Master Port 0 registers</a:t>
            </a:r>
            <a:endParaRPr lang="en-IN" sz="2000" dirty="0"/>
          </a:p>
        </p:txBody>
      </p:sp>
      <p:pic>
        <p:nvPicPr>
          <p:cNvPr id="3" name="Picture 2" descr="f09-07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68475"/>
            <a:ext cx="8229600" cy="4508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528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Figure e9.8 SPI connection between Pi and FPGA</a:t>
            </a:r>
            <a:endParaRPr lang="en-IN" sz="2000" dirty="0"/>
          </a:p>
        </p:txBody>
      </p:sp>
      <p:pic>
        <p:nvPicPr>
          <p:cNvPr id="3" name="Picture 2" descr="f09-08-9780128000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47888"/>
            <a:ext cx="8229600" cy="37496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2016 Elsevier Ltd. All rights reserved.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7185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960</Words>
  <Application>Microsoft Office PowerPoint</Application>
  <PresentationFormat>On-screen Show (4:3)</PresentationFormat>
  <Paragraphs>114</Paragraphs>
  <Slides>57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I/O Systems</vt:lpstr>
      <vt:lpstr>Figure e9.1 Support hardware for memory-mapped I/O</vt:lpstr>
      <vt:lpstr>Figure e9.2 Raspbery Pi Model B+</vt:lpstr>
      <vt:lpstr>Figure e9.3 Raspberry PI I/O schematic</vt:lpstr>
      <vt:lpstr>Figure e9.4 LEDs and switches connected to GPIO pins</vt:lpstr>
      <vt:lpstr>Figure e9.5 GPIO memory map</vt:lpstr>
      <vt:lpstr>Figure e9.6 SPI connection and waveforms</vt:lpstr>
      <vt:lpstr>Figure e9.7 SPI Master Port 0 registers</vt:lpstr>
      <vt:lpstr>Figure e9.8 SPI connection between Pi and FPGA</vt:lpstr>
      <vt:lpstr>Figure e9.9 SPI slave circuitry and timing</vt:lpstr>
      <vt:lpstr>Figure e9.10 SPI clock and data timing configurations</vt:lpstr>
      <vt:lpstr>Figure e9.11 Asynchronous serial link</vt:lpstr>
      <vt:lpstr>Figure e9.12 Cap’n Crunch Bosun Whistle. (Photograph by Evrim Sen, reprinted with permission</vt:lpstr>
      <vt:lpstr>Figure e9.13 DE-9 male cable (a) pinout, (b) standard wiring, and (c) null modem wiring</vt:lpstr>
      <vt:lpstr>Figure e9.14 UART0 registers</vt:lpstr>
      <vt:lpstr>Figure e9.15 Raspberry Pi to PC serial link (a) Plugable cable, (b) Adafruit cable</vt:lpstr>
      <vt:lpstr>Figure e9.16 Plugable USB to RS-232 DB9 serial adapter. (© 2012 Plugable Technologies; reprinted with permission.)</vt:lpstr>
      <vt:lpstr>Figure e9.17 System timer registers</vt:lpstr>
      <vt:lpstr>Figure e9.18 ADC and DAC symbols</vt:lpstr>
      <vt:lpstr>Figure e9.19 DAC parallel and serial interfaces to a Raspberry Pi</vt:lpstr>
      <vt:lpstr>Figure e9.20 Pulse-width modulated (PWM) signal</vt:lpstr>
      <vt:lpstr>Figure e9.21 PWM and clock manager registers</vt:lpstr>
      <vt:lpstr>Figure e9.22 Analog output using PWM and low-pass filter</vt:lpstr>
      <vt:lpstr>Figure e9.23 Analog input using external ADC</vt:lpstr>
      <vt:lpstr>Figure e9.24 Crystalfontz CFAH2002A-TMI 20×2 character LCD. (© 2012 Crystalfontz America; reprinted with permission.)</vt:lpstr>
      <vt:lpstr>Figure e9.25 Parallel LCD interface</vt:lpstr>
      <vt:lpstr>Figure e9.26 VGA timing: (a) horizontal, (b) vertical</vt:lpstr>
      <vt:lpstr>Figure e9.27 VGA connector pinout</vt:lpstr>
      <vt:lpstr>Figure e9.28 FPGA driving VGA cable through video DAC</vt:lpstr>
      <vt:lpstr>Figure e9.29 VGA output</vt:lpstr>
      <vt:lpstr>Figure e9.30 FSK and GFSK waveforms</vt:lpstr>
      <vt:lpstr>Figure e9.31 BlueSMiRF module and USB dongle</vt:lpstr>
      <vt:lpstr>Figure e9.32 BlueSMiRF Raspberry Pi to PC link</vt:lpstr>
      <vt:lpstr>Figure e9.33 DC motor</vt:lpstr>
      <vt:lpstr>Figure e9.34 H-bridge</vt:lpstr>
      <vt:lpstr>Figure e9.35 Motor control with dual H-bridge</vt:lpstr>
      <vt:lpstr>Figure e9.36 Shaft encoder (a) disk, (b) quadrature outputs</vt:lpstr>
      <vt:lpstr>Figure e9.37 SG90 servo motor</vt:lpstr>
      <vt:lpstr>Figure e9.38 Servo control waveform</vt:lpstr>
      <vt:lpstr>Figure e9.39 Servo motor control</vt:lpstr>
      <vt:lpstr>Figure e9.40 Two-phase bipolar motor: (a) simplified diagram, (b) symbol</vt:lpstr>
      <vt:lpstr>Figure e9.41 Bipolar motor drive</vt:lpstr>
      <vt:lpstr>Figure e9.42 AIRPAX LB82773-M1 bipolar stepper motor</vt:lpstr>
      <vt:lpstr>Figure e9.43 Bipolar stepper motor direct drive current: (a) slow rotation, (b) fast rotation, (c) fast rotation with chopper drive</vt:lpstr>
      <vt:lpstr>Figure e9.44 Bipolar stepper motor direct drive with H-bridge</vt:lpstr>
      <vt:lpstr>Figure e9.45 AHB-Lite bus</vt:lpstr>
      <vt:lpstr>Figure e9.46 AHB-Lite transfer timing</vt:lpstr>
      <vt:lpstr>Figure e9.47 System memory map</vt:lpstr>
      <vt:lpstr>Figure e9.48 Gigabyte GA-H55M-S2V motherboard</vt:lpstr>
      <vt:lpstr>Figure e9.49 DDR3 memory module</vt:lpstr>
      <vt:lpstr>Figure e9.50 SATA cable</vt:lpstr>
      <vt:lpstr>Figure e9.51 NI myDAQ</vt:lpstr>
      <vt:lpstr>Figure e9.52 FTDI USB to MPSSE cable. (© 2012 by FTDI; reprinted with permission.)</vt:lpstr>
      <vt:lpstr>Figure e9.53 C232HM-DDHSL USB to MPSESE interface from PC to FPGA</vt:lpstr>
      <vt:lpstr>Figure e9.54 FTDI UM232H module. (© 2012 by FTDI; reprinted with permission.)</vt:lpstr>
      <vt:lpstr>Figure U09O-01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Mythili K.</dc:creator>
  <cp:lastModifiedBy>Reed Elsevier</cp:lastModifiedBy>
  <cp:revision>14</cp:revision>
  <dcterms:created xsi:type="dcterms:W3CDTF">2015-05-15T09:04:48Z</dcterms:created>
  <dcterms:modified xsi:type="dcterms:W3CDTF">2015-05-22T11:20:11Z</dcterms:modified>
</cp:coreProperties>
</file>