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75747" autoAdjust="0"/>
  </p:normalViewPr>
  <p:slideViewPr>
    <p:cSldViewPr>
      <p:cViewPr varScale="1">
        <p:scale>
          <a:sx n="87" d="100"/>
          <a:sy n="87" d="100"/>
        </p:scale>
        <p:origin x="-231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E5D73-458B-4BD6-9CC8-CF27058421CD}" type="datetimeFigureOut">
              <a:rPr lang="en-US" smtClean="0"/>
              <a:pPr/>
              <a:t>3/28/2015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8B5DE-C607-49BC-8F79-BAAC4FC86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1.1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connection between adjacency matrices, intersection graphs, and interval graphs. (a) The adjacency matrix from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experimental biological determination of which intervals of finite lengths (fragments, sequences, deletions, etc.) overlap one another.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(b) The corresponding intersection graph of the adjacency matrix connects two vertices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 and v with an edge if and only if the intervals</a:t>
            </a:r>
          </a:p>
          <a:p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 and v overlap. (c) An interval graph is a set of intervals of finite lengths arranged along a line where the rows represent the intervals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finite lengths (fragments, sequences, deletions, etc.) and the columns are labeled at the bottom according to the maximal cliques in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intersections graph (Maximal Clique A: 1 and 2; Maximal Clique B: 2, 3, 4, and 5; Maximal Clique C: 2, 4, 5, and 6; Maximal Clique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D: 5 and 7; Maximal Clique E: 7 and 8). Note that there should be no horizontal gap between adjacent maximal cliques as that would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mean that we have information that cliques which are not maximal exist in such regions (e.g., in Panel c, if interval 5 were shortened on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 right end and interval 8 were shortened on its left end, there would be a clique between intervals 5 and 8 that only contained interval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 which is obviously not maximal because it is contained in both D and E, each of which contains more members).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8B5DE-C607-49BC-8F79-BAAC4FC86C1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1.10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Reproduced from the paper on modular organization of cellular networks by Rives and </a:t>
            </a:r>
            <a:r>
              <a:rPr lang="en-US" sz="12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Galitski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[31], with caption.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Clustering of the yeast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filamentation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network. Proteins of the yeast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filamentation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network were clustered. A tree-depth threshold was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set. Tree branches with three or more leaves (clusters with three or more proteins) below the tree threshold are shown. Bullets and large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bold labels indicate proteins of highest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intracluster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connectivity. Copyright (2003) National Academy of Sciences, U.S.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8B5DE-C607-49BC-8F79-BAAC4FC86C1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1.11 </a:t>
            </a:r>
            <a:r>
              <a:rPr lang="en-US" sz="12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javaBenzer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[21] and </a:t>
            </a:r>
            <a:r>
              <a:rPr lang="en-US" sz="12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BioGrapher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[24] representations of the data in Figure 1.10. (a) </a:t>
            </a:r>
            <a:r>
              <a:rPr lang="en-US" sz="12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javaBenzer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rearrangement of Rives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Galitski’s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adjacency matrix [31] illustrated in Figure 1.10. (b) Spring graph produced by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BioGrapher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the entry of this adjacency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matrix and coloring of maximal cliques. Note that in a, arrowheads do not overlap all successive blocks. Thus, we could rearrange the six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independent blocks in 6!/2 distinct orders and still maintain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Shkurba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form. This is more easily seen in the spring graph, as those small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maximal cliques which are not connected to one another are clearly separate.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8B5DE-C607-49BC-8F79-BAAC4FC86C1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1.12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Rives and </a:t>
            </a:r>
            <a:r>
              <a:rPr lang="en-US" sz="12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Galitski’s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modular model of the yeast filamentous network. The only differences between their topology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ours are due to our higher threshold for interaction, causing us to miss the connection of two of our free-standing maximal cliques to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larger aggregate. We do not know whether the biological association is weaker for these links than others displayed. Copyright (2003)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National Academy of Sciences, U.S.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8B5DE-C607-49BC-8F79-BAAC4FC86C1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1.13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Circular arc graph with associated matrix [35].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8B5DE-C607-49BC-8F79-BAAC4FC86C1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1.14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Examples of circular arc graphs. (a) Transcriptional and translational regulatory responses to iron limitation in the globally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distributed marine bacterium 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Candidatus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Pelagibacter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ubique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[38]. (b) A model of cyclic 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transcriptomic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behavior in 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Cyanothece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species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ATCC 51142 [39].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8B5DE-C607-49BC-8F79-BAAC4FC86C1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1.15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causal Bayesian network published by Neapolitan et al. [40]. The vertices are genes in the </a:t>
            </a:r>
            <a:r>
              <a:rPr lang="en-US" sz="12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ErbB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signal </a:t>
            </a:r>
            <a:r>
              <a:rPr lang="en-US" sz="12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tranduction</a:t>
            </a:r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pathway associated with modified gene expression in breast cancer patients.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8B5DE-C607-49BC-8F79-BAAC4FC86C1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1.16 </a:t>
            </a:r>
            <a:r>
              <a:rPr lang="en-US" sz="12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javaBenzer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representation of the Bayesian network of Figure 1.15 reorganized to </a:t>
            </a:r>
            <a:r>
              <a:rPr lang="en-US" sz="12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diagonalize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data as much as possible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Shkurba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form). The whole matrix was bigger than the screen, so it was split into two parts. (a) The upper left portion of the matrix.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(b) The lower right portion with the overlap at gene ABL1.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8B5DE-C607-49BC-8F79-BAAC4FC86C1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1.17 </a:t>
            </a:r>
            <a:r>
              <a:rPr lang="en-US" sz="12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BioGrapher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-based visualizations of the adjacency matrix for the Bayesian network in Figure 1.16, using various layouts.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(a) Spring layout. (b) Radial layout. (c) Circular layout.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8B5DE-C607-49BC-8F79-BAAC4FC86C1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1.18 </a:t>
            </a:r>
            <a:r>
              <a:rPr lang="en-US" sz="12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BioGrapher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spring layout visualization of the </a:t>
            </a:r>
            <a:r>
              <a:rPr lang="en-US" sz="1200" b="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Arabidopsis 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 data set published recently by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Keurentjes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al. [42]. This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graph is a tree and has some high-degree hubs.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8B5DE-C607-49BC-8F79-BAAC4FC86C1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1.2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construction of the symmetrical matrix that shows which fragments overlap with one another in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javaBenzer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[21].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(a) Choice of user input. (b) Choice of the number of “organisms” (these could be the fragments as above or they could be genes,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proteins, metabolites, etc.; mathematically, in graph theory, these are vertices of a graph). (c) The symmetrical matrix is the adjacency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matrix for the graph and was generated by filling any cell in row 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column j if the fragments overlap with one another according to logic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described above. The empty cells correspond to non-overlapping fragments.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8B5DE-C607-49BC-8F79-BAAC4FC86C1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1.3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Intersection and complementary graphs. (a) Intersection graph based on hypothetical sample graph data generated by</a:t>
            </a:r>
          </a:p>
          <a:p>
            <a:r>
              <a:rPr lang="en-US" sz="12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javaBenzer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(b) Complementary graph of the intersection graph in Figure 1.3a.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8B5DE-C607-49BC-8F79-BAAC4FC86C1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1.4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Z4 implies a circular structure. (A) The successive overlapping of four fragments implied by the adjacency matrix on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left (a) is represented by the intersection graph, a Z4, on the right. (B) The intersection graph of the overlaps in A is a Z4 (on the right).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Such representations imply a circular structure.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8B5DE-C607-49BC-8F79-BAAC4FC86C1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1.5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directed graph with transitively oriented labeling (arrows) superimposed upon the undirected complementary graph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1.3b. Such graphs are called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comparability graphs;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see Ref. [28].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8B5DE-C607-49BC-8F79-BAAC4FC86C1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1.6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five maximal cliques in the original intersection graph of connected vertices (Figure 1.3a). (a) Alabama (maximal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clique) is a complete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subgraph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intersection graph containing the vertices beta, delta, eta, gamma, iota, kappa, and lambda.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(b) Alaska = beta, eta, gamma, iota, lambda, mu, and zeta. (c) Arkansas = delta, epsilon, gamma, iota, and lambda. (d) Arizona = beta,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lambda, mu, and theta. (e) California = alpha, mu, and lambda.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8B5DE-C607-49BC-8F79-BAAC4FC86C1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1.7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Graphical representation of the Hamiltonian pathway of maximum cliques and interval graph constructed from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Hamiltonian pathway. (a) The interior complete directed graph of five vertices shows the binary relations between each pair of maximal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cliques determined by the ordering of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nonshared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vertices in the maximal cliques from the arrows in the comparability graph (the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transitively ordered complementary graph). The dotted line is a Hamiltonian path of maximal cliques that is constructed by moving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source (degree of outgoing edges equals 4) successively to each maximal clique vertex with one smaller outgoing degree until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sink (outgoing degree equals zero) is reached. (b) The interval graph is constructed from the Hamiltonian path of maximal cliques. Each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maximal clique is represented at the bottom. Elements of each maximal clique are represented by horizontal line segments that cover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each maximal clique region to which they belong as a member. Please note that all such segments should be contiguous and thus no holes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should occur within any horizontal line. Note that the divisions between maximal cliques are demarcated at the top of the diagram by the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specificity of where particular restriction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endonucleases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cut the DNA.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8B5DE-C607-49BC-8F79-BAAC4FC86C1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1.8 </a:t>
            </a:r>
            <a:r>
              <a:rPr lang="en-US" sz="12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Shkurba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form [29] of adjacency matrix and the interval graph of maximum cliques. (a) The adjacency matrix in Figure 1.2c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 been rearranged to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Shkurba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form. (b) The interval graph of the maximal cliques. Note that order is from the source maximal clique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California in the upper left of Figure 1.8a to the sink maximal clique Arkansas in the lower right corner of Figure 1.8a. Also, note that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a clique matrix.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8B5DE-C607-49BC-8F79-BAAC4FC86C1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1.9 </a:t>
            </a:r>
            <a:r>
              <a:rPr lang="en-US" sz="12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Foodwebs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their interval graphs. (a) A subtropical aquatic food web from Paine [30]. (b) The symmetrical </a:t>
            </a:r>
            <a:r>
              <a:rPr lang="en-US" sz="1200" b="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predatorpredator</a:t>
            </a:r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matrix is constructed (bottom) and the rearrangement in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Shkurba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form of the symmetrical predator-predator matrix (top). (c)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Interval graph: the predators are arranged vertically according to their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trophic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level and the maximal cliques represent communities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predators (upper half) that compete for common prey (lower half). While there are seven predators, they only occupy two niches in this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representation. Furthermore, this interval graph representation draws attention to the difference between generalist predators (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Heliaster</a:t>
            </a:r>
            <a:endParaRPr lang="en-US" sz="1200" i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Meracanthus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span both niches)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specialists (the other five only belong to one of the two maximal cliques. However, when we add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structure among the prey, we see that 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Hexaplex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consumes a greater variety of prey than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turbuculata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8B5DE-C607-49BC-8F79-BAAC4FC86C1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AC6BCB-871C-42E6-A471-61A87F0D6B15}" type="datetimeFigureOut">
              <a:rPr lang="en-US" smtClean="0"/>
              <a:pPr/>
              <a:t>3/28/2015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020316-E645-40BC-9B97-188F2AE0BE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AC6BCB-871C-42E6-A471-61A87F0D6B15}" type="datetimeFigureOut">
              <a:rPr lang="en-US" smtClean="0"/>
              <a:pPr/>
              <a:t>3/28/2015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020316-E645-40BC-9B97-188F2AE0BE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AC6BCB-871C-42E6-A471-61A87F0D6B15}" type="datetimeFigureOut">
              <a:rPr lang="en-US" smtClean="0"/>
              <a:pPr/>
              <a:t>3/28/2015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020316-E645-40BC-9B97-188F2AE0BE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AC6BCB-871C-42E6-A471-61A87F0D6B15}" type="datetimeFigureOut">
              <a:rPr lang="en-US" smtClean="0"/>
              <a:pPr/>
              <a:t>3/28/2015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020316-E645-40BC-9B97-188F2AE0BE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AC6BCB-871C-42E6-A471-61A87F0D6B15}" type="datetimeFigureOut">
              <a:rPr lang="en-US" smtClean="0"/>
              <a:pPr/>
              <a:t>3/28/2015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020316-E645-40BC-9B97-188F2AE0BE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AC6BCB-871C-42E6-A471-61A87F0D6B15}" type="datetimeFigureOut">
              <a:rPr lang="en-US" smtClean="0"/>
              <a:pPr/>
              <a:t>3/28/2015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020316-E645-40BC-9B97-188F2AE0BE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AC6BCB-871C-42E6-A471-61A87F0D6B15}" type="datetimeFigureOut">
              <a:rPr lang="en-US" smtClean="0"/>
              <a:pPr/>
              <a:t>3/28/2015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020316-E645-40BC-9B97-188F2AE0BE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AC6BCB-871C-42E6-A471-61A87F0D6B15}" type="datetimeFigureOut">
              <a:rPr lang="en-US" smtClean="0"/>
              <a:pPr/>
              <a:t>3/28/2015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020316-E645-40BC-9B97-188F2AE0BE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AC6BCB-871C-42E6-A471-61A87F0D6B15}" type="datetimeFigureOut">
              <a:rPr lang="en-US" smtClean="0"/>
              <a:pPr/>
              <a:t>3/28/2015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020316-E645-40BC-9B97-188F2AE0BE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AC6BCB-871C-42E6-A471-61A87F0D6B15}" type="datetimeFigureOut">
              <a:rPr lang="en-US" smtClean="0"/>
              <a:pPr/>
              <a:t>3/28/2015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020316-E645-40BC-9B97-188F2AE0BE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AC6BCB-871C-42E6-A471-61A87F0D6B15}" type="datetimeFigureOut">
              <a:rPr lang="en-US" smtClean="0"/>
              <a:pPr/>
              <a:t>3/28/2015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020316-E645-40BC-9B97-188F2AE0BE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4572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Chapter01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5532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fig</a:t>
            </a:r>
            <a:fld id="{B8020316-E645-40BC-9B97-188F2AE0BE59}" type="slidenum">
              <a:rPr kumimoji="0" lang="en-US" sz="15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Artfinal\0000000038\Robeva\978-0-12-801213-0\0002250427\XMLLowres\f01-01a-9780128012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533400"/>
            <a:ext cx="2879725" cy="2430462"/>
          </a:xfrm>
          <a:prstGeom prst="rect">
            <a:avLst/>
          </a:prstGeom>
          <a:noFill/>
        </p:spPr>
      </p:pic>
      <p:pic>
        <p:nvPicPr>
          <p:cNvPr id="1027" name="Picture 3" descr="U:\Artfinal\0000000038\Robeva\978-0-12-801213-0\0002250427\XMLLowres\f01-01b-9780128012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524000"/>
            <a:ext cx="2882900" cy="1181100"/>
          </a:xfrm>
          <a:prstGeom prst="rect">
            <a:avLst/>
          </a:prstGeom>
          <a:noFill/>
        </p:spPr>
      </p:pic>
      <p:pic>
        <p:nvPicPr>
          <p:cNvPr id="1028" name="Picture 4" descr="U:\Artfinal\0000000038\Robeva\978-0-12-801213-0\0002250427\XMLLowres\f01-01c-97801280121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3048000"/>
            <a:ext cx="3154363" cy="2654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Z:\02_GRAPHICS\BOOKS\01_CE_Art_PDF\Robeva\Chapter01\f01-10-9780128012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828800"/>
            <a:ext cx="3175000" cy="2578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Z:\02_GRAPHICS\BOOKS\01_CE_Art_PDF\Robeva\Chapter01\f01-11a-9780128012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828800"/>
            <a:ext cx="2705100" cy="2705100"/>
          </a:xfrm>
          <a:prstGeom prst="rect">
            <a:avLst/>
          </a:prstGeom>
          <a:noFill/>
        </p:spPr>
      </p:pic>
      <p:pic>
        <p:nvPicPr>
          <p:cNvPr id="9219" name="Picture 3" descr="Z:\02_GRAPHICS\BOOKS\01_CE_Art_PDF\Robeva\Chapter01\f01-11b-9780128012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371600"/>
            <a:ext cx="4248150" cy="36941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Z:\02_GRAPHICS\BOOKS\01_CE_Art_PDF\Robeva\Chapter01\f01-12-9780128012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676400"/>
            <a:ext cx="2679700" cy="247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Z:\02_GRAPHICS\BOOKS\01_CE_Art_PDF\Robeva\Chapter01\f01-13-9780128012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2133600"/>
            <a:ext cx="3160712" cy="198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Z:\02_GRAPHICS\BOOKS\01_CE_Art_PDF\Robeva\Chapter01\f01-14b-9780128012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3352800"/>
            <a:ext cx="3126650" cy="3206857"/>
          </a:xfrm>
          <a:prstGeom prst="rect">
            <a:avLst/>
          </a:prstGeom>
          <a:noFill/>
        </p:spPr>
      </p:pic>
      <p:pic>
        <p:nvPicPr>
          <p:cNvPr id="12291" name="Picture 3" descr="Z:\02_GRAPHICS\BOOKS\01_CE_Art_PDF\Robeva\Chapter01\f01-14a-9780128012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28600"/>
            <a:ext cx="4898571" cy="2717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Z:\02_GRAPHICS\BOOKS\01_CE_Art_PDF\Robeva\Chapter01\f01-15-9780128012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609600"/>
            <a:ext cx="6162675" cy="4743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Z:\02_GRAPHICS\BOOKS\01_CE_Art_PDF\Robeva\Chapter01\f01-16b-9780128012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600200"/>
            <a:ext cx="2879725" cy="3328987"/>
          </a:xfrm>
          <a:prstGeom prst="rect">
            <a:avLst/>
          </a:prstGeom>
          <a:noFill/>
        </p:spPr>
      </p:pic>
      <p:pic>
        <p:nvPicPr>
          <p:cNvPr id="14339" name="Picture 3" descr="Z:\02_GRAPHICS\BOOKS\01_CE_Art_PDF\Robeva\Chapter01\f01-16a-9780128012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676400"/>
            <a:ext cx="2879725" cy="3057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Z:\02_GRAPHICS\BOOKS\01_CE_Art_PDF\Robeva\Chapter01\f01-17a-9780128012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85800"/>
            <a:ext cx="4267200" cy="2297829"/>
          </a:xfrm>
          <a:prstGeom prst="rect">
            <a:avLst/>
          </a:prstGeom>
          <a:noFill/>
        </p:spPr>
      </p:pic>
      <p:pic>
        <p:nvPicPr>
          <p:cNvPr id="15363" name="Picture 3" descr="Z:\02_GRAPHICS\BOOKS\01_CE_Art_PDF\Robeva\Chapter01\f01-17b-9780128012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685800"/>
            <a:ext cx="4231166" cy="2273300"/>
          </a:xfrm>
          <a:prstGeom prst="rect">
            <a:avLst/>
          </a:prstGeom>
          <a:noFill/>
        </p:spPr>
      </p:pic>
      <p:pic>
        <p:nvPicPr>
          <p:cNvPr id="15364" name="Picture 4" descr="Z:\02_GRAPHICS\BOOKS\01_CE_Art_PDF\Robeva\Chapter01\f01-17c-97801280121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3657600"/>
            <a:ext cx="4267200" cy="22882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Z:\02_GRAPHICS\BOOKS\01_CE_Art_PDF\Robeva\Chapter01\f01-18-9780128012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219200"/>
            <a:ext cx="6121400" cy="3340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:\Artfinal\0000000038\Robeva\978-0-12-801213-0\0002250427\XMLLowres\f01-02a-9780128012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33400"/>
            <a:ext cx="2882900" cy="2133600"/>
          </a:xfrm>
          <a:prstGeom prst="rect">
            <a:avLst/>
          </a:prstGeom>
          <a:noFill/>
        </p:spPr>
      </p:pic>
      <p:pic>
        <p:nvPicPr>
          <p:cNvPr id="2051" name="Picture 3" descr="U:\Artfinal\0000000038\Robeva\978-0-12-801213-0\0002250427\XMLLowres\f01-02b-9780128012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709613"/>
            <a:ext cx="2882900" cy="1957387"/>
          </a:xfrm>
          <a:prstGeom prst="rect">
            <a:avLst/>
          </a:prstGeom>
          <a:noFill/>
        </p:spPr>
      </p:pic>
      <p:pic>
        <p:nvPicPr>
          <p:cNvPr id="2052" name="Picture 4" descr="U:\Artfinal\0000000038\Robeva\978-0-12-801213-0\0002250427\XMLLowres\f01-02c-97801280121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2895600"/>
            <a:ext cx="2882900" cy="2654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02_GRAPHICS\BOOKS\01_CE_Art_PDF\Robeva\Chapter01\f01-03a-9780128012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752600"/>
            <a:ext cx="2933700" cy="1371600"/>
          </a:xfrm>
          <a:prstGeom prst="rect">
            <a:avLst/>
          </a:prstGeom>
          <a:noFill/>
        </p:spPr>
      </p:pic>
      <p:pic>
        <p:nvPicPr>
          <p:cNvPr id="1027" name="Picture 3" descr="Z:\02_GRAPHICS\BOOKS\01_CE_Art_PDF\Robeva\Chapter01\f01-03b-9780128012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3733800"/>
            <a:ext cx="2921000" cy="139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Z:\02_GRAPHICS\BOOKS\01_CE_Art_PDF\Robeva\Chapter01\f01-04a-9780128012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600200"/>
            <a:ext cx="2984500" cy="1168400"/>
          </a:xfrm>
          <a:prstGeom prst="rect">
            <a:avLst/>
          </a:prstGeom>
          <a:noFill/>
        </p:spPr>
      </p:pic>
      <p:pic>
        <p:nvPicPr>
          <p:cNvPr id="2053" name="Picture 5" descr="Z:\02_GRAPHICS\BOOKS\01_CE_Art_PDF\Robeva\Chapter01\f01-04b-9780128012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3276600"/>
            <a:ext cx="1231900" cy="1104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02_GRAPHICS\BOOKS\01_CE_Art_PDF\Robeva\Chapter01\f01-05-9780128012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2286000"/>
            <a:ext cx="3325812" cy="15732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02_GRAPHICS\BOOKS\01_CE_Art_PDF\Robeva\Chapter01\f01-06a-9780128012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85800"/>
            <a:ext cx="2781300" cy="1422400"/>
          </a:xfrm>
          <a:prstGeom prst="rect">
            <a:avLst/>
          </a:prstGeom>
          <a:noFill/>
        </p:spPr>
      </p:pic>
      <p:pic>
        <p:nvPicPr>
          <p:cNvPr id="4099" name="Picture 3" descr="Z:\02_GRAPHICS\BOOKS\01_CE_Art_PDF\Robeva\Chapter01\f01-06b-9780128012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838200"/>
            <a:ext cx="2768600" cy="1409700"/>
          </a:xfrm>
          <a:prstGeom prst="rect">
            <a:avLst/>
          </a:prstGeom>
          <a:noFill/>
        </p:spPr>
      </p:pic>
      <p:pic>
        <p:nvPicPr>
          <p:cNvPr id="4100" name="Picture 4" descr="Z:\02_GRAPHICS\BOOKS\01_CE_Art_PDF\Robeva\Chapter01\f01-06c-97801280121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2667000"/>
            <a:ext cx="2781300" cy="1435100"/>
          </a:xfrm>
          <a:prstGeom prst="rect">
            <a:avLst/>
          </a:prstGeom>
          <a:noFill/>
        </p:spPr>
      </p:pic>
      <p:pic>
        <p:nvPicPr>
          <p:cNvPr id="4101" name="Picture 5" descr="Z:\02_GRAPHICS\BOOKS\01_CE_Art_PDF\Robeva\Chapter01\f01-06d-97801280121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2590800"/>
            <a:ext cx="2806700" cy="1460500"/>
          </a:xfrm>
          <a:prstGeom prst="rect">
            <a:avLst/>
          </a:prstGeom>
          <a:noFill/>
        </p:spPr>
      </p:pic>
      <p:pic>
        <p:nvPicPr>
          <p:cNvPr id="4102" name="Picture 6" descr="Z:\02_GRAPHICS\BOOKS\01_CE_Art_PDF\Robeva\Chapter01\f01-06e-97801280121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4572000"/>
            <a:ext cx="2781300" cy="142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:\02_GRAPHICS\BOOKS\01_CE_Art_PDF\Robeva\Chapter01\f01-07a-9780128012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81000"/>
            <a:ext cx="3632200" cy="2527300"/>
          </a:xfrm>
          <a:prstGeom prst="rect">
            <a:avLst/>
          </a:prstGeom>
          <a:noFill/>
        </p:spPr>
      </p:pic>
      <p:pic>
        <p:nvPicPr>
          <p:cNvPr id="5123" name="Picture 3" descr="Z:\02_GRAPHICS\BOOKS\01_CE_Art_PDF\Robeva\Chapter01\f01-07b-9780128012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352800"/>
            <a:ext cx="3617913" cy="2927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:\02_GRAPHICS\BOOKS\01_CE_Art_PDF\Robeva\Chapter01\f01-08a-9780128012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447800"/>
            <a:ext cx="3505200" cy="3429000"/>
          </a:xfrm>
          <a:prstGeom prst="rect">
            <a:avLst/>
          </a:prstGeom>
          <a:noFill/>
        </p:spPr>
      </p:pic>
      <p:pic>
        <p:nvPicPr>
          <p:cNvPr id="6147" name="Picture 3" descr="Z:\02_GRAPHICS\BOOKS\01_CE_Art_PDF\Robeva\Chapter01\f01-08b-9780128012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447800"/>
            <a:ext cx="23241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Z:\02_GRAPHICS\BOOKS\01_CE_Art_PDF\Robeva\Chapter01\f01-09c-9780128012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200400"/>
            <a:ext cx="3679825" cy="2871788"/>
          </a:xfrm>
          <a:prstGeom prst="rect">
            <a:avLst/>
          </a:prstGeom>
          <a:noFill/>
        </p:spPr>
      </p:pic>
      <p:pic>
        <p:nvPicPr>
          <p:cNvPr id="7171" name="Picture 3" descr="Z:\02_GRAPHICS\BOOKS\01_CE_Art_PDF\Robeva\Chapter01\f01-09a-9780128012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152400"/>
            <a:ext cx="5435601" cy="2908300"/>
          </a:xfrm>
          <a:prstGeom prst="rect">
            <a:avLst/>
          </a:prstGeom>
          <a:noFill/>
        </p:spPr>
      </p:pic>
      <p:pic>
        <p:nvPicPr>
          <p:cNvPr id="7173" name="Picture 5" descr="Z:\02_GRAPHICS\BOOKS\01_CE_Art_PDF\Robeva\Chapter01\f01-09b-97801280121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3505200"/>
            <a:ext cx="2266950" cy="2359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1642</Words>
  <Application>Microsoft Office PowerPoint</Application>
  <PresentationFormat>On-screen Show (4:3)</PresentationFormat>
  <Paragraphs>91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SPi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PG0079</dc:creator>
  <cp:lastModifiedBy>200325</cp:lastModifiedBy>
  <cp:revision>7</cp:revision>
  <dcterms:created xsi:type="dcterms:W3CDTF">2015-03-27T11:57:16Z</dcterms:created>
  <dcterms:modified xsi:type="dcterms:W3CDTF">2015-03-28T00:03:31Z</dcterms:modified>
</cp:coreProperties>
</file>