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75747" autoAdjust="0"/>
  </p:normalViewPr>
  <p:slideViewPr>
    <p:cSldViewPr>
      <p:cViewPr varScale="1">
        <p:scale>
          <a:sx n="87" d="100"/>
          <a:sy n="87" d="100"/>
        </p:scale>
        <p:origin x="-23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C4087-D322-486C-B5D5-EB1C0410ADAA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AB85F-21C7-4CDC-BB28-0AD9C063DF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E5D73-458B-4BD6-9CC8-CF27058421CD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8B5DE-C607-49BC-8F79-BAAC4FC86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Scheme of a hypothetical signal transduction process involving diverse interactions of cellular components. Figure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reproduced from Ref. [4].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4.10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Boolean correspondent of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themodel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top row of Figure 4.9. (a) The network and Boolean transition functions. (b)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state transition graph of the model. The node states are shown in the order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S, X, R. The transitions shown as dashed lines correspond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an externally set change in the value of the signal variable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path that starts from the 000 steady state and ends in the 110 steady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qualitatively reproduces the excitation-adaptation behavior of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xR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seen in the continuous model.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4.11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Boolean correspondent of the model in the bottom row of Figure 4.9. The transitions shown as dashed lines correspond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an externally set change in the value of the signal variable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For simplicity the loops that correspond to single node updates that do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change the node’s state are not shown in the state transition graph, only loops that correspond to fixed points. The trajectory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state 000 through 100, 110, 111, and 011 qualitatively reproduces the hysteresis of the continuous model. The order of variables is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S, R, EP.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4.12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Illustration of the interpretation and simplification of causal information in order to find the most parsimonious signal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transduction network. The interpretation involves the addition of unknown mediators, here shown as black dots. The simplification steps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transitive reduction and the collapsing of unknown mediator nodes.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4.13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transition graph for Example 4.1 (the network in Figure 4.4) when node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is knocked out. Because nodes A and 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not updated 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is a sustained signal and B is knocked out), synchronous and general asynchronous update are equivalent in this case.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4.14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 of methods that integrate the structure and logic of regulatory interactions. (a) A hypothetical signal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transduction network. (b) The expanded representation of the network which integrates the Boolean transition functions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fB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xA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xC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xA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xB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expanded network includes five complementary nodes, indicated by preceding the node name by ∼,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two composite nodes, indicated by small black filled circles. (c) The stable motifs of the expanded network in the case of a sustained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 signal 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1). The first stable motif corresponds to the state 11101 (in the order I, A, B, C, O), while the second stable motif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corresponds to the state 11011.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4.15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expanded network for Exercise 4.29.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4.16 </a:t>
            </a:r>
            <a:r>
              <a:rPr lang="en-US" sz="1200" b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 simple three-node network for Exercise 4.34.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4.2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signal transduction network involved in activation-induced cell death of white blood cells called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cytotoxic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 cells.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signals are Stimuli (representing stimulus of the cell by the presence of pathogens) together with the external molecules interleukin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(IL15) and platelet-derived growth factor (PDGF).These signals are identified as nodes with only outgoing links (nodes with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property are called sources). The key output node of the network is Apoptosis, expressing programmed cell death. Note that this node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outgoing links (a node with this property is called a sink). The nodes of the network include proteins, mRNAs, and concepts. The shape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nodes indicates the cellular location: rectangles indicate intracellular components, ellipses indicate extracellular components,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diamonds indicate receptors. Conceptual nodes are represented by hexagons. The background of the non-conceptual nodes corresponds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known status of these nodes in abnormally surviving T-LGL cells as compared to normal T cells: red (dark) indicates abnormally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expression or activity, green (lighter) means abnormally low expression or activity. The full names of the nodes can be found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[5, 6]. An arrowhead or a short perpendicular bar at the end of an edge indicates activation or inhibition, respectively. Figure reproduced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Ref. [6].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4.3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for Exercise 4.1. The network is a part of a plant signal transduction network whose signal is the drought hormone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abscisic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acid and whose outcome is the closure of the stomata (microscopic pores on the leaves) [15, 16]. An arrowhead or a short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perpendicular bar at the end of an edge indicates activation or inhibition, respectively. The full names of the nodes can be found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[15, 16]. Figure reprinted from Ref. [17] with permission from Elsevier.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4.4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Boolean model of a simple signal transduction network. (a) The signal transduction network. The edges with arrows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 positive effects. Note that the network does not uniquely determine the Boolean updating function for node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(b) The Boolean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transition functions in the model. The first transition function indicates that the state variable of node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does not change. The second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transition function indicates that the state variable of node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follows the state of node A with a delay. The third transition function indicates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condition for the ON state of node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is that both A and B are on. (c) The truth tables of the Boolean updating functions given in (b).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4.5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for Exercise 4.2 and several of the follow-up exercises. Two simple signal transduction networks. For both networks,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is the source node (signal).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4.6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transition graphs corresponding to the Boolean model presented in Figure 4.4. The symbols correspond to the states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system, indicated in the order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A, B, C; thus 000 represents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xA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xB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xC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 A directed edge between two states indicates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possibility of transition from the first state to the second by updating the nodes in the manner specified by the updating scheme.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edge that starts and ends at the same state (a loop) indicates that the state does not change during update. (a) The state transition graph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corresponding to synchronous update, when all nodes are updated simultaneously. The two states that have loops are the fixed points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system. (b) The state transition graph corresponding to updating one node at a time (general asynchronous update). While several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states have loops, indicating that at least one of the nodes does not change state during update, only the two states that have no outgoing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edges are fixed points of the system.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4.7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simple signal transduction network composed of a source node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and two nodes, A and B, which form a mutual activation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loop. It is assumed that the positive inputs from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and B are independently sufficient to activate node A. (a) The network’s state transition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 corresponding to synchronous update, when the signal is OFF 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0). The states are specified in the node order I, A, B. (b)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transition graph corresponding to general asynchronous update, when the signal is OFF 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0).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4.8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simple three-node network for Exercise 4.13.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4.9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networks (left column), solid edges represent mass flow, such as synthesis or degradation of a protein, and dashed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edges represent regulation of synthesis or of degradation. The source node of the networks represents the signal, and one node is designated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response. The top row represents an example of feed-forward loop-based excitation-adaptation behavior, with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denoting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strength of the signal and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and R denoting the concentrations of two proteins. In the bottom network, the cycle between the EP and 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nodes represents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phosphorylation-dephosphorylation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cycle in which the total protein concentration is constant. This cycle is described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Michaelis-Menten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kinetics, while the rest of the processes are assumed to follow mass action kinetics. The diagrams in the middle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 indicate the absolute value of the rate of the synthesis and degradation of protein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as a function of the concentration of 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diagram in the top right indicates the time course of the concentration of protein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when the value of the signal is increasing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step-wise manner. The diagram in the bottom right indicates the steady state concentration of protein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as a function of the value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signal. Figure reprinted from Ref. [26] with permission from Elsevier.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Chapter04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</a:t>
            </a:r>
            <a:fld id="{B8020316-E645-40BC-9B97-188F2AE0BE59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02_GRAPHICS\BOOKS\01_CE_Art_PDF\Robeva\Chapter04\f04-01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5091113" cy="476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02_GRAPHICS\BOOKS\01_CE_Art_PDF\Robeva\Chapter04\f04-10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663" y="1731963"/>
            <a:ext cx="3100387" cy="265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02_GRAPHICS\BOOKS\01_CE_Art_PDF\Robeva\Chapter04\f04-11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0" y="2281238"/>
            <a:ext cx="4051300" cy="166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02_GRAPHICS\BOOKS\01_CE_Art_PDF\Robeva\Chapter04\f04-12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111375"/>
            <a:ext cx="3124200" cy="237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:\02_GRAPHICS\BOOKS\01_CE_Art_PDF\Robeva\Chapter04\f04-13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6413" y="2354263"/>
            <a:ext cx="1397000" cy="86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:\02_GRAPHICS\BOOKS\01_CE_Art_PDF\Robeva\Chapter04\f04-14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4988" y="2732088"/>
            <a:ext cx="3924300" cy="161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:\02_GRAPHICS\BOOKS\01_CE_Art_PDF\Robeva\Chapter04\f04-15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675" y="2206625"/>
            <a:ext cx="1193800" cy="127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:\02_GRAPHICS\BOOKS\01_CE_Art_PDF\Robeva\Chapter04\f04-16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913" y="2808288"/>
            <a:ext cx="10668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02_GRAPHICS\BOOKS\01_CE_Art_PDF\Robeva\Chapter04\f04-02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6763" y="979488"/>
            <a:ext cx="4570412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02_GRAPHICS\BOOKS\01_CE_Art_PDF\Robeva\Chapter04\f04-03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1113" y="1658938"/>
            <a:ext cx="3149600" cy="382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02_GRAPHICS\BOOKS\01_CE_Art_PDF\Robeva\Chapter04\f04-04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0525" y="2370138"/>
            <a:ext cx="2414588" cy="194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02_GRAPHICS\BOOKS\01_CE_Art_PDF\Robeva\Chapter04\f04-05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2475" y="2833688"/>
            <a:ext cx="16002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02_GRAPHICS\BOOKS\01_CE_Art_PDF\Robeva\Chapter04\f04-06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9775" y="2163763"/>
            <a:ext cx="2933700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02_GRAPHICS\BOOKS\01_CE_Art_PDF\Robeva\Chapter04\f04-07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0838" y="2317750"/>
            <a:ext cx="3581400" cy="222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02_GRAPHICS\BOOKS\01_CE_Art_PDF\Robeva\Chapter04\f04-08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338" y="2784475"/>
            <a:ext cx="2336800" cy="72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02_GRAPHICS\BOOKS\01_CE_Art_PDF\Robeva\Chapter04\f04-09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050" y="1539875"/>
            <a:ext cx="5586413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1551</Words>
  <Application>Microsoft Office PowerPoint</Application>
  <PresentationFormat>On-screen Show (4:3)</PresentationFormat>
  <Paragraphs>85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SPi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PG0079</dc:creator>
  <cp:lastModifiedBy>200325</cp:lastModifiedBy>
  <cp:revision>19</cp:revision>
  <dcterms:created xsi:type="dcterms:W3CDTF">2015-03-27T11:57:16Z</dcterms:created>
  <dcterms:modified xsi:type="dcterms:W3CDTF">2015-03-28T00:02:56Z</dcterms:modified>
</cp:coreProperties>
</file>