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75747" autoAdjust="0"/>
  </p:normalViewPr>
  <p:slideViewPr>
    <p:cSldViewPr>
      <p:cViewPr varScale="1">
        <p:scale>
          <a:sx n="87" d="100"/>
          <a:sy n="87" d="100"/>
        </p:scale>
        <p:origin x="-23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4087-D322-486C-B5D5-EB1C0410ADAA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B85F-21C7-4CDC-BB28-0AD9C063DF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5D73-458B-4BD6-9CC8-CF27058421CD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B5DE-C607-49BC-8F79-BAAC4FC86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unifying Petri net framework, adapted from [5], with kind permission from Springer Science +Business Media B.V.,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1, p. 399. See Table 7.1 for abbreviations.</a:t>
            </a:r>
            <a:endParaRPr lang="en-US" b="0" i="0" dirty="0" smtClean="0"/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7.10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SPN1 for the irreversible reaction A k−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→B, with initially N tokens on A; see Figure 7.11 for some simulation results with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= 1 and N = 10, 1000.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7.11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Stochastic simulations of SPN1 in Figure 7.10 in different settings. (a)-(c) Three single runs for N = 10; each run is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due to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stochasticity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Stochasticity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leveled out by increasing N, or averaging over an increasing number of runs: (d) N = 1000,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run; (e) N = 1 and 1000 runs; (f) continuous run. This discussion is adapted from [41].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7.12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SPN2 for the reversible reaction A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k1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rPr>
              <a:t>− −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k2 B, with initially N tokens on A; see Figure 7.13 for some simulation results with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k1 = 1, k2 = 1, and N = 10, 100, 500.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7.13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Exploring SPN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Figure 7.12 with N = 10, N = 100, and N = 500 tokens (molecules). (a) Single stochastic simulation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runs; fluctuations decrease with increasing numbers of tokens. (b) Probability distribution of the fractions of tokens on A in the steady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state. Please note that this is actually a discrete function. This discussion is adapted from [42].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7.14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Transient analysis for SPN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Figure 7.10 for N = 10 (left) and N = 100 (right). The 3D plots show the evolution of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probability distribution of the token number on A up to time point 5.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7.15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Transient analysis for SPN2 in Figure 7.12 for N = 10 (left) and N = 100 (right). The 3D plots in the first row show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evolution of the probability distribution of the fraction of tokens on A up to time point 50. The second row gives the cumulative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probability distributions, sharpening the effect; compare the closed-form solution in Figure 7.13b.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7.16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plots of single stochastic simulation runs (showing A and R) when reading the running example as SPN. Each single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 looks different in terms of oscillation.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7.17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Probability distribution of the value range for the two mRNA places, determined for the SPN model by 10,000 stochastic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 runs with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rPr>
              <a:t>τ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100. Increasing the number of runs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smooths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bell shape, but does not shift the value range. Values beyond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 are most unlikely.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7.18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CPN do not know conflicts. (a) CPN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—the two transitions r1 and r2 share the token value of B. It depends on the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parameters k1, k2, and the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stoichiometric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factors x, y how much each transition gets. (b) Deterministic simulation of CPN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k1 = 1,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k2 = 0.5, and all other constants set to 1.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7.19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 of a deterministic simulation run (showing A and R) when reading the running example as CPN.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7.2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scheme of a gene regulatory network of circadian oscillation (inspired by and redrawn after [14]), comprising four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levels: (1) gene regulation, (2) mRNA synthesis by transcription of the DNA, (3) protein synthesis by translation of the RNA, and (4)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protein-protein interaction. (1) The activator protein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binds to the promoter of its encoding gene as well as to the promoter of the gene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encoding the repressor protein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R. (2) According to the model, there is a basal as well as an increased transcription of the activator mRNA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repressor mRNA due to binding of the activator to the corresponding promoters. (3) The mRNAs are translated into the respective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proteins. (4) The activator protein and repressor protein form a complex with each other. Degradation of the activator protein occurs upon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dissociation of the complex. The mRNAs and the unbound proteins are degraded as well.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7.20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hybrid Petri nets regulating the continuous place A to keep its token value in the interval [LB,UB]. We apply the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convention to show continuous nodes in thicker lines to visually distinguish them from the discrete nodes. The continuous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in/outflows are alternately switched on/off by discrete transitions, (a)HPN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stochastic transitions and (b)HPN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immediate transitions.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(stochastic/continuous) rates apply mass-action kinetics. See Figure 7.21 for hybrid simulation runs.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7.21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Hybrid simulation runs for HPN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HPN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Figure 7.20; all kinetic parameters are set to 1, and LB = 1,UB = 10.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7.22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Reading the running example as HPN. All gene-related places and their pre- and post-transitions are treated as discrete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nodes. Please note that read arcs connecting continuous nodes have been replaced by two opposite arcs.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7.23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plots of hybrid simulation runs (showing A and R) when reading the running example as HPN.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7.24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Colored Petri net models for the running example—SPN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(left), HPN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(right). These models correspond exactly to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Petri nets in Figures 7.8 and 7.22, respectively. The tokens shown give the total number of tokens of any color. This is replaced by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corresponding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multiset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upon animation.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7.25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 of a stochastic simulation run for the running example with one activator and three repressors; compare Exercise 7.28.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7.3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Petri net for the well-known chemical reaction r : 2H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O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→2H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O. Hint: Node names have to obey the same constraints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known from most programming languages for identifiers. The first character has to be a letter or underscore, followed by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combination of letters, numbers, and underscores; no other special characters are allowed, neither subscripts nor superscripts.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7.4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Petri net for r : 2H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O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→2H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and three possible states, each connected by a firing of the transition r. Initially,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four tokens on place H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three tokens on place O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while place H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is clean (zero tokens). The transition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enabled anymore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marking reached after these two single firing steps.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7.5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Petri net components of typical biochemical mechanisms; for abbreviations see Table 7.6. Please note the abstraction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side conditions.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7.6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Petri net components of typical examples of transport mechanisms over biological membranes; for abbreviations see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7.6.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7.7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Different, but equivalent graphical representations of one and the same PN modeling the enzymatic reaction A + E ↔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A_E →B + E, with A_E being the enzyme-substrate complex. (Left) Macro transitions yield hierarchically structured models; (middle)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reaction-centric representation by the use of logical places; (right) species-centric representation by the use of logical transitions.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7.8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Petri net for the circadian clock model, according to [14], enhanced by some illustrative icons; compare general scheme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7.2. See Table 7.2 for a description of the places (variables), and Table 7.3 for a list of the transitions (reactions).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7.9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running example in a bounded version—maximal C1 tokens can be accumulated on the mRNA places, and maximal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C2 tokens by mRNA translation on the protein places. Inhibitory arcs (hollow circle as arc head) with arc weight C1 (C2) limit the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 of mRNA (proteins). C1 and C2 are constants to conveniently parameterize the model; compare Table 7.7. These inhibitory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arcs do not reflect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biomolecular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mechanisms.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Chapter07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</a:t>
            </a:r>
            <a:fld id="{B8020316-E645-40BC-9B97-188F2AE0BE59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02_GRAPHICS\BOOKS\01_CE_Art_PDF\Robeva\Chapter07\f07-0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413" y="1757363"/>
            <a:ext cx="43878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02_GRAPHICS\BOOKS\01_CE_Art_PDF\Robeva\Chapter07\f07-10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1638300" cy="58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02_GRAPHICS\BOOKS\01_CE_Art_PDF\Robeva\Chapter07\f07-1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"/>
            <a:ext cx="4124530" cy="607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02_GRAPHICS\BOOKS\01_CE_Art_PDF\Robeva\Chapter07\f07-1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667000"/>
            <a:ext cx="1625600" cy="111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02_GRAPHICS\BOOKS\01_CE_Art_PDF\Robeva\Chapter07\f07-13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2028825"/>
            <a:ext cx="5024437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:\02_GRAPHICS\BOOKS\01_CE_Art_PDF\Robeva\Chapter07\f07-1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0"/>
            <a:ext cx="6146800" cy="215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02_GRAPHICS\BOOKS\01_CE_Art_PDF\Robeva\Chapter07\f07-1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1768475"/>
            <a:ext cx="6197600" cy="367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02_GRAPHICS\BOOKS\01_CE_Art_PDF\Robeva\Chapter07\f07-16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33600"/>
            <a:ext cx="5491163" cy="261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:\02_GRAPHICS\BOOKS\01_CE_Art_PDF\Robeva\Chapter07\f07-17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6122987" cy="314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:\02_GRAPHICS\BOOKS\01_CE_Art_PDF\Robeva\Chapter07\f07-18a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2959100" cy="977900"/>
          </a:xfrm>
          <a:prstGeom prst="rect">
            <a:avLst/>
          </a:prstGeom>
          <a:noFill/>
        </p:spPr>
      </p:pic>
      <p:pic>
        <p:nvPicPr>
          <p:cNvPr id="19459" name="Picture 3" descr="Z:\02_GRAPHICS\BOOKS\01_CE_Art_PDF\Robeva\Chapter07\f07-18b-978012801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971800"/>
            <a:ext cx="2673350" cy="263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:\02_GRAPHICS\BOOKS\01_CE_Art_PDF\Robeva\Chapter07\f07-19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2806700" cy="274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02_GRAPHICS\BOOKS\01_CE_Art_PDF\Robeva\Chapter07\f07-0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245100" cy="269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:\02_GRAPHICS\BOOKS\01_CE_Art_PDF\Robeva\Chapter07\f07-20a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14600"/>
            <a:ext cx="2411413" cy="1435100"/>
          </a:xfrm>
          <a:prstGeom prst="rect">
            <a:avLst/>
          </a:prstGeom>
          <a:noFill/>
        </p:spPr>
      </p:pic>
      <p:pic>
        <p:nvPicPr>
          <p:cNvPr id="21507" name="Picture 3" descr="Z:\02_GRAPHICS\BOOKS\01_CE_Art_PDF\Robeva\Chapter07\f07-20b-978012801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14600"/>
            <a:ext cx="2414587" cy="142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:\02_GRAPHICS\BOOKS\01_CE_Art_PDF\Robeva\Chapter07\f07-21a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2771775" cy="2636837"/>
          </a:xfrm>
          <a:prstGeom prst="rect">
            <a:avLst/>
          </a:prstGeom>
          <a:noFill/>
        </p:spPr>
      </p:pic>
      <p:pic>
        <p:nvPicPr>
          <p:cNvPr id="22531" name="Picture 3" descr="Z:\02_GRAPHICS\BOOKS\01_CE_Art_PDF\Robeva\Chapter07\f07-21b-978012801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828800"/>
            <a:ext cx="2690813" cy="263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:\02_GRAPHICS\BOOKS\01_CE_Art_PDF\Robeva\Chapter07\f07-2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4140200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:\02_GRAPHICS\BOOKS\01_CE_Art_PDF\Robeva\Chapter07\f07-23a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2813050" cy="2762250"/>
          </a:xfrm>
          <a:prstGeom prst="rect">
            <a:avLst/>
          </a:prstGeom>
          <a:noFill/>
        </p:spPr>
      </p:pic>
      <p:pic>
        <p:nvPicPr>
          <p:cNvPr id="24579" name="Picture 3" descr="Z:\02_GRAPHICS\BOOKS\01_CE_Art_PDF\Robeva\Chapter07\f07-23b-978012801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2806700" cy="2751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:\02_GRAPHICS\BOOKS\01_CE_Art_PDF\Robeva\Chapter07\f07-24p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1989137" cy="3397250"/>
          </a:xfrm>
          <a:prstGeom prst="rect">
            <a:avLst/>
          </a:prstGeom>
          <a:noFill/>
        </p:spPr>
      </p:pic>
      <p:pic>
        <p:nvPicPr>
          <p:cNvPr id="25603" name="Picture 3" descr="Z:\02_GRAPHICS\BOOKS\01_CE_Art_PDF\Robeva\Chapter07\f07-24p2-978012801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1989138" cy="339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02_GRAPHICS\BOOKS\01_CE_Art_PDF\Robeva\Chapter07\f07-2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5199062" cy="29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02_GRAPHICS\BOOKS\01_CE_Art_PDF\Robeva\Chapter07\f07-03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7338" y="2563813"/>
            <a:ext cx="2643187" cy="120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02_GRAPHICS\BOOKS\01_CE_Art_PDF\Robeva\Chapter07\f07-0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124200"/>
            <a:ext cx="5181600" cy="44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2_GRAPHICS\BOOKS\01_CE_Art_PDF\Robeva\Chapter07\f07-0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5099050" cy="5531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02_GRAPHICS\BOOKS\01_CE_Art_PDF\Robeva\Chapter07\f07-06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0"/>
            <a:ext cx="6121400" cy="445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02_GRAPHICS\BOOKS\01_CE_Art_PDF\Robeva\Chapter07\f07-07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1693863"/>
            <a:ext cx="4799013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02_GRAPHICS\BOOKS\01_CE_Art_PDF\Robeva\Chapter07\f07-08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135687" cy="42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02_GRAPHICS\BOOKS\01_CE_Art_PDF\Robeva\Chapter07\f07-09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4140200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1419</Words>
  <Application>Microsoft Office PowerPoint</Application>
  <PresentationFormat>On-screen Show (4:3)</PresentationFormat>
  <Paragraphs>90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SPi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PG0079</dc:creator>
  <cp:lastModifiedBy>200325</cp:lastModifiedBy>
  <cp:revision>29</cp:revision>
  <dcterms:created xsi:type="dcterms:W3CDTF">2015-03-27T11:57:16Z</dcterms:created>
  <dcterms:modified xsi:type="dcterms:W3CDTF">2015-03-28T00:02:17Z</dcterms:modified>
</cp:coreProperties>
</file>