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75747" autoAdjust="0"/>
  </p:normalViewPr>
  <p:slideViewPr>
    <p:cSldViewPr>
      <p:cViewPr varScale="1">
        <p:scale>
          <a:sx n="87" d="100"/>
          <a:sy n="87" d="100"/>
        </p:scale>
        <p:origin x="-23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C4087-D322-486C-B5D5-EB1C0410ADAA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AB85F-21C7-4CDC-BB28-0AD9C063DF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2E5D73-458B-4BD6-9CC8-CF27058421CD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98B5DE-C607-49BC-8F79-BAAC4FC86C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12.1 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Example of a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phylogenetic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tree. This tree is reconstructed by NJ using the data relating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LolC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from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Epichloë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</a:t>
            </a:r>
          </a:p>
          <a:p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Neotyphodium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spp. to the most closely related sequences identified by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blastp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the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GenBank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database. Taxonomic relationships are</a:t>
            </a: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indicated for the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CysD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orthologs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8B5DE-C607-49BC-8F79-BAAC4FC86C1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12.2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Tree for the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Newick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format in the example in Exercise 12.3.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8B5DE-C607-49BC-8F79-BAAC4FC86C1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12.3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Trees for Exercise 12.3.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8B5DE-C607-49BC-8F79-BAAC4FC86C1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12.4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portion of the hemoglobin multiple sequence alignment, with numbers at left indicating the starting position in each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sequence. Periods indicate that characters are identical to the character shown in the top sequence. Lowercase characters indicate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characters are different than those found in the HBA1 sequence, while the dashes represent gaps in the sequence alignment.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8B5DE-C607-49BC-8F79-BAAC4FC86C1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12.5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Log-likelihood function for the JC model and the sequences HBA1 and HBA2.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8B5DE-C607-49BC-8F79-BAAC4FC86C1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12.6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Trees reconstructed from the hemoglobin gene data using three different methods.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8B5DE-C607-49BC-8F79-BAAC4FC86C1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12.7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Evolutionary events that can occur during gene-genome (host-parasite)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coevolution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[62]. These are equivalent to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following processes associated with gene-genome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coevolution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(a) “Tracking”: Gene trees track species trees, or gene trees track each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other. (b) Lateral gene transfer (LGT). (c) Duplication. (d) Extinction of a gene lineage or a gene lineage is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unsampled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(e) Missing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boat: a gene lineage is unrepresented in a new species. (f) Trans-species polymorphism. Multiple gene lineages are carried through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multiple speciation events, either because of selection or because of insufficient time (depending on 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</a:t>
            </a:r>
            <a:r>
              <a:rPr lang="en-US" sz="1200" i="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effective population size) for</a:t>
            </a:r>
          </a:p>
          <a:p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fixation.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8B5DE-C607-49BC-8F79-BAAC4FC86C1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AC6BCB-871C-42E6-A471-61A87F0D6B15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020316-E645-40BC-9B97-188F2AE0B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AC6BCB-871C-42E6-A471-61A87F0D6B15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020316-E645-40BC-9B97-188F2AE0B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AC6BCB-871C-42E6-A471-61A87F0D6B15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020316-E645-40BC-9B97-188F2AE0B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AC6BCB-871C-42E6-A471-61A87F0D6B15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020316-E645-40BC-9B97-188F2AE0B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AC6BCB-871C-42E6-A471-61A87F0D6B15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020316-E645-40BC-9B97-188F2AE0B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AC6BCB-871C-42E6-A471-61A87F0D6B15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020316-E645-40BC-9B97-188F2AE0B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AC6BCB-871C-42E6-A471-61A87F0D6B15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020316-E645-40BC-9B97-188F2AE0B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AC6BCB-871C-42E6-A471-61A87F0D6B15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020316-E645-40BC-9B97-188F2AE0B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AC6BCB-871C-42E6-A471-61A87F0D6B15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020316-E645-40BC-9B97-188F2AE0B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AC6BCB-871C-42E6-A471-61A87F0D6B15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020316-E645-40BC-9B97-188F2AE0B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AC6BCB-871C-42E6-A471-61A87F0D6B15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020316-E645-40BC-9B97-188F2AE0B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4572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Chapter12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5532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fig</a:t>
            </a:r>
            <a:fld id="{B8020316-E645-40BC-9B97-188F2AE0BE59}" type="slidenum">
              <a:rPr kumimoji="0" lang="en-US" sz="15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02_GRAPHICS\BOOKS\01_CE_Art_PDF\Robeva\Chapter12\f12-01-9780128012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828800"/>
            <a:ext cx="4508500" cy="299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02_GRAPHICS\BOOKS\01_CE_Art_PDF\Robeva\Chapter12\f12-02-9780128012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133600"/>
            <a:ext cx="3048000" cy="231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:\02_GRAPHICS\BOOKS\01_CE_Art_PDF\Robeva\Chapter12\f12-03a-9780128012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905000"/>
            <a:ext cx="3048000" cy="2286000"/>
          </a:xfrm>
          <a:prstGeom prst="rect">
            <a:avLst/>
          </a:prstGeom>
          <a:noFill/>
        </p:spPr>
      </p:pic>
      <p:pic>
        <p:nvPicPr>
          <p:cNvPr id="3075" name="Picture 3" descr="Z:\02_GRAPHICS\BOOKS\01_CE_Art_PDF\Robeva\Chapter12\f12-03b-97801280121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981200"/>
            <a:ext cx="30607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02_GRAPHICS\BOOKS\01_CE_Art_PDF\Robeva\Chapter12\f12-04-9780128012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3048000"/>
            <a:ext cx="3328988" cy="71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Z:\02_GRAPHICS\BOOKS\01_CE_Art_PDF\Robeva\Chapter12\f12-05-9780128012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514600"/>
            <a:ext cx="40259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Z:\02_GRAPHICS\BOOKS\01_CE_Art_PDF\Robeva\Chapter12\f12-06a-9780128012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286000"/>
            <a:ext cx="1435100" cy="1752600"/>
          </a:xfrm>
          <a:prstGeom prst="rect">
            <a:avLst/>
          </a:prstGeom>
          <a:noFill/>
        </p:spPr>
      </p:pic>
      <p:pic>
        <p:nvPicPr>
          <p:cNvPr id="6147" name="Picture 3" descr="Z:\02_GRAPHICS\BOOKS\01_CE_Art_PDF\Robeva\Chapter12\f12-06b-97801280121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2286000"/>
            <a:ext cx="1447800" cy="1778000"/>
          </a:xfrm>
          <a:prstGeom prst="rect">
            <a:avLst/>
          </a:prstGeom>
          <a:noFill/>
        </p:spPr>
      </p:pic>
      <p:pic>
        <p:nvPicPr>
          <p:cNvPr id="6148" name="Picture 4" descr="Z:\02_GRAPHICS\BOOKS\01_CE_Art_PDF\Robeva\Chapter12\f12-06c-97801280121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2362200"/>
            <a:ext cx="1409700" cy="1716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Z:\02_GRAPHICS\BOOKS\01_CE_Art_PDF\Robeva\Chapter12\f12-07-9780128012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286000"/>
            <a:ext cx="3517900" cy="250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298</Words>
  <Application>Microsoft Office PowerPoint</Application>
  <PresentationFormat>On-screen Show (4:3)</PresentationFormat>
  <Paragraphs>23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SPi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PG0079</dc:creator>
  <cp:lastModifiedBy>200325</cp:lastModifiedBy>
  <cp:revision>35</cp:revision>
  <dcterms:created xsi:type="dcterms:W3CDTF">2015-03-27T11:57:16Z</dcterms:created>
  <dcterms:modified xsi:type="dcterms:W3CDTF">2015-03-28T00:00:46Z</dcterms:modified>
</cp:coreProperties>
</file>