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747" autoAdjust="0"/>
  </p:normalViewPr>
  <p:slideViewPr>
    <p:cSldViewPr>
      <p:cViewPr varScale="1">
        <p:scale>
          <a:sx n="55" d="100"/>
          <a:sy n="55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cartoon of the ribbon and Velcro analogy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13.10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Recording the optimal scores in a table during a dynamic programming routine.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13.11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visual of how the energy score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j) is calculated.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different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tracebacks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same sequence and the associated arc diagrams and secondary structures.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13.13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more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foldings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same RNA sequence of length 10. The sum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of the bond strengths as defined in Eq. (13.2),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given.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13.14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GGG-loop (left) and a poly-C hairpin loop (right). The arc diagrams are shown at top and the secondary 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below.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13.15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 pair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(bi+1, bj−1) = (X, Y) is a stacked base pair because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j) is also paired.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UNAFold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stores the energy of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Y) in a table in a text file. The value not only depends on what bond (X, Y) is, but also on the fact that it is stacked beneath a CG-bond.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13.16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Parse tree for the derivation of the string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=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abbbbbba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context-free grammar S →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A→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bbA|bb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Notice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can be read off from the tree by starting at S and “walking around” the tree in a counterclockwise order.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13.17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six legal folds of the sequence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= GGACUGC that have at least one base pair and the corresponding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being generated by the Knudsen-Hein grammar. The “unfolded” secondary structure has probability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P(S0) = p61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q1q72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13.18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derivation using the Knudsen-Hein grammar.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13.19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left derivations, and the corresponding parse trees, for the string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=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from the ambiguous grammar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→SS | a.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nucleotides attached together via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phosphodiester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bond, forming the sugar-phosphate backbone. Figure created by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Narayanese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English language Wikipedia and provided under the Creative Commons Attribution-Share Alike 3.0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Unported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license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(http://creativecommons.org/licenses/by-sa/3.0/legalcode).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13.20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RNA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pseudoknot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class B found 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Bacillus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subtilis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secondary structure is drawn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plane without crossings, and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pseudoknotting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shown by the brackets: the subsequence CAUGGCUU on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multiloop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(this appears “reversed” because it is read from the 5-to-3 direction) bonds with the subsequence AAG[U]CCAUG on another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multiloop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[U] denotes an unpaired base in a size-1 bulge loop. Image from http://en.wikipedia.org/wiki/RNase_P.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13.21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pseudoknot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arises from two “kissing hairpins.” Its arc diagram is shown to the right. Directly below it is its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formed by collapsing every stack to a single arc. To the left of the core is its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shape, which is formed by removing isolated vertices,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repeating the collapsing process if necessary.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arc diagram in the upper left, its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 is formed by collapsing all stacks into single arcs. To find its shape,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 vertices are removed. However, this introduces new stacks of size greater than 1, so this process must be repeated. The shape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diagram in the upper right.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13.1.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RNA structures shown below.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illustrated by the following example of the generation of the structure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S2 from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13.17.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13.3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base pairs found in RNA molecules.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13.4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Primary, secondary, and tertiary structures of the yeast aspartic acid transfer RNA. Nonstandard symbols are as follows: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pseudouracil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 is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dihydrouracil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 is 5-methyl cytosine, g is 1-methyl guanine, and u is 5-methyl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uridine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Primary sequence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 from the Nucleotide Data Base ndbserver.rutgers.edu [2, 3]. Tertiary structure was prepared using Cn3D (www.ncbi.nlm.nih.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data from [4].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13.5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different folds of an RNA strand, and the corresponding arc diagrams. The first structure has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noncrossing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diagram. The second structure is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pseudoknot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its arc diagram has crossings—it is a 3-noncrossing structure.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13.6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Motzkin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 and point-bracket representation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noncrossing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 diagram from Figure 13.5.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13.7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picture illustrating the recursion in Eq. (13.1).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13.8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2-loops: a bulge loop (left) and an interior loop (right). Each secondary structure also contains two 2-loops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stacked pairs.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13.9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cases that need to be considered when the bases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bond with each other.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Chapter13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01_CE_Art_PDF\Robeva\Chapter13\f13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2700337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:\01_CE_Art_PDF\Robeva\Chapter13\f13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5641975" cy="261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4657725" cy="188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651375" cy="26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67000"/>
            <a:ext cx="4114800" cy="66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4121150" cy="163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4062413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2124075" cy="229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5907087" cy="51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4306888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1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4302125" cy="125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01_CE_Art_PDF\Robeva\Chapter13\f13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075" y="2419350"/>
            <a:ext cx="2322513" cy="22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01_CE_Art_PDF\Robeva\Chapter13\f13-2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5041900" cy="480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01_CE_Art_PDF\Robeva\Chapter13\f13-2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4489450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01_CE_Art_PDF\Robeva\Chapter13\f13-2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5389562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Z:\01_CE_Art_PDF\Robeva\Chapter13\u13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43200"/>
            <a:ext cx="3752850" cy="911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077200" y="6248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62484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Exercise 13.1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:\01_CE_Art_PDF\Robeva\Chapter13\u13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3768725"/>
            <a:ext cx="4310062" cy="2619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77200" y="6248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:\01_CE_Art_PDF\Robeva\Chapter13\f13-03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1797050"/>
            <a:ext cx="1841500" cy="1146175"/>
          </a:xfrm>
          <a:prstGeom prst="rect">
            <a:avLst/>
          </a:prstGeom>
          <a:noFill/>
        </p:spPr>
      </p:pic>
      <p:pic>
        <p:nvPicPr>
          <p:cNvPr id="3079" name="Picture 7" descr="Z:\01_CE_Art_PDF\Robeva\Chapter13\f13-03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1981200" cy="1155700"/>
          </a:xfrm>
          <a:prstGeom prst="rect">
            <a:avLst/>
          </a:prstGeom>
          <a:noFill/>
        </p:spPr>
      </p:pic>
      <p:pic>
        <p:nvPicPr>
          <p:cNvPr id="3080" name="Picture 8" descr="Z:\01_CE_Art_PDF\Robeva\Chapter13\f13-03c-9780128012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1413" y="3368675"/>
            <a:ext cx="2014537" cy="107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01_CE_Art_PDF\Robeva\Chapter13\f13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543425" cy="255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01_CE_Art_PDF\Robeva\Chapter13\f13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4313238" cy="148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01_CE_Art_PDF\Robeva\Chapter13\f13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840413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01_CE_Art_PDF\Robeva\Chapter13\f13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5151438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Z:\01_CE_Art_PDF\Robeva\Chapter13\f13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4127500" cy="131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Z:\01_CE_Art_PDF\Robeva\Chapter13\f13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5211763" cy="48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861</Words>
  <Application>Microsoft Office PowerPoint</Application>
  <PresentationFormat>On-screen Show (4:3)</PresentationFormat>
  <Paragraphs>71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PG0079</cp:lastModifiedBy>
  <cp:revision>46</cp:revision>
  <dcterms:created xsi:type="dcterms:W3CDTF">2015-03-27T11:57:16Z</dcterms:created>
  <dcterms:modified xsi:type="dcterms:W3CDTF">2015-03-28T06:18:54Z</dcterms:modified>
</cp:coreProperties>
</file>