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5747" autoAdjust="0"/>
  </p:normalViewPr>
  <p:slideViewPr>
    <p:cSldViewPr>
      <p:cViewPr varScale="1">
        <p:scale>
          <a:sx n="55" d="100"/>
          <a:sy n="55" d="100"/>
        </p:scale>
        <p:origin x="-15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C4087-D322-486C-B5D5-EB1C0410ADAA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AB85F-21C7-4CDC-BB28-0AD9C063DF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E5D73-458B-4BD6-9CC8-CF27058421CD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8B5DE-C607-49BC-8F79-BAAC4FC86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RNA structure as planar graph (hydrogen bonds (resp. backbone) represented by dark gray (resp. black) edges)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diagram.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14.10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Poincaré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dual: we map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fatgraph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one vertex and three boundary components into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fatgraph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three vertices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one boundary component.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14.11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 14.2.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14.12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order.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14.13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diagram to a shape by removing all 1-arc and parallel arcs. The dash arc is a rainbow arc, where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preshape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nested inside.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14.14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four shapes of genus 1.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14.15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Gluing and slicing in unicellular maps.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14.16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 14.3.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14.17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Pairing of up- and down-steps.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14.18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four shapes of genus 1 and corresponding secondary structure.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14.19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Rémy’s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bijection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two ways of obtaining a planar tree with n edges and a labeled vertex from a planar tree with n − 1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edges with a labeled sector. We pass from (a) to (b) by inserting a labeled vertex as a leaf to the labeled sector and from (a) to (c)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replacing the vertex containing the sector by the labeled vertex, and carrying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subtree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left of the sector as its leftmost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subtree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case applies if the labeled vertex is not a leaf.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14.2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diagram (a) to its shape (b).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14.20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construct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nonshape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-sectors via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Rémy’s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procedure. The following insertions produce an unlabeled vertex of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degree 2: (a) the sector is in a labeled vertex and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{vl+1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. . . ,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= ∅, (b)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(l=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0), and (c)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(l=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if the sector is in an unlabeled vertex.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14.3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four shapes employed in the topological folding algorithm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gfold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14.4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diagram with rainbow, 1-arc, and crossing stacks marked.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14.5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Inflation of edges and vertices to ribbons and disks. Here, we have four vertices, five edges, and one boundary component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a,b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c,d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e,f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g,h,i,j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The corresponding surface has Euler characteristic χ = v − e + r = 0 and genus g = 1; see Equations (14.1)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(14.2).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14.6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Computing the number of boundary components. The diagram contains 5 + 9 edges and 10 vertices. We follow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alternating paths described in the text and observe that there are exactly two boundary components gray and dark gray. According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Equation (14.1), the genus of the diagram is given by 1 − 12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(10 − 14 + 2) = 2.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14.7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 to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fatgraphs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a single vertex. Contracting the backbone of a diagram into a single vertex decreases the length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boundary components and preserves the genus. The contracted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fatgraph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equivalent to the labeled directed cycle. The backbone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polymer can be recovered by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reinflating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disk into the backbone. The polygon (right-hand side) represents the standard 2D-model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surface as discussed in [21].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14.8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graphs to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fatgraphs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(a) A graph with four vertices and four edges. (b) Inflation of a vertex. (c) A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fatgraph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derived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(a) induces a topological surface.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14.9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 14.1.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Chapter14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</a:t>
            </a:r>
            <a:fld id="{B8020316-E645-40BC-9B97-188F2AE0BE59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02_GRAPHICS\BOOKS\01_CE_Art_PDF\Robeva\Chapter14\f14-01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90600"/>
            <a:ext cx="4846637" cy="468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02_GRAPHICS\BOOKS\01_CE_Art_PDF\Robeva\Chapter14\f14-10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743200"/>
            <a:ext cx="4164013" cy="1214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02_GRAPHICS\BOOKS\01_CE_Art_PDF\Robeva\Chapter14\f14-11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667000"/>
            <a:ext cx="3340100" cy="139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02_GRAPHICS\BOOKS\01_CE_Art_PDF\Robeva\Chapter14\f14-12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71800"/>
            <a:ext cx="3251200" cy="86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02_GRAPHICS\BOOKS\01_CE_Art_PDF\Robeva\Chapter14\f14-13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133600"/>
            <a:ext cx="4672012" cy="228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:\02_GRAPHICS\BOOKS\01_CE_Art_PDF\Robeva\Chapter14\f14-14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667000"/>
            <a:ext cx="4114800" cy="1500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:\02_GRAPHICS\BOOKS\01_CE_Art_PDF\Robeva\Chapter14\f14-15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743200"/>
            <a:ext cx="3721100" cy="1271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:\02_GRAPHICS\BOOKS\01_CE_Art_PDF\Robeva\Chapter14\f14-16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590800"/>
            <a:ext cx="3328987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:\02_GRAPHICS\BOOKS\01_CE_Art_PDF\Robeva\Chapter14\f14-17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048000"/>
            <a:ext cx="1422400" cy="78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:\02_GRAPHICS\BOOKS\01_CE_Art_PDF\Robeva\Chapter14\f14-18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371600"/>
            <a:ext cx="4038600" cy="4113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:\02_GRAPHICS\BOOKS\01_CE_Art_PDF\Robeva\Chapter14\f14-19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743200"/>
            <a:ext cx="19939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02_GRAPHICS\BOOKS\01_CE_Art_PDF\Robeva\Chapter14\f14-02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575" y="3017838"/>
            <a:ext cx="47752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:\02_GRAPHICS\BOOKS\01_CE_Art_PDF\Robeva\Chapter14\f14-20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95600"/>
            <a:ext cx="3606800" cy="115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02_GRAPHICS\BOOKS\01_CE_Art_PDF\Robeva\Chapter14\f14-03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276600"/>
            <a:ext cx="3986212" cy="48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02_GRAPHICS\BOOKS\01_CE_Art_PDF\Robeva\Chapter14\f14-04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743200"/>
            <a:ext cx="3441700" cy="1487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02_GRAPHICS\BOOKS\01_CE_Art_PDF\Robeva\Chapter14\f14-05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971800"/>
            <a:ext cx="6121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02_GRAPHICS\BOOKS\01_CE_Art_PDF\Robeva\Chapter14\f14-06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971800"/>
            <a:ext cx="5043488" cy="76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02_GRAPHICS\BOOKS\01_CE_Art_PDF\Robeva\Chapter14\f14-07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43200"/>
            <a:ext cx="5224462" cy="128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02_GRAPHICS\BOOKS\01_CE_Art_PDF\Robeva\Chapter14\f14-08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743200"/>
            <a:ext cx="3224212" cy="1195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02_GRAPHICS\BOOKS\01_CE_Art_PDF\Robeva\Chapter14\f14-09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971800"/>
            <a:ext cx="576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638</Words>
  <Application>Microsoft Office PowerPoint</Application>
  <PresentationFormat>On-screen Show (4:3)</PresentationFormat>
  <Paragraphs>56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SPi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PG0079</dc:creator>
  <cp:lastModifiedBy>PG0079</cp:lastModifiedBy>
  <cp:revision>38</cp:revision>
  <dcterms:created xsi:type="dcterms:W3CDTF">2015-03-27T11:57:16Z</dcterms:created>
  <dcterms:modified xsi:type="dcterms:W3CDTF">2015-03-28T05:15:51Z</dcterms:modified>
</cp:coreProperties>
</file>