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2" r:id="rId6"/>
    <p:sldId id="263" r:id="rId7"/>
    <p:sldId id="264" r:id="rId8"/>
    <p:sldId id="265" r:id="rId9"/>
    <p:sldId id="268"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403581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629343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7139699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030505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342694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591076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014786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382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39863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12900480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497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9343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1     Preliminaries </a:t>
            </a:r>
            <a:r>
              <a:rPr lang="en-US" b="1" dirty="0" smtClean="0">
                <a:solidFill>
                  <a:schemeClr val="accent3"/>
                </a:solidFill>
              </a:rPr>
              <a:t>And Review</a:t>
            </a:r>
            <a:endParaRPr lang="en-US" dirty="0">
              <a:solidFill>
                <a:schemeClr val="accent3"/>
              </a:solidFill>
            </a:endParaRPr>
          </a:p>
        </p:txBody>
      </p:sp>
    </p:spTree>
    <p:extLst>
      <p:ext uri="{BB962C8B-B14F-4D97-AF65-F5344CB8AC3E}">
        <p14:creationId xmlns:p14="http://schemas.microsoft.com/office/powerpoint/2010/main" val="112625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Solving </a:t>
            </a:r>
            <a:r>
              <a:rPr lang="en-US" b="1" dirty="0" smtClean="0"/>
              <a:t>A Matrix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 system of linear equations can be represented by a matrix equation: </a:t>
                </a:r>
                <a:r>
                  <a:rPr lang="en-US" b="1" dirty="0"/>
                  <a:t>Ax</a:t>
                </a:r>
                <a:r>
                  <a:rPr lang="en-US" dirty="0"/>
                  <a:t>=</a:t>
                </a:r>
                <a:r>
                  <a:rPr lang="en-US" b="1" dirty="0"/>
                  <a:t>b</a:t>
                </a:r>
                <a:r>
                  <a:rPr lang="en-US" dirty="0"/>
                  <a:t> where </a:t>
                </a:r>
                <a:r>
                  <a:rPr lang="en-US" b="1" dirty="0"/>
                  <a:t>A</a:t>
                </a:r>
                <a:r>
                  <a:rPr lang="en-US" dirty="0"/>
                  <a:t> is a known matrix, </a:t>
                </a:r>
                <a:r>
                  <a:rPr lang="en-US" b="1" dirty="0"/>
                  <a:t>b</a:t>
                </a:r>
                <a:r>
                  <a:rPr lang="en-US" dirty="0"/>
                  <a:t> is a known column vector, and </a:t>
                </a:r>
                <a:r>
                  <a:rPr lang="en-US" b="1" dirty="0"/>
                  <a:t>x</a:t>
                </a:r>
                <a:r>
                  <a:rPr lang="en-US" dirty="0"/>
                  <a:t> is a column vector of the variables whose values we wish to find.</a:t>
                </a:r>
              </a:p>
              <a:p>
                <a:r>
                  <a:rPr lang="en-US" dirty="0">
                    <a:sym typeface="Symbol"/>
                  </a:rPr>
                  <a:t>Similar to solving the algebraic equation </a:t>
                </a:r>
                <a14:m>
                  <m:oMath xmlns:m="http://schemas.openxmlformats.org/officeDocument/2006/math">
                    <m:r>
                      <a:rPr lang="en-US" i="1">
                        <a:latin typeface="Cambria Math"/>
                        <a:sym typeface="Symbol"/>
                      </a:rPr>
                      <m:t>𝑎𝑥</m:t>
                    </m:r>
                    <m:r>
                      <a:rPr lang="en-US" i="1">
                        <a:latin typeface="Cambria Math"/>
                        <a:sym typeface="Symbol"/>
                      </a:rPr>
                      <m:t>=</m:t>
                    </m:r>
                    <m:r>
                      <a:rPr lang="en-US" i="1">
                        <a:latin typeface="Cambria Math"/>
                        <a:sym typeface="Symbol"/>
                      </a:rPr>
                      <m:t>𝑏</m:t>
                    </m:r>
                  </m:oMath>
                </a14:m>
                <a:r>
                  <a:rPr lang="en-US" dirty="0">
                    <a:sym typeface="Symbol"/>
                  </a:rPr>
                  <a:t> to obtain </a:t>
                </a:r>
                <a14:m>
                  <m:oMath xmlns:m="http://schemas.openxmlformats.org/officeDocument/2006/math">
                    <m:r>
                      <a:rPr lang="en-US" i="1">
                        <a:latin typeface="Cambria Math"/>
                        <a:sym typeface="Symbol"/>
                      </a:rPr>
                      <m:t>𝑥</m:t>
                    </m:r>
                    <m:r>
                      <a:rPr lang="en-US" i="1">
                        <a:latin typeface="Cambria Math"/>
                        <a:sym typeface="Symbol"/>
                      </a:rPr>
                      <m:t>=</m:t>
                    </m:r>
                    <m:sSup>
                      <m:sSupPr>
                        <m:ctrlPr>
                          <a:rPr lang="en-US" i="1">
                            <a:latin typeface="Cambria Math"/>
                            <a:sym typeface="Symbol"/>
                          </a:rPr>
                        </m:ctrlPr>
                      </m:sSupPr>
                      <m:e>
                        <m:r>
                          <a:rPr lang="en-US" i="1">
                            <a:latin typeface="Cambria Math"/>
                            <a:sym typeface="Symbol"/>
                          </a:rPr>
                          <m:t>𝑎</m:t>
                        </m:r>
                      </m:e>
                      <m:sup>
                        <m:r>
                          <a:rPr lang="en-US" i="1">
                            <a:latin typeface="Cambria Math"/>
                            <a:sym typeface="Symbol"/>
                          </a:rPr>
                          <m:t>−1</m:t>
                        </m:r>
                      </m:sup>
                    </m:sSup>
                    <m:r>
                      <a:rPr lang="en-US" i="1">
                        <a:latin typeface="Cambria Math"/>
                        <a:sym typeface="Symbol"/>
                      </a:rPr>
                      <m:t>𝑏</m:t>
                    </m:r>
                    <m:r>
                      <a:rPr lang="en-US" i="1">
                        <a:latin typeface="Cambria Math"/>
                        <a:sym typeface="Symbol"/>
                      </a:rPr>
                      <m:t>,</m:t>
                    </m:r>
                  </m:oMath>
                </a14:m>
                <a:r>
                  <a:rPr lang="en-US" dirty="0"/>
                  <a:t> the solution to the matrix equation </a:t>
                </a:r>
                <a14:m>
                  <m:oMath xmlns:m="http://schemas.openxmlformats.org/officeDocument/2006/math">
                    <m:r>
                      <a:rPr lang="en-US" b="1" i="1">
                        <a:latin typeface="Cambria Math"/>
                      </a:rPr>
                      <m:t>𝑨𝒙</m:t>
                    </m:r>
                    <m:r>
                      <a:rPr lang="en-US" i="1">
                        <a:latin typeface="Cambria Math"/>
                      </a:rPr>
                      <m:t>=</m:t>
                    </m:r>
                    <m:r>
                      <a:rPr lang="en-US" b="1" i="1">
                        <a:latin typeface="Cambria Math"/>
                      </a:rPr>
                      <m:t>𝒃</m:t>
                    </m:r>
                  </m:oMath>
                </a14:m>
                <a:r>
                  <a:rPr lang="en-US" dirty="0"/>
                  <a:t> will be </a:t>
                </a:r>
                <a14:m>
                  <m:oMath xmlns:m="http://schemas.openxmlformats.org/officeDocument/2006/math">
                    <m:r>
                      <a:rPr lang="en-US" b="1" i="1">
                        <a:latin typeface="Cambria Math"/>
                      </a:rPr>
                      <m:t>𝒙</m:t>
                    </m:r>
                    <m:r>
                      <a:rPr lang="en-US" i="1">
                        <a:latin typeface="Cambria Math"/>
                      </a:rPr>
                      <m:t>=</m:t>
                    </m:r>
                    <m:sSup>
                      <m:sSupPr>
                        <m:ctrlPr>
                          <a:rPr lang="en-US" i="1">
                            <a:latin typeface="Cambria Math"/>
                          </a:rPr>
                        </m:ctrlPr>
                      </m:sSupPr>
                      <m:e>
                        <m:r>
                          <a:rPr lang="en-US" b="1" i="1">
                            <a:latin typeface="Cambria Math"/>
                          </a:rPr>
                          <m:t>𝑨</m:t>
                        </m:r>
                      </m:e>
                      <m:sup>
                        <m:r>
                          <a:rPr lang="en-US" i="1">
                            <a:latin typeface="Cambria Math"/>
                          </a:rPr>
                          <m:t>−1</m:t>
                        </m:r>
                      </m:sup>
                    </m:sSup>
                    <m:r>
                      <a:rPr lang="en-US" b="1" i="1">
                        <a:latin typeface="Cambria Math"/>
                      </a:rPr>
                      <m:t>𝒃</m:t>
                    </m:r>
                    <m:r>
                      <a:rPr lang="en-US" i="1">
                        <a:latin typeface="Cambria Math" panose="02040503050406030204" pitchFamily="18" charset="0"/>
                      </a:rPr>
                      <m:t> </m:t>
                    </m:r>
                  </m:oMath>
                </a14:m>
                <a:r>
                  <a:rPr lang="en-US" dirty="0"/>
                  <a:t>where </a:t>
                </a:r>
                <a14:m>
                  <m:oMath xmlns:m="http://schemas.openxmlformats.org/officeDocument/2006/math">
                    <m:sSup>
                      <m:sSupPr>
                        <m:ctrlPr>
                          <a:rPr lang="en-US" i="1">
                            <a:latin typeface="Cambria Math"/>
                          </a:rPr>
                        </m:ctrlPr>
                      </m:sSupPr>
                      <m:e>
                        <m:r>
                          <a:rPr lang="en-US" b="1" i="1">
                            <a:latin typeface="Cambria Math"/>
                          </a:rPr>
                          <m:t>𝑨</m:t>
                        </m:r>
                      </m:e>
                      <m:sup>
                        <m:r>
                          <a:rPr lang="en-US" i="1">
                            <a:latin typeface="Cambria Math"/>
                          </a:rPr>
                          <m:t>−1</m:t>
                        </m:r>
                      </m:sup>
                    </m:sSup>
                  </m:oMath>
                </a14:m>
                <a:r>
                  <a:rPr lang="en-US" dirty="0"/>
                  <a:t> is the inverse matrix of </a:t>
                </a:r>
                <a:r>
                  <a:rPr lang="en-US" b="1" dirty="0"/>
                  <a:t>A</a:t>
                </a:r>
                <a:r>
                  <a:rPr lang="en-US" dirty="0"/>
                  <a:t>.</a:t>
                </a:r>
              </a:p>
              <a:p>
                <a:r>
                  <a:rPr lang="en-US" dirty="0"/>
                  <a:t>One can compute the inverse of a matrix by hand using the Gauss Jordan method, but there are numerous software packages to choose from including Microsoft Excel.</a:t>
                </a:r>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376"/>
                </a:stretch>
              </a:blipFill>
            </p:spPr>
            <p:txBody>
              <a:bodyPr/>
              <a:lstStyle/>
              <a:p>
                <a:r>
                  <a:rPr lang="en-US">
                    <a:noFill/>
                  </a:rPr>
                  <a:t> </a:t>
                </a:r>
              </a:p>
            </p:txBody>
          </p:sp>
        </mc:Fallback>
      </mc:AlternateContent>
    </p:spTree>
    <p:extLst>
      <p:ext uri="{BB962C8B-B14F-4D97-AF65-F5344CB8AC3E}">
        <p14:creationId xmlns:p14="http://schemas.microsoft.com/office/powerpoint/2010/main" val="106953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1747"/>
          </a:xfrm>
        </p:spPr>
        <p:txBody>
          <a:bodyPr>
            <a:normAutofit fontScale="90000"/>
          </a:bodyPr>
          <a:lstStyle/>
          <a:p>
            <a:r>
              <a:rPr lang="en-US" b="1" dirty="0"/>
              <a:t>Illustration </a:t>
            </a:r>
            <a:r>
              <a:rPr lang="en-US" b="1" dirty="0" smtClean="0"/>
              <a:t>Of Expressing A System </a:t>
            </a:r>
            <a:br>
              <a:rPr lang="en-US" b="1" dirty="0" smtClean="0"/>
            </a:br>
            <a:r>
              <a:rPr lang="en-US" b="1" dirty="0" smtClean="0"/>
              <a:t>Of Linear Equations As A Matrix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Express the system:</a:t>
                </a:r>
              </a:p>
              <a:p>
                <a:pPr marL="0" indent="0" algn="ctr">
                  <a:buNone/>
                </a:pPr>
                <a:r>
                  <a:rPr lang="en-US" dirty="0"/>
                  <a:t>    </a:t>
                </a:r>
                <a14:m>
                  <m:oMath xmlns:m="http://schemas.openxmlformats.org/officeDocument/2006/math">
                    <m:m>
                      <m:mPr>
                        <m:mcs>
                          <m:mc>
                            <m:mcPr>
                              <m:count m:val="3"/>
                              <m:mcJc m:val="center"/>
                            </m:mcPr>
                          </m:mc>
                        </m:mcs>
                        <m:ctrlPr>
                          <a:rPr lang="en-US" i="1">
                            <a:latin typeface="Cambria Math"/>
                          </a:rPr>
                        </m:ctrlPr>
                      </m:mPr>
                      <m:mr>
                        <m:e>
                          <m:r>
                            <m:rPr>
                              <m:brk m:alnAt="7"/>
                            </m:rPr>
                            <a:rPr lang="en-US" i="1">
                              <a:latin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m:rPr>
                              <m:brk m:alnAt="7"/>
                            </m:rPr>
                            <a:rPr lang="en-US" i="1">
                              <a:latin typeface="Cambria Math" panose="02040503050406030204" pitchFamily="18" charset="0"/>
                            </a:rPr>
                            <m:t>+</m:t>
                          </m:r>
                          <m:r>
                            <a:rPr lang="en-US" i="1">
                              <a:latin typeface="Cambria Math" panose="02040503050406030204" pitchFamily="18" charset="0"/>
                            </a:rPr>
                            <m:t>3</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e>
                        <m:e>
                          <m:r>
                            <a:rPr lang="en-US" i="1">
                              <a:latin typeface="Cambria Math" panose="02040503050406030204" pitchFamily="18" charset="0"/>
                            </a:rPr>
                            <m:t>=</m:t>
                          </m:r>
                        </m:e>
                        <m:e>
                          <m:r>
                            <a:rPr lang="en-US" i="1">
                              <a:latin typeface="Cambria Math" panose="02040503050406030204" pitchFamily="18" charset="0"/>
                            </a:rPr>
                            <m:t>9</m:t>
                          </m:r>
                        </m:e>
                      </m:mr>
                      <m:mr>
                        <m:e>
                          <m:r>
                            <a:rPr lang="en-US" i="1">
                              <a:latin typeface="Cambria Math" panose="02040503050406030204" pitchFamily="18" charset="0"/>
                            </a:rPr>
                            <m:t>3</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+5</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e>
                        <m:e>
                          <m:r>
                            <a:rPr lang="en-US" i="1">
                              <a:latin typeface="Cambria Math" panose="02040503050406030204" pitchFamily="18" charset="0"/>
                            </a:rPr>
                            <m:t>=</m:t>
                          </m:r>
                        </m:e>
                        <m:e>
                          <m:r>
                            <a:rPr lang="en-US" i="1">
                              <a:latin typeface="Cambria Math" panose="02040503050406030204" pitchFamily="18" charset="0"/>
                            </a:rPr>
                            <m:t>14</m:t>
                          </m:r>
                        </m:e>
                      </m:mr>
                    </m:m>
                  </m:oMath>
                </a14:m>
                <a:endParaRPr lang="en-US" dirty="0"/>
              </a:p>
              <a:p>
                <a:pPr marL="0" indent="0">
                  <a:buNone/>
                </a:pPr>
                <a:r>
                  <a:rPr lang="en-US" dirty="0" smtClean="0"/>
                  <a:t>as </a:t>
                </a:r>
                <a:r>
                  <a:rPr lang="en-US" dirty="0"/>
                  <a:t>a matrix equation. </a:t>
                </a:r>
                <a:endParaRPr lang="en-US" dirty="0" smtClean="0"/>
              </a:p>
              <a:p>
                <a:pPr marL="0" indent="0">
                  <a:buNone/>
                </a:pPr>
                <a:r>
                  <a:rPr lang="en-US" dirty="0" smtClean="0"/>
                  <a:t>This </a:t>
                </a:r>
                <a:r>
                  <a:rPr lang="en-US" dirty="0"/>
                  <a:t>system of equations is equivalent to the matrix equation: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5</m:t>
                                </m:r>
                              </m:e>
                            </m:mr>
                          </m:m>
                        </m:e>
                      </m:d>
                      <m:d>
                        <m:dPr>
                          <m:begChr m:val="["/>
                          <m:endChr m:val="]"/>
                          <m:ctrlPr>
                            <a:rPr lang="en-US" i="1">
                              <a:latin typeface="Cambria Math"/>
                            </a:rPr>
                          </m:ctrlPr>
                        </m:dPr>
                        <m:e>
                          <m:m>
                            <m:mPr>
                              <m:mcs>
                                <m:mc>
                                  <m:mcPr>
                                    <m:count m:val="1"/>
                                    <m:mcJc m:val="center"/>
                                  </m:mcPr>
                                </m:mc>
                              </m:mcs>
                              <m:ctrlPr>
                                <a:rPr lang="en-US" i="1">
                                  <a:latin typeface="Cambria Math"/>
                                </a:rPr>
                              </m:ctrlPr>
                            </m:mPr>
                            <m:m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2</m:t>
                                    </m:r>
                                  </m:sub>
                                </m:sSub>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9</m:t>
                                </m:r>
                              </m:e>
                            </m:mr>
                            <m:mr>
                              <m:e>
                                <m:r>
                                  <a:rPr lang="en-US" i="1">
                                    <a:latin typeface="Cambria Math" panose="02040503050406030204" pitchFamily="18" charset="0"/>
                                  </a:rPr>
                                  <m:t>14</m:t>
                                </m:r>
                              </m:e>
                            </m:mr>
                          </m:m>
                        </m:e>
                      </m:d>
                    </m:oMath>
                  </m:oMathPara>
                </a14:m>
                <a:endParaRPr lang="en-US" dirty="0"/>
              </a:p>
              <a:p>
                <a:pPr marL="0" indent="0">
                  <a:buNone/>
                </a:pPr>
                <a:r>
                  <a:rPr lang="en-US" dirty="0"/>
                  <a:t>                               </a:t>
                </a:r>
                <a:r>
                  <a:rPr lang="en-US" dirty="0" smtClean="0"/>
                  <a:t>			</a:t>
                </a:r>
                <a:r>
                  <a:rPr lang="en-US" b="1" dirty="0" smtClean="0"/>
                  <a:t>A </a:t>
                </a:r>
                <a:r>
                  <a:rPr lang="en-US" dirty="0" smtClean="0"/>
                  <a:t>  </a:t>
                </a:r>
                <a:r>
                  <a:rPr lang="en-US" dirty="0"/>
                  <a:t>×  </a:t>
                </a:r>
                <a:r>
                  <a:rPr lang="en-US" b="1" dirty="0"/>
                  <a:t>x</a:t>
                </a:r>
                <a:r>
                  <a:rPr lang="en-US" dirty="0"/>
                  <a:t>   </a:t>
                </a:r>
                <a:r>
                  <a:rPr lang="en-US" dirty="0" smtClean="0"/>
                  <a:t> =     </a:t>
                </a:r>
                <a:r>
                  <a:rPr lang="en-US" b="1" dirty="0" smtClean="0"/>
                  <a:t>b</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91278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Solving </a:t>
            </a:r>
            <a:r>
              <a:rPr lang="en-US" b="1" dirty="0" smtClean="0"/>
              <a:t>The Previous Matrix Equation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To find the inverse of matrix A, using your method of choice, results in</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sSup>
                        <m:sSupPr>
                          <m:ctrlPr>
                            <a:rPr lang="en-US" sz="2900" i="1">
                              <a:latin typeface="Cambria Math"/>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i="1">
                          <a:latin typeface="Cambria Math" panose="02040503050406030204" pitchFamily="18" charset="0"/>
                        </a:rPr>
                        <m:t>=</m:t>
                      </m:r>
                      <m:d>
                        <m:dPr>
                          <m:begChr m:val="["/>
                          <m:endChr m:val="]"/>
                          <m:ctrlPr>
                            <a:rPr lang="en-US" sz="2900" i="1">
                              <a:latin typeface="Cambria Math"/>
                            </a:rPr>
                          </m:ctrlPr>
                        </m:dPr>
                        <m:e>
                          <m:m>
                            <m:mPr>
                              <m:mcs>
                                <m:mc>
                                  <m:mcPr>
                                    <m:count m:val="2"/>
                                    <m:mcJc m:val="center"/>
                                  </m:mcPr>
                                </m:mc>
                              </m:mcs>
                              <m:ctrlPr>
                                <a:rPr lang="en-US" sz="2900" i="1">
                                  <a:latin typeface="Cambria Math"/>
                                </a:rPr>
                              </m:ctrlPr>
                            </m:mPr>
                            <m:mr>
                              <m:e>
                                <m:r>
                                  <m:rPr>
                                    <m:brk m:alnAt="7"/>
                                  </m:rPr>
                                  <a:rPr lang="en-US" sz="2900" i="1">
                                    <a:latin typeface="Cambria Math" panose="02040503050406030204" pitchFamily="18" charset="0"/>
                                  </a:rPr>
                                  <m:t>5</m:t>
                                </m:r>
                              </m:e>
                              <m:e>
                                <m:r>
                                  <a:rPr lang="en-US" sz="2900" i="1">
                                    <a:latin typeface="Cambria Math" panose="02040503050406030204" pitchFamily="18" charset="0"/>
                                  </a:rPr>
                                  <m:t>−3</m:t>
                                </m:r>
                              </m:e>
                            </m:mr>
                            <m:mr>
                              <m:e>
                                <m:r>
                                  <a:rPr lang="en-US" sz="2900" i="1">
                                    <a:latin typeface="Cambria Math" panose="02040503050406030204" pitchFamily="18" charset="0"/>
                                  </a:rPr>
                                  <m:t>−3</m:t>
                                </m:r>
                              </m:e>
                              <m:e>
                                <m:r>
                                  <a:rPr lang="en-US" sz="2900" i="1">
                                    <a:latin typeface="Cambria Math" panose="02040503050406030204" pitchFamily="18" charset="0"/>
                                  </a:rPr>
                                  <m:t>2</m:t>
                                </m:r>
                              </m:e>
                            </m:mr>
                          </m:m>
                        </m:e>
                      </m:d>
                    </m:oMath>
                  </m:oMathPara>
                </a14:m>
                <a:endParaRPr lang="en-US" sz="2900" dirty="0"/>
              </a:p>
              <a:p>
                <a:pPr marL="0" indent="0">
                  <a:buNone/>
                </a:pPr>
                <a:endParaRPr lang="en-US" sz="2900" dirty="0" smtClean="0"/>
              </a:p>
              <a:p>
                <a:pPr marL="0" indent="0">
                  <a:buNone/>
                </a:pPr>
                <a:r>
                  <a:rPr lang="en-US" sz="2900" dirty="0" smtClean="0"/>
                  <a:t>Since </a:t>
                </a:r>
                <a14:m>
                  <m:oMath xmlns:m="http://schemas.openxmlformats.org/officeDocument/2006/math">
                    <m:r>
                      <a:rPr lang="en-US" sz="2900" b="1" i="1">
                        <a:latin typeface="Cambria Math" panose="02040503050406030204" pitchFamily="18" charset="0"/>
                      </a:rPr>
                      <m:t>𝒙</m:t>
                    </m:r>
                    <m:r>
                      <a:rPr lang="en-US" sz="2900" i="1">
                        <a:latin typeface="Cambria Math" panose="02040503050406030204" pitchFamily="18" charset="0"/>
                      </a:rPr>
                      <m:t>=</m:t>
                    </m:r>
                    <m:sSup>
                      <m:sSupPr>
                        <m:ctrlPr>
                          <a:rPr lang="en-US" sz="2900" i="1">
                            <a:latin typeface="Cambria Math"/>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b="1" i="1">
                        <a:latin typeface="Cambria Math" panose="02040503050406030204" pitchFamily="18" charset="0"/>
                      </a:rPr>
                      <m:t>𝒃</m:t>
                    </m:r>
                    <m:r>
                      <a:rPr lang="en-US" sz="2900" i="1">
                        <a:latin typeface="Cambria Math" panose="02040503050406030204" pitchFamily="18" charset="0"/>
                      </a:rPr>
                      <m:t>, </m:t>
                    </m:r>
                  </m:oMath>
                </a14:m>
                <a:r>
                  <a:rPr lang="en-US" sz="2900" dirty="0"/>
                  <a:t>then the solution is</a:t>
                </a:r>
                <a:r>
                  <a:rPr lang="en-US" sz="2900" dirty="0" smtClean="0"/>
                  <a:t>:</a:t>
                </a:r>
              </a:p>
              <a:p>
                <a:pPr marL="0" indent="0">
                  <a:buNone/>
                </a:pPr>
                <a:endParaRPr lang="en-US" sz="2900" dirty="0"/>
              </a:p>
              <a:p>
                <a:pPr marL="0" indent="0" algn="ctr">
                  <a:buNone/>
                </a:pPr>
                <a:r>
                  <a:rPr lang="en-US" sz="2900" dirty="0"/>
                  <a:t>     </a:t>
                </a:r>
                <a14:m>
                  <m:oMath xmlns:m="http://schemas.openxmlformats.org/officeDocument/2006/math">
                    <m:d>
                      <m:dPr>
                        <m:begChr m:val="["/>
                        <m:endChr m:val="]"/>
                        <m:ctrlPr>
                          <a:rPr lang="en-US" sz="2900" i="1">
                            <a:latin typeface="Cambria Math"/>
                          </a:rPr>
                        </m:ctrlPr>
                      </m:dPr>
                      <m:e>
                        <m:m>
                          <m:mPr>
                            <m:mcs>
                              <m:mc>
                                <m:mcPr>
                                  <m:count m:val="1"/>
                                  <m:mcJc m:val="center"/>
                                </m:mcPr>
                              </m:mc>
                            </m:mcs>
                            <m:ctrlPr>
                              <a:rPr lang="en-US" sz="2900" i="1">
                                <a:latin typeface="Cambria Math"/>
                              </a:rPr>
                            </m:ctrlPr>
                          </m:mPr>
                          <m:mr>
                            <m:e>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1</m:t>
                                  </m:r>
                                </m:sub>
                              </m:sSub>
                            </m:e>
                          </m:mr>
                          <m:mr>
                            <m:e>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2</m:t>
                                  </m:r>
                                </m:sub>
                              </m:sSub>
                            </m:e>
                          </m:mr>
                        </m:m>
                      </m:e>
                    </m:d>
                    <m:r>
                      <a:rPr lang="en-US" sz="2900" i="1">
                        <a:latin typeface="Cambria Math" panose="02040503050406030204" pitchFamily="18" charset="0"/>
                      </a:rPr>
                      <m:t>=</m:t>
                    </m:r>
                    <m:r>
                      <a:rPr lang="en-US" sz="2900" b="1" i="1">
                        <a:latin typeface="Cambria Math" panose="02040503050406030204" pitchFamily="18" charset="0"/>
                      </a:rPr>
                      <m:t>𝒙</m:t>
                    </m:r>
                    <m:r>
                      <a:rPr lang="en-US" sz="2900" i="1">
                        <a:latin typeface="Cambria Math" panose="02040503050406030204" pitchFamily="18" charset="0"/>
                      </a:rPr>
                      <m:t>=</m:t>
                    </m:r>
                    <m:sSup>
                      <m:sSupPr>
                        <m:ctrlPr>
                          <a:rPr lang="en-US" sz="2900" i="1">
                            <a:latin typeface="Cambria Math"/>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b="1" i="1">
                        <a:latin typeface="Cambria Math" panose="02040503050406030204" pitchFamily="18" charset="0"/>
                      </a:rPr>
                      <m:t>𝒃</m:t>
                    </m:r>
                    <m:r>
                      <a:rPr lang="en-US" sz="2900" i="1">
                        <a:latin typeface="Cambria Math" panose="02040503050406030204" pitchFamily="18" charset="0"/>
                      </a:rPr>
                      <m:t>=</m:t>
                    </m:r>
                    <m:d>
                      <m:dPr>
                        <m:begChr m:val="["/>
                        <m:endChr m:val="]"/>
                        <m:ctrlPr>
                          <a:rPr lang="en-US" sz="2900" i="1">
                            <a:latin typeface="Cambria Math"/>
                          </a:rPr>
                        </m:ctrlPr>
                      </m:dPr>
                      <m:e>
                        <m:m>
                          <m:mPr>
                            <m:mcs>
                              <m:mc>
                                <m:mcPr>
                                  <m:count m:val="2"/>
                                  <m:mcJc m:val="center"/>
                                </m:mcPr>
                              </m:mc>
                            </m:mcs>
                            <m:ctrlPr>
                              <a:rPr lang="en-US" sz="2900" i="1">
                                <a:latin typeface="Cambria Math"/>
                              </a:rPr>
                            </m:ctrlPr>
                          </m:mPr>
                          <m:mr>
                            <m:e>
                              <m:r>
                                <m:rPr>
                                  <m:brk m:alnAt="7"/>
                                </m:rPr>
                                <a:rPr lang="en-US" sz="2900" i="1">
                                  <a:latin typeface="Cambria Math" panose="02040503050406030204" pitchFamily="18" charset="0"/>
                                </a:rPr>
                                <m:t>5</m:t>
                              </m:r>
                            </m:e>
                            <m:e>
                              <m:r>
                                <a:rPr lang="en-US" sz="2900" i="1">
                                  <a:latin typeface="Cambria Math" panose="02040503050406030204" pitchFamily="18" charset="0"/>
                                </a:rPr>
                                <m:t>−3</m:t>
                              </m:r>
                            </m:e>
                          </m:mr>
                          <m:mr>
                            <m:e>
                              <m:r>
                                <a:rPr lang="en-US" sz="2900" i="1">
                                  <a:latin typeface="Cambria Math" panose="02040503050406030204" pitchFamily="18" charset="0"/>
                                </a:rPr>
                                <m:t>−3</m:t>
                              </m:r>
                            </m:e>
                            <m:e>
                              <m:r>
                                <a:rPr lang="en-US" sz="2900" i="1">
                                  <a:latin typeface="Cambria Math" panose="02040503050406030204" pitchFamily="18" charset="0"/>
                                </a:rPr>
                                <m:t>2</m:t>
                              </m:r>
                            </m:e>
                          </m:mr>
                        </m:m>
                      </m:e>
                    </m:d>
                    <m:d>
                      <m:dPr>
                        <m:begChr m:val="["/>
                        <m:endChr m:val="]"/>
                        <m:ctrlPr>
                          <a:rPr lang="en-US" sz="2900" i="1">
                            <a:latin typeface="Cambria Math"/>
                          </a:rPr>
                        </m:ctrlPr>
                      </m:dPr>
                      <m:e>
                        <m:m>
                          <m:mPr>
                            <m:mcs>
                              <m:mc>
                                <m:mcPr>
                                  <m:count m:val="1"/>
                                  <m:mcJc m:val="center"/>
                                </m:mcPr>
                              </m:mc>
                            </m:mcs>
                            <m:ctrlPr>
                              <a:rPr lang="en-US" sz="2900" i="1">
                                <a:latin typeface="Cambria Math"/>
                              </a:rPr>
                            </m:ctrlPr>
                          </m:mPr>
                          <m:mr>
                            <m:e>
                              <m:r>
                                <m:rPr>
                                  <m:brk m:alnAt="7"/>
                                </m:rPr>
                                <a:rPr lang="en-US" sz="2900" i="1">
                                  <a:latin typeface="Cambria Math" panose="02040503050406030204" pitchFamily="18" charset="0"/>
                                </a:rPr>
                                <m:t>9</m:t>
                              </m:r>
                            </m:e>
                          </m:mr>
                          <m:mr>
                            <m:e>
                              <m:r>
                                <a:rPr lang="en-US" sz="2900" i="1">
                                  <a:latin typeface="Cambria Math" panose="02040503050406030204" pitchFamily="18" charset="0"/>
                                </a:rPr>
                                <m:t>14</m:t>
                              </m:r>
                            </m:e>
                          </m:mr>
                        </m:m>
                      </m:e>
                    </m:d>
                    <m:r>
                      <a:rPr lang="en-US" sz="2900" i="1">
                        <a:latin typeface="Cambria Math" panose="02040503050406030204" pitchFamily="18" charset="0"/>
                      </a:rPr>
                      <m:t>=</m:t>
                    </m:r>
                    <m:d>
                      <m:dPr>
                        <m:begChr m:val="["/>
                        <m:endChr m:val="]"/>
                        <m:ctrlPr>
                          <a:rPr lang="en-US" sz="2900" i="1">
                            <a:latin typeface="Cambria Math"/>
                          </a:rPr>
                        </m:ctrlPr>
                      </m:dPr>
                      <m:e>
                        <m:m>
                          <m:mPr>
                            <m:mcs>
                              <m:mc>
                                <m:mcPr>
                                  <m:count m:val="1"/>
                                  <m:mcJc m:val="center"/>
                                </m:mcPr>
                              </m:mc>
                            </m:mcs>
                            <m:ctrlPr>
                              <a:rPr lang="en-US" sz="2900" i="1">
                                <a:latin typeface="Cambria Math"/>
                              </a:rPr>
                            </m:ctrlPr>
                          </m:mPr>
                          <m:mr>
                            <m:e>
                              <m:r>
                                <m:rPr>
                                  <m:brk m:alnAt="7"/>
                                </m:rPr>
                                <a:rPr lang="en-US" sz="2900" i="1">
                                  <a:latin typeface="Cambria Math" panose="02040503050406030204" pitchFamily="18" charset="0"/>
                                </a:rPr>
                                <m:t>3</m:t>
                              </m:r>
                            </m:e>
                          </m:mr>
                          <m:mr>
                            <m:e>
                              <m:r>
                                <a:rPr lang="en-US" sz="2900" i="1">
                                  <a:latin typeface="Cambria Math" panose="02040503050406030204" pitchFamily="18" charset="0"/>
                                </a:rPr>
                                <m:t>1</m:t>
                              </m:r>
                            </m:e>
                          </m:mr>
                        </m:m>
                      </m:e>
                    </m:d>
                  </m:oMath>
                </a14:m>
                <a:endParaRPr lang="en-US" sz="2900" dirty="0"/>
              </a:p>
              <a:p>
                <a:pPr marL="0" indent="0">
                  <a:buNone/>
                </a:pPr>
                <a:endParaRPr lang="en-US" sz="2900" dirty="0" smtClean="0"/>
              </a:p>
              <a:p>
                <a:pPr marL="0" indent="0">
                  <a:buNone/>
                </a:pPr>
                <a:r>
                  <a:rPr lang="en-US" sz="2900" dirty="0" smtClean="0"/>
                  <a:t>Thus</a:t>
                </a:r>
                <a:r>
                  <a:rPr lang="en-US" sz="2900" dirty="0"/>
                  <a:t>: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1</m:t>
                        </m:r>
                      </m:sub>
                    </m:sSub>
                    <m:r>
                      <a:rPr lang="en-US" sz="2900" i="1">
                        <a:latin typeface="Cambria Math" panose="02040503050406030204" pitchFamily="18" charset="0"/>
                      </a:rPr>
                      <m:t>=3</m:t>
                    </m:r>
                  </m:oMath>
                </a14:m>
                <a:r>
                  <a:rPr lang="en-US" sz="2900" dirty="0"/>
                  <a:t> and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2</m:t>
                        </m:r>
                      </m:sub>
                    </m:sSub>
                    <m:r>
                      <a:rPr lang="en-US" sz="2900" i="1">
                        <a:latin typeface="Cambria Math" panose="02040503050406030204" pitchFamily="18" charset="0"/>
                      </a:rPr>
                      <m:t>=1.</m:t>
                    </m:r>
                  </m:oMath>
                </a14:m>
                <a:endParaRPr lang="en-US" sz="2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val="408590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 Independence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sz="2900" dirty="0" smtClean="0"/>
                  <a:t>The set of vectors {</a:t>
                </a:r>
                <a:r>
                  <a:rPr lang="en-US" sz="2900" b="1" dirty="0"/>
                  <a:t>x</a:t>
                </a:r>
                <a:r>
                  <a:rPr lang="en-US" sz="2900" baseline="-25000" dirty="0"/>
                  <a:t>1</a:t>
                </a:r>
                <a:r>
                  <a:rPr lang="en-US" sz="2900" dirty="0"/>
                  <a:t>,</a:t>
                </a:r>
                <a:r>
                  <a:rPr lang="en-US" sz="2900" b="1" dirty="0"/>
                  <a:t>x</a:t>
                </a:r>
                <a:r>
                  <a:rPr lang="en-US" sz="2900" baseline="-25000" dirty="0"/>
                  <a:t>2</a:t>
                </a:r>
                <a:r>
                  <a:rPr lang="en-US" sz="2900" dirty="0"/>
                  <a:t>,…,</a:t>
                </a:r>
                <a:r>
                  <a:rPr lang="en-US" sz="2900" b="1" dirty="0" err="1"/>
                  <a:t>x</a:t>
                </a:r>
                <a:r>
                  <a:rPr lang="en-US" sz="2900" i="1" baseline="-25000" dirty="0" err="1"/>
                  <a:t>m</a:t>
                </a:r>
                <a:r>
                  <a:rPr lang="en-US" sz="2900" dirty="0"/>
                  <a:t> } is said to be linearly independent when the only set of scalars (real numbers)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2</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𝑚</m:t>
                        </m:r>
                      </m:sub>
                    </m:sSub>
                  </m:oMath>
                </a14:m>
                <a:r>
                  <a:rPr lang="en-US" sz="2900" dirty="0"/>
                  <a:t>} that satisfy the equation</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1</m:t>
                          </m:r>
                        </m:sub>
                      </m:sSub>
                      <m:sSub>
                        <m:sSubPr>
                          <m:ctrlPr>
                            <a:rPr lang="en-US" sz="2900" i="1">
                              <a:latin typeface="Cambria Math"/>
                            </a:rPr>
                          </m:ctrlPr>
                        </m:sSubPr>
                        <m:e>
                          <m:r>
                            <a:rPr lang="en-US" sz="2900" b="1" i="1">
                              <a:latin typeface="Cambria Math" panose="02040503050406030204" pitchFamily="18" charset="0"/>
                            </a:rPr>
                            <m:t>𝒙</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2</m:t>
                          </m:r>
                        </m:sub>
                      </m:sSub>
                      <m:sSub>
                        <m:sSubPr>
                          <m:ctrlPr>
                            <a:rPr lang="en-US" sz="2900" i="1">
                              <a:latin typeface="Cambria Math"/>
                            </a:rPr>
                          </m:ctrlPr>
                        </m:sSubPr>
                        <m:e>
                          <m:r>
                            <a:rPr lang="en-US" sz="2900" b="1" i="1">
                              <a:latin typeface="Cambria Math" panose="02040503050406030204" pitchFamily="18" charset="0"/>
                            </a:rPr>
                            <m:t>𝒙</m:t>
                          </m:r>
                        </m:e>
                        <m:sub>
                          <m:r>
                            <a:rPr lang="en-US" sz="2900" i="1">
                              <a:latin typeface="Cambria Math" panose="02040503050406030204" pitchFamily="18" charset="0"/>
                            </a:rPr>
                            <m:t>2</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3</m:t>
                          </m:r>
                        </m:sub>
                      </m:sSub>
                      <m:sSub>
                        <m:sSubPr>
                          <m:ctrlPr>
                            <a:rPr lang="en-US" sz="2900" i="1">
                              <a:latin typeface="Cambria Math"/>
                            </a:rPr>
                          </m:ctrlPr>
                        </m:sSubPr>
                        <m:e>
                          <m:r>
                            <a:rPr lang="en-US" sz="2900" b="1" i="1">
                              <a:latin typeface="Cambria Math" panose="02040503050406030204" pitchFamily="18" charset="0"/>
                            </a:rPr>
                            <m:t>𝒙</m:t>
                          </m:r>
                        </m:e>
                        <m:sub>
                          <m:r>
                            <a:rPr lang="en-US" sz="2900" i="1">
                              <a:latin typeface="Cambria Math" panose="02040503050406030204" pitchFamily="18" charset="0"/>
                            </a:rPr>
                            <m:t>3</m:t>
                          </m:r>
                        </m:sub>
                      </m:sSub>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𝑚</m:t>
                          </m:r>
                        </m:sub>
                      </m:sSub>
                      <m:sSub>
                        <m:sSubPr>
                          <m:ctrlPr>
                            <a:rPr lang="en-US" sz="2900" i="1">
                              <a:latin typeface="Cambria Math"/>
                            </a:rPr>
                          </m:ctrlPr>
                        </m:sSubPr>
                        <m:e>
                          <m:r>
                            <a:rPr lang="en-US" sz="2900" b="1" i="1">
                              <a:latin typeface="Cambria Math" panose="02040503050406030204" pitchFamily="18" charset="0"/>
                            </a:rPr>
                            <m:t>𝒙</m:t>
                          </m:r>
                        </m:e>
                        <m:sub>
                          <m:r>
                            <a:rPr lang="en-US" sz="2900" i="1">
                              <a:latin typeface="Cambria Math" panose="02040503050406030204" pitchFamily="18" charset="0"/>
                            </a:rPr>
                            <m:t>𝑚</m:t>
                          </m:r>
                        </m:sub>
                      </m:sSub>
                      <m:r>
                        <a:rPr lang="en-US" sz="2900" i="1">
                          <a:latin typeface="Cambria Math" panose="02040503050406030204" pitchFamily="18" charset="0"/>
                        </a:rPr>
                        <m:t>=</m:t>
                      </m:r>
                      <m:r>
                        <a:rPr lang="en-US" sz="2900" b="1" i="1">
                          <a:latin typeface="Cambria Math" panose="02040503050406030204" pitchFamily="18" charset="0"/>
                        </a:rPr>
                        <m:t>𝟎</m:t>
                      </m:r>
                    </m:oMath>
                  </m:oMathPara>
                </a14:m>
                <a:endParaRPr lang="en-US" sz="2900" dirty="0" smtClean="0"/>
              </a:p>
              <a:p>
                <a:pPr marL="0" indent="0">
                  <a:buNone/>
                </a:pPr>
                <a:r>
                  <a:rPr lang="en-US" sz="2900" dirty="0" smtClean="0"/>
                  <a:t>   is </a:t>
                </a:r>
                <a:r>
                  <a:rPr lang="en-US" sz="2900" dirty="0"/>
                  <a:t>when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𝛼</m:t>
                        </m:r>
                      </m:e>
                      <m:sub>
                        <m:r>
                          <a:rPr lang="en-US" sz="2900" i="1">
                            <a:latin typeface="Cambria Math" panose="02040503050406030204" pitchFamily="18" charset="0"/>
                          </a:rPr>
                          <m:t>𝑖</m:t>
                        </m:r>
                      </m:sub>
                    </m:sSub>
                  </m:oMath>
                </a14:m>
                <a:r>
                  <a:rPr lang="en-US" sz="2900" dirty="0"/>
                  <a:t>= 0 for all </a:t>
                </a:r>
                <a14:m>
                  <m:oMath xmlns:m="http://schemas.openxmlformats.org/officeDocument/2006/math">
                    <m:r>
                      <a:rPr lang="en-US" sz="2900" i="1">
                        <a:latin typeface="Cambria Math" panose="02040503050406030204" pitchFamily="18" charset="0"/>
                      </a:rPr>
                      <m:t>𝑖</m:t>
                    </m:r>
                    <m:r>
                      <a:rPr lang="en-US" sz="2900" i="1">
                        <a:latin typeface="Cambria Math" panose="02040503050406030204" pitchFamily="18" charset="0"/>
                      </a:rPr>
                      <m:t>=1,2,…,</m:t>
                    </m:r>
                    <m:r>
                      <a:rPr lang="en-US" sz="2900" i="1">
                        <a:latin typeface="Cambria Math" panose="02040503050406030204" pitchFamily="18" charset="0"/>
                      </a:rPr>
                      <m:t>𝑚</m:t>
                    </m:r>
                    <m:r>
                      <a:rPr lang="en-US" sz="2900" i="1">
                        <a:latin typeface="Cambria Math" panose="02040503050406030204" pitchFamily="18" charset="0"/>
                      </a:rPr>
                      <m:t>.</m:t>
                    </m:r>
                  </m:oMath>
                </a14:m>
                <a:r>
                  <a:rPr lang="en-US" sz="2900" dirty="0" smtClean="0"/>
                  <a:t> </a:t>
                </a:r>
                <a:r>
                  <a:rPr lang="en-US" sz="2900" dirty="0"/>
                  <a:t> When the set of </a:t>
                </a:r>
                <a:r>
                  <a:rPr lang="en-US" sz="2900" dirty="0" smtClean="0"/>
                  <a:t>vectors {</a:t>
                </a:r>
                <a:r>
                  <a:rPr lang="en-US" sz="2900" b="1" dirty="0" smtClean="0"/>
                  <a:t>x</a:t>
                </a:r>
                <a:r>
                  <a:rPr lang="en-US" sz="2900" baseline="-25000" dirty="0" smtClean="0"/>
                  <a:t>1</a:t>
                </a:r>
                <a:r>
                  <a:rPr lang="en-US" sz="2900" dirty="0" smtClean="0"/>
                  <a:t>,</a:t>
                </a:r>
                <a:r>
                  <a:rPr lang="en-US" sz="2900" b="1" dirty="0" smtClean="0"/>
                  <a:t>x</a:t>
                </a:r>
                <a:r>
                  <a:rPr lang="en-US" sz="2900" baseline="-25000" dirty="0" smtClean="0"/>
                  <a:t>2</a:t>
                </a:r>
                <a:r>
                  <a:rPr lang="en-US" sz="2900" dirty="0"/>
                  <a:t>,…,</a:t>
                </a:r>
                <a:r>
                  <a:rPr lang="en-US" sz="2900" b="1" dirty="0" err="1"/>
                  <a:t>x</a:t>
                </a:r>
                <a:r>
                  <a:rPr lang="en-US" sz="2900" i="1" baseline="-25000" dirty="0" err="1"/>
                  <a:t>m</a:t>
                </a:r>
                <a:r>
                  <a:rPr lang="en-US" sz="2900" dirty="0"/>
                  <a:t> </a:t>
                </a:r>
                <a:r>
                  <a:rPr lang="en-US" sz="2900" dirty="0" smtClean="0"/>
                  <a:t>}  is </a:t>
                </a:r>
                <a:r>
                  <a:rPr lang="en-US" sz="2900" dirty="0"/>
                  <a:t>linearly independent, then no vector in this set can be expressed as a </a:t>
                </a:r>
                <a:r>
                  <a:rPr lang="en-US" sz="2900" dirty="0" smtClean="0"/>
                  <a:t> linear  combination </a:t>
                </a:r>
                <a:r>
                  <a:rPr lang="en-US" sz="2900" dirty="0"/>
                  <a:t>of the other vectors in the set. </a:t>
                </a:r>
                <a:endParaRPr lang="en-US" sz="2900" dirty="0" smtClean="0"/>
              </a:p>
              <a:p>
                <a:pPr marL="0" indent="0">
                  <a:buNone/>
                </a:pPr>
                <a:endParaRPr lang="en-US" sz="2900" dirty="0"/>
              </a:p>
              <a:p>
                <a:r>
                  <a:rPr lang="en-US" sz="2900" dirty="0"/>
                  <a:t>A set of vectors {</a:t>
                </a:r>
                <a:r>
                  <a:rPr lang="en-US" sz="2900" b="1" dirty="0"/>
                  <a:t>x</a:t>
                </a:r>
                <a:r>
                  <a:rPr lang="en-US" sz="2900" baseline="-25000" dirty="0"/>
                  <a:t>1</a:t>
                </a:r>
                <a:r>
                  <a:rPr lang="en-US" sz="2900" dirty="0"/>
                  <a:t>,</a:t>
                </a:r>
                <a:r>
                  <a:rPr lang="en-US" sz="2900" b="1" dirty="0"/>
                  <a:t>x</a:t>
                </a:r>
                <a:r>
                  <a:rPr lang="en-US" sz="2900" baseline="-25000" dirty="0"/>
                  <a:t>2</a:t>
                </a:r>
                <a:r>
                  <a:rPr lang="en-US" sz="2900" dirty="0"/>
                  <a:t>,…,</a:t>
                </a:r>
                <a:r>
                  <a:rPr lang="en-US" sz="2900" b="1" dirty="0" err="1"/>
                  <a:t>x</a:t>
                </a:r>
                <a:r>
                  <a:rPr lang="en-US" sz="2900" i="1" baseline="-25000" dirty="0" err="1"/>
                  <a:t>m</a:t>
                </a:r>
                <a:r>
                  <a:rPr lang="en-US" sz="2900" dirty="0"/>
                  <a:t> } is said to be linearly dependent if at least one of the vectors can be expressed as a linear combination of the others.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505" b="-800"/>
                </a:stretch>
              </a:blipFill>
            </p:spPr>
            <p:txBody>
              <a:bodyPr/>
              <a:lstStyle/>
              <a:p>
                <a:r>
                  <a:rPr lang="en-US">
                    <a:noFill/>
                  </a:rPr>
                  <a:t> </a:t>
                </a:r>
              </a:p>
            </p:txBody>
          </p:sp>
        </mc:Fallback>
      </mc:AlternateContent>
    </p:spTree>
    <p:extLst>
      <p:ext uri="{BB962C8B-B14F-4D97-AF65-F5344CB8AC3E}">
        <p14:creationId xmlns:p14="http://schemas.microsoft.com/office/powerpoint/2010/main" val="13429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Linear Independence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If we denote the </a:t>
                </a:r>
                <a:r>
                  <a:rPr lang="en-US" i="1" dirty="0" err="1"/>
                  <a:t>n</a:t>
                </a:r>
                <a:r>
                  <a:rPr lang="en-US" dirty="0" err="1"/>
                  <a:t>×</a:t>
                </a:r>
                <a:r>
                  <a:rPr lang="en-US" i="1" dirty="0" err="1"/>
                  <a:t>m</a:t>
                </a:r>
                <a:r>
                  <a:rPr lang="en-US" dirty="0"/>
                  <a:t> matrix </a:t>
                </a:r>
                <a:r>
                  <a:rPr lang="en-US" b="1" dirty="0"/>
                  <a:t>X </a:t>
                </a:r>
                <a:r>
                  <a:rPr lang="en-US" dirty="0"/>
                  <a:t>=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and the </a:t>
                </a:r>
                <a:r>
                  <a:rPr lang="en-US" i="1" dirty="0"/>
                  <a:t>m</a:t>
                </a:r>
                <a:r>
                  <a:rPr lang="en-US" dirty="0"/>
                  <a:t>×1 column vector of scalars </a:t>
                </a:r>
                <a14:m>
                  <m:oMath xmlns:m="http://schemas.openxmlformats.org/officeDocument/2006/math">
                    <m:r>
                      <a:rPr lang="en-US" b="1" i="1">
                        <a:latin typeface="Cambria Math" panose="02040503050406030204" pitchFamily="18" charset="0"/>
                      </a:rPr>
                      <m:t>𝛂</m:t>
                    </m:r>
                    <m:r>
                      <a:rPr lang="en-US" b="1">
                        <a:latin typeface="Cambria Math" panose="02040503050406030204" pitchFamily="18" charset="0"/>
                      </a:rPr>
                      <m:t> </m:t>
                    </m:r>
                  </m:oMath>
                </a14:m>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dirty="0"/>
                  <a:t>)</a:t>
                </a:r>
                <a:r>
                  <a:rPr lang="en-US" baseline="30000" dirty="0"/>
                  <a:t>T</a:t>
                </a:r>
                <a:r>
                  <a:rPr lang="en-US" dirty="0"/>
                  <a:t>, then we can express the previous equation as the matrix equation </a:t>
                </a:r>
                <a:r>
                  <a:rPr lang="en-US" b="1" dirty="0"/>
                  <a:t>Xα </a:t>
                </a:r>
                <a:r>
                  <a:rPr lang="en-US" dirty="0"/>
                  <a:t>= </a:t>
                </a:r>
                <a:r>
                  <a:rPr lang="en-US" b="1" dirty="0"/>
                  <a:t>0</a:t>
                </a:r>
                <a:r>
                  <a:rPr lang="en-US" dirty="0"/>
                  <a:t>. If the inverse matrix </a:t>
                </a:r>
                <a14:m>
                  <m:oMath xmlns:m="http://schemas.openxmlformats.org/officeDocument/2006/math">
                    <m:sSup>
                      <m:sSupPr>
                        <m:ctrlPr>
                          <a:rPr lang="en-US" i="1">
                            <a:latin typeface="Cambria Math"/>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dirty="0"/>
                  <a:t> exists, then solving for the vector </a:t>
                </a:r>
                <a:r>
                  <a:rPr lang="en-US" b="1" dirty="0"/>
                  <a:t>α </a:t>
                </a:r>
                <a:r>
                  <a:rPr lang="en-US" dirty="0"/>
                  <a:t>gives the result: </a:t>
                </a:r>
                <a:r>
                  <a:rPr lang="en-US" b="1" dirty="0"/>
                  <a:t>α</a:t>
                </a:r>
                <a:r>
                  <a:rPr lang="en-US" dirty="0"/>
                  <a:t> = </a:t>
                </a:r>
                <a14:m>
                  <m:oMath xmlns:m="http://schemas.openxmlformats.org/officeDocument/2006/math">
                    <m:sSup>
                      <m:sSupPr>
                        <m:ctrlPr>
                          <a:rPr lang="en-US" i="1">
                            <a:latin typeface="Cambria Math"/>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b="1" dirty="0"/>
                  <a:t>0 </a:t>
                </a:r>
                <a:r>
                  <a:rPr lang="en-US" dirty="0"/>
                  <a:t>= </a:t>
                </a:r>
                <a:r>
                  <a:rPr lang="en-US" b="1" dirty="0"/>
                  <a:t>0</a:t>
                </a:r>
                <a:r>
                  <a:rPr lang="en-US" b="1" dirty="0" smtClean="0"/>
                  <a:t>.</a:t>
                </a:r>
              </a:p>
              <a:p>
                <a:pPr marL="0" indent="0">
                  <a:buNone/>
                </a:pPr>
                <a:endParaRPr lang="en-US" dirty="0"/>
              </a:p>
              <a:p>
                <a:r>
                  <a:rPr lang="en-US" dirty="0"/>
                  <a:t>Thus, the set of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 is linearly  independent when the inverse of the matrix </a:t>
                </a:r>
                <a:r>
                  <a:rPr lang="en-US" b="1" dirty="0"/>
                  <a:t>X </a:t>
                </a:r>
                <a:r>
                  <a:rPr lang="en-US" dirty="0"/>
                  <a:t>=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exists.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261320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a:t>
            </a:r>
            <a:r>
              <a:rPr lang="en-US" b="1" dirty="0" smtClean="0"/>
              <a:t>f </a:t>
            </a:r>
            <a:r>
              <a:rPr lang="en-US" b="1" dirty="0"/>
              <a:t>Determining Linear Independence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552476"/>
              </a:xfrm>
            </p:spPr>
            <p:txBody>
              <a:bodyPr>
                <a:normAutofit/>
              </a:bodyPr>
              <a:lstStyle/>
              <a:p>
                <a:pPr marL="0" indent="0">
                  <a:buNone/>
                </a:pPr>
                <a:endParaRPr lang="en-US" dirty="0" smtClean="0"/>
              </a:p>
              <a:p>
                <a:pPr marL="0" indent="0">
                  <a:buNone/>
                </a:pPr>
                <a:r>
                  <a:rPr lang="en-US" dirty="0" smtClean="0"/>
                  <a:t>Are </a:t>
                </a:r>
                <a:r>
                  <a:rPr lang="en-US" dirty="0"/>
                  <a:t>the vectors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5</m:t>
                              </m:r>
                            </m:e>
                          </m:mr>
                          <m:mr>
                            <m:e>
                              <m:r>
                                <a:rPr lang="en-US" i="1">
                                  <a:latin typeface="Cambria Math" panose="02040503050406030204" pitchFamily="18" charset="0"/>
                                </a:rPr>
                                <m:t>−1</m:t>
                              </m:r>
                            </m:e>
                          </m:mr>
                        </m:m>
                      </m:e>
                    </m:d>
                  </m:oMath>
                </a14:m>
                <a:r>
                  <a:rPr lang="en-US" dirty="0"/>
                  <a:t>,</a:t>
                </a:r>
                <a14:m>
                  <m:oMath xmlns:m="http://schemas.openxmlformats.org/officeDocument/2006/math">
                    <m:d>
                      <m:dPr>
                        <m:begChr m:val="["/>
                        <m:endChr m:val="]"/>
                        <m:ctrlPr>
                          <a:rPr lang="en-US" i="1" dirty="0">
                            <a:latin typeface="Cambria Math"/>
                          </a:rPr>
                        </m:ctrlPr>
                      </m:dPr>
                      <m:e>
                        <m:m>
                          <m:mPr>
                            <m:mcs>
                              <m:mc>
                                <m:mcPr>
                                  <m:count m:val="1"/>
                                  <m:mcJc m:val="center"/>
                                </m:mcPr>
                              </m:mc>
                            </m:mcs>
                            <m:ctrlPr>
                              <a:rPr lang="en-US" i="1" dirty="0">
                                <a:latin typeface="Cambria Math"/>
                              </a:rPr>
                            </m:ctrlPr>
                          </m:mPr>
                          <m:mr>
                            <m:e>
                              <m:r>
                                <m:rPr>
                                  <m:brk m:alnAt="7"/>
                                </m:rPr>
                                <a:rPr lang="en-US" i="1" dirty="0">
                                  <a:latin typeface="Cambria Math" panose="02040503050406030204" pitchFamily="18" charset="0"/>
                                </a:rPr>
                                <m:t>−</m:t>
                              </m:r>
                              <m:r>
                                <a:rPr lang="en-US" i="1" dirty="0">
                                  <a:latin typeface="Cambria Math" panose="02040503050406030204" pitchFamily="18" charset="0"/>
                                </a:rPr>
                                <m:t>2</m:t>
                              </m:r>
                            </m:e>
                          </m:mr>
                          <m:mr>
                            <m:e>
                              <m:r>
                                <a:rPr lang="en-US" i="1" dirty="0">
                                  <a:latin typeface="Cambria Math" panose="02040503050406030204" pitchFamily="18" charset="0"/>
                                </a:rPr>
                                <m:t>3</m:t>
                              </m:r>
                            </m:e>
                          </m:mr>
                          <m:mr>
                            <m:e>
                              <m:r>
                                <a:rPr lang="en-US" i="1" dirty="0">
                                  <a:latin typeface="Cambria Math" panose="02040503050406030204" pitchFamily="18" charset="0"/>
                                </a:rPr>
                                <m:t>4</m:t>
                              </m:r>
                            </m:e>
                          </m:mr>
                        </m:m>
                      </m:e>
                    </m:d>
                  </m:oMath>
                </a14:m>
                <a:r>
                  <a:rPr lang="en-US" dirty="0"/>
                  <a:t>, and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1</m:t>
                              </m:r>
                            </m:e>
                          </m:mr>
                          <m:mr>
                            <m:e>
                              <m:r>
                                <a:rPr lang="en-US" i="1">
                                  <a:latin typeface="Cambria Math" panose="02040503050406030204" pitchFamily="18" charset="0"/>
                                </a:rPr>
                                <m:t>3</m:t>
                              </m:r>
                            </m:e>
                          </m:mr>
                        </m:m>
                      </m:e>
                    </m:d>
                  </m:oMath>
                </a14:m>
                <a:r>
                  <a:rPr lang="en-US" dirty="0"/>
                  <a:t> linearly independent?</a:t>
                </a:r>
              </a:p>
              <a:p>
                <a:pPr marL="0" indent="0">
                  <a:buNone/>
                </a:pPr>
                <a:endParaRPr lang="en-US" dirty="0" smtClean="0"/>
              </a:p>
              <a:p>
                <a:pPr marL="0" indent="0">
                  <a:buNone/>
                </a:pPr>
                <a:r>
                  <a:rPr lang="en-US" dirty="0" smtClean="0"/>
                  <a:t>Here</a:t>
                </a:r>
                <a:r>
                  <a:rPr lang="en-US" dirty="0"/>
                  <a:t>,  the matrix </a:t>
                </a:r>
                <a:r>
                  <a:rPr lang="en-US" b="1" dirty="0"/>
                  <a:t>X</a:t>
                </a:r>
                <a:r>
                  <a:rPr lang="en-US" dirty="0"/>
                  <a:t> is:</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i="1">
                        <a:latin typeface="Cambria Math" panose="02040503050406030204" pitchFamily="18" charset="0"/>
                      </a:rPr>
                      <m:t>=</m:t>
                    </m:r>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5</m:t>
                              </m:r>
                            </m:e>
                            <m:e>
                              <m:r>
                                <a:rPr lang="en-US" i="1">
                                  <a:latin typeface="Cambria Math" panose="02040503050406030204" pitchFamily="18" charset="0"/>
                                </a:rPr>
                                <m:t>3</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4</m:t>
                              </m:r>
                            </m:e>
                            <m:e>
                              <m:r>
                                <a:rPr lang="en-US" i="1">
                                  <a:latin typeface="Cambria Math" panose="02040503050406030204" pitchFamily="18" charset="0"/>
                                </a:rPr>
                                <m:t>3</m:t>
                              </m:r>
                            </m:e>
                          </m:mr>
                        </m:m>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552476"/>
              </a:xfrm>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val="310549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Illustration Of Determining Linear </a:t>
            </a:r>
            <a:r>
              <a:rPr lang="en-US" b="1" dirty="0" smtClean="0"/>
              <a:t>Independence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Using your favorite inverse matrix calculator, one  obtains:</a:t>
                </a:r>
              </a:p>
              <a:p>
                <a:pPr marL="0" indent="0" algn="ctr">
                  <a:buNone/>
                </a:pPr>
                <a:r>
                  <a:rPr lang="en-US" dirty="0"/>
                  <a:t>      </a:t>
                </a:r>
                <a14:m>
                  <m:oMath xmlns:m="http://schemas.openxmlformats.org/officeDocument/2006/math">
                    <m:sSup>
                      <m:sSupPr>
                        <m:ctrlPr>
                          <a:rPr lang="en-US" i="1">
                            <a:latin typeface="Cambria Math"/>
                          </a:rPr>
                        </m:ctrlPr>
                      </m:sSupPr>
                      <m:e>
                        <m:r>
                          <a:rPr lang="en-US" b="1" i="1">
                            <a:latin typeface="Cambria Math" panose="02040503050406030204" pitchFamily="18" charset="0"/>
                          </a:rPr>
                          <m:t>𝑿</m:t>
                        </m:r>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076923</m:t>
                              </m:r>
                            </m:e>
                            <m:e>
                              <m:r>
                                <a:rPr lang="en-US" i="1">
                                  <a:latin typeface="Cambria Math" panose="02040503050406030204" pitchFamily="18" charset="0"/>
                                </a:rPr>
                                <m:t>.153846</m:t>
                              </m:r>
                            </m:e>
                            <m:e>
                              <m:r>
                                <a:rPr lang="en-US" i="1">
                                  <a:latin typeface="Cambria Math" panose="02040503050406030204" pitchFamily="18" charset="0"/>
                                </a:rPr>
                                <m:t>−.07692</m:t>
                              </m:r>
                            </m:e>
                          </m:mr>
                          <m:mr>
                            <m:e>
                              <m:r>
                                <a:rPr lang="en-US" i="1">
                                  <a:latin typeface="Cambria Math" panose="02040503050406030204" pitchFamily="18" charset="0"/>
                                </a:rPr>
                                <m:t>−.24615</m:t>
                              </m:r>
                            </m:e>
                            <m:e>
                              <m:r>
                                <a:rPr lang="en-US" i="1">
                                  <a:latin typeface="Cambria Math" panose="02040503050406030204" pitchFamily="18" charset="0"/>
                                </a:rPr>
                                <m:t>.107612</m:t>
                              </m:r>
                            </m:e>
                            <m:e>
                              <m:r>
                                <a:rPr lang="en-US" i="1">
                                  <a:latin typeface="Cambria Math" panose="02040503050406030204" pitchFamily="18" charset="0"/>
                                </a:rPr>
                                <m:t>.046154</m:t>
                              </m:r>
                            </m:e>
                          </m:mr>
                          <m:mr>
                            <m:e>
                              <m:r>
                                <a:rPr lang="en-US" i="1">
                                  <a:latin typeface="Cambria Math" panose="02040503050406030204" pitchFamily="18" charset="0"/>
                                </a:rPr>
                                <m:t>.353846</m:t>
                              </m:r>
                            </m:e>
                            <m:e>
                              <m:r>
                                <a:rPr lang="en-US" i="1">
                                  <a:latin typeface="Cambria Math" panose="02040503050406030204" pitchFamily="18" charset="0"/>
                                </a:rPr>
                                <m:t>−.09231</m:t>
                              </m:r>
                            </m:e>
                            <m:e>
                              <m:r>
                                <a:rPr lang="en-US" i="1">
                                  <a:latin typeface="Cambria Math" panose="02040503050406030204" pitchFamily="18" charset="0"/>
                                </a:rPr>
                                <m:t>.246154</m:t>
                              </m:r>
                            </m:e>
                          </m:mr>
                        </m:m>
                      </m:e>
                    </m:d>
                  </m:oMath>
                </a14:m>
                <a:endParaRPr lang="en-US" dirty="0"/>
              </a:p>
              <a:p>
                <a:pPr marL="0" indent="0">
                  <a:buNone/>
                </a:pPr>
                <a:endParaRPr lang="en-US" dirty="0"/>
              </a:p>
              <a:p>
                <a:pPr marL="0" indent="0">
                  <a:buNone/>
                </a:pPr>
                <a:r>
                  <a:rPr lang="en-US" dirty="0"/>
                  <a:t>We conclude that the vectors are linearly independent. If </a:t>
                </a:r>
                <a14:m>
                  <m:oMath xmlns:m="http://schemas.openxmlformats.org/officeDocument/2006/math">
                    <m:sSup>
                      <m:sSupPr>
                        <m:ctrlPr>
                          <a:rPr lang="en-US" i="1">
                            <a:latin typeface="Cambria Math"/>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dirty="0"/>
                  <a:t> didn’t exist, then we would conclude that the vectors were linearly dependent.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val="41571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Span And Basis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A </a:t>
                </a:r>
                <a:r>
                  <a:rPr lang="en-US" dirty="0"/>
                  <a:t>set of </a:t>
                </a:r>
                <a:r>
                  <a:rPr lang="en-US" i="1" dirty="0"/>
                  <a:t>m</a:t>
                </a:r>
                <a:r>
                  <a:rPr lang="en-US" dirty="0"/>
                  <a:t>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where each vector </a:t>
                </a:r>
                <a:r>
                  <a:rPr lang="en-US" b="1" dirty="0"/>
                  <a:t>x</a:t>
                </a:r>
                <a:r>
                  <a:rPr lang="en-US" baseline="-25000" dirty="0"/>
                  <a:t>i</a:t>
                </a:r>
                <a:r>
                  <a:rPr lang="en-US" dirty="0"/>
                  <a:t> is an </a:t>
                </a:r>
                <a:r>
                  <a:rPr lang="en-US" i="1" dirty="0"/>
                  <a:t>n</a:t>
                </a:r>
                <a:r>
                  <a:rPr lang="en-US" dirty="0"/>
                  <a:t>-dimensional vector in </a:t>
                </a:r>
                <a:r>
                  <a:rPr lang="en-US" dirty="0" err="1"/>
                  <a:t>ℝ</a:t>
                </a:r>
                <a:r>
                  <a:rPr lang="en-US" i="1" baseline="30000" dirty="0" err="1"/>
                  <a:t>n</a:t>
                </a:r>
                <a:r>
                  <a:rPr lang="en-US" dirty="0"/>
                  <a:t>, is said to </a:t>
                </a:r>
                <a:r>
                  <a:rPr lang="en-US" i="1" dirty="0"/>
                  <a:t>span</a:t>
                </a:r>
                <a:r>
                  <a:rPr lang="en-US" dirty="0"/>
                  <a:t> the </a:t>
                </a:r>
                <a:r>
                  <a:rPr lang="en-US" i="1" dirty="0"/>
                  <a:t>n</a:t>
                </a:r>
                <a:r>
                  <a:rPr lang="en-US" dirty="0"/>
                  <a:t>-dimensional vector space </a:t>
                </a:r>
                <a:r>
                  <a:rPr lang="en-US" dirty="0" err="1"/>
                  <a:t>ℝ</a:t>
                </a:r>
                <a:r>
                  <a:rPr lang="en-US" i="1" baseline="30000" dirty="0" err="1"/>
                  <a:t>n</a:t>
                </a:r>
                <a:r>
                  <a:rPr lang="en-US" dirty="0"/>
                  <a:t> if any vector in </a:t>
                </a:r>
                <a:r>
                  <a:rPr lang="en-US" dirty="0" err="1"/>
                  <a:t>ℝ</a:t>
                </a:r>
                <a:r>
                  <a:rPr lang="en-US" i="1" baseline="30000" dirty="0" err="1"/>
                  <a:t>n</a:t>
                </a:r>
                <a:r>
                  <a:rPr lang="en-US" dirty="0"/>
                  <a:t> can be expressed as a linear combination of the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In other words, for every vector </a:t>
                </a:r>
                <a:r>
                  <a:rPr lang="en-US" b="1" dirty="0"/>
                  <a:t>v</a:t>
                </a:r>
                <a:r>
                  <a:rPr lang="en-US" dirty="0"/>
                  <a:t> in </a:t>
                </a:r>
                <a:r>
                  <a:rPr lang="en-US" dirty="0" err="1"/>
                  <a:t>ℝ</a:t>
                </a:r>
                <a:r>
                  <a:rPr lang="en-US" i="1" baseline="30000" dirty="0" err="1"/>
                  <a:t>n</a:t>
                </a:r>
                <a:r>
                  <a:rPr lang="en-US" dirty="0"/>
                  <a:t>, there exist scalars </a:t>
                </a:r>
                <a14:m>
                  <m:oMath xmlns:m="http://schemas.openxmlformats.org/officeDocument/2006/math">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dirty="0"/>
                  <a:t> such that </a:t>
                </a:r>
                <a:r>
                  <a:rPr lang="en-US" b="1" dirty="0"/>
                  <a:t>v </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1</m:t>
                        </m:r>
                      </m:sub>
                    </m:sSub>
                  </m:oMath>
                </a14:m>
                <a:r>
                  <a:rPr lang="en-US" b="1" dirty="0"/>
                  <a:t>x</a:t>
                </a:r>
                <a:r>
                  <a:rPr lang="en-US" baseline="-25000" dirty="0"/>
                  <a:t>1</a:t>
                </a:r>
                <a:r>
                  <a:rPr lang="en-US" dirty="0"/>
                  <a:t>+</a:t>
                </a:r>
                <a14:m>
                  <m:oMath xmlns:m="http://schemas.openxmlformats.org/officeDocument/2006/math">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2</m:t>
                        </m:r>
                      </m:sub>
                    </m:sSub>
                  </m:oMath>
                </a14:m>
                <a:r>
                  <a:rPr lang="en-US" b="1" dirty="0"/>
                  <a:t>x</a:t>
                </a:r>
                <a:r>
                  <a:rPr lang="en-US" baseline="-25000" dirty="0"/>
                  <a:t>2</a:t>
                </a:r>
                <a:r>
                  <a:rPr lang="en-US" dirty="0"/>
                  <a:t>+…+</a:t>
                </a:r>
                <a14:m>
                  <m:oMath xmlns:m="http://schemas.openxmlformats.org/officeDocument/2006/math">
                    <m:sSub>
                      <m:sSubPr>
                        <m:ctrlPr>
                          <a:rPr lang="en-US" i="1">
                            <a:latin typeface="Cambria Math"/>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b="1" dirty="0" err="1"/>
                  <a:t>x</a:t>
                </a:r>
                <a:r>
                  <a:rPr lang="en-US" i="1" baseline="-25000" dirty="0" err="1"/>
                  <a:t>m</a:t>
                </a:r>
                <a:r>
                  <a:rPr lang="en-US" dirty="0"/>
                  <a:t>.</a:t>
                </a:r>
              </a:p>
              <a:p>
                <a:r>
                  <a:rPr lang="en-US" dirty="0" smtClean="0"/>
                  <a:t>If </a:t>
                </a:r>
                <a:r>
                  <a:rPr lang="en-US" dirty="0"/>
                  <a:t>a set of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is both linearly independent and spans the </a:t>
                </a:r>
                <a:r>
                  <a:rPr lang="en-US" i="1" dirty="0"/>
                  <a:t>n</a:t>
                </a:r>
                <a:r>
                  <a:rPr lang="en-US" dirty="0"/>
                  <a:t>-dimensional space </a:t>
                </a:r>
                <a:r>
                  <a:rPr lang="en-US" dirty="0" err="1"/>
                  <a:t>ℝ</a:t>
                </a:r>
                <a:r>
                  <a:rPr lang="en-US" i="1" baseline="30000" dirty="0" err="1"/>
                  <a:t>n</a:t>
                </a:r>
                <a:r>
                  <a:rPr lang="en-US" dirty="0"/>
                  <a:t>, then that set of vectors is called a </a:t>
                </a:r>
                <a:r>
                  <a:rPr lang="en-US" i="1" dirty="0"/>
                  <a:t>basis</a:t>
                </a:r>
                <a:r>
                  <a:rPr lang="en-US" dirty="0"/>
                  <a:t> for the vector space </a:t>
                </a:r>
                <a:r>
                  <a:rPr lang="en-US" dirty="0" err="1"/>
                  <a:t>ℝ</a:t>
                </a:r>
                <a:r>
                  <a:rPr lang="en-US" i="1" baseline="30000" dirty="0" err="1"/>
                  <a:t>n</a:t>
                </a:r>
                <a:r>
                  <a:rPr lang="en-US" dirty="0"/>
                  <a:t>. </a:t>
                </a:r>
              </a:p>
              <a:p>
                <a:r>
                  <a:rPr lang="en-US" dirty="0"/>
                  <a:t>Any basis for </a:t>
                </a:r>
                <a:r>
                  <a:rPr lang="en-US" dirty="0" err="1"/>
                  <a:t>ℝ</a:t>
                </a:r>
                <a:r>
                  <a:rPr lang="en-US" i="1" baseline="30000" dirty="0" err="1"/>
                  <a:t>n</a:t>
                </a:r>
                <a:r>
                  <a:rPr lang="en-US" baseline="30000" dirty="0"/>
                  <a:t> </a:t>
                </a:r>
                <a:r>
                  <a:rPr lang="en-US" dirty="0"/>
                  <a:t>must consist of exactly </a:t>
                </a:r>
                <a:r>
                  <a:rPr lang="en-US" i="1" dirty="0"/>
                  <a:t>n</a:t>
                </a:r>
                <a:r>
                  <a:rPr lang="en-US" dirty="0"/>
                  <a:t> vectors.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67"/>
                </a:stretch>
              </a:blipFill>
            </p:spPr>
            <p:txBody>
              <a:bodyPr/>
              <a:lstStyle/>
              <a:p>
                <a:r>
                  <a:rPr lang="en-US">
                    <a:noFill/>
                  </a:rPr>
                  <a:t> </a:t>
                </a:r>
              </a:p>
            </p:txBody>
          </p:sp>
        </mc:Fallback>
      </mc:AlternateContent>
    </p:spTree>
    <p:extLst>
      <p:ext uri="{BB962C8B-B14F-4D97-AF65-F5344CB8AC3E}">
        <p14:creationId xmlns:p14="http://schemas.microsoft.com/office/powerpoint/2010/main" val="310948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 Application </a:t>
            </a:r>
            <a:r>
              <a:rPr lang="en-US" b="1" dirty="0" smtClean="0"/>
              <a:t>Of </a:t>
            </a:r>
            <a:r>
              <a:rPr lang="en-US" b="1" dirty="0"/>
              <a:t>Span </a:t>
            </a:r>
            <a:r>
              <a:rPr lang="en-US" b="1" dirty="0" smtClean="0"/>
              <a:t>And </a:t>
            </a:r>
            <a:r>
              <a:rPr lang="en-US" b="1" dirty="0"/>
              <a:t>Basis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Suppose the payoffs of securities in a market can be expressed as n-dimensional vectors. We are given n linearly independent payoff vectors, and so they must form a  basis for </a:t>
                </a:r>
                <a14:m>
                  <m:oMath xmlns:m="http://schemas.openxmlformats.org/officeDocument/2006/math">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r>
                  <a:rPr lang="en-US" dirty="0"/>
                  <a:t>.</a:t>
                </a:r>
              </a:p>
              <a:p>
                <a:r>
                  <a:rPr lang="en-US" dirty="0"/>
                  <a:t>This implies that the payoff vector for any security in this market can be expressed as a linear combination of the payoff vectors in the basis.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290"/>
                </a:stretch>
              </a:blipFill>
            </p:spPr>
            <p:txBody>
              <a:bodyPr/>
              <a:lstStyle/>
              <a:p>
                <a:r>
                  <a:rPr lang="en-US">
                    <a:noFill/>
                  </a:rPr>
                  <a:t> </a:t>
                </a:r>
              </a:p>
            </p:txBody>
          </p:sp>
        </mc:Fallback>
      </mc:AlternateContent>
    </p:spTree>
    <p:extLst>
      <p:ext uri="{BB962C8B-B14F-4D97-AF65-F5344CB8AC3E}">
        <p14:creationId xmlns:p14="http://schemas.microsoft.com/office/powerpoint/2010/main" val="32200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Payoff Vectors And Basis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79200" cy="4807850"/>
              </a:xfrm>
            </p:spPr>
            <p:txBody>
              <a:bodyPr>
                <a:normAutofit fontScale="92500"/>
              </a:bodyPr>
              <a:lstStyle/>
              <a:p>
                <a:pPr marL="0" indent="0">
                  <a:buNone/>
                </a:pPr>
                <a:r>
                  <a:rPr lang="en-US" dirty="0"/>
                  <a:t>Show that the payoff vectors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4</m:t>
                              </m:r>
                            </m:e>
                          </m:mr>
                          <m:mr>
                            <m:e>
                              <m:r>
                                <a:rPr lang="en-US" i="1">
                                  <a:latin typeface="Cambria Math" panose="02040503050406030204" pitchFamily="18" charset="0"/>
                                </a:rPr>
                                <m:t>1</m:t>
                              </m:r>
                            </m:e>
                          </m:mr>
                        </m:m>
                      </m:e>
                    </m:d>
                  </m:oMath>
                </a14:m>
                <a:r>
                  <a:rPr lang="en-US" dirty="0"/>
                  <a:t>,</a:t>
                </a:r>
                <a14:m>
                  <m:oMath xmlns:m="http://schemas.openxmlformats.org/officeDocument/2006/math">
                    <m:d>
                      <m:dPr>
                        <m:begChr m:val="["/>
                        <m:endChr m:val="]"/>
                        <m:ctrlPr>
                          <a:rPr lang="en-US" i="1" dirty="0">
                            <a:latin typeface="Cambria Math"/>
                          </a:rPr>
                        </m:ctrlPr>
                      </m:dPr>
                      <m:e>
                        <m:m>
                          <m:mPr>
                            <m:mcs>
                              <m:mc>
                                <m:mcPr>
                                  <m:count m:val="1"/>
                                  <m:mcJc m:val="center"/>
                                </m:mcPr>
                              </m:mc>
                            </m:mcs>
                            <m:ctrlPr>
                              <a:rPr lang="en-US" i="1" dirty="0">
                                <a:latin typeface="Cambria Math"/>
                              </a:rPr>
                            </m:ctrlPr>
                          </m:mPr>
                          <m:mr>
                            <m:e>
                              <m:r>
                                <m:rPr>
                                  <m:brk m:alnAt="7"/>
                                </m:rPr>
                                <a:rPr lang="en-US" i="1" dirty="0">
                                  <a:latin typeface="Cambria Math" panose="02040503050406030204" pitchFamily="18" charset="0"/>
                                </a:rPr>
                                <m:t>1</m:t>
                              </m:r>
                            </m:e>
                          </m:mr>
                          <m:mr>
                            <m:e>
                              <m:r>
                                <a:rPr lang="en-US" i="1" dirty="0">
                                  <a:latin typeface="Cambria Math" panose="02040503050406030204" pitchFamily="18" charset="0"/>
                                </a:rPr>
                                <m:t>0</m:t>
                              </m:r>
                            </m:e>
                          </m:mr>
                          <m:mr>
                            <m:e>
                              <m:r>
                                <a:rPr lang="en-US" i="1" dirty="0">
                                  <a:latin typeface="Cambria Math" panose="02040503050406030204" pitchFamily="18" charset="0"/>
                                </a:rPr>
                                <m:t>2</m:t>
                              </m:r>
                            </m:e>
                          </m:mr>
                        </m:m>
                      </m:e>
                    </m:d>
                  </m:oMath>
                </a14:m>
                <a:r>
                  <a:rPr lang="en-US" dirty="0"/>
                  <a:t>, and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3</m:t>
                              </m:r>
                            </m:e>
                          </m:mr>
                          <m:mr>
                            <m:e>
                              <m:r>
                                <a:rPr lang="en-US" i="1">
                                  <a:latin typeface="Cambria Math" panose="02040503050406030204" pitchFamily="18" charset="0"/>
                                </a:rPr>
                                <m:t>1</m:t>
                              </m:r>
                            </m:e>
                          </m:mr>
                        </m:m>
                      </m:e>
                    </m:d>
                  </m:oMath>
                </a14:m>
                <a:r>
                  <a:rPr lang="en-US" dirty="0"/>
                  <a:t> form a basis for </a:t>
                </a:r>
                <a14:m>
                  <m:oMath xmlns:m="http://schemas.openxmlformats.org/officeDocument/2006/math">
                    <m:sSup>
                      <m:sSupPr>
                        <m:ctrlPr>
                          <a:rPr lang="en-US" i="1">
                            <a:latin typeface="Cambria Math"/>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3</m:t>
                        </m:r>
                      </m:sup>
                    </m:sSup>
                    <m:r>
                      <a:rPr lang="en-US" i="1">
                        <a:latin typeface="Cambria Math" panose="02040503050406030204" pitchFamily="18" charset="0"/>
                      </a:rPr>
                      <m:t>.</m:t>
                    </m:r>
                  </m:oMath>
                </a14:m>
                <a:endParaRPr lang="en-US" dirty="0"/>
              </a:p>
              <a:p>
                <a:pPr marL="0" indent="0">
                  <a:buNone/>
                </a:pPr>
                <a:r>
                  <a:rPr lang="en-US" dirty="0"/>
                  <a:t>We just need to show that these vectors are linearly independent. In this case:</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i="1">
                        <a:latin typeface="Cambria Math" panose="02040503050406030204" pitchFamily="18" charset="0"/>
                      </a:rPr>
                      <m:t>=</m:t>
                    </m:r>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4</m:t>
                              </m:r>
                            </m:e>
                            <m:e>
                              <m:r>
                                <a:rPr lang="en-US" i="1">
                                  <a:latin typeface="Cambria Math" panose="02040503050406030204" pitchFamily="18" charset="0"/>
                                </a:rPr>
                                <m:t>0</m:t>
                              </m:r>
                            </m:e>
                            <m:e>
                              <m:r>
                                <a:rPr lang="en-US" i="1">
                                  <a:latin typeface="Cambria Math" panose="02040503050406030204" pitchFamily="18" charset="0"/>
                                </a:rPr>
                                <m:t>3</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
                      </m:e>
                    </m:d>
                  </m:oMath>
                </a14:m>
                <a:endParaRPr lang="en-US" dirty="0"/>
              </a:p>
              <a:p>
                <a:pPr marL="0" indent="0">
                  <a:buNone/>
                </a:pPr>
                <a:r>
                  <a:rPr lang="en-US" dirty="0"/>
                  <a:t> The inverse of </a:t>
                </a:r>
                <a:r>
                  <a:rPr lang="en-US" b="1" dirty="0"/>
                  <a:t>X</a:t>
                </a:r>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panose="02040503050406030204" pitchFamily="18" charset="0"/>
                            </a:rPr>
                            <m:t>𝑋</m:t>
                          </m:r>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m:t>
                                </m:r>
                                <m:r>
                                  <a:rPr lang="en-US" i="1">
                                    <a:latin typeface="Cambria Math" panose="02040503050406030204" pitchFamily="18" charset="0"/>
                                  </a:rPr>
                                  <m:t>461538</m:t>
                                </m:r>
                              </m:e>
                              <m:e>
                                <m:r>
                                  <a:rPr lang="en-US" i="1">
                                    <a:latin typeface="Cambria Math" panose="02040503050406030204" pitchFamily="18" charset="0"/>
                                  </a:rPr>
                                  <m:t>.076923</m:t>
                                </m:r>
                              </m:e>
                              <m:e>
                                <m:r>
                                  <a:rPr lang="en-US" i="1">
                                    <a:latin typeface="Cambria Math" panose="02040503050406030204" pitchFamily="18" charset="0"/>
                                  </a:rPr>
                                  <m:t>−.23077</m:t>
                                </m:r>
                              </m:e>
                            </m:mr>
                            <m:mr>
                              <m:e>
                                <m:r>
                                  <a:rPr lang="en-US" i="1">
                                    <a:latin typeface="Cambria Math" panose="02040503050406030204" pitchFamily="18" charset="0"/>
                                  </a:rPr>
                                  <m:t>.076923</m:t>
                                </m:r>
                              </m:e>
                              <m:e>
                                <m:r>
                                  <a:rPr lang="en-US" i="1">
                                    <a:latin typeface="Cambria Math" panose="02040503050406030204" pitchFamily="18" charset="0"/>
                                  </a:rPr>
                                  <m:t>−.015385</m:t>
                                </m:r>
                              </m:e>
                              <m:e>
                                <m:r>
                                  <a:rPr lang="en-US" i="1">
                                    <a:latin typeface="Cambria Math" panose="02040503050406030204" pitchFamily="18" charset="0"/>
                                  </a:rPr>
                                  <m:t>.461538</m:t>
                                </m:r>
                              </m:e>
                            </m:mr>
                            <m:mr>
                              <m:e>
                                <m:r>
                                  <a:rPr lang="en-US" i="1">
                                    <a:latin typeface="Cambria Math" panose="02040503050406030204" pitchFamily="18" charset="0"/>
                                  </a:rPr>
                                  <m:t>−.061538</m:t>
                                </m:r>
                              </m:e>
                              <m:e>
                                <m:r>
                                  <a:rPr lang="en-US" i="1">
                                    <a:latin typeface="Cambria Math" panose="02040503050406030204" pitchFamily="18" charset="0"/>
                                  </a:rPr>
                                  <m:t>.230769</m:t>
                                </m:r>
                              </m:e>
                              <m:e>
                                <m:r>
                                  <a:rPr lang="en-US" i="1">
                                    <a:latin typeface="Cambria Math" panose="02040503050406030204" pitchFamily="18" charset="0"/>
                                  </a:rPr>
                                  <m:t>.307692</m:t>
                                </m:r>
                              </m:e>
                            </m:mr>
                          </m:m>
                        </m:e>
                      </m:d>
                    </m:oMath>
                  </m:oMathPara>
                </a14:m>
                <a:endParaRPr lang="en-US" dirty="0"/>
              </a:p>
              <a:p>
                <a:pPr marL="0" indent="0">
                  <a:buNone/>
                </a:pPr>
                <a:r>
                  <a:rPr lang="en-US" dirty="0"/>
                  <a:t>We conclude that the payoff vectors form a basis for </a:t>
                </a:r>
                <a14:m>
                  <m:oMath xmlns:m="http://schemas.openxmlformats.org/officeDocument/2006/math">
                    <m:sSup>
                      <m:sSupPr>
                        <m:ctrlPr>
                          <a:rPr lang="en-US" i="1">
                            <a:latin typeface="Cambria Math"/>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3</m:t>
                        </m:r>
                      </m:sup>
                    </m:sSup>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807850"/>
              </a:xfrm>
              <a:blipFill rotWithShape="0">
                <a:blip r:embed="rId2" cstate="print"/>
                <a:stretch>
                  <a:fillRect l="-857" b="-507"/>
                </a:stretch>
              </a:blipFill>
            </p:spPr>
            <p:txBody>
              <a:bodyPr/>
              <a:lstStyle/>
              <a:p>
                <a:r>
                  <a:rPr lang="en-US">
                    <a:noFill/>
                  </a:rPr>
                  <a:t> </a:t>
                </a:r>
              </a:p>
            </p:txBody>
          </p:sp>
        </mc:Fallback>
      </mc:AlternateContent>
    </p:spTree>
    <p:extLst>
      <p:ext uri="{BB962C8B-B14F-4D97-AF65-F5344CB8AC3E}">
        <p14:creationId xmlns:p14="http://schemas.microsoft.com/office/powerpoint/2010/main" val="23500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Models</a:t>
            </a:r>
            <a:endParaRPr lang="en-US" b="1" dirty="0"/>
          </a:p>
        </p:txBody>
      </p:sp>
      <p:sp>
        <p:nvSpPr>
          <p:cNvPr id="3" name="Content Placeholder 2"/>
          <p:cNvSpPr>
            <a:spLocks noGrp="1"/>
          </p:cNvSpPr>
          <p:nvPr>
            <p:ph sz="quarter" idx="1"/>
          </p:nvPr>
        </p:nvSpPr>
        <p:spPr>
          <a:xfrm>
            <a:off x="402336" y="1527047"/>
            <a:ext cx="11338560" cy="4725471"/>
          </a:xfrm>
        </p:spPr>
        <p:txBody>
          <a:bodyPr>
            <a:normAutofit lnSpcReduction="10000"/>
          </a:bodyPr>
          <a:lstStyle/>
          <a:p>
            <a:r>
              <a:rPr lang="en-US" dirty="0"/>
              <a:t>A model is an artificial or idealized structure describing the relationships among variables or </a:t>
            </a:r>
            <a:r>
              <a:rPr lang="en-US" dirty="0" smtClean="0"/>
              <a:t>factors.</a:t>
            </a:r>
          </a:p>
          <a:p>
            <a:r>
              <a:rPr lang="en-US" dirty="0"/>
              <a:t>The easiest financial models to construct and analyze are often those that assume </a:t>
            </a:r>
            <a:r>
              <a:rPr lang="en-US" i="1" dirty="0"/>
              <a:t>efficient</a:t>
            </a:r>
            <a:r>
              <a:rPr lang="en-US" dirty="0"/>
              <a:t> capital markets, in which security prices fully reflect information</a:t>
            </a:r>
            <a:r>
              <a:rPr lang="en-US" dirty="0" smtClean="0"/>
              <a:t>.</a:t>
            </a:r>
          </a:p>
          <a:p>
            <a:r>
              <a:rPr lang="en-US" dirty="0"/>
              <a:t>Efficient markets are characterized by:</a:t>
            </a:r>
          </a:p>
          <a:p>
            <a:pPr marL="731520" lvl="1" indent="-457200">
              <a:buFont typeface="+mj-lt"/>
              <a:buAutoNum type="arabicPeriod"/>
            </a:pPr>
            <a:r>
              <a:rPr lang="en-US" dirty="0"/>
              <a:t>No monopoly power</a:t>
            </a:r>
          </a:p>
          <a:p>
            <a:pPr marL="731520" lvl="1" indent="-457200">
              <a:buFont typeface="+mj-lt"/>
              <a:buAutoNum type="arabicPeriod"/>
            </a:pPr>
            <a:r>
              <a:rPr lang="en-US" dirty="0"/>
              <a:t>No transactions costs.</a:t>
            </a:r>
          </a:p>
          <a:p>
            <a:pPr marL="731520" lvl="1" indent="-457200">
              <a:buFont typeface="+mj-lt"/>
              <a:buAutoNum type="arabicPeriod"/>
            </a:pPr>
            <a:r>
              <a:rPr lang="en-US" dirty="0"/>
              <a:t>No taxes</a:t>
            </a:r>
          </a:p>
          <a:p>
            <a:pPr marL="731520" lvl="1" indent="-457200">
              <a:buFont typeface="+mj-lt"/>
              <a:buAutoNum type="arabicPeriod"/>
            </a:pPr>
            <a:r>
              <a:rPr lang="en-US" dirty="0"/>
              <a:t>Free markets exist for all assets.</a:t>
            </a:r>
          </a:p>
          <a:p>
            <a:pPr marL="731520" lvl="1" indent="-457200">
              <a:buFont typeface="+mj-lt"/>
              <a:buAutoNum type="arabicPeriod"/>
            </a:pPr>
            <a:r>
              <a:rPr lang="en-US" dirty="0"/>
              <a:t>Investors have equal access to costless information.</a:t>
            </a:r>
          </a:p>
          <a:p>
            <a:pPr marL="731520" lvl="1" indent="-457200">
              <a:buFont typeface="+mj-lt"/>
              <a:buAutoNum type="arabicPeriod"/>
            </a:pPr>
            <a:r>
              <a:rPr lang="en-US" dirty="0"/>
              <a:t>Investors are rational and attempt to maximize their wealth.</a:t>
            </a:r>
          </a:p>
          <a:p>
            <a:endParaRPr lang="en-US" dirty="0"/>
          </a:p>
          <a:p>
            <a:endParaRPr lang="en-US" dirty="0"/>
          </a:p>
        </p:txBody>
      </p:sp>
    </p:spTree>
    <p:extLst>
      <p:ext uri="{BB962C8B-B14F-4D97-AF65-F5344CB8AC3E}">
        <p14:creationId xmlns:p14="http://schemas.microsoft.com/office/powerpoint/2010/main" val="387841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Continuation </a:t>
            </a:r>
            <a:r>
              <a:rPr lang="en-US" b="1" dirty="0" smtClean="0"/>
              <a:t>Of The Illustration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Express the payoff vector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as a linear combination of the payoff vector basis. </a:t>
                </a:r>
              </a:p>
              <a:p>
                <a:pPr marL="0" indent="0">
                  <a:buNone/>
                </a:pPr>
                <a:endParaRPr lang="en-US" dirty="0" smtClean="0"/>
              </a:p>
              <a:p>
                <a:pPr marL="0" indent="0">
                  <a:buNone/>
                </a:pPr>
                <a:r>
                  <a:rPr lang="en-US" dirty="0" smtClean="0"/>
                  <a:t>We </a:t>
                </a:r>
                <a:r>
                  <a:rPr lang="en-US" dirty="0"/>
                  <a:t>wish to find scalars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and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3</m:t>
                        </m:r>
                      </m:sub>
                    </m:sSub>
                  </m:oMath>
                </a14:m>
                <a:r>
                  <a:rPr lang="en-US" dirty="0"/>
                  <a:t> so that: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1</m:t>
                          </m:r>
                        </m:sub>
                      </m:sSub>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4</m:t>
                                </m:r>
                              </m:e>
                            </m:mr>
                            <m:mr>
                              <m:e>
                                <m:r>
                                  <a:rPr lang="en-US" i="1">
                                    <a:latin typeface="Cambria Math" panose="02040503050406030204" pitchFamily="18" charset="0"/>
                                  </a:rPr>
                                  <m:t>1</m:t>
                                </m:r>
                              </m:e>
                            </m:mr>
                          </m:m>
                        </m:e>
                      </m:d>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r>
                              <m:e>
                                <m:r>
                                  <a:rPr lang="en-US" i="1">
                                    <a:latin typeface="Cambria Math" panose="02040503050406030204" pitchFamily="18" charset="0"/>
                                  </a:rPr>
                                  <m:t>2</m:t>
                                </m:r>
                              </m:e>
                            </m:mr>
                          </m:m>
                        </m:e>
                      </m:d>
                      <m:r>
                        <a:rPr lang="en-US">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r>
                              <m:e>
                                <m:r>
                                  <a:rPr lang="en-US" i="1">
                                    <a:latin typeface="Cambria Math" panose="02040503050406030204" pitchFamily="18" charset="0"/>
                                  </a:rPr>
                                  <m:t>3</m:t>
                                </m:r>
                              </m:e>
                            </m:mr>
                          </m:m>
                        </m:e>
                      </m:d>
                    </m:oMath>
                  </m:oMathPara>
                </a14:m>
                <a:endParaRPr lang="en-US" dirty="0"/>
              </a:p>
              <a:p>
                <a:pPr marL="0" indent="0">
                  <a:buNone/>
                </a:pPr>
                <a:r>
                  <a:rPr lang="en-US" dirty="0"/>
                  <a:t>This is equivalent to solving the matrix equation</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b="1" i="1">
                        <a:latin typeface="Cambria Math" panose="02040503050406030204" pitchFamily="18" charset="0"/>
                        <a:ea typeface="Cambria Math" panose="02040503050406030204" pitchFamily="18" charset="0"/>
                      </a:rPr>
                      <m:t>𝜶</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r="-323"/>
                </a:stretch>
              </a:blipFill>
            </p:spPr>
            <p:txBody>
              <a:bodyPr/>
              <a:lstStyle/>
              <a:p>
                <a:r>
                  <a:rPr lang="en-US">
                    <a:noFill/>
                  </a:rPr>
                  <a:t> </a:t>
                </a:r>
              </a:p>
            </p:txBody>
          </p:sp>
        </mc:Fallback>
      </mc:AlternateContent>
    </p:spTree>
    <p:extLst>
      <p:ext uri="{BB962C8B-B14F-4D97-AF65-F5344CB8AC3E}">
        <p14:creationId xmlns:p14="http://schemas.microsoft.com/office/powerpoint/2010/main" val="212019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Continuation Of The </a:t>
            </a:r>
            <a:r>
              <a:rPr lang="en-US" b="1" dirty="0" smtClean="0"/>
              <a:t>Illustration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Solving for the vector </a:t>
                </a:r>
                <a14:m>
                  <m:oMath xmlns:m="http://schemas.openxmlformats.org/officeDocument/2006/math">
                    <m:r>
                      <a:rPr lang="en-US" b="1" i="1">
                        <a:latin typeface="Cambria Math" panose="02040503050406030204" pitchFamily="18" charset="0"/>
                        <a:ea typeface="Cambria Math" panose="02040503050406030204" pitchFamily="18" charset="0"/>
                      </a:rPr>
                      <m:t>𝜶</m:t>
                    </m:r>
                  </m:oMath>
                </a14:m>
                <a:r>
                  <a:rPr lang="en-US" dirty="0"/>
                  <a:t>:</a:t>
                </a:r>
              </a:p>
              <a:p>
                <a:pPr marL="0" indent="0">
                  <a:buNone/>
                </a:pPr>
                <a:r>
                  <a:rPr lang="en-US" dirty="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𝜶</m:t>
                    </m:r>
                    <m:r>
                      <a:rPr lang="en-US" i="1">
                        <a:latin typeface="Cambria Math" panose="02040503050406030204" pitchFamily="18" charset="0"/>
                        <a:ea typeface="Cambria Math" panose="02040503050406030204" pitchFamily="18" charset="0"/>
                      </a:rPr>
                      <m:t>=</m:t>
                    </m:r>
                    <m:d>
                      <m:dPr>
                        <m:begChr m:val="["/>
                        <m:endChr m:val="]"/>
                        <m:ctrlPr>
                          <a:rPr lang="en-US" i="1">
                            <a:latin typeface="Cambria Math"/>
                            <a:ea typeface="Cambria Math" panose="02040503050406030204" pitchFamily="18" charset="0"/>
                          </a:rPr>
                        </m:ctrlPr>
                      </m:dPr>
                      <m:e>
                        <m:m>
                          <m:mPr>
                            <m:mcs>
                              <m:mc>
                                <m:mcPr>
                                  <m:count m:val="1"/>
                                  <m:mcJc m:val="center"/>
                                </m:mcPr>
                              </m:mc>
                            </m:mcs>
                            <m:ctrlPr>
                              <a:rPr lang="en-US" i="1">
                                <a:latin typeface="Cambria Math"/>
                                <a:ea typeface="Cambria Math" panose="02040503050406030204" pitchFamily="18" charset="0"/>
                              </a:rPr>
                            </m:ctrlPr>
                          </m:mP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e>
                          </m:mr>
                          <m:mr>
                            <m:e>
                              <m:sSub>
                                <m:sSubPr>
                                  <m:ctrlPr>
                                    <a:rPr lang="en-US" i="1">
                                      <a:latin typeface="Cambria Math"/>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e>
                          </m:mr>
                        </m:m>
                      </m:e>
                    </m:d>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𝑿</m:t>
                        </m:r>
                      </m:e>
                      <m:sup>
                        <m:r>
                          <a:rPr lang="en-US" i="1">
                            <a:latin typeface="Cambria Math" panose="02040503050406030204" pitchFamily="18" charset="0"/>
                            <a:ea typeface="Cambria Math" panose="02040503050406030204" pitchFamily="18" charset="0"/>
                          </a:rPr>
                          <m:t>−1</m:t>
                        </m:r>
                      </m:sup>
                    </m:sSup>
                  </m:oMath>
                </a14:m>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t>
                </a:r>
                <a14:m>
                  <m:oMath xmlns:m="http://schemas.openxmlformats.org/officeDocument/2006/math">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rPr>
                                <m:t>.461532</m:t>
                              </m:r>
                            </m:e>
                          </m:mr>
                          <m:mr>
                            <m:e>
                              <m:r>
                                <a:rPr lang="en-US" i="1">
                                  <a:latin typeface="Cambria Math" panose="02040503050406030204" pitchFamily="18" charset="0"/>
                                </a:rPr>
                                <m:t>2.353843</m:t>
                              </m:r>
                            </m:e>
                          </m:mr>
                          <m:mr>
                            <m:e>
                              <m:r>
                                <a:rPr lang="en-US" i="1">
                                  <a:latin typeface="Cambria Math" panose="02040503050406030204" pitchFamily="18" charset="0"/>
                                </a:rPr>
                                <m:t>1.26154</m:t>
                              </m:r>
                            </m:e>
                          </m:mr>
                        </m:m>
                      </m:e>
                    </m:d>
                  </m:oMath>
                </a14:m>
                <a:r>
                  <a:rPr lang="en-US" dirty="0"/>
                  <a:t>.</a:t>
                </a:r>
              </a:p>
              <a:p>
                <a:pPr marL="0" indent="0">
                  <a:buNone/>
                </a:pPr>
                <a:endParaRPr lang="en-US" dirty="0"/>
              </a:p>
              <a:p>
                <a:pPr marL="0" indent="0">
                  <a:buNone/>
                </a:pPr>
                <a:r>
                  <a:rPr lang="en-US" dirty="0"/>
                  <a:t>One can say that the payoff structure of the security with payoff vector </a:t>
                </a:r>
                <a14:m>
                  <m:oMath xmlns:m="http://schemas.openxmlformats.org/officeDocument/2006/math">
                    <m:sSup>
                      <m:sSupPr>
                        <m:ctrlPr>
                          <a:rPr lang="en-US" i="1">
                            <a:latin typeface="Cambria Math"/>
                          </a:rPr>
                        </m:ctrlPr>
                      </m:sSupPr>
                      <m:e>
                        <m:d>
                          <m:dPr>
                            <m:begChr m:val="["/>
                            <m:endChr m:val="]"/>
                            <m:ctrlPr>
                              <a:rPr lang="en-US" i="1">
                                <a:latin typeface="Cambria Math"/>
                              </a:rPr>
                            </m:ctrlPr>
                          </m:dPr>
                          <m:e>
                            <m:m>
                              <m:mPr>
                                <m:mcs>
                                  <m:mc>
                                    <m:mcPr>
                                      <m:count m:val="3"/>
                                      <m:mcJc m:val="center"/>
                                    </m:mcPr>
                                  </m:mc>
                                </m:mcs>
                                <m:ctrlPr>
                                  <a:rPr lang="en-US" i="1">
                                    <a:latin typeface="Cambria Math"/>
                                  </a:rPr>
                                </m:ctrlPr>
                              </m:mPr>
                              <m:mr>
                                <m:e>
                                  <m:r>
                                    <m:rPr>
                                      <m:brk m:alnAt="7"/>
                                    </m:rPr>
                                    <a:rPr lang="en-US" i="1">
                                      <a:latin typeface="Cambria Math" panose="02040503050406030204" pitchFamily="18" charset="0"/>
                                    </a:rPr>
                                    <m:t>7</m:t>
                                  </m:r>
                                </m:e>
                                <m:e>
                                  <m:r>
                                    <a:rPr lang="en-US" i="1">
                                      <a:latin typeface="Cambria Math" panose="02040503050406030204" pitchFamily="18" charset="0"/>
                                    </a:rPr>
                                    <m:t>2</m:t>
                                  </m:r>
                                </m:e>
                                <m:e>
                                  <m:r>
                                    <a:rPr lang="en-US" i="1">
                                      <a:latin typeface="Cambria Math" panose="02040503050406030204" pitchFamily="18" charset="0"/>
                                    </a:rPr>
                                    <m:t>4</m:t>
                                  </m:r>
                                </m:e>
                              </m:mr>
                            </m:m>
                          </m:e>
                        </m:d>
                      </m:e>
                      <m:sup>
                        <m:r>
                          <a:rPr lang="en-US" i="1">
                            <a:latin typeface="Cambria Math" panose="02040503050406030204" pitchFamily="18" charset="0"/>
                          </a:rPr>
                          <m:t>𝑇</m:t>
                        </m:r>
                      </m:sup>
                    </m:sSup>
                  </m:oMath>
                </a14:m>
                <a:r>
                  <a:rPr lang="en-US" dirty="0"/>
                  <a:t> is replicated with 2.461532, 2.353843, and 1.26154 units, respectively, of the first, second, and  third securities in the basis.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65452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a:t>
            </a:r>
            <a:r>
              <a:rPr lang="en-US" b="1" dirty="0" smtClean="0"/>
              <a:t>Of </a:t>
            </a:r>
            <a:r>
              <a:rPr lang="en-US" b="1" dirty="0"/>
              <a:t>Differential Calculus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The derivative, denoted </a:t>
                </a:r>
                <a14:m>
                  <m:oMath xmlns:m="http://schemas.openxmlformats.org/officeDocument/2006/math">
                    <m:f>
                      <m:fPr>
                        <m:ctrlPr>
                          <a:rPr lang="en-US" i="1">
                            <a:latin typeface="Cambria Math"/>
                          </a:rPr>
                        </m:ctrlPr>
                      </m:fPr>
                      <m:num>
                        <m:r>
                          <a:rPr lang="en-US" i="1">
                            <a:latin typeface="Cambria Math" panose="02040503050406030204" pitchFamily="18" charset="0"/>
                          </a:rPr>
                          <m:t>𝑑𝑦</m:t>
                        </m:r>
                      </m:num>
                      <m:den>
                        <m:r>
                          <a:rPr lang="en-US" i="1">
                            <a:latin typeface="Cambria Math" panose="02040503050406030204" pitchFamily="18" charset="0"/>
                          </a:rPr>
                          <m:t>𝑑𝑥</m:t>
                        </m:r>
                      </m:den>
                    </m:f>
                    <m:r>
                      <a:rPr lang="en-US" i="1">
                        <a:latin typeface="Cambria Math" panose="02040503050406030204" pitchFamily="18" charset="0"/>
                      </a:rPr>
                      <m:t> </m:t>
                    </m:r>
                  </m:oMath>
                </a14:m>
                <a:r>
                  <a:rPr lang="en-US" dirty="0"/>
                  <a:t>or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oMath>
                </a14:m>
                <a:r>
                  <a:rPr lang="en-US" dirty="0"/>
                  <a:t> of a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a:t>
                </a:r>
                <a:r>
                  <a:rPr lang="en-US" dirty="0" smtClean="0"/>
                  <a:t>the instantaneous </a:t>
                </a:r>
                <a:r>
                  <a:rPr lang="en-US" dirty="0"/>
                  <a:t>rate of change of the function y with respect to x. </a:t>
                </a:r>
              </a:p>
              <a:p>
                <a:r>
                  <a:rPr lang="en-US" dirty="0"/>
                  <a:t>The derivative is defined by the following limit:</a:t>
                </a:r>
              </a:p>
              <a:p>
                <a:pPr marL="0" indent="0" algn="ctr">
                  <a:buNone/>
                </a:pPr>
                <a:r>
                  <a:rPr lang="en-US" dirty="0"/>
                  <a:t>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lim>
                        </m:limLow>
                      </m:fName>
                      <m:e>
                        <m:f>
                          <m:fPr>
                            <m:ctrlPr>
                              <a:rPr lang="en-US" i="1">
                                <a:latin typeface="Cambria Math"/>
                              </a:rPr>
                            </m:ctrlPr>
                          </m:fPr>
                          <m:num>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rPr>
                          <m:t>.</m:t>
                        </m:r>
                      </m:e>
                    </m:func>
                  </m:oMath>
                </a14:m>
                <a:endParaRPr lang="en-US" dirty="0"/>
              </a:p>
              <a:p>
                <a:r>
                  <a:rPr lang="en-US" dirty="0"/>
                  <a:t>The derivatives of a large class of functions have been derived and can be found in tables of derivatives.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a:stretch>
              </a:blipFill>
            </p:spPr>
            <p:txBody>
              <a:bodyPr/>
              <a:lstStyle/>
              <a:p>
                <a:r>
                  <a:rPr lang="en-US">
                    <a:noFill/>
                  </a:rPr>
                  <a:t> </a:t>
                </a:r>
              </a:p>
            </p:txBody>
          </p:sp>
        </mc:Fallback>
      </mc:AlternateContent>
    </p:spTree>
    <p:extLst>
      <p:ext uri="{BB962C8B-B14F-4D97-AF65-F5344CB8AC3E}">
        <p14:creationId xmlns:p14="http://schemas.microsoft.com/office/powerpoint/2010/main" val="145267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Using Derivatives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Suppose the value of an asset is given by </a:t>
                </a:r>
                <a14:m>
                  <m:oMath xmlns:m="http://schemas.openxmlformats.org/officeDocument/2006/math">
                    <m:r>
                      <a:rPr lang="en-US" i="1">
                        <a:latin typeface="Cambria Math" panose="02040503050406030204" pitchFamily="18" charset="0"/>
                      </a:rPr>
                      <m:t>𝑣</m:t>
                    </m:r>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=1,000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dollars after t years. Find the instantaneous rate of change of the asset when t = 4 years.</a:t>
                </a:r>
              </a:p>
              <a:p>
                <a:endParaRPr lang="en-US" dirty="0" smtClean="0"/>
              </a:p>
              <a:p>
                <a:pPr marL="0" indent="0">
                  <a:buNone/>
                </a:pPr>
                <a:r>
                  <a:rPr lang="en-US" dirty="0"/>
                  <a:t>Solution: </a:t>
                </a:r>
                <a:endParaRPr lang="en-US" dirty="0" smtClean="0"/>
              </a:p>
              <a:p>
                <a:pPr marL="0" indent="0">
                  <a:buNone/>
                </a:pPr>
                <a:r>
                  <a:rPr lang="en-US" dirty="0" smtClean="0"/>
                  <a:t>Using </a:t>
                </a:r>
                <a:r>
                  <a:rPr lang="en-US" dirty="0"/>
                  <a:t>the  table of derivatives, </a:t>
                </a:r>
                <a:endParaRPr lang="en-US" dirty="0" smtClean="0"/>
              </a:p>
              <a:p>
                <a:pPr marL="0" indent="0" algn="ctr">
                  <a:buNone/>
                </a:pPr>
                <a:r>
                  <a:rPr lang="en-US" dirty="0" smtClean="0"/>
                  <a:t>we </a:t>
                </a:r>
                <a:r>
                  <a:rPr lang="en-US" dirty="0"/>
                  <a:t>obtain</a:t>
                </a:r>
                <a:r>
                  <a:rPr lang="en-US" dirty="0" smtClean="0"/>
                  <a:t>:    </a:t>
                </a:r>
                <a14:m>
                  <m:oMath xmlns:m="http://schemas.openxmlformats.org/officeDocument/2006/math">
                    <m:sSup>
                      <m:sSupPr>
                        <m:ctrlPr>
                          <a:rPr lang="en-US" i="1">
                            <a:latin typeface="Cambria Math"/>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=1,000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i="1">
                        <a:latin typeface="Cambria Math" panose="02040503050406030204" pitchFamily="18" charset="0"/>
                        <a:ea typeface="Cambria Math" panose="02040503050406030204" pitchFamily="18" charset="0"/>
                      </a:rPr>
                      <m:t>×.05=50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a:latin typeface="Cambria Math" panose="02040503050406030204" pitchFamily="18" charset="0"/>
                      </a:rPr>
                      <m:t>.</m:t>
                    </m:r>
                  </m:oMath>
                </a14:m>
                <a:endParaRPr lang="en-US" dirty="0" smtClean="0">
                  <a:latin typeface="Cambria Math" panose="02040503050406030204" pitchFamily="18" charset="0"/>
                </a:endParaRPr>
              </a:p>
              <a:p>
                <a:pPr marL="0" indent="0" algn="ctr">
                  <a:buNone/>
                </a:pPr>
                <a14:m>
                  <m:oMath xmlns:m="http://schemas.openxmlformats.org/officeDocument/2006/math">
                    <m:r>
                      <m:rPr>
                        <m:sty m:val="p"/>
                      </m:rPr>
                      <a:rPr lang="en-US">
                        <a:latin typeface="Cambria Math" panose="02040503050406030204" pitchFamily="18" charset="0"/>
                      </a:rPr>
                      <m:t>At</m:t>
                    </m:r>
                    <m:r>
                      <a:rPr lang="en-US">
                        <a:latin typeface="Cambria Math" panose="02040503050406030204" pitchFamily="18" charset="0"/>
                      </a:rPr>
                      <m:t> </m:t>
                    </m:r>
                    <m:r>
                      <m:rPr>
                        <m:sty m:val="p"/>
                      </m:rPr>
                      <a:rPr lang="en-US">
                        <a:latin typeface="Cambria Math" panose="02040503050406030204" pitchFamily="18" charset="0"/>
                      </a:rPr>
                      <m:t>time</m:t>
                    </m:r>
                    <m:r>
                      <a:rPr lang="en-US">
                        <a:latin typeface="Cambria Math" panose="02040503050406030204" pitchFamily="18" charset="0"/>
                      </a:rPr>
                      <m:t> </m:t>
                    </m:r>
                    <m:r>
                      <m:rPr>
                        <m:sty m:val="p"/>
                      </m:rPr>
                      <a:rPr lang="en-US">
                        <a:latin typeface="Cambria Math" panose="02040503050406030204" pitchFamily="18" charset="0"/>
                      </a:rPr>
                      <m:t>t</m:t>
                    </m:r>
                    <m:r>
                      <a:rPr lang="en-US">
                        <a:latin typeface="Cambria Math" panose="02040503050406030204" pitchFamily="18" charset="0"/>
                      </a:rPr>
                      <m:t>=4:   </m:t>
                    </m:r>
                    <m:sSup>
                      <m:sSupPr>
                        <m:ctrlPr>
                          <a:rPr lang="en-US" i="1" dirty="0">
                            <a:latin typeface="Cambria Math"/>
                          </a:rPr>
                        </m:ctrlPr>
                      </m:sSupPr>
                      <m:e>
                        <m:r>
                          <a:rPr lang="en-US" i="1" dirty="0">
                            <a:latin typeface="Cambria Math" panose="02040503050406030204" pitchFamily="18" charset="0"/>
                          </a:rPr>
                          <m:t>𝑣</m:t>
                        </m:r>
                      </m:e>
                      <m:sup>
                        <m:r>
                          <a:rPr lang="en-US" i="1" dirty="0">
                            <a:latin typeface="Cambria Math" panose="02040503050406030204" pitchFamily="18" charset="0"/>
                          </a:rPr>
                          <m:t>′</m:t>
                        </m:r>
                      </m:sup>
                    </m:sSup>
                    <m:d>
                      <m:dPr>
                        <m:ctrlPr>
                          <a:rPr lang="en-US" i="1" dirty="0">
                            <a:latin typeface="Cambria Math"/>
                          </a:rPr>
                        </m:ctrlPr>
                      </m:dPr>
                      <m:e>
                        <m:r>
                          <a:rPr lang="en-US" i="1" dirty="0">
                            <a:latin typeface="Cambria Math" panose="02040503050406030204" pitchFamily="18" charset="0"/>
                          </a:rPr>
                          <m:t>4</m:t>
                        </m:r>
                      </m:e>
                    </m:d>
                    <m:r>
                      <a:rPr lang="en-US" i="1" dirty="0">
                        <a:latin typeface="Cambria Math" panose="02040503050406030204" pitchFamily="18" charset="0"/>
                      </a:rPr>
                      <m:t>=50</m:t>
                    </m:r>
                    <m:sSup>
                      <m:sSupPr>
                        <m:ctrlPr>
                          <a:rPr lang="en-US" i="1" dirty="0">
                            <a:latin typeface="Cambria Math"/>
                          </a:rPr>
                        </m:ctrlPr>
                      </m:sSupPr>
                      <m:e>
                        <m:r>
                          <a:rPr lang="en-US" i="1" dirty="0">
                            <a:latin typeface="Cambria Math" panose="02040503050406030204" pitchFamily="18" charset="0"/>
                          </a:rPr>
                          <m:t>𝑒</m:t>
                        </m:r>
                      </m:e>
                      <m:sup>
                        <m:r>
                          <a:rPr lang="en-US" i="1" dirty="0">
                            <a:latin typeface="Cambria Math" panose="02040503050406030204" pitchFamily="18" charset="0"/>
                          </a:rPr>
                          <m:t>.05</m:t>
                        </m:r>
                        <m:r>
                          <a:rPr lang="en-US" i="1" dirty="0">
                            <a:latin typeface="Cambria Math" panose="02040503050406030204" pitchFamily="18" charset="0"/>
                            <a:ea typeface="Cambria Math" panose="02040503050406030204" pitchFamily="18" charset="0"/>
                          </a:rPr>
                          <m:t>×4</m:t>
                        </m:r>
                      </m:sup>
                    </m:sSup>
                    <m:r>
                      <a:rPr lang="en-US" i="1" dirty="0">
                        <a:latin typeface="Cambria Math" panose="02040503050406030204" pitchFamily="18" charset="0"/>
                      </a:rPr>
                      <m:t>=$61.07</m:t>
                    </m:r>
                  </m:oMath>
                </a14:m>
                <a:r>
                  <a:rPr lang="en-US" dirty="0"/>
                  <a:t> per year.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538"/>
                </a:stretch>
              </a:blipFill>
            </p:spPr>
            <p:txBody>
              <a:bodyPr/>
              <a:lstStyle/>
              <a:p>
                <a:r>
                  <a:rPr lang="en-US">
                    <a:noFill/>
                  </a:rPr>
                  <a:t> </a:t>
                </a:r>
              </a:p>
            </p:txBody>
          </p:sp>
        </mc:Fallback>
      </mc:AlternateContent>
    </p:spTree>
    <p:extLst>
      <p:ext uri="{BB962C8B-B14F-4D97-AF65-F5344CB8AC3E}">
        <p14:creationId xmlns:p14="http://schemas.microsoft.com/office/powerpoint/2010/main" val="180018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Differential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differential of a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defined by </a:t>
                </a:r>
                <a14:m>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oMath>
                </a14:m>
                <a:r>
                  <a:rPr lang="en-US" dirty="0"/>
                  <a:t> It represents the first order approximation to the change in the variable y resulting from the variable x changing by dx from x to </a:t>
                </a:r>
                <a:r>
                  <a:rPr lang="en-US" dirty="0" err="1" smtClean="0"/>
                  <a:t>x+</a:t>
                </a:r>
                <a:r>
                  <a:rPr lang="en-US" i="1" dirty="0" err="1" smtClean="0"/>
                  <a:t>dx</a:t>
                </a:r>
                <a:r>
                  <a:rPr lang="en-US" dirty="0" smtClean="0"/>
                  <a:t>.  As </a:t>
                </a:r>
                <a:r>
                  <a:rPr lang="en-US" dirty="0"/>
                  <a:t>an example, from the previous illustration,  use the differential to estimate the change in the value of the asset from time 4 years to 4.01 years. </a:t>
                </a:r>
              </a:p>
              <a:p>
                <a:pPr marL="0" indent="0">
                  <a:buNone/>
                </a:pPr>
                <a:r>
                  <a:rPr lang="en-US" dirty="0"/>
                  <a:t>Solution: </a:t>
                </a:r>
                <a:endParaRPr lang="en-US" dirty="0" smtClean="0"/>
              </a:p>
              <a:p>
                <a:pPr marL="0" indent="0">
                  <a:buNone/>
                </a:pPr>
                <a:r>
                  <a:rPr lang="en-US" dirty="0" smtClean="0"/>
                  <a:t>The </a:t>
                </a:r>
                <a:r>
                  <a:rPr lang="en-US" dirty="0"/>
                  <a:t>differential is: </a:t>
                </a:r>
                <a14:m>
                  <m:oMath xmlns:m="http://schemas.openxmlformats.org/officeDocument/2006/math">
                    <m:r>
                      <a:rPr lang="en-US" i="1">
                        <a:latin typeface="Cambria Math" panose="02040503050406030204" pitchFamily="18" charset="0"/>
                      </a:rPr>
                      <m:t>𝑑𝑣</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a:rPr>
                        </m:ctrlPr>
                      </m:dPr>
                      <m:e>
                        <m:r>
                          <a:rPr lang="en-US" i="1">
                            <a:latin typeface="Cambria Math" panose="02040503050406030204" pitchFamily="18" charset="0"/>
                          </a:rPr>
                          <m:t>𝑡</m:t>
                        </m:r>
                      </m:e>
                    </m:d>
                    <m:r>
                      <a:rPr lang="en-US" i="1">
                        <a:latin typeface="Cambria Math" panose="02040503050406030204" pitchFamily="18" charset="0"/>
                      </a:rPr>
                      <m:t>𝑑𝑡</m:t>
                    </m:r>
                    <m:r>
                      <a:rPr lang="en-US" i="1">
                        <a:latin typeface="Cambria Math" panose="02040503050406030204" pitchFamily="18" charset="0"/>
                      </a:rPr>
                      <m:t>=50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i="1">
                        <a:latin typeface="Cambria Math" panose="02040503050406030204" pitchFamily="18" charset="0"/>
                      </a:rPr>
                      <m:t>𝑑𝑡</m:t>
                    </m:r>
                    <m:r>
                      <a:rPr lang="en-US" i="1">
                        <a:latin typeface="Cambria Math"/>
                      </a:rPr>
                      <m:t>.</m:t>
                    </m:r>
                  </m:oMath>
                </a14:m>
                <a:endParaRPr lang="en-US" i="1" dirty="0">
                  <a:latin typeface="Cambria Math"/>
                </a:endParaRPr>
              </a:p>
              <a:p>
                <a:pPr marL="0" indent="0">
                  <a:buNone/>
                </a:pPr>
                <a:r>
                  <a:rPr lang="en-US" dirty="0"/>
                  <a:t>In this case, t = 4 and </a:t>
                </a:r>
                <a:r>
                  <a:rPr lang="en-US" i="1" dirty="0" err="1"/>
                  <a:t>dt</a:t>
                </a:r>
                <a:r>
                  <a:rPr lang="en-US" dirty="0"/>
                  <a:t> = .01 years. </a:t>
                </a:r>
                <a:endParaRPr lang="en-US" dirty="0" smtClean="0"/>
              </a:p>
              <a:p>
                <a:pPr marL="0" indent="0">
                  <a:buNone/>
                </a:pPr>
                <a:r>
                  <a:rPr lang="en-US" dirty="0" smtClean="0"/>
                  <a:t>The </a:t>
                </a:r>
                <a:r>
                  <a:rPr lang="en-US" dirty="0"/>
                  <a:t>differential is: </a:t>
                </a:r>
                <a14:m>
                  <m:oMath xmlns:m="http://schemas.openxmlformats.org/officeDocument/2006/math">
                    <m:r>
                      <a:rPr lang="en-US" i="1">
                        <a:latin typeface="Cambria Math" panose="02040503050406030204" pitchFamily="18" charset="0"/>
                      </a:rPr>
                      <m:t>𝑑𝑣</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a:rPr>
                        </m:ctrlPr>
                      </m:dPr>
                      <m:e>
                        <m:r>
                          <a:rPr lang="en-US" i="1">
                            <a:latin typeface="Cambria Math"/>
                          </a:rPr>
                          <m:t>4</m:t>
                        </m:r>
                      </m:e>
                    </m:d>
                    <m:r>
                      <a:rPr lang="en-US" i="1">
                        <a:latin typeface="Cambria Math" panose="02040503050406030204" pitchFamily="18" charset="0"/>
                      </a:rPr>
                      <m:t>𝑑𝑡</m:t>
                    </m:r>
                    <m:r>
                      <a:rPr lang="en-US" i="1">
                        <a:latin typeface="Cambria Math" panose="02040503050406030204" pitchFamily="18" charset="0"/>
                      </a:rPr>
                      <m:t>=50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a:ea typeface="Cambria Math"/>
                          </a:rPr>
                          <m:t>×4</m:t>
                        </m:r>
                      </m:sup>
                    </m:sSup>
                    <m:r>
                      <a:rPr lang="en-US" i="1">
                        <a:latin typeface="Cambria Math"/>
                        <a:ea typeface="Cambria Math"/>
                      </a:rPr>
                      <m:t>×.01=$.61</m:t>
                    </m:r>
                    <m:r>
                      <a:rPr lang="en-US" i="1">
                        <a:latin typeface="Cambria Math"/>
                      </a:rPr>
                      <m:t>.</m:t>
                    </m:r>
                  </m:oMath>
                </a14:m>
                <a:endParaRPr lang="en-US" i="1" dirty="0">
                  <a:latin typeface="Cambria Math"/>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1489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Second </a:t>
            </a:r>
            <a:r>
              <a:rPr lang="en-US" b="1" dirty="0" smtClean="0"/>
              <a:t>Order </a:t>
            </a:r>
            <a:r>
              <a:rPr lang="en-US" b="1" dirty="0"/>
              <a:t>Taylor Expansion </a:t>
            </a:r>
            <a:r>
              <a:rPr lang="en-US" b="1" dirty="0" smtClean="0"/>
              <a:t>Of </a:t>
            </a:r>
            <a:r>
              <a:rPr lang="en-US" b="1" dirty="0"/>
              <a:t>A</a:t>
            </a:r>
            <a:r>
              <a:rPr lang="en-US" b="1" dirty="0" smtClean="0"/>
              <a:t> </a:t>
            </a:r>
            <a:r>
              <a:rPr lang="en-US" b="1" dirty="0"/>
              <a:t>function O</a:t>
            </a:r>
            <a:r>
              <a:rPr lang="en-US" b="1" dirty="0" smtClean="0"/>
              <a:t>f Two </a:t>
            </a:r>
            <a:r>
              <a:rPr lang="en-US" b="1" dirty="0"/>
              <a:t>V</a:t>
            </a:r>
            <a:r>
              <a:rPr lang="en-US" b="1" dirty="0" smtClean="0"/>
              <a:t>ariables</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476626" cy="4572000"/>
              </a:xfrm>
            </p:spPr>
            <p:txBody>
              <a:bodyPr>
                <a:normAutofit/>
              </a:bodyPr>
              <a:lstStyle/>
              <a:p>
                <a:r>
                  <a:rPr lang="en-US" dirty="0" smtClean="0"/>
                  <a:t>It will be useful to be able to estimate the change in the value of a function of two variables accurate to  second order terms.</a:t>
                </a:r>
              </a:p>
              <a:p>
                <a:r>
                  <a:rPr lang="en-US" dirty="0"/>
                  <a:t>Suppose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a function of the variables x and t. Denote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oMath>
                </a14:m>
                <a:r>
                  <a:rPr lang="en-US" dirty="0"/>
                  <a:t> as the change in  the variable y resulting from the variable x changing by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from x to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and the variable t changing by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oMath>
                </a14:m>
                <a:r>
                  <a:rPr lang="en-US" dirty="0"/>
                  <a:t> from t to </a:t>
                </a:r>
                <a14:m>
                  <m:oMath xmlns:m="http://schemas.openxmlformats.org/officeDocument/2006/math">
                    <m:r>
                      <m:rPr>
                        <m:sty m:val="p"/>
                      </m:rPr>
                      <a:rPr lang="en-US">
                        <a:latin typeface="Cambria Math" panose="02040503050406030204" pitchFamily="18" charset="0"/>
                      </a:rPr>
                      <m:t>t</m:t>
                    </m:r>
                    <m:r>
                      <a:rPr lang="en-US" i="1">
                        <a:latin typeface="Cambria Math" panose="02040503050406030204" pitchFamily="18" charset="0"/>
                      </a:rPr>
                      <m:t>+∆</m:t>
                    </m:r>
                    <m:r>
                      <m:rPr>
                        <m:sty m:val="p"/>
                      </m:rPr>
                      <a:rPr lang="en-US">
                        <a:latin typeface="Cambria Math" panose="02040503050406030204" pitchFamily="18" charset="0"/>
                      </a:rPr>
                      <m:t>t</m:t>
                    </m:r>
                    <m:r>
                      <a:rPr lang="en-US">
                        <a:latin typeface="Cambria Math" panose="02040503050406030204" pitchFamily="18" charset="0"/>
                        <a:ea typeface="Cambria Math" panose="02040503050406030204" pitchFamily="18" charset="0"/>
                      </a:rPr>
                      <m:t>.</m:t>
                    </m:r>
                  </m:oMath>
                </a14:m>
                <a:endParaRPr lang="en-US" dirty="0"/>
              </a:p>
              <a:p>
                <a:r>
                  <a:rPr lang="en-US" dirty="0"/>
                  <a:t>The second order Taylor expansion gives the result</a:t>
                </a:r>
                <a:r>
                  <a:rPr lang="en-US" dirty="0" smtClean="0"/>
                  <a:t>:</a:t>
                </a: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𝑥</m:t>
                          </m:r>
                        </m:den>
                      </m:f>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d>
                            <m:dPr>
                              <m:ctrlPr>
                                <a:rPr lang="en-US" i="1">
                                  <a:latin typeface="Cambria Math"/>
                                </a:rPr>
                              </m:ctrlPr>
                            </m:dPr>
                            <m:e>
                              <m:r>
                                <a:rPr lang="en-US" i="1">
                                  <a:latin typeface="Cambria Math" panose="02040503050406030204" pitchFamily="18" charset="0"/>
                                </a:rPr>
                                <m:t>∆</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d>
                          <m:dPr>
                            <m:ctrlPr>
                              <a:rPr lang="en-US" i="1">
                                <a:latin typeface="Cambria Math"/>
                              </a:rPr>
                            </m:ctrlPr>
                          </m:dPr>
                          <m:e>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476626" cy="4572000"/>
              </a:xfrm>
              <a:blipFill rotWithShape="0">
                <a:blip r:embed="rId2" cstate="print"/>
                <a:stretch>
                  <a:fillRect l="-531" t="-1333"/>
                </a:stretch>
              </a:blipFill>
            </p:spPr>
            <p:txBody>
              <a:bodyPr/>
              <a:lstStyle/>
              <a:p>
                <a:r>
                  <a:rPr lang="en-US">
                    <a:noFill/>
                  </a:rPr>
                  <a:t> </a:t>
                </a:r>
              </a:p>
            </p:txBody>
          </p:sp>
        </mc:Fallback>
      </mc:AlternateContent>
    </p:spTree>
    <p:extLst>
      <p:ext uri="{BB962C8B-B14F-4D97-AF65-F5344CB8AC3E}">
        <p14:creationId xmlns:p14="http://schemas.microsoft.com/office/powerpoint/2010/main" val="108242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A Second Order </a:t>
            </a:r>
            <a:r>
              <a:rPr lang="en-US" b="1" dirty="0"/>
              <a:t>Taylor </a:t>
            </a:r>
            <a:r>
              <a:rPr lang="en-US" b="1" dirty="0" smtClean="0"/>
              <a:t>Expansion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For the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use the second order Taylor expansion to estimate the change  in y resulting from x changing from 100 to 102 and t changing from 4 to 4.01</a:t>
                </a:r>
                <a:r>
                  <a:rPr lang="en-US" dirty="0" smtClean="0"/>
                  <a:t>.</a:t>
                </a:r>
              </a:p>
              <a:p>
                <a:pPr marL="0" indent="0">
                  <a:buNone/>
                </a:pPr>
                <a:endParaRPr lang="en-US" dirty="0">
                  <a:solidFill>
                    <a:srgbClr val="C00000"/>
                  </a:solidFill>
                </a:endParaRPr>
              </a:p>
              <a:p>
                <a:pPr marL="0" indent="0">
                  <a:buNone/>
                </a:pPr>
                <a:r>
                  <a:rPr lang="en-US" dirty="0"/>
                  <a:t>Solution: </a:t>
                </a:r>
                <a:endParaRPr lang="en-US" dirty="0" smtClean="0"/>
              </a:p>
              <a:p>
                <a:pPr marL="0" indent="0">
                  <a:buNone/>
                </a:pP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smtClean="0"/>
                  <a:t>, 		 </a:t>
                </a:r>
                <a14:m>
                  <m:oMath xmlns:m="http://schemas.openxmlformats.org/officeDocument/2006/math">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𝑥</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=0,</m:t>
                    </m:r>
                  </m:oMath>
                </a14:m>
                <a:r>
                  <a:rPr lang="en-US" dirty="0"/>
                  <a:t> </a:t>
                </a:r>
                <a:endParaRPr lang="en-US" dirty="0" smtClean="0"/>
              </a:p>
              <a:p>
                <a:pPr marL="0" indent="0">
                  <a:buNone/>
                </a:pP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.05</m:t>
                        </m:r>
                        <m:r>
                          <a:rPr lang="en-US" i="1">
                            <a:latin typeface="Cambria Math" panose="02040503050406030204" pitchFamily="18" charset="0"/>
                          </a:rPr>
                          <m:t>𝑥𝑒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smtClean="0"/>
                  <a:t>,	</a:t>
                </a:r>
                <a14:m>
                  <m:oMath xmlns:m="http://schemas.openxmlformats.org/officeDocument/2006/math">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𝑡</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.0025</m:t>
                        </m:r>
                        <m:r>
                          <a:rPr lang="en-US" i="1">
                            <a:latin typeface="Cambria Math" panose="02040503050406030204" pitchFamily="18" charset="0"/>
                          </a:rPr>
                          <m:t>𝑥𝑒</m:t>
                        </m:r>
                      </m:e>
                      <m:sup>
                        <m:r>
                          <a:rPr lang="en-US" i="1">
                            <a:latin typeface="Cambria Math" panose="02040503050406030204" pitchFamily="18" charset="0"/>
                          </a:rPr>
                          <m:t>.05</m:t>
                        </m:r>
                        <m:r>
                          <a:rPr lang="en-US" i="1">
                            <a:latin typeface="Cambria Math" panose="02040503050406030204" pitchFamily="18" charset="0"/>
                          </a:rPr>
                          <m:t>𝑡</m:t>
                        </m:r>
                      </m:sup>
                    </m:sSup>
                    <m:r>
                      <a:rPr lang="en-US">
                        <a:latin typeface="Cambria Math" panose="02040503050406030204" pitchFamily="18" charset="0"/>
                      </a:rPr>
                      <m:t>,</m:t>
                    </m:r>
                  </m:oMath>
                </a14:m>
                <a:r>
                  <a:rPr lang="en-US" dirty="0" smtClean="0">
                    <a:latin typeface="Cambria Math" panose="02040503050406030204" pitchFamily="18" charset="0"/>
                  </a:rPr>
                  <a:t>	  </a:t>
                </a:r>
                <a14:m>
                  <m:oMath xmlns:m="http://schemas.openxmlformats.org/officeDocument/2006/math">
                    <m:r>
                      <m:rPr>
                        <m:sty m:val="p"/>
                      </m:rPr>
                      <a:rPr lang="en-US">
                        <a:latin typeface="Cambria Math" panose="02040503050406030204" pitchFamily="18" charset="0"/>
                      </a:rPr>
                      <m:t>and</m:t>
                    </m:r>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𝑡</m:t>
                        </m:r>
                      </m:den>
                    </m:f>
                    <m:r>
                      <a:rPr lang="en-US" i="1" dirty="0">
                        <a:latin typeface="Cambria Math" panose="02040503050406030204" pitchFamily="18" charset="0"/>
                        <a:ea typeface="Cambria Math" panose="02040503050406030204" pitchFamily="18" charset="0"/>
                      </a:rPr>
                      <m:t>=.05</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806"/>
                </a:stretch>
              </a:blipFill>
            </p:spPr>
            <p:txBody>
              <a:bodyPr/>
              <a:lstStyle/>
              <a:p>
                <a:r>
                  <a:rPr lang="en-US">
                    <a:noFill/>
                  </a:rPr>
                  <a:t> </a:t>
                </a:r>
              </a:p>
            </p:txBody>
          </p:sp>
        </mc:Fallback>
      </mc:AlternateContent>
    </p:spTree>
    <p:extLst>
      <p:ext uri="{BB962C8B-B14F-4D97-AF65-F5344CB8AC3E}">
        <p14:creationId xmlns:p14="http://schemas.microsoft.com/office/powerpoint/2010/main" val="311084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8795"/>
          </a:xfrm>
        </p:spPr>
        <p:txBody>
          <a:bodyPr>
            <a:normAutofit fontScale="90000"/>
          </a:bodyPr>
          <a:lstStyle/>
          <a:p>
            <a:r>
              <a:rPr lang="en-US" b="1" dirty="0"/>
              <a:t>Illustration Of A Second Order Taylor </a:t>
            </a:r>
            <a:r>
              <a:rPr lang="en-US" b="1" dirty="0" smtClean="0"/>
              <a:t>Expansion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Evaluating at (</a:t>
                </a:r>
                <a:r>
                  <a:rPr lang="en-US" i="1" dirty="0" err="1"/>
                  <a:t>x,t</a:t>
                </a:r>
                <a:r>
                  <a:rPr lang="en-US" dirty="0"/>
                  <a:t>) = (100,4) gives</a:t>
                </a:r>
                <a:r>
                  <a:rPr lang="en-US" dirty="0" smtClean="0"/>
                  <a:t>:</a:t>
                </a:r>
              </a:p>
              <a:p>
                <a:pPr marL="0" indent="0">
                  <a:buNone/>
                </a:pPr>
                <a:r>
                  <a:rPr lang="en-US" dirty="0" smtClean="0"/>
                  <a:t> </a:t>
                </a: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=1.2214</m:t>
                    </m:r>
                  </m:oMath>
                </a14:m>
                <a:r>
                  <a:rPr lang="en-US" dirty="0" smtClean="0"/>
                  <a:t>,			</a:t>
                </a:r>
                <a14:m>
                  <m:oMath xmlns:m="http://schemas.openxmlformats.org/officeDocument/2006/math">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𝑥</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=0,</m:t>
                    </m:r>
                  </m:oMath>
                </a14:m>
                <a:r>
                  <a:rPr lang="en-US" dirty="0"/>
                  <a:t> </a:t>
                </a:r>
                <a:endParaRPr lang="en-US" dirty="0" smtClean="0"/>
              </a:p>
              <a:p>
                <a:pPr marL="0" indent="0">
                  <a:buNone/>
                </a:pP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×100</m:t>
                        </m:r>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=6.107</m:t>
                    </m:r>
                  </m:oMath>
                </a14:m>
                <a:r>
                  <a:rPr lang="en-US" dirty="0" smtClean="0"/>
                  <a:t>,		</a:t>
                </a:r>
                <a14:m>
                  <m:oMath xmlns:m="http://schemas.openxmlformats.org/officeDocument/2006/math">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𝑡</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.0025</m:t>
                        </m:r>
                        <m:r>
                          <a:rPr lang="en-US" i="1">
                            <a:latin typeface="Cambria Math" panose="02040503050406030204" pitchFamily="18" charset="0"/>
                            <a:ea typeface="Cambria Math" panose="02040503050406030204" pitchFamily="18" charset="0"/>
                          </a:rPr>
                          <m:t>×100</m:t>
                        </m:r>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a:latin typeface="Cambria Math" panose="02040503050406030204" pitchFamily="18" charset="0"/>
                      </a:rPr>
                      <m:t>=.305, </m:t>
                    </m:r>
                  </m:oMath>
                </a14:m>
                <a:endParaRPr lang="en-US" dirty="0" smtClean="0">
                  <a:latin typeface="Cambria Math" panose="02040503050406030204" pitchFamily="18" charset="0"/>
                </a:endParaRPr>
              </a:p>
              <a:p>
                <a:pPr marL="0" indent="0">
                  <a:buNone/>
                </a:pPr>
                <a14:m>
                  <m:oMath xmlns:m="http://schemas.openxmlformats.org/officeDocument/2006/math">
                    <m:r>
                      <m:rPr>
                        <m:sty m:val="p"/>
                      </m:rPr>
                      <a:rPr lang="en-US">
                        <a:latin typeface="Cambria Math" panose="02040503050406030204" pitchFamily="18" charset="0"/>
                      </a:rPr>
                      <m:t>and</m:t>
                    </m:r>
                    <m:f>
                      <m:fPr>
                        <m:ctrlPr>
                          <a:rPr lang="en-US" i="1" dirty="0">
                            <a:latin typeface="Cambria Math"/>
                          </a:rPr>
                        </m:ctrlPr>
                      </m:fPr>
                      <m:num>
                        <m:sSup>
                          <m:sSupPr>
                            <m:ctrlPr>
                              <a:rPr lang="en-US" i="1" dirty="0">
                                <a:latin typeface="Cambria Math"/>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𝑡</m:t>
                        </m:r>
                      </m:den>
                    </m:f>
                    <m:r>
                      <a:rPr lang="en-US" i="1" dirty="0">
                        <a:latin typeface="Cambria Math" panose="02040503050406030204" pitchFamily="18" charset="0"/>
                        <a:ea typeface="Cambria Math" panose="02040503050406030204" pitchFamily="18" charset="0"/>
                      </a:rPr>
                      <m:t>=.05</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=.061</m:t>
                    </m:r>
                  </m:oMath>
                </a14:m>
                <a:r>
                  <a:rPr lang="en-US" dirty="0"/>
                  <a:t>. </a:t>
                </a:r>
              </a:p>
              <a:p>
                <a:pPr marL="0" indent="0">
                  <a:buNone/>
                </a:pPr>
                <a:endParaRPr lang="en-US" i="1" dirty="0" smtClean="0"/>
              </a:p>
              <a:p>
                <a:pPr marL="0" indent="0">
                  <a:buNone/>
                </a:pPr>
                <a:r>
                  <a:rPr lang="en-US" i="1" dirty="0" smtClean="0"/>
                  <a:t>Note </a:t>
                </a:r>
                <a:r>
                  <a:rPr lang="en-US" i="1" dirty="0"/>
                  <a:t>that </a:t>
                </a:r>
                <a14:m>
                  <m:oMath xmlns:m="http://schemas.openxmlformats.org/officeDocument/2006/math">
                    <m:r>
                      <a:rPr lang="en-US" i="1">
                        <a:latin typeface="Cambria Math"/>
                        <a:ea typeface="Cambria Math"/>
                      </a:rPr>
                      <m:t>∆</m:t>
                    </m:r>
                    <m:r>
                      <a:rPr lang="en-US" i="1">
                        <a:latin typeface="Cambria Math"/>
                        <a:ea typeface="Cambria Math"/>
                      </a:rPr>
                      <m:t>𝑥</m:t>
                    </m:r>
                    <m:r>
                      <a:rPr lang="en-US" i="1">
                        <a:latin typeface="Cambria Math"/>
                        <a:ea typeface="Cambria Math"/>
                      </a:rPr>
                      <m:t>=2</m:t>
                    </m:r>
                  </m:oMath>
                </a14:m>
                <a:r>
                  <a:rPr lang="en-US" i="1" dirty="0"/>
                  <a:t> and </a:t>
                </a:r>
                <a14:m>
                  <m:oMath xmlns:m="http://schemas.openxmlformats.org/officeDocument/2006/math">
                    <m:r>
                      <a:rPr lang="en-US" i="1">
                        <a:latin typeface="Cambria Math"/>
                        <a:ea typeface="Cambria Math"/>
                      </a:rPr>
                      <m:t>∆</m:t>
                    </m:r>
                    <m:r>
                      <a:rPr lang="en-US" i="1">
                        <a:latin typeface="Cambria Math"/>
                        <a:ea typeface="Cambria Math"/>
                      </a:rPr>
                      <m:t>𝑡</m:t>
                    </m:r>
                    <m:r>
                      <a:rPr lang="en-US" i="1">
                        <a:latin typeface="Cambria Math"/>
                        <a:ea typeface="Cambria Math"/>
                      </a:rPr>
                      <m:t>=.01.</m:t>
                    </m:r>
                  </m:oMath>
                </a14:m>
                <a:endParaRPr lang="en-US" i="1"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=1.2214×2+6.107×.01+</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oMath>
                </a14:m>
                <a:r>
                  <a:rPr lang="en-US" i="1" dirty="0"/>
                  <a:t> </a:t>
                </a:r>
                <a14:m>
                  <m:oMath xmlns:m="http://schemas.openxmlformats.org/officeDocument/2006/math">
                    <m:r>
                      <a:rPr lang="en-US" i="1" dirty="0">
                        <a:latin typeface="Cambria Math" panose="02040503050406030204" pitchFamily="18" charset="0"/>
                        <a:ea typeface="Cambria Math" panose="02040503050406030204" pitchFamily="18" charset="0"/>
                      </a:rPr>
                      <m:t>×0+</m:t>
                    </m:r>
                    <m:f>
                      <m:fPr>
                        <m:ctrlPr>
                          <a:rPr lang="en-US" i="1" dirty="0">
                            <a:latin typeface="Cambria Math"/>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r>
                      <a:rPr lang="en-US" i="1" dirty="0" smtClean="0">
                        <a:solidFill>
                          <a:schemeClr val="tx1"/>
                        </a:solidFill>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.305×</m:t>
                    </m:r>
                    <m:sSup>
                      <m:sSupPr>
                        <m:ctrlPr>
                          <a:rPr lang="en-US"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.01</m:t>
                        </m:r>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+.061×2×.01=2.50</m:t>
                    </m:r>
                    <m:r>
                      <a:rPr lang="en-US" b="0" i="1" dirty="0" smtClean="0">
                        <a:solidFill>
                          <a:schemeClr val="tx1"/>
                        </a:solidFill>
                        <a:latin typeface="Cambria Math"/>
                        <a:ea typeface="Cambria Math" panose="02040503050406030204" pitchFamily="18" charset="0"/>
                      </a:rPr>
                      <m:t>51</m:t>
                    </m:r>
                    <m:r>
                      <a:rPr lang="en-US" i="1" dirty="0">
                        <a:latin typeface="Cambria Math" panose="02040503050406030204" pitchFamily="18" charset="0"/>
                        <a:ea typeface="Cambria Math" panose="02040503050406030204" pitchFamily="18" charset="0"/>
                      </a:rPr>
                      <m:t>.</m:t>
                    </m:r>
                  </m:oMath>
                </a14:m>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97093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a:t>
            </a:r>
            <a:r>
              <a:rPr lang="en-US" b="1" dirty="0" smtClean="0"/>
              <a:t>f </a:t>
            </a:r>
            <a:r>
              <a:rPr lang="en-US" b="1" dirty="0"/>
              <a:t>Integral Calculus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The integral (antiderivative) of a function </a:t>
                </a:r>
                <a:r>
                  <a:rPr lang="en-US" i="1" dirty="0"/>
                  <a:t>f(x)</a:t>
                </a:r>
                <a:r>
                  <a:rPr lang="en-US" dirty="0"/>
                  <a:t> is any function of the form </a:t>
                </a:r>
                <a:r>
                  <a:rPr lang="en-US" i="1" dirty="0"/>
                  <a:t>F(x)+C</a:t>
                </a:r>
                <a:r>
                  <a:rPr lang="en-US" dirty="0"/>
                  <a:t>, where </a:t>
                </a:r>
                <a:r>
                  <a:rPr lang="en-US" i="1" dirty="0"/>
                  <a:t>C</a:t>
                </a:r>
                <a:r>
                  <a:rPr lang="en-US" dirty="0"/>
                  <a:t> is a constant, so that the derivative of </a:t>
                </a:r>
                <a:r>
                  <a:rPr lang="en-US" i="1" dirty="0"/>
                  <a:t>F</a:t>
                </a:r>
                <a:r>
                  <a:rPr lang="en-US" i="1" dirty="0" smtClean="0"/>
                  <a:t>(x)+C</a:t>
                </a:r>
                <a:r>
                  <a:rPr lang="en-US" dirty="0" smtClean="0"/>
                  <a:t> </a:t>
                </a:r>
                <a:r>
                  <a:rPr lang="en-US" dirty="0"/>
                  <a:t>equals </a:t>
                </a:r>
                <a:r>
                  <a:rPr lang="en-US" i="1" dirty="0" smtClean="0"/>
                  <a:t>f(x)</a:t>
                </a:r>
                <a:r>
                  <a:rPr lang="en-US" dirty="0" smtClean="0"/>
                  <a:t>.</a:t>
                </a:r>
                <a:endParaRPr lang="en-US" dirty="0"/>
              </a:p>
              <a:p>
                <a:pPr marL="0" indent="0">
                  <a:buNone/>
                </a:pPr>
                <a:r>
                  <a:rPr lang="en-US" dirty="0"/>
                  <a:t>The integral of  </a:t>
                </a:r>
                <a:r>
                  <a:rPr lang="en-US" i="1" dirty="0"/>
                  <a:t>f(x)</a:t>
                </a:r>
                <a:r>
                  <a:rPr lang="en-US" dirty="0"/>
                  <a:t> is denoted by:</a:t>
                </a:r>
              </a:p>
              <a:p>
                <a:pPr marL="0" indent="0" algn="ctr">
                  <a:buNone/>
                </a:pPr>
                <a:r>
                  <a:rPr lang="en-US" dirty="0"/>
                  <a:t>     </a:t>
                </a:r>
                <a14:m>
                  <m:oMath xmlns:m="http://schemas.openxmlformats.org/officeDocument/2006/math">
                    <m:nary>
                      <m:naryPr>
                        <m:limLoc m:val="undOvr"/>
                        <m:subHide m:val="on"/>
                        <m:supHide m:val="on"/>
                        <m:ctrlPr>
                          <a:rPr lang="en-US" i="1">
                            <a:latin typeface="Cambria Math"/>
                          </a:rPr>
                        </m:ctrlPr>
                      </m:naryPr>
                      <m:sub/>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e>
                    </m:nary>
                  </m:oMath>
                </a14:m>
                <a:endParaRPr lang="en-US" dirty="0"/>
              </a:p>
              <a:p>
                <a:pPr marL="0" indent="0">
                  <a:buNone/>
                </a:pPr>
                <a:endParaRPr lang="en-US" dirty="0" smtClean="0"/>
              </a:p>
              <a:p>
                <a:pPr marL="0" indent="0">
                  <a:buNone/>
                </a:pPr>
                <a:r>
                  <a:rPr lang="en-US" dirty="0" smtClean="0"/>
                  <a:t>Since </a:t>
                </a:r>
                <a:r>
                  <a:rPr lang="en-US" dirty="0"/>
                  <a:t>integration is the inverse operation to differentiation, integral formulas can be obtained from differentiation formulas. There are tables and software tools where one can find integrals of functions.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484"/>
                </a:stretch>
              </a:blipFill>
            </p:spPr>
            <p:txBody>
              <a:bodyPr/>
              <a:lstStyle/>
              <a:p>
                <a:r>
                  <a:rPr lang="en-US">
                    <a:noFill/>
                  </a:rPr>
                  <a:t> </a:t>
                </a:r>
              </a:p>
            </p:txBody>
          </p:sp>
        </mc:Fallback>
      </mc:AlternateContent>
    </p:spTree>
    <p:extLst>
      <p:ext uri="{BB962C8B-B14F-4D97-AF65-F5344CB8AC3E}">
        <p14:creationId xmlns:p14="http://schemas.microsoft.com/office/powerpoint/2010/main" val="45383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Evaluate </a:t>
                </a:r>
                <a14:m>
                  <m:oMath xmlns:m="http://schemas.openxmlformats.org/officeDocument/2006/math">
                    <m:nary>
                      <m:naryPr>
                        <m:limLoc m:val="undOvr"/>
                        <m:subHide m:val="on"/>
                        <m:supHide m:val="on"/>
                        <m:ctrlPr>
                          <a:rPr lang="en-US" i="1">
                            <a:latin typeface="Cambria Math"/>
                          </a:rPr>
                        </m:ctrlPr>
                      </m:naryPr>
                      <m:sub/>
                      <m:sup/>
                      <m:e>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e>
                    </m:nary>
                  </m:oMath>
                </a14:m>
                <a:r>
                  <a:rPr lang="en-US" dirty="0"/>
                  <a:t>.</a:t>
                </a:r>
              </a:p>
              <a:p>
                <a:pPr marL="0" indent="0">
                  <a:buNone/>
                </a:pPr>
                <a:endParaRPr lang="en-US" dirty="0"/>
              </a:p>
              <a:p>
                <a:pPr marL="0" indent="0">
                  <a:buNone/>
                </a:pPr>
                <a:r>
                  <a:rPr lang="en-US" dirty="0" smtClean="0"/>
                  <a:t>Solution</a:t>
                </a:r>
                <a:r>
                  <a:rPr lang="en-US" dirty="0"/>
                  <a:t>: </a:t>
                </a:r>
                <a:endParaRPr lang="en-US" dirty="0" smtClean="0"/>
              </a:p>
              <a:p>
                <a:pPr marL="0" indent="0" algn="ctr">
                  <a:buNone/>
                </a:pPr>
                <a14:m>
                  <m:oMath xmlns:m="http://schemas.openxmlformats.org/officeDocument/2006/math">
                    <m:nary>
                      <m:naryPr>
                        <m:limLoc m:val="undOvr"/>
                        <m:subHide m:val="on"/>
                        <m:supHide m:val="on"/>
                        <m:ctrlPr>
                          <a:rPr lang="en-US" i="1">
                            <a:latin typeface="Cambria Math"/>
                          </a:rPr>
                        </m:ctrlPr>
                      </m:naryPr>
                      <m:sub/>
                      <m:sup/>
                      <m:e>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e>
                    </m:nary>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𝐶</m:t>
                    </m:r>
                  </m:oMath>
                </a14:m>
                <a:r>
                  <a:rPr lang="en-US" dirty="0"/>
                  <a:t> </a:t>
                </a:r>
              </a:p>
              <a:p>
                <a:pPr marL="0" indent="0" algn="ctr">
                  <a:buNone/>
                </a:pPr>
                <a:r>
                  <a:rPr lang="en-US" dirty="0" smtClean="0"/>
                  <a:t>since </a:t>
                </a:r>
                <a14:m>
                  <m:oMath xmlns:m="http://schemas.openxmlformats.org/officeDocument/2006/math">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𝐶</m:t>
                            </m:r>
                          </m:e>
                        </m:d>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a:stretch>
              </a:blipFill>
            </p:spPr>
            <p:txBody>
              <a:bodyPr/>
              <a:lstStyle/>
              <a:p>
                <a:r>
                  <a:rPr lang="en-US">
                    <a:noFill/>
                  </a:rPr>
                  <a:t> </a:t>
                </a:r>
              </a:p>
            </p:txBody>
          </p:sp>
        </mc:Fallback>
      </mc:AlternateContent>
    </p:spTree>
    <p:extLst>
      <p:ext uri="{BB962C8B-B14F-4D97-AF65-F5344CB8AC3E}">
        <p14:creationId xmlns:p14="http://schemas.microsoft.com/office/powerpoint/2010/main" val="387170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Security And Instruments</a:t>
            </a:r>
            <a:endParaRPr lang="en-US" dirty="0"/>
          </a:p>
        </p:txBody>
      </p:sp>
      <p:sp>
        <p:nvSpPr>
          <p:cNvPr id="3" name="Content Placeholder 2"/>
          <p:cNvSpPr>
            <a:spLocks noGrp="1"/>
          </p:cNvSpPr>
          <p:nvPr>
            <p:ph sz="quarter" idx="1"/>
          </p:nvPr>
        </p:nvSpPr>
        <p:spPr/>
        <p:txBody>
          <a:bodyPr/>
          <a:lstStyle/>
          <a:p>
            <a:r>
              <a:rPr lang="en-US" dirty="0"/>
              <a:t>A </a:t>
            </a:r>
            <a:r>
              <a:rPr lang="en-US" i="1" dirty="0"/>
              <a:t>financial security</a:t>
            </a:r>
            <a:r>
              <a:rPr lang="en-US" dirty="0"/>
              <a:t> is a contract or certificate indicating a financial claim. </a:t>
            </a:r>
            <a:endParaRPr lang="en-US" dirty="0" smtClean="0"/>
          </a:p>
          <a:p>
            <a:endParaRPr lang="en-US" dirty="0"/>
          </a:p>
          <a:p>
            <a:r>
              <a:rPr lang="en-US" dirty="0"/>
              <a:t>Securities are traded in the financial </a:t>
            </a:r>
            <a:r>
              <a:rPr lang="en-US" dirty="0" smtClean="0"/>
              <a:t>marketplace.</a:t>
            </a:r>
            <a:endParaRPr lang="en-US" dirty="0"/>
          </a:p>
          <a:p>
            <a:endParaRPr lang="en-US" dirty="0"/>
          </a:p>
        </p:txBody>
      </p:sp>
    </p:spTree>
    <p:extLst>
      <p:ext uri="{BB962C8B-B14F-4D97-AF65-F5344CB8AC3E}">
        <p14:creationId xmlns:p14="http://schemas.microsoft.com/office/powerpoint/2010/main" val="52277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Definite Integral</a:t>
            </a:r>
          </a:p>
        </p:txBody>
      </p:sp>
      <p:sp>
        <p:nvSpPr>
          <p:cNvPr id="3" name="Content Placeholder 2"/>
          <p:cNvSpPr>
            <a:spLocks noGrp="1"/>
          </p:cNvSpPr>
          <p:nvPr>
            <p:ph sz="quarter" idx="1"/>
          </p:nvPr>
        </p:nvSpPr>
        <p:spPr/>
        <p:txBody>
          <a:bodyPr/>
          <a:lstStyle/>
          <a:p>
            <a:pPr marL="0" indent="0">
              <a:buNone/>
            </a:pPr>
            <a:r>
              <a:rPr lang="en-US" dirty="0"/>
              <a:t>In order to define the definite integral of a function </a:t>
            </a:r>
            <a:r>
              <a:rPr lang="en-US" i="1" dirty="0"/>
              <a:t>f(x)</a:t>
            </a:r>
            <a:r>
              <a:rPr lang="en-US" dirty="0"/>
              <a:t> on the interval [</a:t>
            </a:r>
            <a:r>
              <a:rPr lang="en-US" dirty="0" err="1"/>
              <a:t>a,b</a:t>
            </a:r>
            <a:r>
              <a:rPr lang="en-US" dirty="0"/>
              <a:t>], some preliminary set-up is required</a:t>
            </a:r>
            <a:r>
              <a:rPr lang="en-US" dirty="0" smtClean="0"/>
              <a:t>.  </a:t>
            </a:r>
            <a:r>
              <a:rPr lang="en-US" dirty="0"/>
              <a:t>Divide the interval [</a:t>
            </a:r>
            <a:r>
              <a:rPr lang="en-US" i="1" dirty="0" err="1"/>
              <a:t>a,b</a:t>
            </a:r>
            <a:r>
              <a:rPr lang="en-US" dirty="0"/>
              <a:t>] into </a:t>
            </a:r>
            <a:r>
              <a:rPr lang="en-US" i="1" dirty="0"/>
              <a:t>n </a:t>
            </a:r>
            <a:r>
              <a:rPr lang="en-US" dirty="0"/>
              <a:t>subintervals of equal width </a:t>
            </a:r>
            <a:r>
              <a:rPr lang="en-US" dirty="0" err="1"/>
              <a:t>Δ</a:t>
            </a:r>
            <a:r>
              <a:rPr lang="en-US" i="1" dirty="0" err="1"/>
              <a:t>x</a:t>
            </a:r>
            <a:r>
              <a:rPr lang="en-US" dirty="0"/>
              <a:t> = (</a:t>
            </a:r>
            <a:r>
              <a:rPr lang="en-US" i="1" dirty="0"/>
              <a:t>b</a:t>
            </a:r>
            <a:r>
              <a:rPr lang="en-US" dirty="0"/>
              <a:t>-</a:t>
            </a:r>
            <a:r>
              <a:rPr lang="en-US" i="1" dirty="0"/>
              <a:t>a</a:t>
            </a:r>
            <a:r>
              <a:rPr lang="en-US" dirty="0"/>
              <a:t>)/</a:t>
            </a:r>
            <a:r>
              <a:rPr lang="en-US" i="1" dirty="0"/>
              <a:t>n</a:t>
            </a:r>
            <a:r>
              <a:rPr lang="en-US" dirty="0"/>
              <a:t>. </a:t>
            </a:r>
            <a:r>
              <a:rPr lang="en-US" dirty="0" smtClean="0"/>
              <a:t> Consider </a:t>
            </a:r>
            <a:r>
              <a:rPr lang="en-US" dirty="0"/>
              <a:t>the values of </a:t>
            </a:r>
            <a:r>
              <a:rPr lang="en-US" i="1" dirty="0"/>
              <a:t>x </a:t>
            </a:r>
            <a:r>
              <a:rPr lang="en-US" dirty="0"/>
              <a:t>on the </a:t>
            </a:r>
            <a:r>
              <a:rPr lang="en-US" i="1" dirty="0"/>
              <a:t>x-</a:t>
            </a:r>
            <a:r>
              <a:rPr lang="en-US" dirty="0"/>
              <a:t>axis that are endpoints of the subintervals. </a:t>
            </a:r>
            <a:r>
              <a:rPr lang="en-US" dirty="0" smtClean="0"/>
              <a:t> They </a:t>
            </a:r>
            <a:r>
              <a:rPr lang="en-US" dirty="0"/>
              <a:t>are: </a:t>
            </a:r>
            <a:r>
              <a:rPr lang="en-US" i="1" dirty="0"/>
              <a:t>x</a:t>
            </a:r>
            <a:r>
              <a:rPr lang="en-US" baseline="-25000" dirty="0"/>
              <a:t>0</a:t>
            </a:r>
            <a:r>
              <a:rPr lang="en-US" dirty="0"/>
              <a:t> = </a:t>
            </a:r>
            <a:r>
              <a:rPr lang="en-US" i="1" dirty="0"/>
              <a:t>a, x</a:t>
            </a:r>
            <a:r>
              <a:rPr lang="en-US" baseline="-25000" dirty="0"/>
              <a:t>1</a:t>
            </a:r>
            <a:r>
              <a:rPr lang="en-US" dirty="0"/>
              <a:t> = </a:t>
            </a:r>
            <a:r>
              <a:rPr lang="en-US" i="1" dirty="0"/>
              <a:t>a</a:t>
            </a:r>
            <a:r>
              <a:rPr lang="en-US" dirty="0"/>
              <a:t> + </a:t>
            </a:r>
            <a:r>
              <a:rPr lang="en-US" dirty="0" err="1"/>
              <a:t>Δ</a:t>
            </a:r>
            <a:r>
              <a:rPr lang="en-US" i="1" dirty="0" err="1"/>
              <a:t>x</a:t>
            </a:r>
            <a:r>
              <a:rPr lang="en-US" i="1" dirty="0"/>
              <a:t>, x</a:t>
            </a:r>
            <a:r>
              <a:rPr lang="en-US" baseline="-25000" dirty="0"/>
              <a:t>2</a:t>
            </a:r>
            <a:r>
              <a:rPr lang="en-US" dirty="0"/>
              <a:t> = </a:t>
            </a:r>
            <a:r>
              <a:rPr lang="en-US" i="1" dirty="0"/>
              <a:t>a</a:t>
            </a:r>
            <a:r>
              <a:rPr lang="en-US" dirty="0"/>
              <a:t> + 2Δ</a:t>
            </a:r>
            <a:r>
              <a:rPr lang="en-US" i="1" dirty="0"/>
              <a:t>x,…, </a:t>
            </a:r>
            <a:r>
              <a:rPr lang="en-US" i="1" dirty="0" err="1"/>
              <a:t>x</a:t>
            </a:r>
            <a:r>
              <a:rPr lang="en-US" i="1" baseline="-25000" dirty="0" err="1"/>
              <a:t>n</a:t>
            </a:r>
            <a:r>
              <a:rPr lang="en-US" dirty="0"/>
              <a:t> = </a:t>
            </a:r>
            <a:r>
              <a:rPr lang="en-US" i="1" dirty="0"/>
              <a:t>a</a:t>
            </a:r>
            <a:r>
              <a:rPr lang="en-US" dirty="0"/>
              <a:t> + </a:t>
            </a:r>
            <a:r>
              <a:rPr lang="en-US" i="1" dirty="0" err="1"/>
              <a:t>n</a:t>
            </a:r>
            <a:r>
              <a:rPr lang="en-US" dirty="0" err="1"/>
              <a:t>Δ</a:t>
            </a:r>
            <a:r>
              <a:rPr lang="en-US" i="1" dirty="0" err="1"/>
              <a:t>x</a:t>
            </a:r>
            <a:r>
              <a:rPr lang="en-US" dirty="0"/>
              <a:t> = </a:t>
            </a:r>
            <a:r>
              <a:rPr lang="en-US" i="1" dirty="0"/>
              <a:t>b</a:t>
            </a:r>
            <a:r>
              <a:rPr lang="en-US" dirty="0"/>
              <a:t>. The </a:t>
            </a:r>
            <a:r>
              <a:rPr lang="en-US" i="1" dirty="0"/>
              <a:t>n </a:t>
            </a:r>
            <a:r>
              <a:rPr lang="en-US" dirty="0"/>
              <a:t>subintervals are: [</a:t>
            </a:r>
            <a:r>
              <a:rPr lang="en-US" i="1" dirty="0"/>
              <a:t>x</a:t>
            </a:r>
            <a:r>
              <a:rPr lang="en-US" i="1" baseline="-25000" dirty="0"/>
              <a:t>0</a:t>
            </a:r>
            <a:r>
              <a:rPr lang="en-US" i="1" dirty="0"/>
              <a:t>,x</a:t>
            </a:r>
            <a:r>
              <a:rPr lang="en-US" i="1" baseline="-25000" dirty="0"/>
              <a:t>1</a:t>
            </a:r>
            <a:r>
              <a:rPr lang="en-US" dirty="0"/>
              <a:t>], [</a:t>
            </a:r>
            <a:r>
              <a:rPr lang="en-US" i="1" dirty="0"/>
              <a:t>x</a:t>
            </a:r>
            <a:r>
              <a:rPr lang="en-US" i="1" baseline="-25000" dirty="0"/>
              <a:t>1</a:t>
            </a:r>
            <a:r>
              <a:rPr lang="en-US" i="1" dirty="0"/>
              <a:t>,x</a:t>
            </a:r>
            <a:r>
              <a:rPr lang="en-US" i="1" baseline="-25000" dirty="0"/>
              <a:t>2</a:t>
            </a:r>
            <a:r>
              <a:rPr lang="en-US" dirty="0"/>
              <a:t>],…, [</a:t>
            </a:r>
            <a:r>
              <a:rPr lang="en-US" i="1" dirty="0"/>
              <a:t>x</a:t>
            </a:r>
            <a:r>
              <a:rPr lang="en-US" i="1" baseline="-25000" dirty="0"/>
              <a:t>n-1</a:t>
            </a:r>
            <a:r>
              <a:rPr lang="en-US" i="1" dirty="0"/>
              <a:t>,x</a:t>
            </a:r>
            <a:r>
              <a:rPr lang="en-US" i="1" baseline="-25000" dirty="0"/>
              <a:t>n</a:t>
            </a:r>
            <a:r>
              <a:rPr lang="en-US" dirty="0"/>
              <a:t>]. For the </a:t>
            </a:r>
            <a:r>
              <a:rPr lang="en-US" i="1" dirty="0" err="1"/>
              <a:t>i</a:t>
            </a:r>
            <a:r>
              <a:rPr lang="en-US" dirty="0" err="1"/>
              <a:t>-th</a:t>
            </a:r>
            <a:r>
              <a:rPr lang="en-US" dirty="0"/>
              <a:t> subinterval [</a:t>
            </a:r>
            <a:r>
              <a:rPr lang="en-US" i="1" dirty="0"/>
              <a:t>x</a:t>
            </a:r>
            <a:r>
              <a:rPr lang="en-US" i="1" baseline="-25000" dirty="0"/>
              <a:t>i-1</a:t>
            </a:r>
            <a:r>
              <a:rPr lang="en-US" i="1" dirty="0"/>
              <a:t>,x</a:t>
            </a:r>
            <a:r>
              <a:rPr lang="en-US" i="1" baseline="-25000" dirty="0"/>
              <a:t>i</a:t>
            </a:r>
            <a:r>
              <a:rPr lang="en-US" dirty="0"/>
              <a:t>], choose a convenient x-value </a:t>
            </a:r>
            <a:r>
              <a:rPr lang="en-US" i="1" dirty="0"/>
              <a:t>x</a:t>
            </a:r>
            <a:r>
              <a:rPr lang="en-US" i="1" baseline="-25000" dirty="0"/>
              <a:t>i</a:t>
            </a:r>
            <a:r>
              <a:rPr lang="en-US" i="1" baseline="30000" dirty="0"/>
              <a:t>*</a:t>
            </a:r>
            <a:r>
              <a:rPr lang="en-US" dirty="0"/>
              <a:t> in this subinterval; that is, </a:t>
            </a:r>
            <a:r>
              <a:rPr lang="en-US" i="1" dirty="0"/>
              <a:t>x</a:t>
            </a:r>
            <a:r>
              <a:rPr lang="en-US" i="1" baseline="-25000" dirty="0"/>
              <a:t>i-1</a:t>
            </a:r>
            <a:r>
              <a:rPr lang="en-US" i="1" dirty="0"/>
              <a:t> ≤ x</a:t>
            </a:r>
            <a:r>
              <a:rPr lang="en-US" i="1" baseline="-25000" dirty="0"/>
              <a:t>i</a:t>
            </a:r>
            <a:r>
              <a:rPr lang="en-US" i="1" baseline="30000" dirty="0"/>
              <a:t>*</a:t>
            </a:r>
            <a:r>
              <a:rPr lang="en-US" i="1" dirty="0"/>
              <a:t> ≤ x</a:t>
            </a:r>
            <a:r>
              <a:rPr lang="en-US" i="1" baseline="-25000" dirty="0"/>
              <a:t>i</a:t>
            </a:r>
            <a:r>
              <a:rPr lang="en-US" i="1" dirty="0"/>
              <a:t>.</a:t>
            </a:r>
            <a:r>
              <a:rPr lang="en-US" dirty="0"/>
              <a:t> </a:t>
            </a:r>
          </a:p>
          <a:p>
            <a:endParaRPr lang="en-US" dirty="0"/>
          </a:p>
        </p:txBody>
      </p:sp>
    </p:spTree>
    <p:extLst>
      <p:ext uri="{BB962C8B-B14F-4D97-AF65-F5344CB8AC3E}">
        <p14:creationId xmlns:p14="http://schemas.microsoft.com/office/powerpoint/2010/main" val="99217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Definite </a:t>
            </a:r>
            <a:r>
              <a:rPr lang="en-US" b="1" dirty="0" smtClean="0"/>
              <a:t>Integral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For any continuous function </a:t>
                </a:r>
                <a:r>
                  <a:rPr lang="en-US" i="1" dirty="0"/>
                  <a:t>f(x)</a:t>
                </a:r>
                <a:r>
                  <a:rPr lang="en-US" dirty="0"/>
                  <a:t> on the interval [</a:t>
                </a:r>
                <a:r>
                  <a:rPr lang="en-US" dirty="0" err="1"/>
                  <a:t>a,b</a:t>
                </a:r>
                <a:r>
                  <a:rPr lang="en-US" dirty="0"/>
                  <a:t>], the definite integral of the function </a:t>
                </a:r>
                <a:r>
                  <a:rPr lang="en-US" i="1" dirty="0"/>
                  <a:t>f(x)</a:t>
                </a:r>
                <a:r>
                  <a:rPr lang="en-US" dirty="0"/>
                  <a:t> on the interval [</a:t>
                </a:r>
                <a:r>
                  <a:rPr lang="en-US" dirty="0" err="1"/>
                  <a:t>a,b</a:t>
                </a:r>
                <a:r>
                  <a:rPr lang="en-US" dirty="0"/>
                  <a:t>] is defined by the following limit:</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nary>
                            <m:naryPr>
                              <m:chr m:val="∑"/>
                              <m:limLoc m:val="undOvr"/>
                              <m:ctrlPr>
                                <a:rPr lang="en-US" i="1">
                                  <a:latin typeface="Cambria Math"/>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𝑓</m:t>
                              </m:r>
                              <m:d>
                                <m:dPr>
                                  <m:ctrlPr>
                                    <a:rPr lang="en-US" i="1">
                                      <a:latin typeface="Cambria Math"/>
                                    </a:rPr>
                                  </m:ctrlPr>
                                </m:dPr>
                                <m:e>
                                  <m:sSubSup>
                                    <m:sSubSupPr>
                                      <m:ctrlPr>
                                        <a:rPr lang="en-US" i="1">
                                          <a:latin typeface="Cambria Math"/>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e>
                      </m:func>
                    </m:oMath>
                  </m:oMathPara>
                </a14:m>
                <a:endParaRPr lang="en-US" dirty="0"/>
              </a:p>
              <a:p>
                <a:pPr marL="0" indent="0">
                  <a:buNone/>
                </a:pPr>
                <a:r>
                  <a:rPr lang="en-US" dirty="0"/>
                  <a:t>By the fundamental theorem of calculus, if </a:t>
                </a:r>
                <a:r>
                  <a:rPr lang="en-US" i="1" dirty="0"/>
                  <a:t>F(x)</a:t>
                </a:r>
                <a:r>
                  <a:rPr lang="en-US" dirty="0"/>
                  <a:t> is any particular antiderivative of </a:t>
                </a:r>
                <a:r>
                  <a:rPr lang="en-US" i="1" dirty="0"/>
                  <a:t>f(x)</a:t>
                </a:r>
                <a:r>
                  <a:rPr lang="en-US" dirty="0"/>
                  <a:t>,  then: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𝑥</m:t>
                          </m:r>
                        </m:e>
                      </m:d>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𝑎</m:t>
                          </m:r>
                        </m:sub>
                        <m:sup>
                          <m:r>
                            <a:rPr lang="en-US" i="1">
                              <a:latin typeface="Cambria Math" panose="02040503050406030204" pitchFamily="18" charset="0"/>
                            </a:rPr>
                            <m:t>𝑏</m:t>
                          </m:r>
                        </m:sup>
                      </m:sSubSup>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𝑎</m:t>
                          </m:r>
                        </m:e>
                      </m:d>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720"/>
                </a:stretch>
              </a:blipFill>
            </p:spPr>
            <p:txBody>
              <a:bodyPr/>
              <a:lstStyle/>
              <a:p>
                <a:r>
                  <a:rPr lang="en-US">
                    <a:noFill/>
                  </a:rPr>
                  <a:t> </a:t>
                </a:r>
              </a:p>
            </p:txBody>
          </p:sp>
        </mc:Fallback>
      </mc:AlternateContent>
    </p:spTree>
    <p:extLst>
      <p:ext uri="{BB962C8B-B14F-4D97-AF65-F5344CB8AC3E}">
        <p14:creationId xmlns:p14="http://schemas.microsoft.com/office/powerpoint/2010/main" val="164457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 </a:t>
            </a:r>
            <a:r>
              <a:rPr lang="en-US" b="1" dirty="0" smtClean="0"/>
              <a:t>Of The </a:t>
            </a:r>
            <a:r>
              <a:rPr lang="en-US" b="1" dirty="0"/>
              <a:t>Definite Integral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a:t>Computing Areas: If </a:t>
                </a:r>
                <a:r>
                  <a:rPr lang="en-US" i="1" dirty="0"/>
                  <a:t>f(x)</a:t>
                </a:r>
                <a:r>
                  <a:rPr lang="en-US" dirty="0"/>
                  <a:t> is both a continuous function and </a:t>
                </a:r>
                <a:r>
                  <a:rPr lang="en-US" i="1" dirty="0"/>
                  <a:t>f(x)</a:t>
                </a:r>
                <a:r>
                  <a:rPr lang="en-US" dirty="0"/>
                  <a:t>≥0 on the interval [</a:t>
                </a:r>
                <a:r>
                  <a:rPr lang="en-US" dirty="0" err="1"/>
                  <a:t>a,b</a:t>
                </a:r>
                <a:r>
                  <a:rPr lang="en-US" dirty="0"/>
                  <a:t>], then the area of under the graph of </a:t>
                </a:r>
                <a:r>
                  <a:rPr lang="en-US" i="1" dirty="0"/>
                  <a:t>y=f(x)</a:t>
                </a:r>
                <a:r>
                  <a:rPr lang="en-US" dirty="0"/>
                  <a:t> to the x-axis from x=a to x=b equals </a:t>
                </a:r>
                <a14:m>
                  <m:oMath xmlns:m="http://schemas.openxmlformats.org/officeDocument/2006/math">
                    <m:nary>
                      <m:naryPr>
                        <m:limLoc m:val="undOvr"/>
                        <m:ctrlPr>
                          <a:rPr lang="en-US" i="1">
                            <a:latin typeface="Cambria Math"/>
                          </a:rPr>
                        </m:ctrlPr>
                      </m:naryPr>
                      <m:sub>
                        <m:r>
                          <m:rPr>
                            <m:brk m:alnAt="24"/>
                          </m:rP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e>
                    </m:nary>
                  </m:oMath>
                </a14:m>
                <a:endParaRPr lang="en-US" dirty="0" smtClean="0"/>
              </a:p>
              <a:p>
                <a:pPr marL="0" indent="0">
                  <a:buNone/>
                </a:pPr>
                <a:endParaRPr lang="en-US" dirty="0"/>
              </a:p>
              <a:p>
                <a:pPr marL="0" indent="0">
                  <a:buNone/>
                </a:pPr>
                <a:r>
                  <a:rPr lang="en-US" dirty="0"/>
                  <a:t>Illustration: Find the area under the graph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to the x-axis from x=1 to x=2.</a:t>
                </a:r>
              </a:p>
              <a:p>
                <a:pPr marL="0" indent="0">
                  <a:buNone/>
                </a:pPr>
                <a:r>
                  <a:rPr lang="en-US" dirty="0"/>
                  <a:t>Solution: </a:t>
                </a:r>
                <a:endParaRPr lang="en-US"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a:rPr>
                          </m:ctrlPr>
                        </m:naryPr>
                        <m:sub>
                          <m:r>
                            <m:rPr>
                              <m:brk m:alnAt="24"/>
                            </m:rPr>
                            <a:rPr lang="en-US" i="1">
                              <a:latin typeface="Cambria Math" panose="02040503050406030204" pitchFamily="18" charset="0"/>
                            </a:rPr>
                            <m:t>1</m:t>
                          </m:r>
                        </m:sub>
                        <m:sup>
                          <m:r>
                            <a:rPr lang="en-US" i="1">
                              <a:latin typeface="Cambria Math" panose="02040503050406030204" pitchFamily="18" charset="0"/>
                            </a:rPr>
                            <m:t>2</m:t>
                          </m:r>
                        </m:sup>
                        <m:e>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𝑥</m:t>
                              </m:r>
                            </m:e>
                            <m:sup>
                              <m:r>
                                <a:rPr lang="en-US" i="1">
                                  <a:latin typeface="Cambria Math" panose="02040503050406030204" pitchFamily="18" charset="0"/>
                                </a:rPr>
                                <m:t>3</m:t>
                              </m:r>
                            </m:sup>
                          </m:sSup>
                          <m:sSubSup>
                            <m:sSubSupPr>
                              <m:ctrlPr>
                                <a:rPr lang="en-US" i="1">
                                  <a:latin typeface="Cambria Math"/>
                                </a:rPr>
                              </m:ctrlPr>
                            </m:sSubSupPr>
                            <m:e>
                              <m:r>
                                <a:rPr lang="en-US" i="1">
                                  <a:latin typeface="Cambria Math" panose="02040503050406030204" pitchFamily="18" charset="0"/>
                                </a:rPr>
                                <m:t>|</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2</m:t>
                              </m:r>
                            </m:e>
                            <m:sup>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a:rPr>
                              </m:ctrlPr>
                            </m:sSupPr>
                            <m:e>
                              <m:r>
                                <a:rPr lang="en-US" i="1">
                                  <a:latin typeface="Cambria Math" panose="02040503050406030204" pitchFamily="18" charset="0"/>
                                </a:rPr>
                                <m:t>1</m:t>
                              </m:r>
                            </m:e>
                            <m:sup>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7</m:t>
                              </m:r>
                            </m:num>
                            <m:den>
                              <m:r>
                                <a:rPr lang="en-US" i="1">
                                  <a:latin typeface="Cambria Math" panose="02040503050406030204" pitchFamily="18" charset="0"/>
                                </a:rPr>
                                <m:t>3</m:t>
                              </m:r>
                            </m:den>
                          </m:f>
                          <m:r>
                            <a:rPr lang="en-US" i="1">
                              <a:latin typeface="Cambria Math" panose="02040503050406030204" pitchFamily="18" charset="0"/>
                            </a:rPr>
                            <m:t>.</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3105957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 Applications </a:t>
            </a:r>
            <a:r>
              <a:rPr lang="en-US" b="1" dirty="0" smtClean="0"/>
              <a:t>Of The </a:t>
            </a:r>
            <a:r>
              <a:rPr lang="en-US" b="1" dirty="0"/>
              <a:t>Definite Integral</a:t>
            </a:r>
          </a:p>
        </p:txBody>
      </p:sp>
      <p:sp>
        <p:nvSpPr>
          <p:cNvPr id="3" name="Content Placeholder 2"/>
          <p:cNvSpPr>
            <a:spLocks noGrp="1"/>
          </p:cNvSpPr>
          <p:nvPr>
            <p:ph sz="quarter" idx="1"/>
          </p:nvPr>
        </p:nvSpPr>
        <p:spPr>
          <a:xfrm>
            <a:off x="402335" y="1527047"/>
            <a:ext cx="11451913" cy="4733709"/>
          </a:xfrm>
        </p:spPr>
        <p:txBody>
          <a:bodyPr>
            <a:noAutofit/>
          </a:bodyPr>
          <a:lstStyle/>
          <a:p>
            <a:pPr marL="0" indent="0">
              <a:buNone/>
            </a:pPr>
            <a:r>
              <a:rPr lang="en-US" dirty="0" smtClean="0"/>
              <a:t>Suppose </a:t>
            </a:r>
            <a:r>
              <a:rPr lang="en-US" dirty="0"/>
              <a:t>the marginal price of wheat is </a:t>
            </a:r>
            <a:r>
              <a:rPr lang="en-US" i="1" dirty="0"/>
              <a:t>p(x)</a:t>
            </a:r>
            <a:r>
              <a:rPr lang="en-US" dirty="0"/>
              <a:t>=400-6x dollars per ton, where x is the number of tons of wheat that are on the market</a:t>
            </a:r>
            <a:r>
              <a:rPr lang="en-US" dirty="0" smtClean="0"/>
              <a:t>.  Find </a:t>
            </a:r>
            <a:r>
              <a:rPr lang="en-US" dirty="0"/>
              <a:t>the revenue from the sale of 3 tons of wheat if the farmer enters the market when there are 5 already tons on the market.    </a:t>
            </a:r>
            <a:endParaRPr lang="en-US" dirty="0" smtClean="0"/>
          </a:p>
          <a:p>
            <a:pPr marL="0" indent="0">
              <a:buNone/>
            </a:pPr>
            <a:endParaRPr lang="en-US" dirty="0"/>
          </a:p>
        </p:txBody>
      </p:sp>
    </p:spTree>
    <p:extLst>
      <p:ext uri="{BB962C8B-B14F-4D97-AF65-F5344CB8AC3E}">
        <p14:creationId xmlns:p14="http://schemas.microsoft.com/office/powerpoint/2010/main" val="149259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Further Applications Of The Definite </a:t>
            </a:r>
            <a:r>
              <a:rPr lang="en-US" b="1" dirty="0" smtClean="0"/>
              <a:t>Integral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Solution: </a:t>
                </a:r>
                <a:endParaRPr lang="en-US" dirty="0" smtClean="0"/>
              </a:p>
              <a:p>
                <a:endParaRPr lang="en-US" dirty="0">
                  <a:solidFill>
                    <a:srgbClr val="C00000"/>
                  </a:solidFill>
                </a:endParaRPr>
              </a:p>
              <a:p>
                <a:pPr marL="0" indent="0">
                  <a:buNone/>
                </a:pPr>
                <a:r>
                  <a:rPr lang="en-US" dirty="0" smtClean="0"/>
                  <a:t>If </a:t>
                </a:r>
                <a:r>
                  <a:rPr lang="en-US" dirty="0"/>
                  <a:t>the marginal price was constant,  then  the revenue would simply be the product of the marginal price and the number of tons of wheat that are sold. However, since the marginal price in this price is variable,  the idea is to divide the sale of wheat going from 5 to  8 tons into small subintervals so that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tons are sold over the small subinterval </a:t>
                </a: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oMath>
                </a14:m>
                <a:r>
                  <a:rPr lang="en-US" dirty="0"/>
                  <a:t> </a:t>
                </a:r>
                <a:r>
                  <a:rPr lang="en-US" dirty="0" smtClean="0"/>
                  <a:t>Over a small subinterval the marginal price is approximately constant, and so the revenue for the sale of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tons is approximately the product </a:t>
                </a:r>
                <a14:m>
                  <m:oMath xmlns:m="http://schemas.openxmlformats.org/officeDocument/2006/math">
                    <m:r>
                      <a:rPr lang="en-US" i="1">
                        <a:latin typeface="Cambria Math" panose="02040503050406030204" pitchFamily="18" charset="0"/>
                      </a:rPr>
                      <m:t>𝑝</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a:latin typeface="Cambria Math" panose="02040503050406030204" pitchFamily="18" charset="0"/>
                        <a:ea typeface="Cambria Math" panose="02040503050406030204" pitchFamily="18" charset="0"/>
                      </a:rPr>
                      <m:t>.</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59"/>
                </a:stretch>
              </a:blipFill>
            </p:spPr>
            <p:txBody>
              <a:bodyPr/>
              <a:lstStyle/>
              <a:p>
                <a:r>
                  <a:rPr lang="en-US">
                    <a:noFill/>
                  </a:rPr>
                  <a:t> </a:t>
                </a:r>
              </a:p>
            </p:txBody>
          </p:sp>
        </mc:Fallback>
      </mc:AlternateContent>
    </p:spTree>
    <p:extLst>
      <p:ext uri="{BB962C8B-B14F-4D97-AF65-F5344CB8AC3E}">
        <p14:creationId xmlns:p14="http://schemas.microsoft.com/office/powerpoint/2010/main" val="91971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8795"/>
          </a:xfrm>
        </p:spPr>
        <p:txBody>
          <a:bodyPr>
            <a:normAutofit fontScale="90000"/>
          </a:bodyPr>
          <a:lstStyle/>
          <a:p>
            <a:r>
              <a:rPr lang="en-US" b="1" dirty="0"/>
              <a:t>Further Applications Of The Definite </a:t>
            </a:r>
            <a:r>
              <a:rPr lang="en-US" b="1" dirty="0" smtClean="0"/>
              <a:t>Integral </a:t>
            </a:r>
            <a:r>
              <a:rPr lang="en-US" sz="2800" b="1" dirty="0" smtClean="0"/>
              <a:t>(</a:t>
            </a:r>
            <a:r>
              <a:rPr lang="en-US" sz="2800" b="1" dirty="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00757"/>
              </a:xfrm>
            </p:spPr>
            <p:txBody>
              <a:bodyPr>
                <a:normAutofit fontScale="92500" lnSpcReduction="10000"/>
              </a:bodyPr>
              <a:lstStyle/>
              <a:p>
                <a:pPr marL="0" indent="0">
                  <a:buNone/>
                </a:pPr>
                <a:r>
                  <a:rPr lang="en-US" sz="2900" dirty="0" smtClean="0"/>
                  <a:t>If we sum up these products going from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0</m:t>
                        </m:r>
                      </m:sub>
                    </m:sSub>
                    <m:r>
                      <a:rPr lang="en-US" sz="2900" i="1">
                        <a:latin typeface="Cambria Math" panose="02040503050406030204" pitchFamily="18" charset="0"/>
                      </a:rPr>
                      <m:t>=5 </m:t>
                    </m:r>
                  </m:oMath>
                </a14:m>
                <a:r>
                  <a:rPr lang="en-US" sz="2900" dirty="0"/>
                  <a:t>to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𝑛</m:t>
                        </m:r>
                      </m:sub>
                    </m:sSub>
                    <m:r>
                      <a:rPr lang="en-US" sz="2900" i="1">
                        <a:latin typeface="Cambria Math" panose="02040503050406030204" pitchFamily="18" charset="0"/>
                      </a:rPr>
                      <m:t>=8</m:t>
                    </m:r>
                  </m:oMath>
                </a14:m>
                <a:r>
                  <a:rPr lang="en-US" sz="2900" dirty="0"/>
                  <a:t> tons, we obtain an approximation  to  the revenue for the total sale.  In the limit as n approaches infinity which is equivalent to </a:t>
                </a:r>
                <a14:m>
                  <m:oMath xmlns:m="http://schemas.openxmlformats.org/officeDocument/2006/math">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𝑥</m:t>
                    </m:r>
                  </m:oMath>
                </a14:m>
                <a:r>
                  <a:rPr lang="en-US" sz="2900" dirty="0"/>
                  <a:t> approaching 0, we obtain the exact total revenue. This can be expressed in the form:</a:t>
                </a:r>
              </a:p>
              <a:p>
                <a:pPr marL="0" indent="0">
                  <a:buNone/>
                </a:pPr>
                <a:r>
                  <a:rPr lang="en-US" sz="2900" dirty="0"/>
                  <a:t>Revenue =</a:t>
                </a:r>
                <a14:m>
                  <m:oMath xmlns:m="http://schemas.openxmlformats.org/officeDocument/2006/math">
                    <m:nary>
                      <m:naryPr>
                        <m:limLoc m:val="undOvr"/>
                        <m:ctrlPr>
                          <a:rPr lang="en-US" sz="2900" i="1">
                            <a:latin typeface="Cambria Math"/>
                          </a:rPr>
                        </m:ctrlPr>
                      </m:naryPr>
                      <m:sub>
                        <m:r>
                          <m:rPr>
                            <m:brk m:alnAt="24"/>
                          </m:rPr>
                          <a:rPr lang="en-US" sz="2900" i="1">
                            <a:latin typeface="Cambria Math" panose="02040503050406030204" pitchFamily="18" charset="0"/>
                          </a:rPr>
                          <m:t>5</m:t>
                        </m:r>
                      </m:sub>
                      <m:sup>
                        <m:r>
                          <a:rPr lang="en-US" sz="2900" i="1">
                            <a:latin typeface="Cambria Math" panose="02040503050406030204" pitchFamily="18" charset="0"/>
                          </a:rPr>
                          <m:t>8</m:t>
                        </m:r>
                      </m:sup>
                      <m:e>
                        <m:r>
                          <a:rPr lang="en-US" sz="2900" i="1">
                            <a:latin typeface="Cambria Math" panose="02040503050406030204" pitchFamily="18" charset="0"/>
                          </a:rPr>
                          <m:t>𝑝</m:t>
                        </m:r>
                        <m:d>
                          <m:dPr>
                            <m:ctrlPr>
                              <a:rPr lang="en-US" sz="2900" i="1">
                                <a:latin typeface="Cambria Math"/>
                              </a:rPr>
                            </m:ctrlPr>
                          </m:dPr>
                          <m:e>
                            <m:r>
                              <a:rPr lang="en-US" sz="2900" i="1">
                                <a:latin typeface="Cambria Math" panose="02040503050406030204" pitchFamily="18" charset="0"/>
                              </a:rPr>
                              <m:t>𝑥</m:t>
                            </m:r>
                          </m:e>
                        </m:d>
                        <m:r>
                          <a:rPr lang="en-US" sz="2900" i="1">
                            <a:latin typeface="Cambria Math" panose="02040503050406030204" pitchFamily="18" charset="0"/>
                          </a:rPr>
                          <m:t>𝑑𝑥</m:t>
                        </m:r>
                        <m:r>
                          <a:rPr lang="en-US" sz="2900" i="1">
                            <a:latin typeface="Cambria Math" panose="02040503050406030204" pitchFamily="18" charset="0"/>
                          </a:rPr>
                          <m:t>=</m:t>
                        </m:r>
                        <m:func>
                          <m:funcPr>
                            <m:ctrlPr>
                              <a:rPr lang="en-US" sz="2900" i="1">
                                <a:latin typeface="Cambria Math"/>
                              </a:rPr>
                            </m:ctrlPr>
                          </m:funcPr>
                          <m:fName>
                            <m:limLow>
                              <m:limLowPr>
                                <m:ctrlPr>
                                  <a:rPr lang="en-US" sz="2900" i="1">
                                    <a:latin typeface="Cambria Math"/>
                                  </a:rPr>
                                </m:ctrlPr>
                              </m:limLowPr>
                              <m:e>
                                <m:r>
                                  <m:rPr>
                                    <m:sty m:val="p"/>
                                  </m:rPr>
                                  <a:rPr lang="en-US" sz="2900">
                                    <a:latin typeface="Cambria Math" panose="02040503050406030204" pitchFamily="18" charset="0"/>
                                  </a:rPr>
                                  <m:t>lim</m:t>
                                </m:r>
                              </m:e>
                              <m:lim>
                                <m:r>
                                  <a:rPr lang="en-US" sz="2900" i="1">
                                    <a:latin typeface="Cambria Math" panose="02040503050406030204" pitchFamily="18" charset="0"/>
                                  </a:rPr>
                                  <m:t>𝑛</m:t>
                                </m:r>
                                <m:r>
                                  <a:rPr lang="en-US" sz="2900" i="1">
                                    <a:latin typeface="Cambria Math" panose="02040503050406030204" pitchFamily="18" charset="0"/>
                                    <a:ea typeface="Cambria Math" panose="02040503050406030204" pitchFamily="18" charset="0"/>
                                  </a:rPr>
                                  <m:t>→∞</m:t>
                                </m:r>
                              </m:lim>
                            </m:limLow>
                          </m:fName>
                          <m:e>
                            <m:nary>
                              <m:naryPr>
                                <m:chr m:val="∑"/>
                                <m:ctrlPr>
                                  <a:rPr lang="en-US" sz="2900" i="1">
                                    <a:latin typeface="Cambria Math"/>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𝑛</m:t>
                                </m:r>
                              </m:sup>
                              <m:e>
                                <m:r>
                                  <a:rPr lang="en-US" sz="2900" i="1">
                                    <a:latin typeface="Cambria Math" panose="02040503050406030204" pitchFamily="18" charset="0"/>
                                  </a:rPr>
                                  <m:t>𝑝</m:t>
                                </m:r>
                                <m:r>
                                  <a:rPr lang="en-US" sz="2900" i="1">
                                    <a:latin typeface="Cambria Math" panose="02040503050406030204" pitchFamily="18" charset="0"/>
                                  </a:rPr>
                                  <m:t>(</m:t>
                                </m:r>
                                <m:sSub>
                                  <m:sSubPr>
                                    <m:ctrlPr>
                                      <a:rPr lang="en-US" sz="2900" i="1">
                                        <a:latin typeface="Cambria Math"/>
                                      </a:rPr>
                                    </m:ctrlPr>
                                  </m:sSubPr>
                                  <m:e>
                                    <m:r>
                                      <a:rPr lang="en-US" sz="2900" i="1">
                                        <a:latin typeface="Cambria Math" panose="02040503050406030204" pitchFamily="18" charset="0"/>
                                      </a:rPr>
                                      <m:t>𝑥</m:t>
                                    </m:r>
                                  </m:e>
                                  <m:sub>
                                    <m:r>
                                      <a:rPr lang="en-US" sz="2900" i="1">
                                        <a:latin typeface="Cambria Math" panose="02040503050406030204" pitchFamily="18" charset="0"/>
                                      </a:rPr>
                                      <m:t>𝑖</m:t>
                                    </m:r>
                                  </m:sub>
                                </m:sSub>
                                <m:r>
                                  <a:rPr lang="en-US" sz="2900" i="1">
                                    <a:latin typeface="Cambria Math" panose="02040503050406030204" pitchFamily="18" charset="0"/>
                                  </a:rPr>
                                  <m:t>)</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𝑥</m:t>
                                </m:r>
                              </m:e>
                            </m:nary>
                          </m:e>
                        </m:func>
                      </m:e>
                    </m:nary>
                  </m:oMath>
                </a14:m>
                <a:r>
                  <a:rPr lang="en-US" sz="2900" dirty="0"/>
                  <a:t>.</a:t>
                </a:r>
              </a:p>
              <a:p>
                <a:pPr marL="0" indent="0">
                  <a:buNone/>
                </a:pPr>
                <a:r>
                  <a:rPr lang="en-US" sz="2900" dirty="0"/>
                  <a:t>By the fundamental theorem of calculus, the revenue can be found using antiderivatives. In  this case:</a:t>
                </a:r>
              </a:p>
              <a:p>
                <a:pPr marL="0" indent="0">
                  <a:buNone/>
                </a:pPr>
                <a:r>
                  <a:rPr lang="en-US" sz="2900" dirty="0"/>
                  <a:t>Revenue </a:t>
                </a:r>
                <a:r>
                  <a:rPr lang="en-US" sz="2900" dirty="0" smtClean="0"/>
                  <a:t>	= </a:t>
                </a:r>
                <a14:m>
                  <m:oMath xmlns:m="http://schemas.openxmlformats.org/officeDocument/2006/math">
                    <m:nary>
                      <m:naryPr>
                        <m:limLoc m:val="undOvr"/>
                        <m:ctrlPr>
                          <a:rPr lang="en-US" sz="2900" i="1">
                            <a:latin typeface="Cambria Math"/>
                          </a:rPr>
                        </m:ctrlPr>
                      </m:naryPr>
                      <m:sub>
                        <m:r>
                          <m:rPr>
                            <m:brk m:alnAt="24"/>
                          </m:rPr>
                          <a:rPr lang="en-US" sz="2900" i="1">
                            <a:latin typeface="Cambria Math" panose="02040503050406030204" pitchFamily="18" charset="0"/>
                          </a:rPr>
                          <m:t>5</m:t>
                        </m:r>
                      </m:sub>
                      <m:sup>
                        <m:r>
                          <a:rPr lang="en-US" sz="2900" i="1">
                            <a:latin typeface="Cambria Math" panose="02040503050406030204" pitchFamily="18" charset="0"/>
                          </a:rPr>
                          <m:t>8</m:t>
                        </m:r>
                      </m:sup>
                      <m:e>
                        <m:d>
                          <m:dPr>
                            <m:ctrlPr>
                              <a:rPr lang="en-US" sz="2900" i="1">
                                <a:latin typeface="Cambria Math"/>
                              </a:rPr>
                            </m:ctrlPr>
                          </m:dPr>
                          <m:e>
                            <m:r>
                              <a:rPr lang="en-US" sz="2900" i="1">
                                <a:latin typeface="Cambria Math" panose="02040503050406030204" pitchFamily="18" charset="0"/>
                              </a:rPr>
                              <m:t>400−6</m:t>
                            </m:r>
                            <m:r>
                              <a:rPr lang="en-US" sz="2900" i="1">
                                <a:latin typeface="Cambria Math" panose="02040503050406030204" pitchFamily="18" charset="0"/>
                              </a:rPr>
                              <m:t>𝑥</m:t>
                            </m:r>
                          </m:e>
                        </m:d>
                        <m:r>
                          <a:rPr lang="en-US" sz="2900" i="1">
                            <a:latin typeface="Cambria Math" panose="02040503050406030204" pitchFamily="18" charset="0"/>
                          </a:rPr>
                          <m:t>𝑑𝑥</m:t>
                        </m:r>
                        <m:r>
                          <a:rPr lang="en-US" sz="2900" i="1">
                            <a:latin typeface="Cambria Math" panose="02040503050406030204" pitchFamily="18" charset="0"/>
                          </a:rPr>
                          <m:t>=400</m:t>
                        </m:r>
                        <m:r>
                          <a:rPr lang="en-US" sz="2900" i="1">
                            <a:latin typeface="Cambria Math" panose="02040503050406030204" pitchFamily="18" charset="0"/>
                          </a:rPr>
                          <m:t>𝑥</m:t>
                        </m:r>
                        <m:r>
                          <a:rPr lang="en-US" sz="2900" i="1">
                            <a:latin typeface="Cambria Math" panose="02040503050406030204" pitchFamily="18" charset="0"/>
                          </a:rPr>
                          <m:t>−3</m:t>
                        </m:r>
                        <m:sSup>
                          <m:sSupPr>
                            <m:ctrlPr>
                              <a:rPr lang="en-US" sz="2900" i="1">
                                <a:latin typeface="Cambria Math"/>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sSubSup>
                          <m:sSubSupPr>
                            <m:ctrlPr>
                              <a:rPr lang="en-US" sz="2900" i="1">
                                <a:latin typeface="Cambria Math"/>
                              </a:rPr>
                            </m:ctrlPr>
                          </m:sSubSupPr>
                          <m:e>
                            <m:r>
                              <a:rPr lang="en-US" sz="2900" i="1">
                                <a:latin typeface="Cambria Math" panose="02040503050406030204" pitchFamily="18" charset="0"/>
                              </a:rPr>
                              <m:t>|</m:t>
                            </m:r>
                          </m:e>
                          <m:sub>
                            <m:r>
                              <a:rPr lang="en-US" sz="2900" i="1">
                                <a:latin typeface="Cambria Math" panose="02040503050406030204" pitchFamily="18" charset="0"/>
                              </a:rPr>
                              <m:t>5</m:t>
                            </m:r>
                          </m:sub>
                          <m:sup>
                            <m:r>
                              <a:rPr lang="en-US" sz="2900" i="1">
                                <a:latin typeface="Cambria Math" panose="02040503050406030204" pitchFamily="18" charset="0"/>
                              </a:rPr>
                              <m:t>8</m:t>
                            </m:r>
                          </m:sup>
                        </m:sSubSup>
                      </m:e>
                    </m:nary>
                  </m:oMath>
                </a14:m>
                <a:endParaRPr lang="en-US" sz="2900" dirty="0"/>
              </a:p>
              <a:p>
                <a:pPr marL="0" indent="0">
                  <a:buNone/>
                </a:pPr>
                <a:r>
                  <a:rPr lang="en-US" sz="2900" dirty="0"/>
                  <a:t>    </a:t>
                </a:r>
                <a:r>
                  <a:rPr lang="en-US" sz="2900" dirty="0" smtClean="0"/>
                  <a:t>		</a:t>
                </a:r>
                <a14:m>
                  <m:oMath xmlns:m="http://schemas.openxmlformats.org/officeDocument/2006/math">
                    <m:r>
                      <a:rPr lang="en-US" sz="2900" i="1">
                        <a:latin typeface="Cambria Math" panose="02040503050406030204" pitchFamily="18" charset="0"/>
                      </a:rPr>
                      <m:t>=</m:t>
                    </m:r>
                    <m:d>
                      <m:dPr>
                        <m:ctrlPr>
                          <a:rPr lang="en-US" sz="2900" i="1">
                            <a:latin typeface="Cambria Math"/>
                          </a:rPr>
                        </m:ctrlPr>
                      </m:dPr>
                      <m:e>
                        <m:r>
                          <a:rPr lang="en-US" sz="2900" i="1">
                            <a:latin typeface="Cambria Math" panose="02040503050406030204" pitchFamily="18" charset="0"/>
                          </a:rPr>
                          <m:t>400</m:t>
                        </m:r>
                        <m:r>
                          <a:rPr lang="en-US" sz="2900" i="1">
                            <a:latin typeface="Cambria Math" panose="02040503050406030204" pitchFamily="18" charset="0"/>
                            <a:ea typeface="Cambria Math" panose="02040503050406030204" pitchFamily="18" charset="0"/>
                          </a:rPr>
                          <m:t>×8−3×</m:t>
                        </m:r>
                        <m:sSup>
                          <m:sSupPr>
                            <m:ctrlPr>
                              <a:rPr lang="en-US" sz="2900" i="1">
                                <a:latin typeface="Cambria Math"/>
                                <a:ea typeface="Cambria Math" panose="02040503050406030204" pitchFamily="18" charset="0"/>
                              </a:rPr>
                            </m:ctrlPr>
                          </m:sSupPr>
                          <m:e>
                            <m:r>
                              <a:rPr lang="en-US" sz="2900" i="1">
                                <a:latin typeface="Cambria Math" panose="02040503050406030204" pitchFamily="18" charset="0"/>
                                <a:ea typeface="Cambria Math" panose="02040503050406030204" pitchFamily="18" charset="0"/>
                              </a:rPr>
                              <m:t>8</m:t>
                            </m:r>
                          </m:e>
                          <m:sup>
                            <m:r>
                              <a:rPr lang="en-US" sz="2900" i="1">
                                <a:latin typeface="Cambria Math" panose="02040503050406030204" pitchFamily="18" charset="0"/>
                                <a:ea typeface="Cambria Math" panose="02040503050406030204" pitchFamily="18" charset="0"/>
                              </a:rPr>
                              <m:t>2</m:t>
                            </m:r>
                          </m:sup>
                        </m:sSup>
                      </m:e>
                    </m:d>
                    <m:r>
                      <a:rPr lang="en-US" sz="2900" i="1">
                        <a:latin typeface="Cambria Math" panose="02040503050406030204" pitchFamily="18" charset="0"/>
                      </a:rPr>
                      <m:t>−</m:t>
                    </m:r>
                    <m:d>
                      <m:dPr>
                        <m:ctrlPr>
                          <a:rPr lang="en-US" sz="2900" i="1">
                            <a:latin typeface="Cambria Math"/>
                          </a:rPr>
                        </m:ctrlPr>
                      </m:dPr>
                      <m:e>
                        <m:r>
                          <a:rPr lang="en-US" sz="2900" i="1">
                            <a:latin typeface="Cambria Math" panose="02040503050406030204" pitchFamily="18" charset="0"/>
                          </a:rPr>
                          <m:t>400</m:t>
                        </m:r>
                        <m:r>
                          <a:rPr lang="en-US" sz="2900" i="1">
                            <a:latin typeface="Cambria Math" panose="02040503050406030204" pitchFamily="18" charset="0"/>
                            <a:ea typeface="Cambria Math" panose="02040503050406030204" pitchFamily="18" charset="0"/>
                          </a:rPr>
                          <m:t>×5−3×</m:t>
                        </m:r>
                        <m:sSup>
                          <m:sSupPr>
                            <m:ctrlPr>
                              <a:rPr lang="en-US" sz="2900" i="1">
                                <a:latin typeface="Cambria Math"/>
                                <a:ea typeface="Cambria Math" panose="02040503050406030204" pitchFamily="18" charset="0"/>
                              </a:rPr>
                            </m:ctrlPr>
                          </m:sSupPr>
                          <m:e>
                            <m:r>
                              <a:rPr lang="en-US" sz="2900" i="1">
                                <a:latin typeface="Cambria Math" panose="02040503050406030204" pitchFamily="18" charset="0"/>
                                <a:ea typeface="Cambria Math" panose="02040503050406030204" pitchFamily="18" charset="0"/>
                              </a:rPr>
                              <m:t>5</m:t>
                            </m:r>
                          </m:e>
                          <m:sup>
                            <m:r>
                              <a:rPr lang="en-US" sz="2900" i="1">
                                <a:latin typeface="Cambria Math" panose="02040503050406030204" pitchFamily="18" charset="0"/>
                                <a:ea typeface="Cambria Math" panose="02040503050406030204" pitchFamily="18" charset="0"/>
                              </a:rPr>
                              <m:t>2</m:t>
                            </m:r>
                          </m:sup>
                        </m:sSup>
                      </m:e>
                    </m:d>
                  </m:oMath>
                </a14:m>
                <a:endParaRPr lang="en-US" sz="2900" dirty="0"/>
              </a:p>
              <a:p>
                <a:pPr marL="0" indent="0">
                  <a:buNone/>
                </a:pPr>
                <a:r>
                  <a:rPr lang="en-US" sz="2900" dirty="0"/>
                  <a:t>      </a:t>
                </a:r>
                <a:r>
                  <a:rPr lang="en-US" sz="2900" dirty="0" smtClean="0"/>
                  <a:t>		</a:t>
                </a:r>
                <a14:m>
                  <m:oMath xmlns:m="http://schemas.openxmlformats.org/officeDocument/2006/math">
                    <m:r>
                      <a:rPr lang="en-US" sz="2900" i="1">
                        <a:latin typeface="Cambria Math" panose="02040503050406030204" pitchFamily="18" charset="0"/>
                      </a:rPr>
                      <m:t>=3008−1925=$1083.</m:t>
                    </m:r>
                  </m:oMath>
                </a14:m>
                <a:endParaRPr lang="en-US" sz="2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00757"/>
              </a:xfrm>
              <a:blipFill rotWithShape="0">
                <a:blip r:embed="rId2" cstate="print"/>
                <a:stretch>
                  <a:fillRect l="-1022" t="-1943"/>
                </a:stretch>
              </a:blipFill>
            </p:spPr>
            <p:txBody>
              <a:bodyPr/>
              <a:lstStyle/>
              <a:p>
                <a:r>
                  <a:rPr lang="en-US">
                    <a:noFill/>
                  </a:rPr>
                  <a:t> </a:t>
                </a:r>
              </a:p>
            </p:txBody>
          </p:sp>
        </mc:Fallback>
      </mc:AlternateContent>
    </p:spTree>
    <p:extLst>
      <p:ext uri="{BB962C8B-B14F-4D97-AF65-F5344CB8AC3E}">
        <p14:creationId xmlns:p14="http://schemas.microsoft.com/office/powerpoint/2010/main" val="44548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Financial Securities </a:t>
            </a:r>
            <a:r>
              <a:rPr lang="en-US" b="1" dirty="0" smtClean="0"/>
              <a:t>And </a:t>
            </a:r>
            <a:r>
              <a:rPr lang="en-US" b="1" dirty="0"/>
              <a:t>Instruments</a:t>
            </a:r>
            <a:endParaRPr lang="en-US" dirty="0"/>
          </a:p>
        </p:txBody>
      </p:sp>
      <p:sp>
        <p:nvSpPr>
          <p:cNvPr id="3" name="Content Placeholder 2"/>
          <p:cNvSpPr>
            <a:spLocks noGrp="1"/>
          </p:cNvSpPr>
          <p:nvPr>
            <p:ph sz="quarter" idx="1"/>
          </p:nvPr>
        </p:nvSpPr>
        <p:spPr/>
        <p:txBody>
          <a:bodyPr/>
          <a:lstStyle/>
          <a:p>
            <a:r>
              <a:rPr lang="en-US" i="1" dirty="0"/>
              <a:t>Debt securities</a:t>
            </a:r>
            <a:r>
              <a:rPr lang="en-US" dirty="0"/>
              <a:t>: Denote </a:t>
            </a:r>
            <a:r>
              <a:rPr lang="en-US" dirty="0" err="1"/>
              <a:t>creditorship</a:t>
            </a:r>
            <a:r>
              <a:rPr lang="en-US" dirty="0"/>
              <a:t>. They typically involve payments of a fixed series of coupon payments and/or amounts towards principal (often known as </a:t>
            </a:r>
            <a:r>
              <a:rPr lang="en-US" i="1" dirty="0"/>
              <a:t>face value</a:t>
            </a:r>
            <a:r>
              <a:rPr lang="en-US" dirty="0"/>
              <a:t>). Examples include:</a:t>
            </a:r>
          </a:p>
          <a:p>
            <a:pPr marL="731520" lvl="1" indent="-457200">
              <a:buFont typeface="+mj-lt"/>
              <a:buAutoNum type="arabicPeriod"/>
            </a:pPr>
            <a:r>
              <a:rPr lang="en-US" i="1" dirty="0"/>
              <a:t>Bonds:</a:t>
            </a:r>
            <a:r>
              <a:rPr lang="en-US" dirty="0"/>
              <a:t> Long term debt</a:t>
            </a:r>
          </a:p>
          <a:p>
            <a:pPr marL="731520" lvl="1" indent="-457200">
              <a:buFont typeface="+mj-lt"/>
              <a:buAutoNum type="arabicPeriod"/>
            </a:pPr>
            <a:r>
              <a:rPr lang="en-US" i="1" dirty="0"/>
              <a:t>Treasury securities:</a:t>
            </a:r>
            <a:r>
              <a:rPr lang="en-US" dirty="0"/>
              <a:t> Debt securities issued by the Treasury of the United States federal government. They are often considered to be practically free of default risk.</a:t>
            </a:r>
          </a:p>
          <a:p>
            <a:r>
              <a:rPr lang="en-US" i="1" dirty="0"/>
              <a:t>Equity securities (stock):</a:t>
            </a:r>
            <a:r>
              <a:rPr lang="en-US" dirty="0"/>
              <a:t> Denote ownership in a business or corporation. They typically permit for dividend payments.  </a:t>
            </a:r>
          </a:p>
          <a:p>
            <a:endParaRPr lang="en-US" dirty="0"/>
          </a:p>
        </p:txBody>
      </p:sp>
    </p:spTree>
    <p:extLst>
      <p:ext uri="{BB962C8B-B14F-4D97-AF65-F5344CB8AC3E}">
        <p14:creationId xmlns:p14="http://schemas.microsoft.com/office/powerpoint/2010/main" val="92034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Types of Financial Securities A</a:t>
            </a:r>
            <a:r>
              <a:rPr lang="en-US" b="1" dirty="0" smtClean="0"/>
              <a:t>nd Instruments (Continued)</a:t>
            </a:r>
            <a:endParaRPr lang="en-US" dirty="0"/>
          </a:p>
        </p:txBody>
      </p:sp>
      <p:sp>
        <p:nvSpPr>
          <p:cNvPr id="3" name="Content Placeholder 2"/>
          <p:cNvSpPr>
            <a:spLocks noGrp="1"/>
          </p:cNvSpPr>
          <p:nvPr>
            <p:ph sz="quarter" idx="1"/>
          </p:nvPr>
        </p:nvSpPr>
        <p:spPr/>
        <p:txBody>
          <a:bodyPr/>
          <a:lstStyle/>
          <a:p>
            <a:r>
              <a:rPr lang="en-US" i="1" dirty="0"/>
              <a:t>Derivative securities: </a:t>
            </a:r>
            <a:r>
              <a:rPr lang="en-US" dirty="0"/>
              <a:t>Have payoff functions derived from the values of other securities, rates or indices. They include:</a:t>
            </a:r>
          </a:p>
          <a:p>
            <a:pPr marL="731520" lvl="1" indent="-457200">
              <a:buFont typeface="+mj-lt"/>
              <a:buAutoNum type="arabicPeriod"/>
            </a:pPr>
            <a:r>
              <a:rPr lang="en-US" i="1" dirty="0"/>
              <a:t>Options:</a:t>
            </a:r>
            <a:r>
              <a:rPr lang="en-US" dirty="0"/>
              <a:t> Securities that grant their owners rights to buy (call) or sell (put) an underlying asset or security at an exercise price on or before its expiration date. </a:t>
            </a:r>
          </a:p>
          <a:p>
            <a:pPr marL="731520" lvl="1" indent="-457200">
              <a:buFont typeface="+mj-lt"/>
              <a:buAutoNum type="arabicPeriod"/>
            </a:pPr>
            <a:r>
              <a:rPr lang="en-US" i="1" dirty="0"/>
              <a:t>Forward </a:t>
            </a:r>
            <a:r>
              <a:rPr lang="en-US" dirty="0"/>
              <a:t>and </a:t>
            </a:r>
            <a:r>
              <a:rPr lang="en-US" i="1" dirty="0"/>
              <a:t>Futures Contracts:</a:t>
            </a:r>
            <a:r>
              <a:rPr lang="en-US" dirty="0"/>
              <a:t> Instruments that oblige their participants to either purchase or sell a given asset or security at a settlement price on the future settlement date. A </a:t>
            </a:r>
            <a:r>
              <a:rPr lang="en-US" i="1" dirty="0"/>
              <a:t>long</a:t>
            </a:r>
            <a:r>
              <a:rPr lang="en-US" dirty="0"/>
              <a:t> position obligates the investor to purchase and a </a:t>
            </a:r>
            <a:r>
              <a:rPr lang="en-US" i="1" dirty="0"/>
              <a:t>short</a:t>
            </a:r>
            <a:r>
              <a:rPr lang="en-US" dirty="0"/>
              <a:t> position obligates the investor to sell.</a:t>
            </a:r>
          </a:p>
          <a:p>
            <a:pPr lvl="0"/>
            <a:r>
              <a:rPr lang="en-US" i="1" dirty="0"/>
              <a:t>Swaps</a:t>
            </a:r>
            <a:r>
              <a:rPr lang="en-US" dirty="0"/>
              <a:t>: Provide for the exchange of cash flows associated with one asset, rate or index for the cash flows associated with another asset, rate or index.</a:t>
            </a:r>
          </a:p>
          <a:p>
            <a:endParaRPr lang="en-US" dirty="0"/>
          </a:p>
        </p:txBody>
      </p:sp>
    </p:spTree>
    <p:extLst>
      <p:ext uri="{BB962C8B-B14F-4D97-AF65-F5344CB8AC3E}">
        <p14:creationId xmlns:p14="http://schemas.microsoft.com/office/powerpoint/2010/main" val="297034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Types of Financial Securities </a:t>
            </a:r>
            <a:r>
              <a:rPr lang="en-US" b="1" dirty="0" smtClean="0"/>
              <a:t>And Instruments (Continued)</a:t>
            </a:r>
            <a:endParaRPr lang="en-US" dirty="0"/>
          </a:p>
        </p:txBody>
      </p:sp>
      <p:sp>
        <p:nvSpPr>
          <p:cNvPr id="3" name="Content Placeholder 2"/>
          <p:cNvSpPr>
            <a:spLocks noGrp="1"/>
          </p:cNvSpPr>
          <p:nvPr>
            <p:ph sz="quarter" idx="1"/>
          </p:nvPr>
        </p:nvSpPr>
        <p:spPr/>
        <p:txBody>
          <a:bodyPr/>
          <a:lstStyle/>
          <a:p>
            <a:r>
              <a:rPr lang="en-US" i="1" dirty="0"/>
              <a:t>Commodities</a:t>
            </a:r>
            <a:r>
              <a:rPr lang="en-US" dirty="0"/>
              <a:t>: Contracts, including futures and options on physical commodities. Commodities are traded in </a:t>
            </a:r>
            <a:r>
              <a:rPr lang="en-US" i="1" dirty="0"/>
              <a:t>spot markets</a:t>
            </a:r>
            <a:r>
              <a:rPr lang="en-US" dirty="0"/>
              <a:t>, where the exchange of assets and money occur at the time of the transaction or in forward and futures markets. </a:t>
            </a:r>
          </a:p>
          <a:p>
            <a:r>
              <a:rPr lang="en-US" i="1" dirty="0"/>
              <a:t>Currencies (FX)</a:t>
            </a:r>
            <a:r>
              <a:rPr lang="en-US" dirty="0"/>
              <a:t>: Exchange rates denote the number of units of one currency that must be given up for one unit of a second currency. </a:t>
            </a:r>
          </a:p>
          <a:p>
            <a:r>
              <a:rPr lang="en-US" i="1" dirty="0"/>
              <a:t>Indices</a:t>
            </a:r>
            <a:r>
              <a:rPr lang="en-US" dirty="0"/>
              <a:t>: Contracts pegged to measures of market performance such as the Dow Jones Industrials Average or the S&amp;P 500 Index.</a:t>
            </a:r>
          </a:p>
          <a:p>
            <a:endParaRPr lang="en-US" dirty="0"/>
          </a:p>
        </p:txBody>
      </p:sp>
    </p:spTree>
    <p:extLst>
      <p:ext uri="{BB962C8B-B14F-4D97-AF65-F5344CB8AC3E}">
        <p14:creationId xmlns:p14="http://schemas.microsoft.com/office/powerpoint/2010/main" val="32090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Review </a:t>
            </a:r>
            <a:r>
              <a:rPr lang="en-US" b="1" dirty="0" smtClean="0"/>
              <a:t>Of </a:t>
            </a:r>
            <a:r>
              <a:rPr lang="en-US" b="1" dirty="0"/>
              <a:t>Matrices </a:t>
            </a:r>
            <a:r>
              <a:rPr lang="en-US" b="1" dirty="0" smtClean="0"/>
              <a:t>And </a:t>
            </a:r>
            <a:r>
              <a:rPr lang="en-US" b="1" dirty="0"/>
              <a:t>Vectors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 matrix is an ordered rectangular array of numbers.</a:t>
                </a:r>
              </a:p>
              <a:p>
                <a:r>
                  <a:rPr lang="en-US" dirty="0"/>
                  <a:t>The order (dimensions) of a matrix is the number of its rows by the number of its columns. </a:t>
                </a:r>
                <a:r>
                  <a:rPr lang="en-US" dirty="0">
                    <a:sym typeface="Symbol"/>
                  </a:rPr>
                  <a:t>A column vector is a matrix of order n1 and a row vector is a matrix of order 1n. </a:t>
                </a:r>
                <a:r>
                  <a:rPr lang="en-US" dirty="0"/>
                  <a:t> </a:t>
                </a:r>
              </a:p>
              <a:p>
                <a:pPr marL="0" indent="0">
                  <a:buNone/>
                </a:pPr>
                <a:r>
                  <a:rPr lang="en-US" dirty="0"/>
                  <a:t>    For example,</a:t>
                </a:r>
              </a:p>
              <a:p>
                <a:pPr marL="0" indent="0">
                  <a:buNone/>
                </a:pPr>
                <a14:m>
                  <m:oMathPara xmlns:m="http://schemas.openxmlformats.org/officeDocument/2006/math">
                    <m:oMathParaPr>
                      <m:jc m:val="centerGroup"/>
                    </m:oMathParaPr>
                    <m:oMath xmlns:m="http://schemas.openxmlformats.org/officeDocument/2006/math">
                      <m:r>
                        <a:rPr lang="en-US">
                          <a:latin typeface="Cambria Math"/>
                        </a:rPr>
                        <m:t> </m:t>
                      </m:r>
                      <m:r>
                        <a:rPr lang="en-US" b="1" i="1">
                          <a:latin typeface="Cambria Math"/>
                        </a:rPr>
                        <m:t>𝑨</m:t>
                      </m:r>
                      <m:r>
                        <a:rPr lang="en-US" i="1">
                          <a:latin typeface="Cambria Math"/>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a:rPr>
                                  <m:t>2</m:t>
                                </m:r>
                              </m:e>
                              <m:e>
                                <m:r>
                                  <a:rPr lang="en-US" i="1">
                                    <a:latin typeface="Cambria Math"/>
                                  </a:rPr>
                                  <m:t>−.28</m:t>
                                </m:r>
                              </m:e>
                            </m:mr>
                            <m:mr>
                              <m:e>
                                <m:r>
                                  <a:rPr lang="en-US" i="1">
                                    <a:latin typeface="Cambria Math"/>
                                  </a:rPr>
                                  <m:t>7.1</m:t>
                                </m:r>
                              </m:e>
                              <m:e>
                                <m:r>
                                  <a:rPr lang="en-US" i="1">
                                    <a:latin typeface="Cambria Math"/>
                                  </a:rPr>
                                  <m:t>5</m:t>
                                </m:r>
                              </m:e>
                            </m:mr>
                          </m:m>
                        </m:e>
                      </m:d>
                    </m:oMath>
                  </m:oMathPara>
                </a14:m>
                <a:endParaRPr lang="en-US" dirty="0"/>
              </a:p>
              <a:p>
                <a:pPr marL="0" indent="0">
                  <a:buNone/>
                </a:pPr>
                <a:r>
                  <a:rPr lang="en-US" dirty="0"/>
                  <a:t>    is a matrix of order 2×2 and</a:t>
                </a:r>
                <a:r>
                  <a:rPr lang="en-US" dirty="0">
                    <a:sym typeface="Symbol"/>
                  </a:rPr>
                  <a:t> </a:t>
                </a:r>
                <a14:m>
                  <m:oMath xmlns:m="http://schemas.openxmlformats.org/officeDocument/2006/math">
                    <m:r>
                      <a:rPr lang="en-US" b="1" i="1">
                        <a:latin typeface="Cambria Math"/>
                        <a:sym typeface="Symbol"/>
                      </a:rPr>
                      <m:t>𝒗</m:t>
                    </m:r>
                    <m:r>
                      <a:rPr lang="en-US">
                        <a:latin typeface="Cambria Math"/>
                        <a:sym typeface="Symbol"/>
                      </a:rPr>
                      <m:t>=</m:t>
                    </m:r>
                    <m:d>
                      <m:dPr>
                        <m:begChr m:val="["/>
                        <m:endChr m:val="]"/>
                        <m:ctrlPr>
                          <a:rPr lang="en-US" i="1">
                            <a:latin typeface="Cambria Math"/>
                            <a:sym typeface="Symbol"/>
                          </a:rPr>
                        </m:ctrlPr>
                      </m:dPr>
                      <m:e>
                        <m:m>
                          <m:mPr>
                            <m:mcs>
                              <m:mc>
                                <m:mcPr>
                                  <m:count m:val="1"/>
                                  <m:mcJc m:val="center"/>
                                </m:mcPr>
                              </m:mc>
                            </m:mcs>
                            <m:ctrlPr>
                              <a:rPr lang="en-US" i="1">
                                <a:latin typeface="Cambria Math"/>
                                <a:sym typeface="Symbol"/>
                              </a:rPr>
                            </m:ctrlPr>
                          </m:mPr>
                          <m:mr>
                            <m:e>
                              <m:r>
                                <m:rPr>
                                  <m:brk m:alnAt="7"/>
                                </m:rPr>
                                <a:rPr lang="en-US" i="1">
                                  <a:latin typeface="Cambria Math"/>
                                  <a:sym typeface="Symbol"/>
                                </a:rPr>
                                <m:t>4</m:t>
                              </m:r>
                            </m:e>
                          </m:mr>
                          <m:mr>
                            <m:e>
                              <m:r>
                                <a:rPr lang="en-US" i="1">
                                  <a:latin typeface="Cambria Math"/>
                                  <a:sym typeface="Symbol"/>
                                </a:rPr>
                                <m:t>3</m:t>
                              </m:r>
                            </m:e>
                          </m:mr>
                        </m:m>
                      </m:e>
                    </m:d>
                    <m:r>
                      <a:rPr lang="en-US" b="1">
                        <a:latin typeface="Cambria Math"/>
                        <a:sym typeface="Symbol"/>
                      </a:rPr>
                      <m:t> </m:t>
                    </m:r>
                    <m:r>
                      <m:rPr>
                        <m:sty m:val="p"/>
                      </m:rPr>
                      <a:rPr lang="en-US">
                        <a:latin typeface="Cambria Math"/>
                        <a:sym typeface="Symbol"/>
                      </a:rPr>
                      <m:t>is</m:t>
                    </m:r>
                    <m:r>
                      <a:rPr lang="en-US">
                        <a:latin typeface="Cambria Math"/>
                        <a:sym typeface="Symbol"/>
                      </a:rPr>
                      <m:t> </m:t>
                    </m:r>
                    <m:r>
                      <m:rPr>
                        <m:sty m:val="p"/>
                      </m:rPr>
                      <a:rPr lang="en-US">
                        <a:latin typeface="Cambria Math"/>
                        <a:sym typeface="Symbol"/>
                      </a:rPr>
                      <m:t>a</m:t>
                    </m:r>
                    <m:r>
                      <a:rPr lang="en-US">
                        <a:latin typeface="Cambria Math"/>
                        <a:sym typeface="Symbol"/>
                      </a:rPr>
                      <m:t> 2</m:t>
                    </m:r>
                    <m:r>
                      <a:rPr lang="en-US" i="1">
                        <a:latin typeface="Cambria Math"/>
                        <a:sym typeface="Symbol"/>
                      </a:rPr>
                      <m:t>1</m:t>
                    </m:r>
                  </m:oMath>
                </a14:m>
                <a:r>
                  <a:rPr lang="en-US" b="1" dirty="0"/>
                  <a:t> </a:t>
                </a:r>
                <a:r>
                  <a:rPr lang="en-US" dirty="0"/>
                  <a:t>column vector.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344336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Review O</a:t>
            </a:r>
            <a:r>
              <a:rPr lang="en-US" b="1" dirty="0" smtClean="0"/>
              <a:t>f </a:t>
            </a:r>
            <a:r>
              <a:rPr lang="en-US" b="1" dirty="0"/>
              <a:t>Matrices </a:t>
            </a:r>
            <a:r>
              <a:rPr lang="en-US" b="1" dirty="0" smtClean="0"/>
              <a:t>And Vectors </a:t>
            </a:r>
            <a:r>
              <a:rPr lang="en-US" sz="2500" b="1" dirty="0" smtClean="0"/>
              <a:t>(Continued)</a:t>
            </a:r>
            <a:endParaRPr lang="en-US" sz="2500" b="1" dirty="0"/>
          </a:p>
        </p:txBody>
      </p:sp>
      <p:sp>
        <p:nvSpPr>
          <p:cNvPr id="3" name="Content Placeholder 2"/>
          <p:cNvSpPr>
            <a:spLocks noGrp="1"/>
          </p:cNvSpPr>
          <p:nvPr>
            <p:ph sz="quarter" idx="1"/>
          </p:nvPr>
        </p:nvSpPr>
        <p:spPr/>
        <p:txBody>
          <a:bodyPr/>
          <a:lstStyle/>
          <a:p>
            <a:pPr marL="0" indent="0">
              <a:buNone/>
            </a:pPr>
            <a:r>
              <a:rPr lang="en-US" dirty="0"/>
              <a:t>If a matrix A is of order </a:t>
            </a:r>
            <a:r>
              <a:rPr lang="en-US" i="1" dirty="0" err="1"/>
              <a:t>m</a:t>
            </a:r>
            <a:r>
              <a:rPr lang="en-US" dirty="0" err="1"/>
              <a:t>×</a:t>
            </a:r>
            <a:r>
              <a:rPr lang="en-US" i="1" dirty="0" err="1"/>
              <a:t>n</a:t>
            </a:r>
            <a:r>
              <a:rPr lang="en-US" dirty="0"/>
              <a:t> and a matrix B is of order </a:t>
            </a:r>
            <a:r>
              <a:rPr lang="en-US" i="1" dirty="0" err="1"/>
              <a:t>n</a:t>
            </a:r>
            <a:r>
              <a:rPr lang="en-US" dirty="0" err="1"/>
              <a:t>×</a:t>
            </a:r>
            <a:r>
              <a:rPr lang="en-US" i="1" dirty="0" err="1"/>
              <a:t>p</a:t>
            </a:r>
            <a:r>
              <a:rPr lang="en-US" dirty="0"/>
              <a:t>, then the matrix product AB exists and is a matrix of order </a:t>
            </a:r>
            <a:r>
              <a:rPr lang="en-US" i="1" dirty="0" err="1"/>
              <a:t>m</a:t>
            </a:r>
            <a:r>
              <a:rPr lang="en-US" dirty="0" err="1"/>
              <a:t>×</a:t>
            </a:r>
            <a:r>
              <a:rPr lang="en-US" i="1" dirty="0" err="1"/>
              <a:t>p</a:t>
            </a:r>
            <a:r>
              <a:rPr lang="en-US" dirty="0"/>
              <a:t>. The entry in  the</a:t>
            </a:r>
            <a:r>
              <a:rPr lang="en-US" i="1" dirty="0"/>
              <a:t> </a:t>
            </a:r>
            <a:r>
              <a:rPr lang="en-US" i="1" dirty="0" err="1" smtClean="0"/>
              <a:t>i</a:t>
            </a:r>
            <a:r>
              <a:rPr lang="en-US" i="1" dirty="0" smtClean="0"/>
              <a:t> </a:t>
            </a:r>
            <a:r>
              <a:rPr lang="en-US" dirty="0" err="1" smtClean="0"/>
              <a:t>th</a:t>
            </a:r>
            <a:r>
              <a:rPr lang="en-US" dirty="0" smtClean="0"/>
              <a:t> </a:t>
            </a:r>
            <a:r>
              <a:rPr lang="en-US" dirty="0"/>
              <a:t>row and</a:t>
            </a:r>
            <a:r>
              <a:rPr lang="en-US" i="1" dirty="0"/>
              <a:t> </a:t>
            </a:r>
            <a:r>
              <a:rPr lang="en-US" i="1" dirty="0" smtClean="0"/>
              <a:t>j </a:t>
            </a:r>
            <a:r>
              <a:rPr lang="en-US" dirty="0" err="1" smtClean="0"/>
              <a:t>th</a:t>
            </a:r>
            <a:r>
              <a:rPr lang="en-US" dirty="0" smtClean="0"/>
              <a:t> </a:t>
            </a:r>
            <a:r>
              <a:rPr lang="en-US" dirty="0"/>
              <a:t>column of AB is found by multiplying the entries of the</a:t>
            </a:r>
            <a:r>
              <a:rPr lang="en-US" i="1" dirty="0"/>
              <a:t> </a:t>
            </a:r>
            <a:r>
              <a:rPr lang="en-US" i="1" dirty="0" err="1" smtClean="0"/>
              <a:t>i</a:t>
            </a:r>
            <a:r>
              <a:rPr lang="en-US" i="1" dirty="0" smtClean="0"/>
              <a:t> </a:t>
            </a:r>
            <a:r>
              <a:rPr lang="en-US" dirty="0" err="1" smtClean="0"/>
              <a:t>th</a:t>
            </a:r>
            <a:r>
              <a:rPr lang="en-US" dirty="0" smtClean="0"/>
              <a:t> </a:t>
            </a:r>
            <a:r>
              <a:rPr lang="en-US" dirty="0"/>
              <a:t>row of matrix A by the corresponding entries of  the </a:t>
            </a:r>
            <a:r>
              <a:rPr lang="en-US" i="1" dirty="0"/>
              <a:t>j</a:t>
            </a:r>
            <a:r>
              <a:rPr lang="en-US" dirty="0" smtClean="0"/>
              <a:t> </a:t>
            </a:r>
            <a:r>
              <a:rPr lang="en-US" dirty="0" err="1" smtClean="0"/>
              <a:t>th</a:t>
            </a:r>
            <a:r>
              <a:rPr lang="en-US" dirty="0" smtClean="0"/>
              <a:t> </a:t>
            </a:r>
            <a:r>
              <a:rPr lang="en-US" dirty="0"/>
              <a:t>column of matrix B and summing the resulting  products.</a:t>
            </a:r>
          </a:p>
          <a:p>
            <a:endParaRPr lang="en-US" b="1" dirty="0"/>
          </a:p>
        </p:txBody>
      </p:sp>
    </p:spTree>
    <p:extLst>
      <p:ext uri="{BB962C8B-B14F-4D97-AF65-F5344CB8AC3E}">
        <p14:creationId xmlns:p14="http://schemas.microsoft.com/office/powerpoint/2010/main" val="236921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Illustration </a:t>
            </a:r>
            <a:r>
              <a:rPr lang="en-US" b="1" dirty="0" smtClean="0"/>
              <a:t>Of A Matrix Product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If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d>
                      <m:dPr>
                        <m:begChr m:val="["/>
                        <m:endChr m:val="]"/>
                        <m:ctrlPr>
                          <a:rPr lang="en-US" i="1">
                            <a:latin typeface="Cambria Math"/>
                          </a:rPr>
                        </m:ctrlPr>
                      </m:dPr>
                      <m:e>
                        <m:m>
                          <m:mPr>
                            <m:mcs>
                              <m:mc>
                                <m:mcPr>
                                  <m:count m:val="2"/>
                                  <m:mcJc m:val="center"/>
                                </m:mcPr>
                              </m:mc>
                            </m:mcs>
                            <m:ctrlPr>
                              <a:rPr lang="en-US" i="1">
                                <a:latin typeface="Cambria Math"/>
                              </a:rPr>
                            </m:ctrlPr>
                          </m:mPr>
                          <m:mr>
                            <m:e>
                              <m:r>
                                <m:rPr>
                                  <m:brk m:alnAt="7"/>
                                </m:rP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−1</m:t>
                              </m:r>
                            </m:e>
                            <m:e>
                              <m:r>
                                <a:rPr lang="en-US" i="1">
                                  <a:latin typeface="Cambria Math" panose="02040503050406030204" pitchFamily="18" charset="0"/>
                                </a:rPr>
                                <m:t>4</m:t>
                              </m:r>
                            </m:e>
                          </m:mr>
                        </m:m>
                      </m:e>
                    </m:d>
                  </m:oMath>
                </a14:m>
                <a:r>
                  <a:rPr lang="en-US" dirty="0"/>
                  <a:t> and  </a:t>
                </a:r>
                <a14:m>
                  <m:oMath xmlns:m="http://schemas.openxmlformats.org/officeDocument/2006/math">
                    <m:r>
                      <m:rPr>
                        <m:sty m:val="p"/>
                      </m:rPr>
                      <a:rPr lang="en-US">
                        <a:latin typeface="Cambria Math" panose="02040503050406030204" pitchFamily="18" charset="0"/>
                      </a:rPr>
                      <m:t>B</m:t>
                    </m:r>
                    <m:r>
                      <a:rPr lang="en-US">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5</m:t>
                              </m:r>
                            </m:e>
                          </m:mr>
                          <m:mr>
                            <m:e>
                              <m:r>
                                <a:rPr lang="en-US" i="1">
                                  <a:latin typeface="Cambria Math" panose="02040503050406030204" pitchFamily="18" charset="0"/>
                                </a:rPr>
                                <m:t>−2</m:t>
                              </m:r>
                            </m:e>
                          </m:mr>
                        </m:m>
                      </m:e>
                    </m:d>
                  </m:oMath>
                </a14:m>
                <a:r>
                  <a:rPr lang="en-US" dirty="0"/>
                  <a:t>, </a:t>
                </a:r>
                <a:endParaRPr lang="en-US" dirty="0" smtClean="0"/>
              </a:p>
              <a:p>
                <a:pPr marL="0" indent="0">
                  <a:buNone/>
                </a:pPr>
                <a:r>
                  <a:rPr lang="en-US" dirty="0" smtClean="0"/>
                  <a:t>since </a:t>
                </a:r>
                <a:r>
                  <a:rPr lang="en-US" dirty="0"/>
                  <a:t>A is of order 2×2 and B is of order 2×1, </a:t>
                </a:r>
                <a:endParaRPr lang="en-US" dirty="0" smtClean="0"/>
              </a:p>
              <a:p>
                <a:pPr marL="0" indent="0">
                  <a:buNone/>
                </a:pPr>
                <a:r>
                  <a:rPr lang="en-US" dirty="0" smtClean="0"/>
                  <a:t>then </a:t>
                </a:r>
                <a:r>
                  <a:rPr lang="en-US" dirty="0"/>
                  <a:t>the product AB exists and is of order 2×1. The product is</a:t>
                </a:r>
                <a:r>
                  <a:rPr lang="en-US" dirty="0" smtClean="0"/>
                  <a:t>:</a:t>
                </a:r>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×5+3×(−2)</m:t>
                              </m:r>
                            </m:e>
                          </m:mr>
                          <m:mr>
                            <m:e>
                              <m:d>
                                <m:dPr>
                                  <m:ctrlPr>
                                    <a:rPr lang="en-US" i="1">
                                      <a:latin typeface="Cambria Math"/>
                                    </a:rPr>
                                  </m:ctrlPr>
                                </m:dPr>
                                <m:e>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×5+4×(−2)</m:t>
                              </m:r>
                            </m:e>
                          </m:mr>
                        </m:m>
                      </m:e>
                    </m:d>
                    <m:r>
                      <a:rPr lang="en-US" i="1">
                        <a:latin typeface="Cambria Math" panose="02040503050406030204" pitchFamily="18" charset="0"/>
                      </a:rPr>
                      <m:t>=</m:t>
                    </m:r>
                    <m:d>
                      <m:dPr>
                        <m:begChr m:val="["/>
                        <m:endChr m:val="]"/>
                        <m:ctrlPr>
                          <a:rPr lang="en-US" i="1">
                            <a:latin typeface="Cambria Math"/>
                          </a:rPr>
                        </m:ctrlPr>
                      </m:dPr>
                      <m:e>
                        <m:m>
                          <m:mPr>
                            <m:mcs>
                              <m:mc>
                                <m:mcPr>
                                  <m:count m:val="1"/>
                                  <m:mcJc m:val="center"/>
                                </m:mcPr>
                              </m:mc>
                            </m:mcs>
                            <m:ctrlPr>
                              <a:rPr lang="en-US" i="1">
                                <a:latin typeface="Cambria Math"/>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−13</m:t>
                              </m:r>
                            </m:e>
                          </m:mr>
                        </m:m>
                      </m:e>
                    </m:d>
                  </m:oMath>
                </a14:m>
                <a:r>
                  <a:rPr lang="en-US" dirty="0"/>
                  <a:t>.</a:t>
                </a:r>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val="780143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3363</Words>
  <Application>Microsoft Office PowerPoint</Application>
  <PresentationFormat>Custom</PresentationFormat>
  <Paragraphs>187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Civic</vt:lpstr>
      <vt:lpstr>Chapter 1     Preliminaries And Review</vt:lpstr>
      <vt:lpstr>Financial Models</vt:lpstr>
      <vt:lpstr>Financial Security And Instruments</vt:lpstr>
      <vt:lpstr>Types of Financial Securities And Instruments</vt:lpstr>
      <vt:lpstr>Types of Financial Securities And Instruments (Continued)</vt:lpstr>
      <vt:lpstr>Types of Financial Securities And Instruments (Continued)</vt:lpstr>
      <vt:lpstr>Review Of Matrices And Vectors</vt:lpstr>
      <vt:lpstr>Review Of Matrices And Vectors (Continued)</vt:lpstr>
      <vt:lpstr>Illustration Of A Matrix Product</vt:lpstr>
      <vt:lpstr>Solving A Matrix Equation</vt:lpstr>
      <vt:lpstr>Illustration Of Expressing A System  Of Linear Equations As A Matrix Equation</vt:lpstr>
      <vt:lpstr>Solving The Previous Matrix Equation</vt:lpstr>
      <vt:lpstr>Linear Independence</vt:lpstr>
      <vt:lpstr>Determining Linear Independence</vt:lpstr>
      <vt:lpstr>Illustration Of Determining Linear Independence</vt:lpstr>
      <vt:lpstr>Illustration Of Determining Linear Independence (Continued)</vt:lpstr>
      <vt:lpstr>Span And Basis</vt:lpstr>
      <vt:lpstr>An Application Of Span And Basis</vt:lpstr>
      <vt:lpstr>Illustration Of Payoff Vectors And Basis</vt:lpstr>
      <vt:lpstr>Continuation Of The Illustration</vt:lpstr>
      <vt:lpstr>Continuation Of The Illustration (Continued)</vt:lpstr>
      <vt:lpstr>Review Of Differential Calculus</vt:lpstr>
      <vt:lpstr>Illustration Using Derivatives</vt:lpstr>
      <vt:lpstr>The Differential</vt:lpstr>
      <vt:lpstr>Second Order Taylor Expansion Of A function Of Two Variables</vt:lpstr>
      <vt:lpstr>Illustration Of A Second Order Taylor Expansion</vt:lpstr>
      <vt:lpstr>Illustration Of A Second Order Taylor Expansion (Continued)</vt:lpstr>
      <vt:lpstr>Review Of Integral Calculus</vt:lpstr>
      <vt:lpstr>Illustration</vt:lpstr>
      <vt:lpstr>The Definite Integral</vt:lpstr>
      <vt:lpstr>The Definite Integral (Continued)</vt:lpstr>
      <vt:lpstr>Applications Of The Definite Integral</vt:lpstr>
      <vt:lpstr>Further Applications Of The Definite Integral</vt:lpstr>
      <vt:lpstr>Further Applications Of The Definite Integral (Continued)</vt:lpstr>
      <vt:lpstr>Further Applications Of The Definite Integral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Preliminaries And Review</dc:title>
  <dc:creator>Eric Yan</dc:creator>
  <cp:lastModifiedBy>Susan Ikeda</cp:lastModifiedBy>
  <cp:revision>24</cp:revision>
  <cp:lastPrinted>2015-06-30T19:36:43Z</cp:lastPrinted>
  <dcterms:created xsi:type="dcterms:W3CDTF">2015-04-14T02:05:13Z</dcterms:created>
  <dcterms:modified xsi:type="dcterms:W3CDTF">2015-08-04T16:35:39Z</dcterms:modified>
</cp:coreProperties>
</file>