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5" r:id="rId2"/>
    <p:sldId id="383" r:id="rId3"/>
    <p:sldId id="347" r:id="rId4"/>
    <p:sldId id="348" r:id="rId5"/>
    <p:sldId id="350" r:id="rId6"/>
    <p:sldId id="349" r:id="rId7"/>
    <p:sldId id="355" r:id="rId8"/>
    <p:sldId id="354" r:id="rId9"/>
    <p:sldId id="353" r:id="rId10"/>
    <p:sldId id="352" r:id="rId11"/>
    <p:sldId id="356" r:id="rId12"/>
    <p:sldId id="358" r:id="rId13"/>
    <p:sldId id="357" r:id="rId14"/>
    <p:sldId id="360" r:id="rId15"/>
    <p:sldId id="361" r:id="rId16"/>
    <p:sldId id="377" r:id="rId17"/>
    <p:sldId id="364" r:id="rId18"/>
    <p:sldId id="363" r:id="rId19"/>
    <p:sldId id="365" r:id="rId20"/>
    <p:sldId id="366" r:id="rId21"/>
    <p:sldId id="367" r:id="rId22"/>
    <p:sldId id="369" r:id="rId23"/>
    <p:sldId id="368" r:id="rId24"/>
    <p:sldId id="371" r:id="rId25"/>
    <p:sldId id="372" r:id="rId26"/>
    <p:sldId id="370" r:id="rId27"/>
    <p:sldId id="373" r:id="rId28"/>
    <p:sldId id="374" r:id="rId29"/>
    <p:sldId id="378" r:id="rId30"/>
    <p:sldId id="375" r:id="rId31"/>
    <p:sldId id="376" r:id="rId32"/>
    <p:sldId id="379" r:id="rId33"/>
    <p:sldId id="380" r:id="rId34"/>
    <p:sldId id="381" r:id="rId35"/>
    <p:sldId id="38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5675F8"/>
    <a:srgbClr val="FBC5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1" autoAdjust="0"/>
    <p:restoredTop sz="78660" autoAdjust="0"/>
  </p:normalViewPr>
  <p:slideViewPr>
    <p:cSldViewPr>
      <p:cViewPr varScale="1">
        <p:scale>
          <a:sx n="61" d="100"/>
          <a:sy n="61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9508-24BE-4A5E-89E1-37AF65DD37C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6815-0D95-47C5-9249-8299F627C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Today’s lecture is develops the fundamental ideas of filter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Time-shift invariance implies</a:t>
            </a:r>
            <a:r>
              <a:rPr lang="en-US" baseline="0" dirty="0" smtClean="0"/>
              <a:t> that all the coefficients in the columns are the same.  The coefficient g</a:t>
            </a:r>
            <a:r>
              <a:rPr lang="en-US" baseline="-25000" dirty="0" smtClean="0"/>
              <a:t>1</a:t>
            </a:r>
          </a:p>
          <a:p>
            <a:r>
              <a:rPr lang="en-US" baseline="0" dirty="0" smtClean="0"/>
              <a:t>refers to the effect of the “present” heat on the present temperature. The coefficient g</a:t>
            </a:r>
            <a:r>
              <a:rPr lang="en-US" baseline="-25000" dirty="0" smtClean="0"/>
              <a:t>2</a:t>
            </a:r>
          </a:p>
          <a:p>
            <a:r>
              <a:rPr lang="en-US" baseline="0" dirty="0" smtClean="0"/>
              <a:t>refers to the effect of the heat “one time step in the past” on the present temperature.</a:t>
            </a:r>
          </a:p>
          <a:p>
            <a:r>
              <a:rPr lang="en-US" baseline="0" dirty="0" smtClean="0"/>
              <a:t>The coefficient g</a:t>
            </a:r>
            <a:r>
              <a:rPr lang="en-US" baseline="-25000" dirty="0" smtClean="0"/>
              <a:t>2</a:t>
            </a:r>
            <a:r>
              <a:rPr lang="en-US" baseline="0" dirty="0" smtClean="0"/>
              <a:t> refers to the effect of the heat “two time steps in the past” on the present temperature. </a:t>
            </a:r>
          </a:p>
          <a:p>
            <a:r>
              <a:rPr lang="en-US" baseline="0" dirty="0" smtClean="0"/>
              <a:t>And etc. </a:t>
            </a:r>
          </a:p>
          <a:p>
            <a:r>
              <a:rPr lang="en-US" baseline="0" dirty="0" smtClean="0"/>
              <a:t>Be sure to say this in words when explaining the equation.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 </a:t>
            </a:r>
            <a:r>
              <a:rPr lang="en-US" dirty="0" err="1" smtClean="0"/>
              <a:t>back</a:t>
            </a:r>
            <a:r>
              <a:rPr lang="en-US" dirty="0" smtClean="0"/>
              <a:t> three slides</a:t>
            </a:r>
            <a:r>
              <a:rPr lang="en-US" baseline="0" dirty="0" smtClean="0"/>
              <a:t> to compare with the expanded-out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the generic nature of the problem.  Lots of different inputs and outputs are related in this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</a:t>
            </a:r>
            <a:r>
              <a:rPr lang="en-US" baseline="0" dirty="0" smtClean="0"/>
              <a:t> back to three slides and show that this really is the matrix form of the linear equations.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lecture 11, we showed that the Fourier Transform of a convolution is the product of the transforms.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 the</a:t>
            </a:r>
            <a:r>
              <a:rPr lang="en-US" baseline="0" dirty="0" smtClean="0"/>
              <a:t> standard “Riemann Sum” approximation to an integral.  Note the extra factor of 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</a:t>
            </a:r>
            <a:r>
              <a:rPr lang="en-US" baseline="0" dirty="0" smtClean="0"/>
              <a:t> to the simpler case. 3 slides back, for comparison.</a:t>
            </a:r>
          </a:p>
          <a:p>
            <a:r>
              <a:rPr lang="en-US" baseline="0" dirty="0" smtClean="0"/>
              <a:t>The coefficients g</a:t>
            </a:r>
            <a:r>
              <a:rPr lang="en-US" baseline="-25000" dirty="0" smtClean="0"/>
              <a:t>1</a:t>
            </a:r>
            <a:r>
              <a:rPr lang="en-US" baseline="0" dirty="0" smtClean="0"/>
              <a:t>, g</a:t>
            </a:r>
            <a:r>
              <a:rPr lang="en-US" baseline="-25000" dirty="0" smtClean="0"/>
              <a:t>2</a:t>
            </a:r>
            <a:r>
              <a:rPr lang="en-US" baseline="0" dirty="0" smtClean="0"/>
              <a:t>, g</a:t>
            </a:r>
            <a:r>
              <a:rPr lang="en-US" baseline="-25000" dirty="0" smtClean="0"/>
              <a:t>3</a:t>
            </a:r>
            <a:r>
              <a:rPr lang="en-US" baseline="0" dirty="0" smtClean="0"/>
              <a:t> … are collectively called a filter.</a:t>
            </a:r>
          </a:p>
          <a:p>
            <a:r>
              <a:rPr lang="en-US" baseline="0" dirty="0" smtClean="0"/>
              <a:t>They are often treated as a time-series in their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order of convolution is not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important</a:t>
            </a:r>
            <a:r>
              <a:rPr lang="en-US" baseline="0" dirty="0" smtClean="0"/>
              <a:t> for understanding the physical meaning of convolution.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you hear the lingo, “the impulse response of the system”</a:t>
            </a:r>
            <a:r>
              <a:rPr lang="en-US" baseline="0" dirty="0" smtClean="0"/>
              <a:t> or “… of the physical model”.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009E-8FA7-45D2-B37C-AB405C076F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Hypothetical impulse response of the hot plate scenario.  A) An impulse (spike) of heat,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applied to the bottom of the plate at time,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t=0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B) The temperature,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top surface of the plate first increases, as heat begins to diffuse through plate.  It then decreases, as the plate cools.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This diagram explains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what’s going on in a convolution.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heat,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viewed as consisting of a sequence of impulses (spikes).</a:t>
            </a: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Each spike in heat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leads to a smooth impulse response function, as shown in the previous slide.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temperature,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viewed as consisting of a sum of scaled and delayed, impulse responses (dashed curves).</a:t>
            </a: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spike of amplitude,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h(t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at time,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t=t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makes a contribution,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h(t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)g(t</a:t>
            </a:r>
            <a:r>
              <a:rPr lang="en-US" sz="1200" i="1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to the overall temperature.</a:t>
            </a: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output is therefore a sum (the sum in the convolution) of many scaled and shifted impulse responses.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could, for instance, be a radioactive</a:t>
            </a:r>
            <a:r>
              <a:rPr lang="en-US" baseline="0" dirty="0" smtClean="0"/>
              <a:t> layer created by a leak of a radioactive fluid into a permeable soil layer.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Tell the student that this solution was taken from a textbook on heat transfer theory.  Its pretty</a:t>
            </a:r>
          </a:p>
          <a:p>
            <a:r>
              <a:rPr lang="en-US" baseline="0" dirty="0" smtClean="0"/>
              <a:t>typical for a scientist to use such a formula, with minimal knowledge of how it was derived. But FYI,</a:t>
            </a:r>
          </a:p>
          <a:p>
            <a:r>
              <a:rPr lang="en-US" baseline="0" dirty="0" smtClean="0"/>
              <a:t>the physics underlying this formula has three central ideas: that heat energy is conserved, that</a:t>
            </a:r>
          </a:p>
          <a:p>
            <a:r>
              <a:rPr lang="en-US" baseline="0" dirty="0" smtClean="0"/>
              <a:t>heat energy content is proportional to temperature; and that heat flows from hot to cold at a</a:t>
            </a:r>
          </a:p>
          <a:p>
            <a:r>
              <a:rPr lang="en-US" baseline="0" dirty="0" smtClean="0"/>
              <a:t>rate that depends on the spatial gradient of the temperature.  These three principles can be</a:t>
            </a:r>
          </a:p>
          <a:p>
            <a:r>
              <a:rPr lang="en-US" baseline="0" dirty="0" smtClean="0"/>
              <a:t>combined to get a partial differential equation that describes the flow of heat.  The equation</a:t>
            </a:r>
          </a:p>
          <a:p>
            <a:r>
              <a:rPr lang="en-US" baseline="0" dirty="0" smtClean="0"/>
              <a:t>in the slides is the solution to that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</a:t>
            </a:r>
            <a:r>
              <a:rPr lang="en-US" baseline="0" dirty="0" smtClean="0"/>
              <a:t> formulas have material constants.  In this case we assume that we know them exactly.  In</a:t>
            </a:r>
          </a:p>
          <a:p>
            <a:r>
              <a:rPr lang="en-US" baseline="0" dirty="0" smtClean="0"/>
              <a:t>reality, we are introducing </a:t>
            </a:r>
            <a:r>
              <a:rPr lang="en-US" baseline="0" dirty="0" err="1" smtClean="0"/>
              <a:t>unquantified</a:t>
            </a:r>
            <a:r>
              <a:rPr lang="en-US" baseline="0" dirty="0" smtClean="0"/>
              <a:t> (b </a:t>
            </a:r>
            <a:r>
              <a:rPr lang="en-US" baseline="0" dirty="0" err="1" smtClean="0"/>
              <a:t>ut</a:t>
            </a:r>
            <a:r>
              <a:rPr lang="en-US" baseline="0" dirty="0" smtClean="0"/>
              <a:t> not </a:t>
            </a:r>
            <a:r>
              <a:rPr lang="en-US" baseline="0" dirty="0" err="1" smtClean="0"/>
              <a:t>unquantifyable</a:t>
            </a:r>
            <a:r>
              <a:rPr lang="en-US" baseline="0" dirty="0" smtClean="0"/>
              <a:t>) noise into the problem by assuming</a:t>
            </a:r>
          </a:p>
          <a:p>
            <a:r>
              <a:rPr lang="en-US" baseline="0" dirty="0" smtClean="0"/>
              <a:t>these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Impulse response,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a heat-generating layer. The temperature at the observation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point rapidly rises over a period of a few days and then gently decays away over the period of a few months.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B) Hypothetical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 consisting of a couple of spikes.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C) Corresponding temperature,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2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at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 distance from the layer.  Note that it is two repeats of the impulse response,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one for each spike.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just the linear problem we have seen many times before,</a:t>
            </a:r>
            <a:r>
              <a:rPr lang="en-US" baseline="0" dirty="0" smtClean="0"/>
              <a:t> so we solve it by least squares.</a:t>
            </a:r>
          </a:p>
          <a:p>
            <a:r>
              <a:rPr lang="en-US" baseline="0" dirty="0" smtClean="0"/>
              <a:t>We add a bit of damping, in case there is missing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Synthetic temperature data,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constructed from the true temperature plus a high level of random noise. B) True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calculated with damped least squares.</a:t>
            </a:r>
          </a:p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solution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noisy because the heat transfer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smooths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out short-period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flucuations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in temperature, making the observations insensitive to them.  The solution must then amplify them.  Unfortunately, in the process of doing so, it also amplifies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onservational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noise.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Synthetic temperature data,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constructed from the true temperature plus a high level of random noise. B) True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calculated with damped least squares.</a:t>
            </a:r>
          </a:p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solution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noisy because the heat transfer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smooths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out short-period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flucuations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in temperature, making the observations insensitive to them.  The solution must then amplify them.  Unfortunately, in the process of doing so, it also amplifies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onservational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noise.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the heat were being generated by radioactive decay, we would indeed expect that the heat production</a:t>
            </a:r>
          </a:p>
          <a:p>
            <a:r>
              <a:rPr lang="en-US" baseline="0" dirty="0" smtClean="0"/>
              <a:t>would slowly decay away at a rate governed by the half-lives of whatever radioactive isotopes were present.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mention</a:t>
            </a:r>
            <a:r>
              <a:rPr lang="en-US" baseline="0" dirty="0" smtClean="0"/>
              <a:t> that although it has a special name and a special interpretation, the Linear Filter</a:t>
            </a:r>
          </a:p>
          <a:p>
            <a:r>
              <a:rPr lang="en-US" baseline="0" dirty="0" smtClean="0"/>
              <a:t>is just a special case of the Linear Model.  All the tools that we have developed for solving linear problems</a:t>
            </a:r>
          </a:p>
          <a:p>
            <a:r>
              <a:rPr lang="en-US" baseline="0" dirty="0" smtClean="0"/>
              <a:t>can be applied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A) Synthetic temperature data,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constructed from the true temperature plus the same level of ransom noise as in Figure 7.6. B) True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calculated with generalized least squares using prior information of smoothness.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methods described here are used in the exemplary problems and in the homework.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</a:t>
            </a:r>
            <a:r>
              <a:rPr lang="en-US" baseline="0" dirty="0" smtClean="0"/>
              <a:t> </a:t>
            </a:r>
            <a:r>
              <a:rPr lang="en-US" b="1" baseline="0" dirty="0" smtClean="0"/>
              <a:t>g</a:t>
            </a:r>
            <a:r>
              <a:rPr lang="en-US" baseline="0" dirty="0" smtClean="0"/>
              <a:t> has only N elements, </a:t>
            </a:r>
            <a:r>
              <a:rPr lang="en-US" b="1" baseline="0" dirty="0" smtClean="0"/>
              <a:t>G</a:t>
            </a:r>
            <a:r>
              <a:rPr lang="en-US" baseline="0" dirty="0" smtClean="0"/>
              <a:t> has about N</a:t>
            </a:r>
            <a:r>
              <a:rPr lang="en-US" baseline="30000" dirty="0" smtClean="0"/>
              <a:t>2</a:t>
            </a:r>
            <a:r>
              <a:rPr lang="en-US" baseline="0" dirty="0" smtClean="0"/>
              <a:t>/2 of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conv</a:t>
            </a:r>
            <a:r>
              <a:rPr lang="en-US" dirty="0" smtClean="0"/>
              <a:t>()</a:t>
            </a:r>
            <a:r>
              <a:rPr lang="en-US" baseline="0" dirty="0" smtClean="0"/>
              <a:t> actually returns 2N-1 elements, the maximum amount that two length-N </a:t>
            </a:r>
            <a:r>
              <a:rPr lang="en-US" baseline="0" dirty="0" err="1" smtClean="0"/>
              <a:t>timeseries</a:t>
            </a:r>
            <a:r>
              <a:rPr lang="en-US" baseline="0" dirty="0" smtClean="0"/>
              <a:t> can be lagged with respect to the other and still barely overlap.  This will be further explored in the next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technique is usually much faster than a direct solver.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will use the functions </a:t>
            </a:r>
            <a:r>
              <a:rPr lang="el-GR" sz="1200" dirty="0" smtClean="0">
                <a:latin typeface="Cambria Math"/>
                <a:ea typeface="Cambria Math"/>
              </a:rPr>
              <a:t>θ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(t)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and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 h(t) throughout</a:t>
            </a:r>
            <a:r>
              <a:rPr lang="en-US" sz="1200" baseline="0" dirty="0" smtClean="0">
                <a:latin typeface="Cambria Math" pitchFamily="18" charset="0"/>
                <a:ea typeface="Cambria Math" pitchFamily="18" charset="0"/>
              </a:rPr>
              <a:t> the chapter.  In the generic sense,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h(t) is the</a:t>
            </a:r>
            <a:r>
              <a:rPr lang="en-US" sz="1200" baseline="0" dirty="0" smtClean="0">
                <a:latin typeface="Cambria Math" pitchFamily="18" charset="0"/>
                <a:ea typeface="Cambria Math" pitchFamily="18" charset="0"/>
              </a:rPr>
              <a:t> “input” and “</a:t>
            </a:r>
            <a:r>
              <a:rPr lang="el-GR" sz="1200" dirty="0" smtClean="0">
                <a:latin typeface="Cambria Math"/>
                <a:ea typeface="Cambria Math"/>
              </a:rPr>
              <a:t>θ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(t)” is the output</a:t>
            </a:r>
            <a:endParaRPr lang="en-US" sz="1200" baseline="0" dirty="0" smtClean="0">
              <a:latin typeface="Cambria Math" pitchFamily="18" charset="0"/>
              <a:ea typeface="Cambria Math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Cambria Math" pitchFamily="18" charset="0"/>
                <a:ea typeface="Cambria Math" pitchFamily="18" charset="0"/>
              </a:rPr>
              <a:t>of the linear filter problem.</a:t>
            </a: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only one proportionality factor, g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baseline="0" dirty="0" smtClean="0"/>
              <a:t> is involved.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the proportionality is used in the usual sense:  doubling the input, h(t), doubles the output, </a:t>
            </a:r>
            <a:r>
              <a:rPr lang="el-GR" baseline="0" dirty="0" smtClean="0">
                <a:latin typeface="Cambria Math"/>
                <a:ea typeface="Cambria Math"/>
              </a:rPr>
              <a:t>θ</a:t>
            </a:r>
            <a:r>
              <a:rPr lang="en-US" baseline="0" dirty="0" smtClean="0"/>
              <a:t>(t).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Causality is an</a:t>
            </a:r>
            <a:r>
              <a:rPr lang="en-US" baseline="0" dirty="0" smtClean="0"/>
              <a:t> extremely important concept.  In this context, it means that coefficients, g</a:t>
            </a:r>
            <a:r>
              <a:rPr lang="en-US" baseline="-25000" dirty="0" smtClean="0"/>
              <a:t>0</a:t>
            </a:r>
            <a:r>
              <a:rPr lang="en-US" baseline="0" dirty="0" smtClean="0"/>
              <a:t>, g</a:t>
            </a:r>
            <a:r>
              <a:rPr lang="en-US" baseline="-25000" dirty="0" smtClean="0"/>
              <a:t>-1</a:t>
            </a:r>
            <a:r>
              <a:rPr lang="en-US" baseline="0" dirty="0" smtClean="0"/>
              <a:t>, g</a:t>
            </a:r>
            <a:r>
              <a:rPr lang="en-US" baseline="-25000" dirty="0" smtClean="0"/>
              <a:t>-2</a:t>
            </a:r>
            <a:r>
              <a:rPr lang="en-US" baseline="0" dirty="0" smtClean="0"/>
              <a:t>, etc are all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</a:t>
            </a:r>
            <a:r>
              <a:rPr lang="en-US" baseline="0" dirty="0" smtClean="0"/>
              <a:t> to the simpler case. 3 slides back, for comparison.</a:t>
            </a:r>
          </a:p>
          <a:p>
            <a:r>
              <a:rPr lang="en-US" baseline="0" dirty="0" smtClean="0"/>
              <a:t>The coefficients g</a:t>
            </a:r>
            <a:r>
              <a:rPr lang="en-US" baseline="-25000" dirty="0" smtClean="0"/>
              <a:t>1</a:t>
            </a:r>
            <a:r>
              <a:rPr lang="en-US" baseline="0" dirty="0" smtClean="0"/>
              <a:t>, g</a:t>
            </a:r>
            <a:r>
              <a:rPr lang="en-US" baseline="-25000" dirty="0" smtClean="0"/>
              <a:t>2</a:t>
            </a:r>
            <a:r>
              <a:rPr lang="en-US" baseline="0" dirty="0" smtClean="0"/>
              <a:t>, g</a:t>
            </a:r>
            <a:r>
              <a:rPr lang="en-US" baseline="-25000" dirty="0" smtClean="0"/>
              <a:t>3</a:t>
            </a:r>
            <a:r>
              <a:rPr lang="en-US" baseline="0" dirty="0" smtClean="0"/>
              <a:t> … are collectively called a filter.</a:t>
            </a:r>
          </a:p>
          <a:p>
            <a:r>
              <a:rPr lang="en-US" baseline="0" dirty="0" smtClean="0"/>
              <a:t>They are often treated as a time-series in their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that the curves (red) are the same, as long as one references them to the right origin, the time</a:t>
            </a:r>
          </a:p>
          <a:p>
            <a:r>
              <a:rPr lang="en-US" baseline="0" dirty="0" smtClean="0"/>
              <a:t>that the flame was turned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20BD-B3D7-4A0E-9468-93AFECDD4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29CB-39EE-47A4-8CC5-DCBF37875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134A-8F76-4C03-BA62-3ACEEEEDF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4393-D40A-4B88-A5C0-622375FE4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9A6B4-CE3D-49BD-BF8B-0A4ECBD7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FB44-39AB-445E-B79E-032D2A1A4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46C68-F3D8-4C1D-A04F-6A6D22B86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F438-0A42-41D1-9FF0-2F4AC993F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D787-BBF1-46D7-9780-89C21EFD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9168-C92C-41F3-9272-2F610AE5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AB47-97AE-43D5-BFC3-BEE2ADED2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294E5-053E-48FE-8A1D-79238EBFFB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91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Environmental Data Analysis with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Edition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28956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 13: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Filter Theory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10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7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baseline="-25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12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where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/>
                <a:ea typeface="Cambria Math"/>
              </a:rPr>
              <a:t>,  … are constants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				called a filter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0" y="22098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21336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82884" y="21336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9454" y="22098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4419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coefficients all the same …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4876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 is time-shift invariant …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4784" t="50508" r="45890" b="25921"/>
          <a:stretch>
            <a:fillRect/>
          </a:stretch>
        </p:blipFill>
        <p:spPr bwMode="auto">
          <a:xfrm>
            <a:off x="2286000" y="22098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written as a summation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53003" t="55385" r="19883" b="32423"/>
          <a:stretch>
            <a:fillRect/>
          </a:stretch>
        </p:blipFill>
        <p:spPr bwMode="auto">
          <a:xfrm>
            <a:off x="2667000" y="4953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4784" t="50508" r="45890" b="29172"/>
          <a:stretch>
            <a:fillRect/>
          </a:stretch>
        </p:blipFill>
        <p:spPr bwMode="auto">
          <a:xfrm>
            <a:off x="2286000" y="22098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written as a summation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 flipV="1">
            <a:off x="5029200" y="2133601"/>
            <a:ext cx="1785258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81800" y="1905000"/>
            <a:ext cx="986971" cy="47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 flipV="1">
            <a:off x="1139281" y="2209801"/>
            <a:ext cx="1371600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990600" y="1676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rot="2795230" flipV="1">
            <a:off x="4493396" y="3653466"/>
            <a:ext cx="1785258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00800" y="4267200"/>
            <a:ext cx="986971" cy="47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53003" t="55385" r="19883" b="32423"/>
          <a:stretch>
            <a:fillRect/>
          </a:stretch>
        </p:blipFill>
        <p:spPr bwMode="auto">
          <a:xfrm>
            <a:off x="2667000" y="4953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"/>
          <p:cNvSpPr/>
          <p:nvPr/>
        </p:nvSpPr>
        <p:spPr>
          <a:xfrm rot="6990827" flipV="1">
            <a:off x="5601106" y="5694789"/>
            <a:ext cx="309825" cy="573821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19800" y="57912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“convolution”, not multiplication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written as matrix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l="17617" t="23269" r="20561" b="15789"/>
          <a:stretch>
            <a:fillRect/>
          </a:stretch>
        </p:blipFill>
        <p:spPr bwMode="auto">
          <a:xfrm>
            <a:off x="1447800" y="2286000"/>
            <a:ext cx="640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 flipH="1" flipV="1">
            <a:off x="1139281" y="2209801"/>
            <a:ext cx="308519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381000" y="173445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flipV="1">
            <a:off x="7696199" y="2209800"/>
            <a:ext cx="301081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7627254" y="174897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16200000">
            <a:off x="4533900" y="266700"/>
            <a:ext cx="457200" cy="3886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4343400" y="144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we’ve heard the word “convolution” before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Lecture 11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it’s the name of this integral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776" t="48754" r="60993" b="35734"/>
          <a:stretch>
            <a:fillRect/>
          </a:stretch>
        </p:blipFill>
        <p:spPr bwMode="auto">
          <a:xfrm>
            <a:off x="1447800" y="3352800"/>
            <a:ext cx="584018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but the integral can be approximated as the summation we’ve just seen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776" t="48754" r="51983" b="35734"/>
          <a:stretch>
            <a:fillRect/>
          </a:stretch>
        </p:blipFill>
        <p:spPr bwMode="auto">
          <a:xfrm>
            <a:off x="457200" y="3124200"/>
            <a:ext cx="5486400" cy="155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8017" t="48754" r="12722" b="35734"/>
          <a:stretch>
            <a:fillRect/>
          </a:stretch>
        </p:blipFill>
        <p:spPr bwMode="auto">
          <a:xfrm>
            <a:off x="2362200" y="4419600"/>
            <a:ext cx="5943600" cy="155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22098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so, mathematically, what we’re doing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“convolution”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convolutions can be written two ways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943600" cy="22860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ambria Math"/>
                <a:ea typeface="Cambria Math"/>
              </a:rPr>
              <a:t>. . .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baseline="-25000" dirty="0" smtClean="0">
                <a:latin typeface="Cambria Math"/>
                <a:ea typeface="Cambria Math"/>
              </a:rPr>
              <a:t>10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 smtClean="0">
                <a:latin typeface="Cambria Math"/>
                <a:ea typeface="Cambria Math"/>
              </a:rPr>
              <a:t> 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10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9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3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8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7</a:t>
            </a:r>
            <a:r>
              <a:rPr lang="en-US" sz="2400" dirty="0" smtClean="0">
                <a:latin typeface="Cambria Math"/>
                <a:ea typeface="Cambria Math"/>
              </a:rPr>
              <a:t> + …</a:t>
            </a:r>
            <a:endParaRPr lang="en-US" sz="2400" baseline="-25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baseline="-25000" dirty="0" smtClean="0">
                <a:latin typeface="Cambria Math"/>
                <a:ea typeface="Cambria Math"/>
              </a:rPr>
              <a:t>11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 smtClean="0">
                <a:latin typeface="Cambria Math"/>
                <a:ea typeface="Cambria Math"/>
              </a:rPr>
              <a:t> 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11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10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3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9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8</a:t>
            </a:r>
            <a:r>
              <a:rPr lang="en-US" sz="2400" dirty="0" smtClean="0">
                <a:latin typeface="Cambria Math"/>
                <a:ea typeface="Cambria Math"/>
              </a:rPr>
              <a:t> + …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baseline="-25000" dirty="0" smtClean="0">
                <a:latin typeface="Cambria Math"/>
                <a:ea typeface="Cambria Math"/>
              </a:rPr>
              <a:t>12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 smtClean="0">
                <a:latin typeface="Cambria Math"/>
                <a:ea typeface="Cambria Math"/>
              </a:rPr>
              <a:t> 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12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11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3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10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9</a:t>
            </a:r>
            <a:r>
              <a:rPr lang="en-US" sz="2400" dirty="0" smtClean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sz="2400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29439" t="38781" r="31555" b="36842"/>
          <a:stretch>
            <a:fillRect/>
          </a:stretch>
        </p:blipFill>
        <p:spPr bwMode="auto">
          <a:xfrm>
            <a:off x="4371109" y="4495800"/>
            <a:ext cx="477289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l="17617" t="23269" r="20561" b="41274"/>
          <a:stretch>
            <a:fillRect/>
          </a:stretch>
        </p:blipFill>
        <p:spPr bwMode="auto">
          <a:xfrm>
            <a:off x="4644570" y="2971800"/>
            <a:ext cx="44005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2293257" y="2685143"/>
            <a:ext cx="2220686" cy="1161143"/>
          </a:xfrm>
          <a:custGeom>
            <a:avLst/>
            <a:gdLst>
              <a:gd name="connsiteX0" fmla="*/ 0 w 2220686"/>
              <a:gd name="connsiteY0" fmla="*/ 0 h 1161143"/>
              <a:gd name="connsiteX1" fmla="*/ 551543 w 2220686"/>
              <a:gd name="connsiteY1" fmla="*/ 798286 h 1161143"/>
              <a:gd name="connsiteX2" fmla="*/ 2220686 w 2220686"/>
              <a:gd name="connsiteY2" fmla="*/ 1161143 h 116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1161143">
                <a:moveTo>
                  <a:pt x="0" y="0"/>
                </a:moveTo>
                <a:cubicBezTo>
                  <a:pt x="90714" y="302381"/>
                  <a:pt x="181429" y="604762"/>
                  <a:pt x="551543" y="798286"/>
                </a:cubicBezTo>
                <a:cubicBezTo>
                  <a:pt x="921657" y="991810"/>
                  <a:pt x="1571171" y="1076476"/>
                  <a:pt x="2220686" y="116114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86000" y="2743200"/>
            <a:ext cx="2286000" cy="2667000"/>
          </a:xfrm>
          <a:custGeom>
            <a:avLst/>
            <a:gdLst>
              <a:gd name="connsiteX0" fmla="*/ 0 w 2220686"/>
              <a:gd name="connsiteY0" fmla="*/ 0 h 1161143"/>
              <a:gd name="connsiteX1" fmla="*/ 551543 w 2220686"/>
              <a:gd name="connsiteY1" fmla="*/ 798286 h 1161143"/>
              <a:gd name="connsiteX2" fmla="*/ 2220686 w 2220686"/>
              <a:gd name="connsiteY2" fmla="*/ 1161143 h 116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1161143">
                <a:moveTo>
                  <a:pt x="0" y="0"/>
                </a:moveTo>
                <a:cubicBezTo>
                  <a:pt x="90714" y="302381"/>
                  <a:pt x="181429" y="604762"/>
                  <a:pt x="551543" y="798286"/>
                </a:cubicBezTo>
                <a:cubicBezTo>
                  <a:pt x="921657" y="991810"/>
                  <a:pt x="1571171" y="1076476"/>
                  <a:pt x="2220686" y="116114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379185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inside matrix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26137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inside matrix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implying that the convolution operation is symmetric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 of the filter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suppose the input is a spike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 = [1, 0, 0, 0 … 0]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then the output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filter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30515" t="35200" r="30722" b="46667"/>
          <a:stretch>
            <a:fillRect/>
          </a:stretch>
        </p:blipFill>
        <p:spPr bwMode="auto">
          <a:xfrm>
            <a:off x="1066800" y="4267200"/>
            <a:ext cx="67414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 flipH="1" flipV="1">
            <a:off x="1447800" y="3810000"/>
            <a:ext cx="308519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489858" y="357414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 flipV="1">
            <a:off x="6248400" y="4114799"/>
            <a:ext cx="304800" cy="5334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6553200" y="379548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 flipV="1">
            <a:off x="7543800" y="4114801"/>
            <a:ext cx="301081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flipH="1">
            <a:off x="7848600" y="390434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Using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Looking At Data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Multivariate Distributions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Linear Models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The Principle of Least Squares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Prior Information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Solving Generalized Least Squares Problems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Complex 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Lessons Learned from the Fourier Transform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Power Spectra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13		Filter Theory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Applications of Filters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Factor Analysis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Orthogonal functions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Covariance and Autocorrelation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Cross-correlation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Smoothing, Correlation and Spectra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Coherence; Tapering and Spectral Analysis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Interpolation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Linear Approximations and Non Linear Least Squares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Lecture 23		Adaptable Approximations with Neural Networks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	Hypothesis testing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	Hypothesis Testing continued; F-Tests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	Confidence Limits of Spectra, Bootstraps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8888"/>
            <a:ext cx="91440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the filter represents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“impulse response”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experiment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072790" y="533400"/>
            <a:ext cx="5394810" cy="5598604"/>
            <a:chOff x="2142257" y="1608116"/>
            <a:chExt cx="3034572" cy="3090112"/>
          </a:xfrm>
        </p:grpSpPr>
        <p:grpSp>
          <p:nvGrpSpPr>
            <p:cNvPr id="2" name="Group 17"/>
            <p:cNvGrpSpPr/>
            <p:nvPr/>
          </p:nvGrpSpPr>
          <p:grpSpPr>
            <a:xfrm>
              <a:off x="2142257" y="1904999"/>
              <a:ext cx="3034572" cy="2793229"/>
              <a:chOff x="923057" y="1904999"/>
              <a:chExt cx="3034572" cy="2793229"/>
            </a:xfrm>
          </p:grpSpPr>
          <p:grpSp>
            <p:nvGrpSpPr>
              <p:cNvPr id="3" name="Group 15"/>
              <p:cNvGrpSpPr/>
              <p:nvPr/>
            </p:nvGrpSpPr>
            <p:grpSpPr>
              <a:xfrm>
                <a:off x="923057" y="3352798"/>
                <a:ext cx="3034572" cy="1345430"/>
                <a:chOff x="670651" y="3124198"/>
                <a:chExt cx="3034572" cy="1345430"/>
              </a:xfrm>
            </p:grpSpPr>
            <p:cxnSp>
              <p:nvCxnSpPr>
                <p:cNvPr id="137" name="Straight Arrow Connector 136"/>
                <p:cNvCxnSpPr/>
                <p:nvPr/>
              </p:nvCxnSpPr>
              <p:spPr>
                <a:xfrm rot="5400000">
                  <a:off x="494506" y="3695700"/>
                  <a:ext cx="991394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Arrow Connector 137"/>
                <p:cNvCxnSpPr/>
                <p:nvPr/>
              </p:nvCxnSpPr>
              <p:spPr>
                <a:xfrm rot="10800000" flipV="1">
                  <a:off x="976311" y="4191000"/>
                  <a:ext cx="2514600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>
                  <a:off x="1181100" y="4229100"/>
                  <a:ext cx="76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Freeform 143"/>
                <p:cNvSpPr/>
                <p:nvPr/>
              </p:nvSpPr>
              <p:spPr>
                <a:xfrm>
                  <a:off x="1219200" y="3364882"/>
                  <a:ext cx="1625600" cy="823297"/>
                </a:xfrm>
                <a:custGeom>
                  <a:avLst/>
                  <a:gdLst>
                    <a:gd name="connsiteX0" fmla="*/ 0 w 1625600"/>
                    <a:gd name="connsiteY0" fmla="*/ 323615 h 323615"/>
                    <a:gd name="connsiteX1" fmla="*/ 316089 w 1625600"/>
                    <a:gd name="connsiteY1" fmla="*/ 210726 h 323615"/>
                    <a:gd name="connsiteX2" fmla="*/ 587022 w 1625600"/>
                    <a:gd name="connsiteY2" fmla="*/ 7526 h 323615"/>
                    <a:gd name="connsiteX3" fmla="*/ 948267 w 1625600"/>
                    <a:gd name="connsiteY3" fmla="*/ 165570 h 323615"/>
                    <a:gd name="connsiteX4" fmla="*/ 1625600 w 1625600"/>
                    <a:gd name="connsiteY4" fmla="*/ 267170 h 323615"/>
                    <a:gd name="connsiteX0" fmla="*/ 0 w 1625600"/>
                    <a:gd name="connsiteY0" fmla="*/ 318013 h 318013"/>
                    <a:gd name="connsiteX1" fmla="*/ 225778 w 1625600"/>
                    <a:gd name="connsiteY1" fmla="*/ 171511 h 318013"/>
                    <a:gd name="connsiteX2" fmla="*/ 587022 w 1625600"/>
                    <a:gd name="connsiteY2" fmla="*/ 1924 h 318013"/>
                    <a:gd name="connsiteX3" fmla="*/ 948267 w 1625600"/>
                    <a:gd name="connsiteY3" fmla="*/ 159968 h 318013"/>
                    <a:gd name="connsiteX4" fmla="*/ 1625600 w 1625600"/>
                    <a:gd name="connsiteY4" fmla="*/ 261568 h 318013"/>
                    <a:gd name="connsiteX0" fmla="*/ 0 w 1625600"/>
                    <a:gd name="connsiteY0" fmla="*/ 318013 h 318013"/>
                    <a:gd name="connsiteX1" fmla="*/ 301978 w 1625600"/>
                    <a:gd name="connsiteY1" fmla="*/ 171511 h 318013"/>
                    <a:gd name="connsiteX2" fmla="*/ 587022 w 1625600"/>
                    <a:gd name="connsiteY2" fmla="*/ 1924 h 318013"/>
                    <a:gd name="connsiteX3" fmla="*/ 948267 w 1625600"/>
                    <a:gd name="connsiteY3" fmla="*/ 159968 h 318013"/>
                    <a:gd name="connsiteX4" fmla="*/ 1625600 w 1625600"/>
                    <a:gd name="connsiteY4" fmla="*/ 261568 h 318013"/>
                    <a:gd name="connsiteX0" fmla="*/ 0 w 1625600"/>
                    <a:gd name="connsiteY0" fmla="*/ 318013 h 318013"/>
                    <a:gd name="connsiteX1" fmla="*/ 161925 w 1625600"/>
                    <a:gd name="connsiteY1" fmla="*/ 250843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013 h 318013"/>
                    <a:gd name="connsiteX1" fmla="*/ 152400 w 1625600"/>
                    <a:gd name="connsiteY1" fmla="*/ 289587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013 h 318013"/>
                    <a:gd name="connsiteX1" fmla="*/ 195263 w 1625600"/>
                    <a:gd name="connsiteY1" fmla="*/ 271138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935 h 318935"/>
                    <a:gd name="connsiteX1" fmla="*/ 195263 w 1625600"/>
                    <a:gd name="connsiteY1" fmla="*/ 272060 h 318935"/>
                    <a:gd name="connsiteX2" fmla="*/ 335316 w 1625600"/>
                    <a:gd name="connsiteY2" fmla="*/ 177968 h 318935"/>
                    <a:gd name="connsiteX3" fmla="*/ 587022 w 1625600"/>
                    <a:gd name="connsiteY3" fmla="*/ 2846 h 318935"/>
                    <a:gd name="connsiteX4" fmla="*/ 948267 w 1625600"/>
                    <a:gd name="connsiteY4" fmla="*/ 160890 h 318935"/>
                    <a:gd name="connsiteX5" fmla="*/ 1625600 w 1625600"/>
                    <a:gd name="connsiteY5" fmla="*/ 262490 h 318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25600" h="318935">
                      <a:moveTo>
                        <a:pt x="0" y="318935"/>
                      </a:moveTo>
                      <a:cubicBezTo>
                        <a:pt x="26988" y="307740"/>
                        <a:pt x="139377" y="295554"/>
                        <a:pt x="195263" y="272060"/>
                      </a:cubicBezTo>
                      <a:cubicBezTo>
                        <a:pt x="251149" y="248566"/>
                        <a:pt x="270023" y="222837"/>
                        <a:pt x="335316" y="177968"/>
                      </a:cubicBezTo>
                      <a:cubicBezTo>
                        <a:pt x="400609" y="133099"/>
                        <a:pt x="484864" y="5692"/>
                        <a:pt x="587022" y="2846"/>
                      </a:cubicBezTo>
                      <a:cubicBezTo>
                        <a:pt x="689180" y="0"/>
                        <a:pt x="775171" y="117616"/>
                        <a:pt x="948267" y="160890"/>
                      </a:cubicBezTo>
                      <a:cubicBezTo>
                        <a:pt x="1121363" y="204164"/>
                        <a:pt x="1625600" y="262490"/>
                        <a:pt x="1625600" y="26249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1524000" y="4191000"/>
                  <a:ext cx="2181223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time , </a:t>
                  </a:r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, after impulse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 rot="16200000">
                  <a:off x="381394" y="3413455"/>
                  <a:ext cx="838199" cy="2596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>
                      <a:latin typeface="Symbol" pitchFamily="18" charset="2"/>
                      <a:cs typeface="Times New Roman" pitchFamily="18" charset="0"/>
                    </a:rPr>
                    <a:t>q</a:t>
                  </a:r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(t), K</a:t>
                  </a:r>
                  <a:endParaRPr lang="en-US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085860" y="4214815"/>
                  <a:ext cx="304800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" name="Group 16"/>
              <p:cNvGrpSpPr/>
              <p:nvPr/>
            </p:nvGrpSpPr>
            <p:grpSpPr>
              <a:xfrm>
                <a:off x="923057" y="1904999"/>
                <a:ext cx="2820260" cy="1269229"/>
                <a:chOff x="684940" y="4499785"/>
                <a:chExt cx="2820260" cy="1269229"/>
              </a:xfrm>
            </p:grpSpPr>
            <p:cxnSp>
              <p:nvCxnSpPr>
                <p:cNvPr id="158" name="Straight Arrow Connector 157"/>
                <p:cNvCxnSpPr/>
                <p:nvPr/>
              </p:nvCxnSpPr>
              <p:spPr>
                <a:xfrm rot="5400000">
                  <a:off x="508795" y="4995086"/>
                  <a:ext cx="991394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/>
                <p:cNvCxnSpPr/>
                <p:nvPr/>
              </p:nvCxnSpPr>
              <p:spPr>
                <a:xfrm rot="10800000" flipV="1">
                  <a:off x="990600" y="5490386"/>
                  <a:ext cx="2514600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774295" y="5107392"/>
                  <a:ext cx="918386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TextBox 161"/>
                <p:cNvSpPr txBox="1"/>
                <p:nvPr/>
              </p:nvSpPr>
              <p:spPr>
                <a:xfrm>
                  <a:off x="1538289" y="5490386"/>
                  <a:ext cx="1838324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time , </a:t>
                  </a:r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, after impulse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 rot="16200000">
                  <a:off x="433783" y="4750942"/>
                  <a:ext cx="761999" cy="2596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h(t), W</a:t>
                  </a:r>
                  <a:endParaRPr lang="en-US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1100149" y="5514201"/>
                  <a:ext cx="304800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2347912" y="1608116"/>
              <a:ext cx="1971669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Input is spike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90774" y="3206323"/>
              <a:ext cx="2657467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 Output is impulse response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12869" y="2116183"/>
              <a:ext cx="862148" cy="259080"/>
            </a:xfrm>
            <a:custGeom>
              <a:avLst/>
              <a:gdLst>
                <a:gd name="connsiteX0" fmla="*/ 0 w 862148"/>
                <a:gd name="connsiteY0" fmla="*/ 117566 h 259080"/>
                <a:gd name="connsiteX1" fmla="*/ 300445 w 862148"/>
                <a:gd name="connsiteY1" fmla="*/ 65314 h 259080"/>
                <a:gd name="connsiteX2" fmla="*/ 313508 w 862148"/>
                <a:gd name="connsiteY2" fmla="*/ 248194 h 259080"/>
                <a:gd name="connsiteX3" fmla="*/ 862148 w 862148"/>
                <a:gd name="connsiteY3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148" h="259080">
                  <a:moveTo>
                    <a:pt x="0" y="117566"/>
                  </a:moveTo>
                  <a:cubicBezTo>
                    <a:pt x="124097" y="80554"/>
                    <a:pt x="248194" y="43543"/>
                    <a:pt x="300445" y="65314"/>
                  </a:cubicBezTo>
                  <a:cubicBezTo>
                    <a:pt x="352696" y="87085"/>
                    <a:pt x="219891" y="259080"/>
                    <a:pt x="313508" y="248194"/>
                  </a:cubicBezTo>
                  <a:cubicBezTo>
                    <a:pt x="407125" y="237308"/>
                    <a:pt x="634636" y="118654"/>
                    <a:pt x="8621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4537" y="1957253"/>
              <a:ext cx="533400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spike 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762000" y="457200"/>
            <a:ext cx="8077200" cy="6139542"/>
            <a:chOff x="1295400" y="1701800"/>
            <a:chExt cx="4267200" cy="3274423"/>
          </a:xfrm>
        </p:grpSpPr>
        <p:sp>
          <p:nvSpPr>
            <p:cNvPr id="224" name="Rectangle 8"/>
            <p:cNvSpPr>
              <a:spLocks noChangeArrowheads="1"/>
            </p:cNvSpPr>
            <p:nvPr/>
          </p:nvSpPr>
          <p:spPr bwMode="auto">
            <a:xfrm>
              <a:off x="4324350" y="3371850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h(t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)g(t</a:t>
              </a:r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-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" name="Rectangle 8"/>
            <p:cNvSpPr>
              <a:spLocks noChangeArrowheads="1"/>
            </p:cNvSpPr>
            <p:nvPr/>
          </p:nvSpPr>
          <p:spPr bwMode="auto">
            <a:xfrm rot="16200000">
              <a:off x="1066801" y="23622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h(t), W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Line 59"/>
            <p:cNvSpPr>
              <a:spLocks noChangeShapeType="1"/>
            </p:cNvSpPr>
            <p:nvPr/>
          </p:nvSpPr>
          <p:spPr bwMode="auto">
            <a:xfrm>
              <a:off x="1676400" y="2057400"/>
              <a:ext cx="0" cy="1004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60"/>
            <p:cNvSpPr>
              <a:spLocks noChangeShapeType="1"/>
            </p:cNvSpPr>
            <p:nvPr/>
          </p:nvSpPr>
          <p:spPr bwMode="auto">
            <a:xfrm flipH="1">
              <a:off x="1662113" y="3048000"/>
              <a:ext cx="3357561" cy="4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62"/>
            <p:cNvSpPr>
              <a:spLocks noChangeShapeType="1"/>
            </p:cNvSpPr>
            <p:nvPr/>
          </p:nvSpPr>
          <p:spPr bwMode="auto">
            <a:xfrm>
              <a:off x="2286000" y="2421731"/>
              <a:ext cx="0" cy="626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63"/>
            <p:cNvSpPr>
              <a:spLocks/>
            </p:cNvSpPr>
            <p:nvPr/>
          </p:nvSpPr>
          <p:spPr bwMode="auto">
            <a:xfrm>
              <a:off x="1676400" y="2349500"/>
              <a:ext cx="3276600" cy="469900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240" y="104"/>
                </a:cxn>
                <a:cxn ang="0">
                  <a:pos x="624" y="8"/>
                </a:cxn>
                <a:cxn ang="0">
                  <a:pos x="1008" y="152"/>
                </a:cxn>
                <a:cxn ang="0">
                  <a:pos x="1440" y="104"/>
                </a:cxn>
                <a:cxn ang="0">
                  <a:pos x="1680" y="152"/>
                </a:cxn>
                <a:cxn ang="0">
                  <a:pos x="2064" y="296"/>
                </a:cxn>
              </a:cxnLst>
              <a:rect l="0" t="0" r="r" b="b"/>
              <a:pathLst>
                <a:path w="2064" h="296">
                  <a:moveTo>
                    <a:pt x="0" y="296"/>
                  </a:moveTo>
                  <a:cubicBezTo>
                    <a:pt x="68" y="224"/>
                    <a:pt x="136" y="152"/>
                    <a:pt x="240" y="104"/>
                  </a:cubicBezTo>
                  <a:cubicBezTo>
                    <a:pt x="344" y="56"/>
                    <a:pt x="496" y="0"/>
                    <a:pt x="624" y="8"/>
                  </a:cubicBezTo>
                  <a:cubicBezTo>
                    <a:pt x="752" y="16"/>
                    <a:pt x="872" y="136"/>
                    <a:pt x="1008" y="152"/>
                  </a:cubicBezTo>
                  <a:cubicBezTo>
                    <a:pt x="1144" y="168"/>
                    <a:pt x="1328" y="104"/>
                    <a:pt x="1440" y="104"/>
                  </a:cubicBezTo>
                  <a:cubicBezTo>
                    <a:pt x="1552" y="104"/>
                    <a:pt x="1576" y="120"/>
                    <a:pt x="1680" y="152"/>
                  </a:cubicBezTo>
                  <a:cubicBezTo>
                    <a:pt x="1784" y="184"/>
                    <a:pt x="1924" y="240"/>
                    <a:pt x="2064" y="2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64"/>
            <p:cNvSpPr>
              <a:spLocks noChangeShapeType="1"/>
            </p:cNvSpPr>
            <p:nvPr/>
          </p:nvSpPr>
          <p:spPr bwMode="auto">
            <a:xfrm>
              <a:off x="2438400" y="2388394"/>
              <a:ext cx="0" cy="6596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65"/>
            <p:cNvSpPr>
              <a:spLocks noChangeShapeType="1"/>
            </p:cNvSpPr>
            <p:nvPr/>
          </p:nvSpPr>
          <p:spPr bwMode="auto">
            <a:xfrm>
              <a:off x="2590800" y="23622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66"/>
            <p:cNvSpPr>
              <a:spLocks noChangeShapeType="1"/>
            </p:cNvSpPr>
            <p:nvPr/>
          </p:nvSpPr>
          <p:spPr bwMode="auto">
            <a:xfrm>
              <a:off x="2743200" y="23622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67"/>
            <p:cNvSpPr>
              <a:spLocks noChangeShapeType="1"/>
            </p:cNvSpPr>
            <p:nvPr/>
          </p:nvSpPr>
          <p:spPr bwMode="auto">
            <a:xfrm>
              <a:off x="2895600" y="2438400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68"/>
            <p:cNvSpPr>
              <a:spLocks noChangeShapeType="1"/>
            </p:cNvSpPr>
            <p:nvPr/>
          </p:nvSpPr>
          <p:spPr bwMode="auto">
            <a:xfrm>
              <a:off x="30480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69"/>
            <p:cNvSpPr>
              <a:spLocks noChangeShapeType="1"/>
            </p:cNvSpPr>
            <p:nvPr/>
          </p:nvSpPr>
          <p:spPr bwMode="auto">
            <a:xfrm>
              <a:off x="3198019" y="2571750"/>
              <a:ext cx="2381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70"/>
            <p:cNvSpPr>
              <a:spLocks noChangeShapeType="1"/>
            </p:cNvSpPr>
            <p:nvPr/>
          </p:nvSpPr>
          <p:spPr bwMode="auto">
            <a:xfrm>
              <a:off x="3352800" y="25908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71"/>
            <p:cNvSpPr>
              <a:spLocks noChangeShapeType="1"/>
            </p:cNvSpPr>
            <p:nvPr/>
          </p:nvSpPr>
          <p:spPr bwMode="auto">
            <a:xfrm>
              <a:off x="3505200" y="2576513"/>
              <a:ext cx="0" cy="6238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72"/>
            <p:cNvSpPr>
              <a:spLocks noChangeShapeType="1"/>
            </p:cNvSpPr>
            <p:nvPr/>
          </p:nvSpPr>
          <p:spPr bwMode="auto">
            <a:xfrm>
              <a:off x="3655219" y="2557463"/>
              <a:ext cx="2381" cy="490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73"/>
            <p:cNvSpPr>
              <a:spLocks noChangeShapeType="1"/>
            </p:cNvSpPr>
            <p:nvPr/>
          </p:nvSpPr>
          <p:spPr bwMode="auto">
            <a:xfrm>
              <a:off x="3807619" y="2526506"/>
              <a:ext cx="2381" cy="5214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74"/>
            <p:cNvSpPr>
              <a:spLocks noChangeShapeType="1"/>
            </p:cNvSpPr>
            <p:nvPr/>
          </p:nvSpPr>
          <p:spPr bwMode="auto">
            <a:xfrm>
              <a:off x="39624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75"/>
            <p:cNvSpPr>
              <a:spLocks noChangeShapeType="1"/>
            </p:cNvSpPr>
            <p:nvPr/>
          </p:nvSpPr>
          <p:spPr bwMode="auto">
            <a:xfrm>
              <a:off x="41148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76"/>
            <p:cNvSpPr>
              <a:spLocks noChangeShapeType="1"/>
            </p:cNvSpPr>
            <p:nvPr/>
          </p:nvSpPr>
          <p:spPr bwMode="auto">
            <a:xfrm>
              <a:off x="4267200" y="2564606"/>
              <a:ext cx="0" cy="4833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77"/>
            <p:cNvSpPr>
              <a:spLocks noChangeShapeType="1"/>
            </p:cNvSpPr>
            <p:nvPr/>
          </p:nvSpPr>
          <p:spPr bwMode="auto">
            <a:xfrm flipH="1">
              <a:off x="4419599" y="2612230"/>
              <a:ext cx="2381" cy="4357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78"/>
            <p:cNvSpPr>
              <a:spLocks noChangeShapeType="1"/>
            </p:cNvSpPr>
            <p:nvPr/>
          </p:nvSpPr>
          <p:spPr bwMode="auto">
            <a:xfrm>
              <a:off x="2133600" y="2476500"/>
              <a:ext cx="0" cy="571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79"/>
            <p:cNvSpPr>
              <a:spLocks noChangeShapeType="1"/>
            </p:cNvSpPr>
            <p:nvPr/>
          </p:nvSpPr>
          <p:spPr bwMode="auto">
            <a:xfrm>
              <a:off x="1981200" y="2547938"/>
              <a:ext cx="0" cy="5000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80"/>
            <p:cNvSpPr>
              <a:spLocks noChangeShapeType="1"/>
            </p:cNvSpPr>
            <p:nvPr/>
          </p:nvSpPr>
          <p:spPr bwMode="auto">
            <a:xfrm>
              <a:off x="1828800" y="26670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81"/>
            <p:cNvSpPr>
              <a:spLocks noChangeShapeType="1"/>
            </p:cNvSpPr>
            <p:nvPr/>
          </p:nvSpPr>
          <p:spPr bwMode="auto">
            <a:xfrm>
              <a:off x="4572000" y="26670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82"/>
            <p:cNvSpPr>
              <a:spLocks noChangeShapeType="1"/>
            </p:cNvSpPr>
            <p:nvPr/>
          </p:nvSpPr>
          <p:spPr bwMode="auto">
            <a:xfrm>
              <a:off x="4724400" y="2721769"/>
              <a:ext cx="0" cy="3262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8"/>
            <p:cNvSpPr>
              <a:spLocks noChangeArrowheads="1"/>
            </p:cNvSpPr>
            <p:nvPr/>
          </p:nvSpPr>
          <p:spPr bwMode="auto">
            <a:xfrm>
              <a:off x="4419600" y="30480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Rectangle 8"/>
            <p:cNvSpPr>
              <a:spLocks noChangeArrowheads="1"/>
            </p:cNvSpPr>
            <p:nvPr/>
          </p:nvSpPr>
          <p:spPr bwMode="auto">
            <a:xfrm>
              <a:off x="3406474" y="3202789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Line 3"/>
            <p:cNvSpPr>
              <a:spLocks noChangeShapeType="1"/>
            </p:cNvSpPr>
            <p:nvPr/>
          </p:nvSpPr>
          <p:spPr bwMode="auto">
            <a:xfrm>
              <a:off x="1676400" y="3524250"/>
              <a:ext cx="0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4"/>
            <p:cNvSpPr>
              <a:spLocks noChangeShapeType="1"/>
            </p:cNvSpPr>
            <p:nvPr/>
          </p:nvSpPr>
          <p:spPr bwMode="auto">
            <a:xfrm flipH="1">
              <a:off x="1666874" y="4514850"/>
              <a:ext cx="3352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34"/>
            <p:cNvSpPr>
              <a:spLocks/>
            </p:cNvSpPr>
            <p:nvPr/>
          </p:nvSpPr>
          <p:spPr bwMode="auto">
            <a:xfrm>
              <a:off x="1687513" y="3505200"/>
              <a:ext cx="3452812" cy="819150"/>
            </a:xfrm>
            <a:custGeom>
              <a:avLst/>
              <a:gdLst/>
              <a:ahLst/>
              <a:cxnLst>
                <a:cxn ang="0">
                  <a:pos x="0" y="516"/>
                </a:cxn>
                <a:cxn ang="0">
                  <a:pos x="241" y="379"/>
                </a:cxn>
                <a:cxn ang="0">
                  <a:pos x="774" y="37"/>
                </a:cxn>
                <a:cxn ang="0">
                  <a:pos x="1238" y="158"/>
                </a:cxn>
                <a:cxn ang="0">
                  <a:pos x="1548" y="287"/>
                </a:cxn>
                <a:cxn ang="0">
                  <a:pos x="1952" y="226"/>
                </a:cxn>
                <a:cxn ang="0">
                  <a:pos x="2175" y="381"/>
                </a:cxn>
              </a:cxnLst>
              <a:rect l="0" t="0" r="r" b="b"/>
              <a:pathLst>
                <a:path w="2175" h="516">
                  <a:moveTo>
                    <a:pt x="0" y="516"/>
                  </a:moveTo>
                  <a:cubicBezTo>
                    <a:pt x="39" y="492"/>
                    <a:pt x="112" y="459"/>
                    <a:pt x="241" y="379"/>
                  </a:cubicBezTo>
                  <a:cubicBezTo>
                    <a:pt x="370" y="299"/>
                    <a:pt x="608" y="74"/>
                    <a:pt x="774" y="37"/>
                  </a:cubicBezTo>
                  <a:cubicBezTo>
                    <a:pt x="940" y="0"/>
                    <a:pt x="1109" y="116"/>
                    <a:pt x="1238" y="158"/>
                  </a:cubicBezTo>
                  <a:cubicBezTo>
                    <a:pt x="1367" y="200"/>
                    <a:pt x="1429" y="276"/>
                    <a:pt x="1548" y="287"/>
                  </a:cubicBezTo>
                  <a:cubicBezTo>
                    <a:pt x="1667" y="298"/>
                    <a:pt x="1848" y="210"/>
                    <a:pt x="1952" y="226"/>
                  </a:cubicBezTo>
                  <a:cubicBezTo>
                    <a:pt x="2056" y="242"/>
                    <a:pt x="2129" y="349"/>
                    <a:pt x="2175" y="381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86"/>
            <p:cNvSpPr>
              <a:spLocks/>
            </p:cNvSpPr>
            <p:nvPr/>
          </p:nvSpPr>
          <p:spPr bwMode="auto">
            <a:xfrm>
              <a:off x="3124200" y="3829050"/>
              <a:ext cx="1181100" cy="7048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87"/>
            <p:cNvSpPr>
              <a:spLocks/>
            </p:cNvSpPr>
            <p:nvPr/>
          </p:nvSpPr>
          <p:spPr bwMode="auto">
            <a:xfrm>
              <a:off x="3276600" y="3981450"/>
              <a:ext cx="1181100" cy="5524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90"/>
            <p:cNvSpPr>
              <a:spLocks/>
            </p:cNvSpPr>
            <p:nvPr/>
          </p:nvSpPr>
          <p:spPr bwMode="auto">
            <a:xfrm>
              <a:off x="3467100" y="405765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91"/>
            <p:cNvSpPr>
              <a:spLocks/>
            </p:cNvSpPr>
            <p:nvPr/>
          </p:nvSpPr>
          <p:spPr bwMode="auto">
            <a:xfrm>
              <a:off x="3657600" y="4133850"/>
              <a:ext cx="1181100" cy="400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92"/>
            <p:cNvSpPr>
              <a:spLocks/>
            </p:cNvSpPr>
            <p:nvPr/>
          </p:nvSpPr>
          <p:spPr bwMode="auto">
            <a:xfrm>
              <a:off x="3848100" y="4133850"/>
              <a:ext cx="1181100" cy="400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93"/>
            <p:cNvSpPr>
              <a:spLocks/>
            </p:cNvSpPr>
            <p:nvPr/>
          </p:nvSpPr>
          <p:spPr bwMode="auto">
            <a:xfrm>
              <a:off x="4038600" y="405765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94"/>
            <p:cNvSpPr>
              <a:spLocks/>
            </p:cNvSpPr>
            <p:nvPr/>
          </p:nvSpPr>
          <p:spPr bwMode="auto">
            <a:xfrm>
              <a:off x="4267200" y="403860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95"/>
            <p:cNvSpPr>
              <a:spLocks/>
            </p:cNvSpPr>
            <p:nvPr/>
          </p:nvSpPr>
          <p:spPr bwMode="auto">
            <a:xfrm>
              <a:off x="2971800" y="37528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96"/>
            <p:cNvSpPr>
              <a:spLocks/>
            </p:cNvSpPr>
            <p:nvPr/>
          </p:nvSpPr>
          <p:spPr bwMode="auto">
            <a:xfrm>
              <a:off x="2819400" y="373380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97"/>
            <p:cNvSpPr>
              <a:spLocks/>
            </p:cNvSpPr>
            <p:nvPr/>
          </p:nvSpPr>
          <p:spPr bwMode="auto">
            <a:xfrm>
              <a:off x="2667000" y="37147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98"/>
            <p:cNvSpPr>
              <a:spLocks/>
            </p:cNvSpPr>
            <p:nvPr/>
          </p:nvSpPr>
          <p:spPr bwMode="auto">
            <a:xfrm>
              <a:off x="2514600" y="37528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99"/>
            <p:cNvSpPr>
              <a:spLocks/>
            </p:cNvSpPr>
            <p:nvPr/>
          </p:nvSpPr>
          <p:spPr bwMode="auto">
            <a:xfrm>
              <a:off x="2362200" y="3829050"/>
              <a:ext cx="1181100" cy="7048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00"/>
            <p:cNvSpPr>
              <a:spLocks/>
            </p:cNvSpPr>
            <p:nvPr/>
          </p:nvSpPr>
          <p:spPr bwMode="auto">
            <a:xfrm>
              <a:off x="2209800" y="3981450"/>
              <a:ext cx="1181100" cy="5524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01"/>
            <p:cNvSpPr>
              <a:spLocks/>
            </p:cNvSpPr>
            <p:nvPr/>
          </p:nvSpPr>
          <p:spPr bwMode="auto">
            <a:xfrm>
              <a:off x="2057400" y="4133850"/>
              <a:ext cx="1181100" cy="3810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02"/>
            <p:cNvSpPr>
              <a:spLocks/>
            </p:cNvSpPr>
            <p:nvPr/>
          </p:nvSpPr>
          <p:spPr bwMode="auto">
            <a:xfrm>
              <a:off x="1905000" y="4286250"/>
              <a:ext cx="1181100" cy="2286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03"/>
            <p:cNvSpPr>
              <a:spLocks/>
            </p:cNvSpPr>
            <p:nvPr/>
          </p:nvSpPr>
          <p:spPr bwMode="auto">
            <a:xfrm>
              <a:off x="1752600" y="4286250"/>
              <a:ext cx="1181100" cy="2286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8"/>
            <p:cNvSpPr>
              <a:spLocks noChangeArrowheads="1"/>
            </p:cNvSpPr>
            <p:nvPr/>
          </p:nvSpPr>
          <p:spPr bwMode="auto">
            <a:xfrm rot="16200000">
              <a:off x="1028700" y="3675380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(t).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Rectangle 8"/>
            <p:cNvSpPr>
              <a:spLocks noChangeArrowheads="1"/>
            </p:cNvSpPr>
            <p:nvPr/>
          </p:nvSpPr>
          <p:spPr bwMode="auto">
            <a:xfrm>
              <a:off x="4599317" y="456692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714750" y="3603625"/>
              <a:ext cx="971550" cy="377825"/>
            </a:xfrm>
            <a:custGeom>
              <a:avLst/>
              <a:gdLst>
                <a:gd name="connsiteX0" fmla="*/ 0 w 971550"/>
                <a:gd name="connsiteY0" fmla="*/ 377825 h 377825"/>
                <a:gd name="connsiteX1" fmla="*/ 438150 w 971550"/>
                <a:gd name="connsiteY1" fmla="*/ 44450 h 377825"/>
                <a:gd name="connsiteX2" fmla="*/ 685800 w 971550"/>
                <a:gd name="connsiteY2" fmla="*/ 111125 h 377825"/>
                <a:gd name="connsiteX3" fmla="*/ 971550 w 971550"/>
                <a:gd name="connsiteY3" fmla="*/ 25400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377825">
                  <a:moveTo>
                    <a:pt x="0" y="377825"/>
                  </a:moveTo>
                  <a:cubicBezTo>
                    <a:pt x="161925" y="233362"/>
                    <a:pt x="323850" y="88900"/>
                    <a:pt x="438150" y="44450"/>
                  </a:cubicBezTo>
                  <a:cubicBezTo>
                    <a:pt x="552450" y="0"/>
                    <a:pt x="596900" y="114300"/>
                    <a:pt x="685800" y="111125"/>
                  </a:cubicBezTo>
                  <a:cubicBezTo>
                    <a:pt x="774700" y="107950"/>
                    <a:pt x="873125" y="66675"/>
                    <a:pt x="971550" y="2540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Line 71"/>
            <p:cNvSpPr>
              <a:spLocks noChangeShapeType="1"/>
            </p:cNvSpPr>
            <p:nvPr/>
          </p:nvSpPr>
          <p:spPr bwMode="auto">
            <a:xfrm>
              <a:off x="3505200" y="451485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Rectangle 8"/>
            <p:cNvSpPr>
              <a:spLocks noChangeArrowheads="1"/>
            </p:cNvSpPr>
            <p:nvPr/>
          </p:nvSpPr>
          <p:spPr bwMode="auto">
            <a:xfrm>
              <a:off x="3431335" y="4671423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35135" y="2300060"/>
              <a:ext cx="971550" cy="377825"/>
            </a:xfrm>
            <a:custGeom>
              <a:avLst/>
              <a:gdLst>
                <a:gd name="connsiteX0" fmla="*/ 0 w 971550"/>
                <a:gd name="connsiteY0" fmla="*/ 377825 h 377825"/>
                <a:gd name="connsiteX1" fmla="*/ 438150 w 971550"/>
                <a:gd name="connsiteY1" fmla="*/ 44450 h 377825"/>
                <a:gd name="connsiteX2" fmla="*/ 685800 w 971550"/>
                <a:gd name="connsiteY2" fmla="*/ 111125 h 377825"/>
                <a:gd name="connsiteX3" fmla="*/ 971550 w 971550"/>
                <a:gd name="connsiteY3" fmla="*/ 25400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377825">
                  <a:moveTo>
                    <a:pt x="0" y="377825"/>
                  </a:moveTo>
                  <a:cubicBezTo>
                    <a:pt x="161925" y="233362"/>
                    <a:pt x="323850" y="88900"/>
                    <a:pt x="438150" y="44450"/>
                  </a:cubicBezTo>
                  <a:cubicBezTo>
                    <a:pt x="552450" y="0"/>
                    <a:pt x="596900" y="114300"/>
                    <a:pt x="685800" y="111125"/>
                  </a:cubicBezTo>
                  <a:cubicBezTo>
                    <a:pt x="774700" y="107950"/>
                    <a:pt x="873125" y="66675"/>
                    <a:pt x="971550" y="2540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3803466" y="2068285"/>
              <a:ext cx="1752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spike of amplitude, h(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1600" y="3962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17453" y="17018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57709" y="328676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422400" y="2728686"/>
            <a:ext cx="6008914" cy="3367314"/>
          </a:xfrm>
          <a:custGeom>
            <a:avLst/>
            <a:gdLst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232229 w 6008914"/>
              <a:gd name="connsiteY18" fmla="*/ 1611085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43354 w 6008914"/>
              <a:gd name="connsiteY19" fmla="*/ 1381012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18294 w 6008914"/>
              <a:gd name="connsiteY18" fmla="*/ 1605189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18294 w 6008914"/>
              <a:gd name="connsiteY18" fmla="*/ 1605189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08914" h="3367314">
                <a:moveTo>
                  <a:pt x="203200" y="0"/>
                </a:moveTo>
                <a:lnTo>
                  <a:pt x="5863771" y="0"/>
                </a:lnTo>
                <a:lnTo>
                  <a:pt x="5689600" y="188685"/>
                </a:lnTo>
                <a:lnTo>
                  <a:pt x="6008914" y="928914"/>
                </a:lnTo>
                <a:lnTo>
                  <a:pt x="5834743" y="1146628"/>
                </a:lnTo>
                <a:lnTo>
                  <a:pt x="5892800" y="1386114"/>
                </a:lnTo>
                <a:lnTo>
                  <a:pt x="5740400" y="1538514"/>
                </a:lnTo>
                <a:lnTo>
                  <a:pt x="5936343" y="1611085"/>
                </a:lnTo>
                <a:lnTo>
                  <a:pt x="5936343" y="2104571"/>
                </a:lnTo>
                <a:lnTo>
                  <a:pt x="5268686" y="2670628"/>
                </a:lnTo>
                <a:lnTo>
                  <a:pt x="6008914" y="2931885"/>
                </a:lnTo>
                <a:lnTo>
                  <a:pt x="5762171" y="3367314"/>
                </a:lnTo>
                <a:lnTo>
                  <a:pt x="232229" y="3352800"/>
                </a:lnTo>
                <a:lnTo>
                  <a:pt x="290286" y="3091543"/>
                </a:lnTo>
                <a:lnTo>
                  <a:pt x="29029" y="2569028"/>
                </a:lnTo>
                <a:lnTo>
                  <a:pt x="203200" y="2264228"/>
                </a:lnTo>
                <a:lnTo>
                  <a:pt x="290286" y="1915885"/>
                </a:lnTo>
                <a:lnTo>
                  <a:pt x="101600" y="1756228"/>
                </a:lnTo>
                <a:cubicBezTo>
                  <a:pt x="177800" y="1709057"/>
                  <a:pt x="165895" y="1657123"/>
                  <a:pt x="318294" y="1605189"/>
                </a:cubicBezTo>
                <a:cubicBezTo>
                  <a:pt x="319504" y="1521732"/>
                  <a:pt x="342144" y="1464469"/>
                  <a:pt x="343354" y="1381012"/>
                </a:cubicBezTo>
                <a:lnTo>
                  <a:pt x="207963" y="1388156"/>
                </a:lnTo>
                <a:lnTo>
                  <a:pt x="101600" y="928914"/>
                </a:lnTo>
                <a:lnTo>
                  <a:pt x="377371" y="682171"/>
                </a:lnTo>
                <a:lnTo>
                  <a:pt x="0" y="420914"/>
                </a:lnTo>
                <a:lnTo>
                  <a:pt x="2032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781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heat-generating layer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600199" y="4110472"/>
            <a:ext cx="5748337" cy="263667"/>
          </a:xfrm>
          <a:custGeom>
            <a:avLst/>
            <a:gdLst>
              <a:gd name="connsiteX0" fmla="*/ 29028 w 5820228"/>
              <a:gd name="connsiteY0" fmla="*/ 0 h 638629"/>
              <a:gd name="connsiteX1" fmla="*/ 5718628 w 5820228"/>
              <a:gd name="connsiteY1" fmla="*/ 0 h 638629"/>
              <a:gd name="connsiteX2" fmla="*/ 5573485 w 5820228"/>
              <a:gd name="connsiteY2" fmla="*/ 290286 h 638629"/>
              <a:gd name="connsiteX3" fmla="*/ 5820228 w 5820228"/>
              <a:gd name="connsiteY3" fmla="*/ 348343 h 638629"/>
              <a:gd name="connsiteX4" fmla="*/ 5573485 w 5820228"/>
              <a:gd name="connsiteY4" fmla="*/ 478972 h 638629"/>
              <a:gd name="connsiteX5" fmla="*/ 5791200 w 5820228"/>
              <a:gd name="connsiteY5" fmla="*/ 638629 h 638629"/>
              <a:gd name="connsiteX6" fmla="*/ 43543 w 5820228"/>
              <a:gd name="connsiteY6" fmla="*/ 638629 h 638629"/>
              <a:gd name="connsiteX7" fmla="*/ 174171 w 5820228"/>
              <a:gd name="connsiteY7" fmla="*/ 537029 h 638629"/>
              <a:gd name="connsiteX8" fmla="*/ 0 w 5820228"/>
              <a:gd name="connsiteY8" fmla="*/ 275772 h 638629"/>
              <a:gd name="connsiteX9" fmla="*/ 87085 w 5820228"/>
              <a:gd name="connsiteY9" fmla="*/ 203200 h 638629"/>
              <a:gd name="connsiteX10" fmla="*/ 29028 w 5820228"/>
              <a:gd name="connsiteY10" fmla="*/ 0 h 638629"/>
              <a:gd name="connsiteX0" fmla="*/ 29028 w 5791200"/>
              <a:gd name="connsiteY0" fmla="*/ 0 h 638629"/>
              <a:gd name="connsiteX1" fmla="*/ 5718628 w 5791200"/>
              <a:gd name="connsiteY1" fmla="*/ 0 h 638629"/>
              <a:gd name="connsiteX2" fmla="*/ 5573485 w 5791200"/>
              <a:gd name="connsiteY2" fmla="*/ 290286 h 638629"/>
              <a:gd name="connsiteX3" fmla="*/ 5573485 w 5791200"/>
              <a:gd name="connsiteY3" fmla="*/ 478972 h 638629"/>
              <a:gd name="connsiteX4" fmla="*/ 5791200 w 5791200"/>
              <a:gd name="connsiteY4" fmla="*/ 638629 h 638629"/>
              <a:gd name="connsiteX5" fmla="*/ 43543 w 5791200"/>
              <a:gd name="connsiteY5" fmla="*/ 638629 h 638629"/>
              <a:gd name="connsiteX6" fmla="*/ 174171 w 5791200"/>
              <a:gd name="connsiteY6" fmla="*/ 537029 h 638629"/>
              <a:gd name="connsiteX7" fmla="*/ 0 w 5791200"/>
              <a:gd name="connsiteY7" fmla="*/ 275772 h 638629"/>
              <a:gd name="connsiteX8" fmla="*/ 87085 w 5791200"/>
              <a:gd name="connsiteY8" fmla="*/ 203200 h 638629"/>
              <a:gd name="connsiteX9" fmla="*/ 29028 w 5791200"/>
              <a:gd name="connsiteY9" fmla="*/ 0 h 638629"/>
              <a:gd name="connsiteX0" fmla="*/ 29028 w 5791200"/>
              <a:gd name="connsiteY0" fmla="*/ 0 h 638629"/>
              <a:gd name="connsiteX1" fmla="*/ 5718628 w 5791200"/>
              <a:gd name="connsiteY1" fmla="*/ 0 h 638629"/>
              <a:gd name="connsiteX2" fmla="*/ 5602060 w 5791200"/>
              <a:gd name="connsiteY2" fmla="*/ 303593 h 638629"/>
              <a:gd name="connsiteX3" fmla="*/ 5573485 w 5791200"/>
              <a:gd name="connsiteY3" fmla="*/ 478972 h 638629"/>
              <a:gd name="connsiteX4" fmla="*/ 5791200 w 5791200"/>
              <a:gd name="connsiteY4" fmla="*/ 638629 h 638629"/>
              <a:gd name="connsiteX5" fmla="*/ 43543 w 5791200"/>
              <a:gd name="connsiteY5" fmla="*/ 638629 h 638629"/>
              <a:gd name="connsiteX6" fmla="*/ 174171 w 5791200"/>
              <a:gd name="connsiteY6" fmla="*/ 537029 h 638629"/>
              <a:gd name="connsiteX7" fmla="*/ 0 w 5791200"/>
              <a:gd name="connsiteY7" fmla="*/ 275772 h 638629"/>
              <a:gd name="connsiteX8" fmla="*/ 87085 w 5791200"/>
              <a:gd name="connsiteY8" fmla="*/ 203200 h 638629"/>
              <a:gd name="connsiteX9" fmla="*/ 29028 w 5791200"/>
              <a:gd name="connsiteY9" fmla="*/ 0 h 638629"/>
              <a:gd name="connsiteX0" fmla="*/ 29028 w 5748337"/>
              <a:gd name="connsiteY0" fmla="*/ 0 h 651935"/>
              <a:gd name="connsiteX1" fmla="*/ 5718628 w 5748337"/>
              <a:gd name="connsiteY1" fmla="*/ 0 h 651935"/>
              <a:gd name="connsiteX2" fmla="*/ 5602060 w 5748337"/>
              <a:gd name="connsiteY2" fmla="*/ 303593 h 651935"/>
              <a:gd name="connsiteX3" fmla="*/ 5573485 w 5748337"/>
              <a:gd name="connsiteY3" fmla="*/ 478972 h 651935"/>
              <a:gd name="connsiteX4" fmla="*/ 5748337 w 5748337"/>
              <a:gd name="connsiteY4" fmla="*/ 651935 h 651935"/>
              <a:gd name="connsiteX5" fmla="*/ 43543 w 5748337"/>
              <a:gd name="connsiteY5" fmla="*/ 638629 h 651935"/>
              <a:gd name="connsiteX6" fmla="*/ 174171 w 5748337"/>
              <a:gd name="connsiteY6" fmla="*/ 537029 h 651935"/>
              <a:gd name="connsiteX7" fmla="*/ 0 w 5748337"/>
              <a:gd name="connsiteY7" fmla="*/ 275772 h 651935"/>
              <a:gd name="connsiteX8" fmla="*/ 87085 w 5748337"/>
              <a:gd name="connsiteY8" fmla="*/ 203200 h 651935"/>
              <a:gd name="connsiteX9" fmla="*/ 29028 w 5748337"/>
              <a:gd name="connsiteY9" fmla="*/ 0 h 651935"/>
              <a:gd name="connsiteX0" fmla="*/ 29028 w 5748337"/>
              <a:gd name="connsiteY0" fmla="*/ 0 h 651935"/>
              <a:gd name="connsiteX1" fmla="*/ 5718628 w 5748337"/>
              <a:gd name="connsiteY1" fmla="*/ 0 h 651935"/>
              <a:gd name="connsiteX2" fmla="*/ 5602060 w 5748337"/>
              <a:gd name="connsiteY2" fmla="*/ 303593 h 651935"/>
              <a:gd name="connsiteX3" fmla="*/ 5573485 w 5748337"/>
              <a:gd name="connsiteY3" fmla="*/ 478972 h 651935"/>
              <a:gd name="connsiteX4" fmla="*/ 5748337 w 5748337"/>
              <a:gd name="connsiteY4" fmla="*/ 651935 h 651935"/>
              <a:gd name="connsiteX5" fmla="*/ 76201 w 5748337"/>
              <a:gd name="connsiteY5" fmla="*/ 638629 h 651935"/>
              <a:gd name="connsiteX6" fmla="*/ 174171 w 5748337"/>
              <a:gd name="connsiteY6" fmla="*/ 537029 h 651935"/>
              <a:gd name="connsiteX7" fmla="*/ 0 w 5748337"/>
              <a:gd name="connsiteY7" fmla="*/ 275772 h 651935"/>
              <a:gd name="connsiteX8" fmla="*/ 87085 w 5748337"/>
              <a:gd name="connsiteY8" fmla="*/ 203200 h 651935"/>
              <a:gd name="connsiteX9" fmla="*/ 29028 w 5748337"/>
              <a:gd name="connsiteY9" fmla="*/ 0 h 651935"/>
              <a:gd name="connsiteX0" fmla="*/ 29028 w 5748337"/>
              <a:gd name="connsiteY0" fmla="*/ 0 h 671284"/>
              <a:gd name="connsiteX1" fmla="*/ 5718628 w 5748337"/>
              <a:gd name="connsiteY1" fmla="*/ 0 h 671284"/>
              <a:gd name="connsiteX2" fmla="*/ 5602060 w 5748337"/>
              <a:gd name="connsiteY2" fmla="*/ 303593 h 671284"/>
              <a:gd name="connsiteX3" fmla="*/ 5573485 w 5748337"/>
              <a:gd name="connsiteY3" fmla="*/ 478972 h 671284"/>
              <a:gd name="connsiteX4" fmla="*/ 5748337 w 5748337"/>
              <a:gd name="connsiteY4" fmla="*/ 651935 h 671284"/>
              <a:gd name="connsiteX5" fmla="*/ 76201 w 5748337"/>
              <a:gd name="connsiteY5" fmla="*/ 638629 h 671284"/>
              <a:gd name="connsiteX6" fmla="*/ 174171 w 5748337"/>
              <a:gd name="connsiteY6" fmla="*/ 537029 h 671284"/>
              <a:gd name="connsiteX7" fmla="*/ 0 w 5748337"/>
              <a:gd name="connsiteY7" fmla="*/ 275772 h 671284"/>
              <a:gd name="connsiteX8" fmla="*/ 87085 w 5748337"/>
              <a:gd name="connsiteY8" fmla="*/ 203200 h 671284"/>
              <a:gd name="connsiteX9" fmla="*/ 29028 w 5748337"/>
              <a:gd name="connsiteY9" fmla="*/ 0 h 671284"/>
              <a:gd name="connsiteX0" fmla="*/ 76201 w 5748337"/>
              <a:gd name="connsiteY0" fmla="*/ 0 h 671287"/>
              <a:gd name="connsiteX1" fmla="*/ 5718628 w 5748337"/>
              <a:gd name="connsiteY1" fmla="*/ 3 h 671287"/>
              <a:gd name="connsiteX2" fmla="*/ 5602060 w 5748337"/>
              <a:gd name="connsiteY2" fmla="*/ 303596 h 671287"/>
              <a:gd name="connsiteX3" fmla="*/ 5573485 w 5748337"/>
              <a:gd name="connsiteY3" fmla="*/ 478975 h 671287"/>
              <a:gd name="connsiteX4" fmla="*/ 5748337 w 5748337"/>
              <a:gd name="connsiteY4" fmla="*/ 651938 h 671287"/>
              <a:gd name="connsiteX5" fmla="*/ 76201 w 5748337"/>
              <a:gd name="connsiteY5" fmla="*/ 638632 h 671287"/>
              <a:gd name="connsiteX6" fmla="*/ 174171 w 5748337"/>
              <a:gd name="connsiteY6" fmla="*/ 537032 h 671287"/>
              <a:gd name="connsiteX7" fmla="*/ 0 w 5748337"/>
              <a:gd name="connsiteY7" fmla="*/ 275775 h 671287"/>
              <a:gd name="connsiteX8" fmla="*/ 87085 w 5748337"/>
              <a:gd name="connsiteY8" fmla="*/ 203203 h 671287"/>
              <a:gd name="connsiteX9" fmla="*/ 76201 w 5748337"/>
              <a:gd name="connsiteY9" fmla="*/ 0 h 671287"/>
              <a:gd name="connsiteX0" fmla="*/ 76201 w 5748337"/>
              <a:gd name="connsiteY0" fmla="*/ 12094 h 683381"/>
              <a:gd name="connsiteX1" fmla="*/ 5718628 w 5748337"/>
              <a:gd name="connsiteY1" fmla="*/ 12097 h 683381"/>
              <a:gd name="connsiteX2" fmla="*/ 5602060 w 5748337"/>
              <a:gd name="connsiteY2" fmla="*/ 315690 h 683381"/>
              <a:gd name="connsiteX3" fmla="*/ 5573485 w 5748337"/>
              <a:gd name="connsiteY3" fmla="*/ 491069 h 683381"/>
              <a:gd name="connsiteX4" fmla="*/ 5748337 w 5748337"/>
              <a:gd name="connsiteY4" fmla="*/ 664032 h 683381"/>
              <a:gd name="connsiteX5" fmla="*/ 76201 w 5748337"/>
              <a:gd name="connsiteY5" fmla="*/ 650726 h 683381"/>
              <a:gd name="connsiteX6" fmla="*/ 174171 w 5748337"/>
              <a:gd name="connsiteY6" fmla="*/ 549126 h 683381"/>
              <a:gd name="connsiteX7" fmla="*/ 0 w 5748337"/>
              <a:gd name="connsiteY7" fmla="*/ 287869 h 683381"/>
              <a:gd name="connsiteX8" fmla="*/ 87085 w 5748337"/>
              <a:gd name="connsiteY8" fmla="*/ 215297 h 683381"/>
              <a:gd name="connsiteX9" fmla="*/ 76201 w 5748337"/>
              <a:gd name="connsiteY9" fmla="*/ 12094 h 683381"/>
              <a:gd name="connsiteX0" fmla="*/ 76201 w 5748337"/>
              <a:gd name="connsiteY0" fmla="*/ 12094 h 683378"/>
              <a:gd name="connsiteX1" fmla="*/ 5718628 w 5748337"/>
              <a:gd name="connsiteY1" fmla="*/ 12094 h 683378"/>
              <a:gd name="connsiteX2" fmla="*/ 5602060 w 5748337"/>
              <a:gd name="connsiteY2" fmla="*/ 315687 h 683378"/>
              <a:gd name="connsiteX3" fmla="*/ 5573485 w 5748337"/>
              <a:gd name="connsiteY3" fmla="*/ 491066 h 683378"/>
              <a:gd name="connsiteX4" fmla="*/ 5748337 w 5748337"/>
              <a:gd name="connsiteY4" fmla="*/ 664029 h 683378"/>
              <a:gd name="connsiteX5" fmla="*/ 76201 w 5748337"/>
              <a:gd name="connsiteY5" fmla="*/ 650723 h 683378"/>
              <a:gd name="connsiteX6" fmla="*/ 174171 w 5748337"/>
              <a:gd name="connsiteY6" fmla="*/ 549123 h 683378"/>
              <a:gd name="connsiteX7" fmla="*/ 0 w 5748337"/>
              <a:gd name="connsiteY7" fmla="*/ 287866 h 683378"/>
              <a:gd name="connsiteX8" fmla="*/ 87085 w 5748337"/>
              <a:gd name="connsiteY8" fmla="*/ 215294 h 683378"/>
              <a:gd name="connsiteX9" fmla="*/ 76201 w 5748337"/>
              <a:gd name="connsiteY9" fmla="*/ 12094 h 683378"/>
              <a:gd name="connsiteX0" fmla="*/ 47626 w 5748337"/>
              <a:gd name="connsiteY0" fmla="*/ 12094 h 683378"/>
              <a:gd name="connsiteX1" fmla="*/ 5718628 w 5748337"/>
              <a:gd name="connsiteY1" fmla="*/ 12094 h 683378"/>
              <a:gd name="connsiteX2" fmla="*/ 5602060 w 5748337"/>
              <a:gd name="connsiteY2" fmla="*/ 315687 h 683378"/>
              <a:gd name="connsiteX3" fmla="*/ 5573485 w 5748337"/>
              <a:gd name="connsiteY3" fmla="*/ 491066 h 683378"/>
              <a:gd name="connsiteX4" fmla="*/ 5748337 w 5748337"/>
              <a:gd name="connsiteY4" fmla="*/ 664029 h 683378"/>
              <a:gd name="connsiteX5" fmla="*/ 76201 w 5748337"/>
              <a:gd name="connsiteY5" fmla="*/ 650723 h 683378"/>
              <a:gd name="connsiteX6" fmla="*/ 174171 w 5748337"/>
              <a:gd name="connsiteY6" fmla="*/ 549123 h 683378"/>
              <a:gd name="connsiteX7" fmla="*/ 0 w 5748337"/>
              <a:gd name="connsiteY7" fmla="*/ 287866 h 683378"/>
              <a:gd name="connsiteX8" fmla="*/ 87085 w 5748337"/>
              <a:gd name="connsiteY8" fmla="*/ 215294 h 683378"/>
              <a:gd name="connsiteX9" fmla="*/ 47626 w 5748337"/>
              <a:gd name="connsiteY9" fmla="*/ 12094 h 683378"/>
              <a:gd name="connsiteX0" fmla="*/ 47626 w 5748337"/>
              <a:gd name="connsiteY0" fmla="*/ 12094 h 690030"/>
              <a:gd name="connsiteX1" fmla="*/ 5718628 w 5748337"/>
              <a:gd name="connsiteY1" fmla="*/ 12094 h 690030"/>
              <a:gd name="connsiteX2" fmla="*/ 5602060 w 5748337"/>
              <a:gd name="connsiteY2" fmla="*/ 315687 h 690030"/>
              <a:gd name="connsiteX3" fmla="*/ 5573485 w 5748337"/>
              <a:gd name="connsiteY3" fmla="*/ 491066 h 690030"/>
              <a:gd name="connsiteX4" fmla="*/ 5748337 w 5748337"/>
              <a:gd name="connsiteY4" fmla="*/ 664029 h 690030"/>
              <a:gd name="connsiteX5" fmla="*/ 133351 w 5748337"/>
              <a:gd name="connsiteY5" fmla="*/ 657375 h 690030"/>
              <a:gd name="connsiteX6" fmla="*/ 174171 w 5748337"/>
              <a:gd name="connsiteY6" fmla="*/ 549123 h 690030"/>
              <a:gd name="connsiteX7" fmla="*/ 0 w 5748337"/>
              <a:gd name="connsiteY7" fmla="*/ 287866 h 690030"/>
              <a:gd name="connsiteX8" fmla="*/ 87085 w 5748337"/>
              <a:gd name="connsiteY8" fmla="*/ 215294 h 690030"/>
              <a:gd name="connsiteX9" fmla="*/ 47626 w 5748337"/>
              <a:gd name="connsiteY9" fmla="*/ 12094 h 690030"/>
              <a:gd name="connsiteX0" fmla="*/ 47626 w 5748337"/>
              <a:gd name="connsiteY0" fmla="*/ 12094 h 736598"/>
              <a:gd name="connsiteX1" fmla="*/ 5718628 w 5748337"/>
              <a:gd name="connsiteY1" fmla="*/ 12094 h 736598"/>
              <a:gd name="connsiteX2" fmla="*/ 5602060 w 5748337"/>
              <a:gd name="connsiteY2" fmla="*/ 315687 h 736598"/>
              <a:gd name="connsiteX3" fmla="*/ 5573485 w 5748337"/>
              <a:gd name="connsiteY3" fmla="*/ 491066 h 736598"/>
              <a:gd name="connsiteX4" fmla="*/ 5748337 w 5748337"/>
              <a:gd name="connsiteY4" fmla="*/ 664029 h 736598"/>
              <a:gd name="connsiteX5" fmla="*/ 133351 w 5748337"/>
              <a:gd name="connsiteY5" fmla="*/ 657375 h 736598"/>
              <a:gd name="connsiteX6" fmla="*/ 174171 w 5748337"/>
              <a:gd name="connsiteY6" fmla="*/ 549123 h 736598"/>
              <a:gd name="connsiteX7" fmla="*/ 0 w 5748337"/>
              <a:gd name="connsiteY7" fmla="*/ 287866 h 736598"/>
              <a:gd name="connsiteX8" fmla="*/ 87085 w 5748337"/>
              <a:gd name="connsiteY8" fmla="*/ 215294 h 736598"/>
              <a:gd name="connsiteX9" fmla="*/ 47626 w 5748337"/>
              <a:gd name="connsiteY9" fmla="*/ 12094 h 73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8337" h="736598">
                <a:moveTo>
                  <a:pt x="47626" y="12094"/>
                </a:moveTo>
                <a:lnTo>
                  <a:pt x="5718628" y="12094"/>
                </a:lnTo>
                <a:lnTo>
                  <a:pt x="5602060" y="315687"/>
                </a:lnTo>
                <a:lnTo>
                  <a:pt x="5573485" y="491066"/>
                </a:lnTo>
                <a:lnTo>
                  <a:pt x="5748337" y="664029"/>
                </a:lnTo>
                <a:lnTo>
                  <a:pt x="133351" y="657375"/>
                </a:lnTo>
                <a:cubicBezTo>
                  <a:pt x="187439" y="736598"/>
                  <a:pt x="141514" y="582990"/>
                  <a:pt x="174171" y="549123"/>
                </a:cubicBezTo>
                <a:lnTo>
                  <a:pt x="0" y="287866"/>
                </a:lnTo>
                <a:lnTo>
                  <a:pt x="87085" y="215294"/>
                </a:lnTo>
                <a:cubicBezTo>
                  <a:pt x="83457" y="147560"/>
                  <a:pt x="3629" y="0"/>
                  <a:pt x="47626" y="1209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3124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953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48078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heat-generating layer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711371" y="4249003"/>
            <a:ext cx="1190172" cy="551544"/>
          </a:xfrm>
          <a:custGeom>
            <a:avLst/>
            <a:gdLst>
              <a:gd name="connsiteX0" fmla="*/ 0 w 1204686"/>
              <a:gd name="connsiteY0" fmla="*/ 508000 h 508000"/>
              <a:gd name="connsiteX1" fmla="*/ 478972 w 1204686"/>
              <a:gd name="connsiteY1" fmla="*/ 217714 h 508000"/>
              <a:gd name="connsiteX2" fmla="*/ 667658 w 1204686"/>
              <a:gd name="connsiteY2" fmla="*/ 435428 h 508000"/>
              <a:gd name="connsiteX3" fmla="*/ 1204686 w 1204686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686" h="508000">
                <a:moveTo>
                  <a:pt x="0" y="508000"/>
                </a:moveTo>
                <a:cubicBezTo>
                  <a:pt x="183848" y="368904"/>
                  <a:pt x="367696" y="229809"/>
                  <a:pt x="478972" y="217714"/>
                </a:cubicBezTo>
                <a:cubicBezTo>
                  <a:pt x="590248" y="205619"/>
                  <a:pt x="546706" y="471714"/>
                  <a:pt x="667658" y="435428"/>
                </a:cubicBezTo>
                <a:cubicBezTo>
                  <a:pt x="788610" y="399142"/>
                  <a:pt x="996648" y="199571"/>
                  <a:pt x="1204686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3657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0612636">
            <a:off x="4514811" y="3379282"/>
            <a:ext cx="980251" cy="291305"/>
          </a:xfrm>
          <a:custGeom>
            <a:avLst/>
            <a:gdLst>
              <a:gd name="connsiteX0" fmla="*/ 0 w 1204686"/>
              <a:gd name="connsiteY0" fmla="*/ 508000 h 508000"/>
              <a:gd name="connsiteX1" fmla="*/ 478972 w 1204686"/>
              <a:gd name="connsiteY1" fmla="*/ 217714 h 508000"/>
              <a:gd name="connsiteX2" fmla="*/ 667658 w 1204686"/>
              <a:gd name="connsiteY2" fmla="*/ 435428 h 508000"/>
              <a:gd name="connsiteX3" fmla="*/ 1204686 w 1204686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686" h="508000">
                <a:moveTo>
                  <a:pt x="0" y="508000"/>
                </a:moveTo>
                <a:cubicBezTo>
                  <a:pt x="183848" y="368904"/>
                  <a:pt x="367696" y="229809"/>
                  <a:pt x="478972" y="217714"/>
                </a:cubicBezTo>
                <a:cubicBezTo>
                  <a:pt x="590248" y="205619"/>
                  <a:pt x="546706" y="471714"/>
                  <a:pt x="667658" y="435428"/>
                </a:cubicBezTo>
                <a:cubicBezTo>
                  <a:pt x="788610" y="399142"/>
                  <a:pt x="996648" y="199571"/>
                  <a:pt x="1204686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27174" y="2866572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observation point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05000" y="3810000"/>
            <a:ext cx="4876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z=0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4071257" y="4220029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57178" y="990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z-axis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3454" y="346165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679" t="55559" r="27789" b="20870"/>
          <a:stretch>
            <a:fillRect/>
          </a:stretch>
        </p:blipFill>
        <p:spPr bwMode="auto">
          <a:xfrm>
            <a:off x="1066800" y="2209800"/>
            <a:ext cx="691787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781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impulse response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048000" y="47244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on known physics of heat transfer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679" t="55559" r="27789" b="20870"/>
          <a:stretch>
            <a:fillRect/>
          </a:stretch>
        </p:blipFill>
        <p:spPr bwMode="auto">
          <a:xfrm>
            <a:off x="1066800" y="2209800"/>
            <a:ext cx="691787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781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impulse response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 rot="947058">
            <a:off x="1618818" y="3868857"/>
            <a:ext cx="1190171" cy="14224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171" h="1422400">
                <a:moveTo>
                  <a:pt x="1057124" y="0"/>
                </a:moveTo>
                <a:cubicBezTo>
                  <a:pt x="1123647" y="73781"/>
                  <a:pt x="1190171" y="147563"/>
                  <a:pt x="1042609" y="261258"/>
                </a:cubicBezTo>
                <a:cubicBezTo>
                  <a:pt x="895047" y="374953"/>
                  <a:pt x="343504" y="488648"/>
                  <a:pt x="171752" y="682172"/>
                </a:cubicBezTo>
                <a:cubicBezTo>
                  <a:pt x="0" y="875696"/>
                  <a:pt x="6047" y="1149048"/>
                  <a:pt x="12095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3075127" y="4038600"/>
            <a:ext cx="978754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799 w 1152892"/>
              <a:gd name="connsiteY0" fmla="*/ 0 h 1422400"/>
              <a:gd name="connsiteX1" fmla="*/ 1005331 w 1152892"/>
              <a:gd name="connsiteY1" fmla="*/ 508000 h 1422400"/>
              <a:gd name="connsiteX2" fmla="*/ 166427 w 1152892"/>
              <a:gd name="connsiteY2" fmla="*/ 682172 h 1422400"/>
              <a:gd name="connsiteX3" fmla="*/ 6770 w 1152892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892" h="1422400">
                <a:moveTo>
                  <a:pt x="1051799" y="0"/>
                </a:moveTo>
                <a:cubicBezTo>
                  <a:pt x="1118322" y="73781"/>
                  <a:pt x="1152893" y="394305"/>
                  <a:pt x="1005331" y="508000"/>
                </a:cubicBezTo>
                <a:cubicBezTo>
                  <a:pt x="857769" y="621695"/>
                  <a:pt x="332854" y="529772"/>
                  <a:pt x="166427" y="682172"/>
                </a:cubicBezTo>
                <a:cubicBezTo>
                  <a:pt x="0" y="834572"/>
                  <a:pt x="722" y="1149048"/>
                  <a:pt x="6770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6914474" y="3962400"/>
            <a:ext cx="948793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077 w 1117599"/>
              <a:gd name="connsiteY0" fmla="*/ 0 h 1422400"/>
              <a:gd name="connsiteX1" fmla="*/ 825095 w 1117599"/>
              <a:gd name="connsiteY1" fmla="*/ 609600 h 1422400"/>
              <a:gd name="connsiteX2" fmla="*/ 165705 w 1117599"/>
              <a:gd name="connsiteY2" fmla="*/ 682172 h 1422400"/>
              <a:gd name="connsiteX3" fmla="*/ 6048 w 1117599"/>
              <a:gd name="connsiteY3" fmla="*/ 1422400 h 1422400"/>
              <a:gd name="connsiteX0" fmla="*/ 1051077 w 1117600"/>
              <a:gd name="connsiteY0" fmla="*/ 0 h 1422400"/>
              <a:gd name="connsiteX1" fmla="*/ 825095 w 1117600"/>
              <a:gd name="connsiteY1" fmla="*/ 609600 h 1422400"/>
              <a:gd name="connsiteX2" fmla="*/ 165705 w 1117600"/>
              <a:gd name="connsiteY2" fmla="*/ 682172 h 1422400"/>
              <a:gd name="connsiteX3" fmla="*/ 6048 w 1117600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422400">
                <a:moveTo>
                  <a:pt x="1051077" y="0"/>
                </a:moveTo>
                <a:cubicBezTo>
                  <a:pt x="1117600" y="73781"/>
                  <a:pt x="972657" y="495905"/>
                  <a:pt x="825095" y="609600"/>
                </a:cubicBezTo>
                <a:cubicBezTo>
                  <a:pt x="643340" y="670076"/>
                  <a:pt x="302213" y="546705"/>
                  <a:pt x="165705" y="682172"/>
                </a:cubicBezTo>
                <a:cubicBezTo>
                  <a:pt x="29197" y="817639"/>
                  <a:pt x="0" y="1149048"/>
                  <a:pt x="6048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838200" y="5257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density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1500 kg/m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352800" y="5257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heat capacity,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800 J/kg-K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7010400" y="52578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thermal diffusivity.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1.25×10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-6 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/s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 rot="14961585" flipH="1">
            <a:off x="6745190" y="1851170"/>
            <a:ext cx="948793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077 w 1117599"/>
              <a:gd name="connsiteY0" fmla="*/ 0 h 1422400"/>
              <a:gd name="connsiteX1" fmla="*/ 825095 w 1117599"/>
              <a:gd name="connsiteY1" fmla="*/ 609600 h 1422400"/>
              <a:gd name="connsiteX2" fmla="*/ 165705 w 1117599"/>
              <a:gd name="connsiteY2" fmla="*/ 682172 h 1422400"/>
              <a:gd name="connsiteX3" fmla="*/ 6048 w 1117599"/>
              <a:gd name="connsiteY3" fmla="*/ 1422400 h 1422400"/>
              <a:gd name="connsiteX0" fmla="*/ 1051077 w 1117600"/>
              <a:gd name="connsiteY0" fmla="*/ 0 h 1422400"/>
              <a:gd name="connsiteX1" fmla="*/ 825095 w 1117600"/>
              <a:gd name="connsiteY1" fmla="*/ 609600 h 1422400"/>
              <a:gd name="connsiteX2" fmla="*/ 165705 w 1117600"/>
              <a:gd name="connsiteY2" fmla="*/ 682172 h 1422400"/>
              <a:gd name="connsiteX3" fmla="*/ 6048 w 1117600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422400">
                <a:moveTo>
                  <a:pt x="1051077" y="0"/>
                </a:moveTo>
                <a:cubicBezTo>
                  <a:pt x="1117600" y="73781"/>
                  <a:pt x="972657" y="495905"/>
                  <a:pt x="825095" y="609600"/>
                </a:cubicBezTo>
                <a:cubicBezTo>
                  <a:pt x="643340" y="670076"/>
                  <a:pt x="302213" y="546705"/>
                  <a:pt x="165705" y="682172"/>
                </a:cubicBezTo>
                <a:cubicBezTo>
                  <a:pt x="29197" y="817639"/>
                  <a:pt x="0" y="1149048"/>
                  <a:pt x="6048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flipH="1">
            <a:off x="7620000" y="990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distance from center of layer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80999" y="381000"/>
            <a:ext cx="8382000" cy="5795664"/>
            <a:chOff x="838200" y="1339270"/>
            <a:chExt cx="6048375" cy="4105858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517" t="1909" r="8414" b="10262"/>
            <a:stretch>
              <a:fillRect/>
            </a:stretch>
          </p:blipFill>
          <p:spPr bwMode="auto">
            <a:xfrm>
              <a:off x="1219200" y="1609184"/>
              <a:ext cx="5667375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Rectangle 19"/>
            <p:cNvSpPr/>
            <p:nvPr/>
          </p:nvSpPr>
          <p:spPr>
            <a:xfrm>
              <a:off x="990600" y="19139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50760" y="38951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200" y="1813712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14664" y="38951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530601" y="1777564"/>
              <a:ext cx="1101757" cy="33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g(t)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218753" y="2985395"/>
              <a:ext cx="1682000" cy="33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503362" y="4513125"/>
              <a:ext cx="1156234" cy="377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800" i="1" baseline="30000" dirty="0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40"/>
            <p:cNvGrpSpPr/>
            <p:nvPr/>
          </p:nvGrpSpPr>
          <p:grpSpPr>
            <a:xfrm>
              <a:off x="3532476" y="5105400"/>
              <a:ext cx="1524000" cy="339728"/>
              <a:chOff x="3227676" y="2819400"/>
              <a:chExt cx="1524000" cy="33972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352792" y="28194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227676" y="2832068"/>
                <a:ext cx="1524000" cy="327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Group 39"/>
            <p:cNvGrpSpPr/>
            <p:nvPr/>
          </p:nvGrpSpPr>
          <p:grpSpPr>
            <a:xfrm>
              <a:off x="3532476" y="2688841"/>
              <a:ext cx="1524000" cy="370668"/>
              <a:chOff x="3235692" y="1685249"/>
              <a:chExt cx="1524000" cy="37066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429000" y="17526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35692" y="1685249"/>
                <a:ext cx="1524000" cy="37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  <a:endParaRPr lang="en-US" sz="28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443038" y="1339270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43038" y="2688841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43038" y="3930446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266798" y="3785651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95713" y="3909472"/>
              <a:ext cx="685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38"/>
            <p:cNvGrpSpPr/>
            <p:nvPr/>
          </p:nvGrpSpPr>
          <p:grpSpPr>
            <a:xfrm>
              <a:off x="3422506" y="3876464"/>
              <a:ext cx="1524000" cy="370668"/>
              <a:chOff x="3125722" y="1710065"/>
              <a:chExt cx="1524000" cy="37066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429000" y="17526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25722" y="1710065"/>
                <a:ext cx="1524000" cy="37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  <a:endParaRPr lang="en-US" sz="28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7617" t="23269" r="20561" b="41274"/>
          <a:stretch>
            <a:fillRect/>
          </a:stretch>
        </p:blipFill>
        <p:spPr bwMode="auto">
          <a:xfrm>
            <a:off x="1676400" y="2202534"/>
            <a:ext cx="7200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12192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solve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5065482"/>
            <a:ext cx="8001000" cy="156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using least-squares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… well, use damped least square, just in case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3371" y="533400"/>
            <a:ext cx="8742029" cy="5909359"/>
            <a:chOff x="699860" y="1235544"/>
            <a:chExt cx="6078524" cy="411514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059" t="2625" r="7953" b="5728"/>
            <a:stretch>
              <a:fillRect/>
            </a:stretch>
          </p:blipFill>
          <p:spPr bwMode="auto">
            <a:xfrm>
              <a:off x="1063384" y="1600200"/>
              <a:ext cx="57150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TextBox 63"/>
            <p:cNvSpPr txBox="1"/>
            <p:nvPr/>
          </p:nvSpPr>
          <p:spPr>
            <a:xfrm rot="16200000">
              <a:off x="294420" y="1764024"/>
              <a:ext cx="1364560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316932" y="3083413"/>
              <a:ext cx="1350136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95137" y="2615209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95137" y="3888745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29664" y="4299812"/>
              <a:ext cx="1094071" cy="553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1400" y="1447800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6000" y="26670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29800" y="3886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6000" y="5092874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42118" y="262942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53608" y="380999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540030" y="5029200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44366" y="1447800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/>
          <p:nvPr/>
        </p:nvGrpSpPr>
        <p:grpSpPr>
          <a:xfrm>
            <a:off x="173371" y="533400"/>
            <a:ext cx="8742029" cy="5909359"/>
            <a:chOff x="699860" y="1235544"/>
            <a:chExt cx="6078524" cy="411514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059" t="2625" r="7953" b="5728"/>
            <a:stretch>
              <a:fillRect/>
            </a:stretch>
          </p:blipFill>
          <p:spPr bwMode="auto">
            <a:xfrm>
              <a:off x="1063384" y="1600200"/>
              <a:ext cx="57150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TextBox 63"/>
            <p:cNvSpPr txBox="1"/>
            <p:nvPr/>
          </p:nvSpPr>
          <p:spPr>
            <a:xfrm rot="16200000">
              <a:off x="294420" y="1764024"/>
              <a:ext cx="1364560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316932" y="3083413"/>
              <a:ext cx="1350136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95137" y="2615209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95137" y="3888745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29664" y="4299812"/>
              <a:ext cx="1094071" cy="553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1400" y="1447800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6000" y="26670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29800" y="3886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6000" y="5092874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42118" y="262942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53608" y="380999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540030" y="5029200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44366" y="1447800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Freeform 17"/>
          <p:cNvSpPr/>
          <p:nvPr/>
        </p:nvSpPr>
        <p:spPr>
          <a:xfrm>
            <a:off x="5457371" y="856343"/>
            <a:ext cx="1277258" cy="861181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flipH="1">
            <a:off x="6096000" y="30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noise in data …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6400800" y="4495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is amplified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867400" y="4724400"/>
            <a:ext cx="533400" cy="403981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 the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Filter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way to describe the way past events influence present-time observations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Try adding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information of smoothness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(minimize second derivative)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" y="381000"/>
            <a:ext cx="8762999" cy="5915109"/>
            <a:chOff x="784704" y="1343721"/>
            <a:chExt cx="6152176" cy="4176364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542" t="4701" r="7101" b="10825"/>
            <a:stretch>
              <a:fillRect/>
            </a:stretch>
          </p:blipFill>
          <p:spPr bwMode="auto">
            <a:xfrm>
              <a:off x="1109104" y="1798654"/>
              <a:ext cx="5827776" cy="3395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TextBox 38"/>
            <p:cNvSpPr txBox="1"/>
            <p:nvPr/>
          </p:nvSpPr>
          <p:spPr>
            <a:xfrm rot="16200000">
              <a:off x="308718" y="1849645"/>
              <a:ext cx="1335966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133064" y="3071381"/>
              <a:ext cx="1627397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19675" y="2796349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19675" y="3979971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2959" y="4398911"/>
              <a:ext cx="1807609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27976" y="1612726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42576" y="2831926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66376" y="4051126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42576" y="52578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78694" y="2794348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90184" y="3974918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76606" y="5194126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9675" y="1612726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 flipH="1">
            <a:off x="6400800" y="445225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much less noise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>
          <a:xfrm rot="20228239">
            <a:off x="6020332" y="4801333"/>
            <a:ext cx="431087" cy="173398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Tips 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filter calculations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should avoid constructing the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8322" t="23269" r="29928" b="41274"/>
          <a:stretch>
            <a:fillRect/>
          </a:stretch>
        </p:blipFill>
        <p:spPr bwMode="auto">
          <a:xfrm>
            <a:off x="3048000" y="2514600"/>
            <a:ext cx="391737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5181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because it contains so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many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redundant elements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828800" y="29718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 #1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conv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function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calculate the convolution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 = g * h</a:t>
            </a:r>
            <a:b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not the matrix multiplication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q=</a:t>
            </a:r>
            <a:r>
              <a:rPr lang="en-US" sz="36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524071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conv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(g, h); </a:t>
            </a:r>
          </a:p>
          <a:p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q=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(1:N); 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0" y="5257800"/>
            <a:ext cx="586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note that we truncate the output of </a:t>
            </a:r>
            <a:r>
              <a:rPr lang="en-US" sz="28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conv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(), so that is has the same length, N, as the input time series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2743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  #2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bicg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solver, together with the function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filterrfun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solve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Fq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generalized least squares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matrix division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)\(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657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it implements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matrix multiplications,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Gv</a:t>
            </a:r>
            <a:r>
              <a:rPr lang="en-US" sz="2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), using the </a:t>
            </a:r>
            <a:r>
              <a:rPr lang="en-US" sz="2800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timeseries</a:t>
            </a:r>
            <a:r>
              <a:rPr lang="en-US" sz="2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lang="en-US" sz="2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and does not ever construct </a:t>
            </a:r>
            <a:r>
              <a:rPr lang="en-US" sz="28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5257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334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filterrfun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described in the text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44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sometimes, no </a:t>
            </a:r>
            <a:r>
              <a:rPr lang="en-US" dirty="0">
                <a:latin typeface="Times New Roman" pitchFamily="18" charset="0"/>
              </a:rPr>
              <a:t>past history </a:t>
            </a:r>
            <a:r>
              <a:rPr lang="en-US" dirty="0" smtClean="0">
                <a:latin typeface="Times New Roman" pitchFamily="18" charset="0"/>
              </a:rPr>
              <a:t>is needed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685800" y="2362200"/>
            <a:ext cx="685800" cy="2743200"/>
          </a:xfrm>
          <a:custGeom>
            <a:avLst/>
            <a:gdLst/>
            <a:ahLst/>
            <a:cxnLst>
              <a:cxn ang="0">
                <a:pos x="192" y="1728"/>
              </a:cxn>
              <a:cxn ang="0">
                <a:pos x="0" y="1104"/>
              </a:cxn>
              <a:cxn ang="0">
                <a:pos x="96" y="384"/>
              </a:cxn>
              <a:cxn ang="0">
                <a:pos x="240" y="480"/>
              </a:cxn>
              <a:cxn ang="0">
                <a:pos x="288" y="0"/>
              </a:cxn>
              <a:cxn ang="0">
                <a:pos x="384" y="624"/>
              </a:cxn>
              <a:cxn ang="0">
                <a:pos x="432" y="432"/>
              </a:cxn>
              <a:cxn ang="0">
                <a:pos x="432" y="1152"/>
              </a:cxn>
              <a:cxn ang="0">
                <a:pos x="240" y="1728"/>
              </a:cxn>
            </a:cxnLst>
            <a:rect l="0" t="0" r="r" b="b"/>
            <a:pathLst>
              <a:path w="432" h="1728">
                <a:moveTo>
                  <a:pt x="192" y="1728"/>
                </a:moveTo>
                <a:lnTo>
                  <a:pt x="0" y="1104"/>
                </a:lnTo>
                <a:lnTo>
                  <a:pt x="96" y="384"/>
                </a:lnTo>
                <a:lnTo>
                  <a:pt x="240" y="480"/>
                </a:lnTo>
                <a:lnTo>
                  <a:pt x="288" y="0"/>
                </a:lnTo>
                <a:lnTo>
                  <a:pt x="384" y="624"/>
                </a:lnTo>
                <a:lnTo>
                  <a:pt x="432" y="432"/>
                </a:lnTo>
                <a:lnTo>
                  <a:pt x="432" y="1152"/>
                </a:lnTo>
                <a:lnTo>
                  <a:pt x="240" y="1728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762000" y="2286000"/>
            <a:ext cx="304800" cy="2743200"/>
          </a:xfrm>
          <a:custGeom>
            <a:avLst/>
            <a:gdLst/>
            <a:ahLst/>
            <a:cxnLst>
              <a:cxn ang="0">
                <a:pos x="192" y="816"/>
              </a:cxn>
              <a:cxn ang="0">
                <a:pos x="48" y="0"/>
              </a:cxn>
              <a:cxn ang="0">
                <a:pos x="0" y="480"/>
              </a:cxn>
              <a:cxn ang="0">
                <a:pos x="144" y="1728"/>
              </a:cxn>
              <a:cxn ang="0">
                <a:pos x="192" y="768"/>
              </a:cxn>
            </a:cxnLst>
            <a:rect l="0" t="0" r="r" b="b"/>
            <a:pathLst>
              <a:path w="192" h="1728">
                <a:moveTo>
                  <a:pt x="192" y="816"/>
                </a:moveTo>
                <a:lnTo>
                  <a:pt x="48" y="0"/>
                </a:lnTo>
                <a:lnTo>
                  <a:pt x="0" y="480"/>
                </a:lnTo>
                <a:lnTo>
                  <a:pt x="144" y="1728"/>
                </a:lnTo>
                <a:lnTo>
                  <a:pt x="192" y="76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rot="-2168828">
            <a:off x="533400" y="1981200"/>
            <a:ext cx="3505200" cy="457200"/>
            <a:chOff x="3024" y="2400"/>
            <a:chExt cx="2208" cy="288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Freeform 6"/>
          <p:cNvSpPr>
            <a:spLocks/>
          </p:cNvSpPr>
          <p:nvPr/>
        </p:nvSpPr>
        <p:spPr bwMode="auto">
          <a:xfrm>
            <a:off x="990600" y="2209800"/>
            <a:ext cx="304800" cy="2819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0" y="0"/>
              </a:cxn>
              <a:cxn ang="0">
                <a:pos x="96" y="672"/>
              </a:cxn>
              <a:cxn ang="0">
                <a:pos x="192" y="336"/>
              </a:cxn>
              <a:cxn ang="0">
                <a:pos x="0" y="1776"/>
              </a:cxn>
              <a:cxn ang="0">
                <a:pos x="0" y="1488"/>
              </a:cxn>
            </a:cxnLst>
            <a:rect l="0" t="0" r="r" b="b"/>
            <a:pathLst>
              <a:path w="192" h="1776">
                <a:moveTo>
                  <a:pt x="0" y="1536"/>
                </a:moveTo>
                <a:lnTo>
                  <a:pt x="0" y="0"/>
                </a:lnTo>
                <a:lnTo>
                  <a:pt x="96" y="672"/>
                </a:lnTo>
                <a:lnTo>
                  <a:pt x="192" y="336"/>
                </a:lnTo>
                <a:lnTo>
                  <a:pt x="0" y="1776"/>
                </a:lnTo>
                <a:lnTo>
                  <a:pt x="0" y="1488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Flame with time-varying heat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h(t)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362200" y="22098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measuring temperature </a:t>
            </a: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057400" y="48006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Flame instantaneously heats the thermometer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retains no heat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800" dirty="0">
                <a:latin typeface="Cambria Math" pitchFamily="18" charset="0"/>
                <a:ea typeface="Cambria Math" pitchFamily="18" charset="0"/>
                <a:sym typeface="Symbol" pitchFamily="18" charset="2"/>
              </a:rPr>
              <a:t>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h(t)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343400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. . 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10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12</a:t>
            </a: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N</a:t>
            </a: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		where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/>
                <a:ea typeface="Cambria Math"/>
              </a:rPr>
              <a:t> is a constant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038600" y="228600"/>
            <a:ext cx="4876800" cy="944563"/>
          </a:xfrm>
        </p:spPr>
        <p:txBody>
          <a:bodyPr/>
          <a:lstStyle/>
          <a:p>
            <a:pPr algn="l"/>
            <a:r>
              <a:rPr lang="en-US" sz="4000" dirty="0" smtClean="0">
                <a:latin typeface="Times New Roman" pitchFamily="18" charset="0"/>
              </a:rPr>
              <a:t>But sometimes,</a:t>
            </a: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>past history </a:t>
            </a:r>
            <a:r>
              <a:rPr lang="en-US" sz="4000" dirty="0" smtClean="0">
                <a:latin typeface="Times New Roman" pitchFamily="18" charset="0"/>
              </a:rPr>
              <a:t>is needed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85800" y="2784475"/>
            <a:ext cx="1279525" cy="2320925"/>
          </a:xfrm>
          <a:custGeom>
            <a:avLst/>
            <a:gdLst/>
            <a:ahLst/>
            <a:cxnLst>
              <a:cxn ang="0">
                <a:pos x="192" y="1462"/>
              </a:cxn>
              <a:cxn ang="0">
                <a:pos x="0" y="838"/>
              </a:cxn>
              <a:cxn ang="0">
                <a:pos x="96" y="118"/>
              </a:cxn>
              <a:cxn ang="0">
                <a:pos x="240" y="214"/>
              </a:cxn>
              <a:cxn ang="0">
                <a:pos x="282" y="0"/>
              </a:cxn>
              <a:cxn ang="0">
                <a:pos x="806" y="69"/>
              </a:cxn>
              <a:cxn ang="0">
                <a:pos x="316" y="146"/>
              </a:cxn>
              <a:cxn ang="0">
                <a:pos x="368" y="69"/>
              </a:cxn>
              <a:cxn ang="0">
                <a:pos x="432" y="886"/>
              </a:cxn>
              <a:cxn ang="0">
                <a:pos x="240" y="1462"/>
              </a:cxn>
            </a:cxnLst>
            <a:rect l="0" t="0" r="r" b="b"/>
            <a:pathLst>
              <a:path w="806" h="1462">
                <a:moveTo>
                  <a:pt x="192" y="1462"/>
                </a:moveTo>
                <a:lnTo>
                  <a:pt x="0" y="838"/>
                </a:lnTo>
                <a:lnTo>
                  <a:pt x="96" y="118"/>
                </a:lnTo>
                <a:lnTo>
                  <a:pt x="240" y="214"/>
                </a:lnTo>
                <a:lnTo>
                  <a:pt x="282" y="0"/>
                </a:lnTo>
                <a:lnTo>
                  <a:pt x="806" y="69"/>
                </a:lnTo>
                <a:lnTo>
                  <a:pt x="316" y="146"/>
                </a:lnTo>
                <a:lnTo>
                  <a:pt x="368" y="69"/>
                </a:lnTo>
                <a:lnTo>
                  <a:pt x="432" y="886"/>
                </a:lnTo>
                <a:lnTo>
                  <a:pt x="240" y="1462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1644058">
            <a:off x="762000" y="990600"/>
            <a:ext cx="3505200" cy="457200"/>
            <a:chOff x="3024" y="2400"/>
            <a:chExt cx="2208" cy="2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Flame with time-varying heat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h(t)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057400" y="1371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measuring temperature </a:t>
            </a: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981200" y="4724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Heats takes time to seep through plate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Plate retains heat</a:t>
            </a:r>
          </a:p>
          <a:p>
            <a:pPr>
              <a:spcBef>
                <a:spcPct val="50000"/>
              </a:spcBef>
            </a:pP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(t=t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’) </a:t>
            </a:r>
            <a:r>
              <a:rPr lang="en-US" sz="2800" dirty="0">
                <a:latin typeface="Cambria Math" pitchFamily="18" charset="0"/>
                <a:ea typeface="Cambria Math" pitchFamily="18" charset="0"/>
                <a:sym typeface="Symbol" pitchFamily="18" charset="2"/>
              </a:rPr>
              <a:t>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history of h(t) for time t&lt;t’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0" y="2133600"/>
            <a:ext cx="29718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990600" y="2743200"/>
            <a:ext cx="1520825" cy="2286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8" y="9"/>
              </a:cxn>
              <a:cxn ang="0">
                <a:pos x="96" y="336"/>
              </a:cxn>
              <a:cxn ang="0">
                <a:pos x="322" y="86"/>
              </a:cxn>
              <a:cxn ang="0">
                <a:pos x="958" y="0"/>
              </a:cxn>
              <a:cxn ang="0">
                <a:pos x="648" y="9"/>
              </a:cxn>
              <a:cxn ang="0">
                <a:pos x="261" y="34"/>
              </a:cxn>
              <a:cxn ang="0">
                <a:pos x="0" y="1440"/>
              </a:cxn>
              <a:cxn ang="0">
                <a:pos x="0" y="1152"/>
              </a:cxn>
            </a:cxnLst>
            <a:rect l="0" t="0" r="r" b="b"/>
            <a:pathLst>
              <a:path w="958" h="1440">
                <a:moveTo>
                  <a:pt x="0" y="1200"/>
                </a:moveTo>
                <a:lnTo>
                  <a:pt x="38" y="9"/>
                </a:lnTo>
                <a:lnTo>
                  <a:pt x="96" y="336"/>
                </a:lnTo>
                <a:lnTo>
                  <a:pt x="322" y="86"/>
                </a:lnTo>
                <a:lnTo>
                  <a:pt x="958" y="0"/>
                </a:lnTo>
                <a:lnTo>
                  <a:pt x="648" y="9"/>
                </a:lnTo>
                <a:lnTo>
                  <a:pt x="261" y="34"/>
                </a:lnTo>
                <a:lnTo>
                  <a:pt x="0" y="1440"/>
                </a:lnTo>
                <a:lnTo>
                  <a:pt x="0" y="1152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04788" y="2743200"/>
            <a:ext cx="785812" cy="2286000"/>
          </a:xfrm>
          <a:custGeom>
            <a:avLst/>
            <a:gdLst/>
            <a:ahLst/>
            <a:cxnLst>
              <a:cxn ang="0">
                <a:pos x="275" y="9"/>
              </a:cxn>
              <a:cxn ang="0">
                <a:pos x="0" y="26"/>
              </a:cxn>
              <a:cxn ang="0">
                <a:pos x="395" y="69"/>
              </a:cxn>
              <a:cxn ang="0">
                <a:pos x="495" y="1440"/>
              </a:cxn>
              <a:cxn ang="0">
                <a:pos x="481" y="0"/>
              </a:cxn>
            </a:cxnLst>
            <a:rect l="0" t="0" r="r" b="b"/>
            <a:pathLst>
              <a:path w="495" h="1440">
                <a:moveTo>
                  <a:pt x="275" y="9"/>
                </a:moveTo>
                <a:lnTo>
                  <a:pt x="0" y="26"/>
                </a:lnTo>
                <a:lnTo>
                  <a:pt x="395" y="69"/>
                </a:lnTo>
                <a:lnTo>
                  <a:pt x="495" y="1440"/>
                </a:lnTo>
                <a:lnTo>
                  <a:pt x="481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2209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Steel plate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038600" y="228600"/>
            <a:ext cx="4876800" cy="944563"/>
          </a:xfrm>
        </p:spPr>
        <p:txBody>
          <a:bodyPr/>
          <a:lstStyle/>
          <a:p>
            <a:pPr algn="l"/>
            <a:r>
              <a:rPr lang="en-US" sz="4000" dirty="0" smtClean="0">
                <a:latin typeface="Times New Roman" pitchFamily="18" charset="0"/>
              </a:rPr>
              <a:t>But sometimes,</a:t>
            </a: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>past history </a:t>
            </a:r>
            <a:r>
              <a:rPr lang="en-US" sz="4000" dirty="0" smtClean="0">
                <a:latin typeface="Times New Roman" pitchFamily="18" charset="0"/>
              </a:rPr>
              <a:t>is needed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85800" y="2784475"/>
            <a:ext cx="1279525" cy="2320925"/>
          </a:xfrm>
          <a:custGeom>
            <a:avLst/>
            <a:gdLst/>
            <a:ahLst/>
            <a:cxnLst>
              <a:cxn ang="0">
                <a:pos x="192" y="1462"/>
              </a:cxn>
              <a:cxn ang="0">
                <a:pos x="0" y="838"/>
              </a:cxn>
              <a:cxn ang="0">
                <a:pos x="96" y="118"/>
              </a:cxn>
              <a:cxn ang="0">
                <a:pos x="240" y="214"/>
              </a:cxn>
              <a:cxn ang="0">
                <a:pos x="282" y="0"/>
              </a:cxn>
              <a:cxn ang="0">
                <a:pos x="806" y="69"/>
              </a:cxn>
              <a:cxn ang="0">
                <a:pos x="316" y="146"/>
              </a:cxn>
              <a:cxn ang="0">
                <a:pos x="368" y="69"/>
              </a:cxn>
              <a:cxn ang="0">
                <a:pos x="432" y="886"/>
              </a:cxn>
              <a:cxn ang="0">
                <a:pos x="240" y="1462"/>
              </a:cxn>
            </a:cxnLst>
            <a:rect l="0" t="0" r="r" b="b"/>
            <a:pathLst>
              <a:path w="806" h="1462">
                <a:moveTo>
                  <a:pt x="192" y="1462"/>
                </a:moveTo>
                <a:lnTo>
                  <a:pt x="0" y="838"/>
                </a:lnTo>
                <a:lnTo>
                  <a:pt x="96" y="118"/>
                </a:lnTo>
                <a:lnTo>
                  <a:pt x="240" y="214"/>
                </a:lnTo>
                <a:lnTo>
                  <a:pt x="282" y="0"/>
                </a:lnTo>
                <a:lnTo>
                  <a:pt x="806" y="69"/>
                </a:lnTo>
                <a:lnTo>
                  <a:pt x="316" y="146"/>
                </a:lnTo>
                <a:lnTo>
                  <a:pt x="368" y="69"/>
                </a:lnTo>
                <a:lnTo>
                  <a:pt x="432" y="886"/>
                </a:lnTo>
                <a:lnTo>
                  <a:pt x="240" y="1462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1644058">
            <a:off x="762000" y="990600"/>
            <a:ext cx="3505200" cy="457200"/>
            <a:chOff x="3024" y="2400"/>
            <a:chExt cx="2208" cy="2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Flame with time-varying heat h(t)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057400" y="1371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Thermometer measuring temperature </a:t>
            </a:r>
            <a:r>
              <a:rPr lang="en-US" sz="2800">
                <a:latin typeface="Symbol" pitchFamily="18" charset="2"/>
              </a:rPr>
              <a:t>q</a:t>
            </a:r>
            <a:r>
              <a:rPr lang="en-US" sz="2800">
                <a:latin typeface="Times New Roman" pitchFamily="18" charset="0"/>
              </a:rPr>
              <a:t>(t)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981200" y="4724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Heats takes time to seep through plate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Plate retains heat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Symbol" pitchFamily="18" charset="2"/>
              </a:rPr>
              <a:t>q</a:t>
            </a:r>
            <a:r>
              <a:rPr lang="en-US" sz="2800">
                <a:latin typeface="Times New Roman" pitchFamily="18" charset="0"/>
              </a:rPr>
              <a:t>(t=t’) 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</a:t>
            </a:r>
            <a:r>
              <a:rPr lang="en-US" sz="2800">
                <a:latin typeface="Times New Roman" pitchFamily="18" charset="0"/>
              </a:rPr>
              <a:t> history of h(t) for time t&lt;t’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0" y="2133600"/>
            <a:ext cx="29718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990600" y="2743200"/>
            <a:ext cx="1520825" cy="2286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8" y="9"/>
              </a:cxn>
              <a:cxn ang="0">
                <a:pos x="96" y="336"/>
              </a:cxn>
              <a:cxn ang="0">
                <a:pos x="322" y="86"/>
              </a:cxn>
              <a:cxn ang="0">
                <a:pos x="958" y="0"/>
              </a:cxn>
              <a:cxn ang="0">
                <a:pos x="648" y="9"/>
              </a:cxn>
              <a:cxn ang="0">
                <a:pos x="261" y="34"/>
              </a:cxn>
              <a:cxn ang="0">
                <a:pos x="0" y="1440"/>
              </a:cxn>
              <a:cxn ang="0">
                <a:pos x="0" y="1152"/>
              </a:cxn>
            </a:cxnLst>
            <a:rect l="0" t="0" r="r" b="b"/>
            <a:pathLst>
              <a:path w="958" h="1440">
                <a:moveTo>
                  <a:pt x="0" y="1200"/>
                </a:moveTo>
                <a:lnTo>
                  <a:pt x="38" y="9"/>
                </a:lnTo>
                <a:lnTo>
                  <a:pt x="96" y="336"/>
                </a:lnTo>
                <a:lnTo>
                  <a:pt x="322" y="86"/>
                </a:lnTo>
                <a:lnTo>
                  <a:pt x="958" y="0"/>
                </a:lnTo>
                <a:lnTo>
                  <a:pt x="648" y="9"/>
                </a:lnTo>
                <a:lnTo>
                  <a:pt x="261" y="34"/>
                </a:lnTo>
                <a:lnTo>
                  <a:pt x="0" y="1440"/>
                </a:lnTo>
                <a:lnTo>
                  <a:pt x="0" y="1152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04788" y="2743200"/>
            <a:ext cx="785812" cy="2286000"/>
          </a:xfrm>
          <a:custGeom>
            <a:avLst/>
            <a:gdLst/>
            <a:ahLst/>
            <a:cxnLst>
              <a:cxn ang="0">
                <a:pos x="275" y="9"/>
              </a:cxn>
              <a:cxn ang="0">
                <a:pos x="0" y="26"/>
              </a:cxn>
              <a:cxn ang="0">
                <a:pos x="395" y="69"/>
              </a:cxn>
              <a:cxn ang="0">
                <a:pos x="495" y="1440"/>
              </a:cxn>
              <a:cxn ang="0">
                <a:pos x="481" y="0"/>
              </a:cxn>
            </a:cxnLst>
            <a:rect l="0" t="0" r="r" b="b"/>
            <a:pathLst>
              <a:path w="495" h="1440">
                <a:moveTo>
                  <a:pt x="275" y="9"/>
                </a:moveTo>
                <a:lnTo>
                  <a:pt x="0" y="26"/>
                </a:lnTo>
                <a:lnTo>
                  <a:pt x="395" y="69"/>
                </a:lnTo>
                <a:lnTo>
                  <a:pt x="495" y="1440"/>
                </a:lnTo>
                <a:lnTo>
                  <a:pt x="481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2209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Steel plate</a:t>
            </a:r>
          </a:p>
        </p:txBody>
      </p:sp>
      <p:sp>
        <p:nvSpPr>
          <p:cNvPr id="35" name="Oval 34"/>
          <p:cNvSpPr/>
          <p:nvPr/>
        </p:nvSpPr>
        <p:spPr>
          <a:xfrm>
            <a:off x="3962400" y="762000"/>
            <a:ext cx="1219200" cy="68580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644571" y="1538514"/>
            <a:ext cx="1785258" cy="1465943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53200" y="2438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“causal”: only past effects present (not future)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343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10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7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baseline="-25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12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where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/>
                <a:ea typeface="Cambria Math"/>
              </a:rPr>
              <a:t>,  … are constants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				called a “filter”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330875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Special case: temperature </a:t>
            </a:r>
            <a:r>
              <a:rPr lang="en-US" sz="2800" dirty="0">
                <a:latin typeface="Times New Roman" pitchFamily="18" charset="0"/>
              </a:rPr>
              <a:t>depends only on the time elapsed since the flame was turned on, and not on the </a:t>
            </a:r>
            <a:r>
              <a:rPr lang="en-US" sz="2800" dirty="0" smtClean="0">
                <a:latin typeface="Times New Roman" pitchFamily="18" charset="0"/>
              </a:rPr>
              <a:t>experiment as performed on </a:t>
            </a:r>
            <a:r>
              <a:rPr lang="en-US" sz="2800" dirty="0">
                <a:latin typeface="Times New Roman" pitchFamily="18" charset="0"/>
              </a:rPr>
              <a:t>Monday or </a:t>
            </a:r>
            <a:r>
              <a:rPr lang="en-US" sz="2800" dirty="0" smtClean="0">
                <a:latin typeface="Times New Roman" pitchFamily="18" charset="0"/>
              </a:rPr>
              <a:t>Wednesday</a:t>
            </a:r>
            <a:endParaRPr lang="en-US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4876800" y="3035300"/>
          <a:ext cx="3062288" cy="3441700"/>
        </p:xfrm>
        <a:graphic>
          <a:graphicData uri="http://schemas.openxmlformats.org/presentationml/2006/ole">
            <p:oleObj spid="_x0000_s1027" name="Bitmap Image" r:id="rId4" imgW="4076190" imgH="4580952" progId="PBrush">
              <p:embed/>
            </p:oleObj>
          </a:graphicData>
        </a:graphic>
      </p:graphicFrame>
      <p:sp>
        <p:nvSpPr>
          <p:cNvPr id="11301" name="Freeform 37"/>
          <p:cNvSpPr>
            <a:spLocks/>
          </p:cNvSpPr>
          <p:nvPr/>
        </p:nvSpPr>
        <p:spPr bwMode="auto">
          <a:xfrm flipH="1">
            <a:off x="6477000" y="2120900"/>
            <a:ext cx="1143000" cy="124460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1152" y="64"/>
              </a:cxn>
              <a:cxn ang="0">
                <a:pos x="2544" y="64"/>
              </a:cxn>
            </a:cxnLst>
            <a:rect l="0" t="0" r="r" b="b"/>
            <a:pathLst>
              <a:path w="2544" h="448">
                <a:moveTo>
                  <a:pt x="0" y="448"/>
                </a:moveTo>
                <a:cubicBezTo>
                  <a:pt x="364" y="288"/>
                  <a:pt x="728" y="128"/>
                  <a:pt x="1152" y="64"/>
                </a:cubicBezTo>
                <a:cubicBezTo>
                  <a:pt x="1576" y="0"/>
                  <a:pt x="2060" y="32"/>
                  <a:pt x="2544" y="6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562600" y="18923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same </a:t>
            </a:r>
            <a:r>
              <a:rPr lang="en-US" sz="2400" dirty="0">
                <a:latin typeface="Times New Roman" pitchFamily="18" charset="0"/>
              </a:rPr>
              <a:t>shape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38200" y="2959100"/>
            <a:ext cx="3190875" cy="3462337"/>
            <a:chOff x="685800" y="1905000"/>
            <a:chExt cx="3190875" cy="3462337"/>
          </a:xfrm>
        </p:grpSpPr>
        <p:graphicFrame>
          <p:nvGraphicFramePr>
            <p:cNvPr id="11297" name="Object 33"/>
            <p:cNvGraphicFramePr>
              <a:graphicFrameLocks noChangeAspect="1"/>
            </p:cNvGraphicFramePr>
            <p:nvPr/>
          </p:nvGraphicFramePr>
          <p:xfrm>
            <a:off x="685800" y="1905000"/>
            <a:ext cx="3190875" cy="3462337"/>
          </p:xfrm>
          <a:graphic>
            <a:graphicData uri="http://schemas.openxmlformats.org/presentationml/2006/ole">
              <p:oleObj spid="_x0000_s1026" name="Bitmap Image" r:id="rId5" imgW="4258269" imgH="4619048" progId="PBrush">
                <p:embed/>
              </p:oleObj>
            </a:graphicData>
          </a:graphic>
        </p:graphicFrame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 rot="16200000">
              <a:off x="2103439" y="2620089"/>
              <a:ext cx="609600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14300" lvl="1">
                <a:spcBef>
                  <a:spcPct val="50000"/>
                </a:spcBef>
              </a:pPr>
              <a:r>
                <a:rPr lang="en-US" sz="1000" dirty="0">
                  <a:latin typeface="Symbol" pitchFamily="18" charset="2"/>
                </a:rPr>
                <a:t>q</a:t>
              </a:r>
              <a:r>
                <a:rPr lang="en-US" sz="1000" dirty="0"/>
                <a:t>(t)</a:t>
              </a:r>
            </a:p>
          </p:txBody>
        </p:sp>
      </p:grp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4419600" y="55372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 rot="16200000">
            <a:off x="6332538" y="3713162"/>
            <a:ext cx="5334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>
              <a:spcBef>
                <a:spcPct val="50000"/>
              </a:spcBef>
            </a:pPr>
            <a:r>
              <a:rPr lang="en-US" sz="1000" dirty="0">
                <a:latin typeface="Symbol" pitchFamily="18" charset="2"/>
              </a:rPr>
              <a:t>q</a:t>
            </a:r>
            <a:r>
              <a:rPr lang="en-US" sz="1000" dirty="0"/>
              <a:t>(t)</a:t>
            </a:r>
          </a:p>
        </p:txBody>
      </p:sp>
      <p:sp>
        <p:nvSpPr>
          <p:cNvPr id="11300" name="Freeform 36"/>
          <p:cNvSpPr>
            <a:spLocks/>
          </p:cNvSpPr>
          <p:nvPr/>
        </p:nvSpPr>
        <p:spPr bwMode="auto">
          <a:xfrm rot="20923323">
            <a:off x="3568445" y="2310275"/>
            <a:ext cx="2017238" cy="81614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1152" y="64"/>
              </a:cxn>
              <a:cxn ang="0">
                <a:pos x="2544" y="64"/>
              </a:cxn>
            </a:cxnLst>
            <a:rect l="0" t="0" r="r" b="b"/>
            <a:pathLst>
              <a:path w="2544" h="448">
                <a:moveTo>
                  <a:pt x="0" y="448"/>
                </a:moveTo>
                <a:cubicBezTo>
                  <a:pt x="364" y="288"/>
                  <a:pt x="728" y="128"/>
                  <a:pt x="1152" y="64"/>
                </a:cubicBezTo>
                <a:cubicBezTo>
                  <a:pt x="1576" y="0"/>
                  <a:pt x="2060" y="32"/>
                  <a:pt x="2544" y="6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587103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 is “time-shift invariant”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2276</Words>
  <Application>Microsoft Office PowerPoint</Application>
  <PresentationFormat>On-screen Show (4:3)</PresentationFormat>
  <Paragraphs>292</Paragraphs>
  <Slides>35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Bitmap Image</vt:lpstr>
      <vt:lpstr>Slide 1</vt:lpstr>
      <vt:lpstr>Slide 2</vt:lpstr>
      <vt:lpstr>Goals of the lecture</vt:lpstr>
      <vt:lpstr>sometimes, no past history is needed</vt:lpstr>
      <vt:lpstr>this idea described as a linear model</vt:lpstr>
      <vt:lpstr>But sometimes, past history is needed</vt:lpstr>
      <vt:lpstr>But sometimes, past history is needed</vt:lpstr>
      <vt:lpstr>this idea described as a linear model</vt:lpstr>
      <vt:lpstr>Slide 9</vt:lpstr>
      <vt:lpstr>this idea described as a linear model</vt:lpstr>
      <vt:lpstr>this idea written as a summation</vt:lpstr>
      <vt:lpstr>this idea written as a summation</vt:lpstr>
      <vt:lpstr>this idea written as matrix equation</vt:lpstr>
      <vt:lpstr>we’ve heard the word “convolution” before in Lecture 11 it’s the name of this integral</vt:lpstr>
      <vt:lpstr>but the integral can be approximated as the summation we’ve just seen</vt:lpstr>
      <vt:lpstr>so, mathematically, what we’re doing is “convolution”</vt:lpstr>
      <vt:lpstr>convolutions can be written two ways</vt:lpstr>
      <vt:lpstr>implying that the convolution operation is symmetric  g*h = h*g</vt:lpstr>
      <vt:lpstr>meaning of the filter g  suppose the input is a spike h = [1, 0, 0, 0 … 0]T  then the output is the filter</vt:lpstr>
      <vt:lpstr>so the filter represents the  “impulse response”  of the experiment</vt:lpstr>
      <vt:lpstr>Slide 21</vt:lpstr>
      <vt:lpstr>Slide 22</vt:lpstr>
      <vt:lpstr>example: heat-generating layer</vt:lpstr>
      <vt:lpstr>known impulse response</vt:lpstr>
      <vt:lpstr>known impulse response</vt:lpstr>
      <vt:lpstr>Slide 26</vt:lpstr>
      <vt:lpstr>The Method</vt:lpstr>
      <vt:lpstr>Slide 28</vt:lpstr>
      <vt:lpstr>Slide 29</vt:lpstr>
      <vt:lpstr>Try adding  prior information of smoothness  (minimize second derivative)</vt:lpstr>
      <vt:lpstr>Slide 31</vt:lpstr>
      <vt:lpstr>Tips on filter calculations with MatLab</vt:lpstr>
      <vt:lpstr>you should avoid constructing the matrix</vt:lpstr>
      <vt:lpstr>Tip #1  use the conv() function  to calculate the convolution q = g * h not the matrix multiplication q=Gh </vt:lpstr>
      <vt:lpstr>Tip  #2  use the bicg() solver, together with the function filterrfun() to solve Fq=h by generalized least squares  not matrix division hest=(FTF)\(FTq)</vt:lpstr>
    </vt:vector>
  </TitlesOfParts>
  <Company>LDEO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 Afraid to Ask …</dc:title>
  <dc:creator>Bill Menke</dc:creator>
  <cp:lastModifiedBy>William Menke</cp:lastModifiedBy>
  <cp:revision>853</cp:revision>
  <dcterms:created xsi:type="dcterms:W3CDTF">2008-08-25T18:59:31Z</dcterms:created>
  <dcterms:modified xsi:type="dcterms:W3CDTF">2016-03-28T23:47:06Z</dcterms:modified>
</cp:coreProperties>
</file>