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>
        <p:scale>
          <a:sx n="100" d="100"/>
          <a:sy n="100" d="100"/>
        </p:scale>
        <p:origin x="-28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6A01-74FB-4D69-97AC-58A9A1CA78AC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C9948-6E2D-44F0-8983-40C26BC469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719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42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85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78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101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988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32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0754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271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62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2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60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225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97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45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35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0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501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38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78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C9948-6E2D-44F0-8983-40C26BC4691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93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4695-30A6-4159-9AE3-4C0E16171FB2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9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A698-A1D4-426F-8C08-563D1E91F551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751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A776-4BD6-4A1F-87F8-F60278CE5D00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2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9F48-293C-40A8-A419-423B49FC83B1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9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D9B8-41C1-4089-A947-87340923F66E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2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5702-3444-48E2-B76C-4D7D5710A042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76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75A3-ADEE-4D0A-B253-6F8A2D07A1B9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52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5CD8-DDA6-44FC-B7EE-C1ED5A62E9D3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0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CF2-78B3-408E-A679-BEA61AD30E68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2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EFF1-AA6F-4005-9376-CD41A4DA479D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9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1EA6-F55C-4F40-889C-666415F4638B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65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47675-70DB-4ED1-9B29-ED25C099B0C0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8CEA-9301-41AF-9DB8-EB5C7DB7B7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837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Arial" pitchFamily="34" charset="0"/>
                <a:cs typeface="Arial" pitchFamily="34" charset="0"/>
              </a:rPr>
              <a:t>Chapter-4</a:t>
            </a:r>
            <a:r>
              <a:rPr lang="en-IN" sz="4000" dirty="0">
                <a:latin typeface="Arial" pitchFamily="34" charset="0"/>
                <a:cs typeface="Arial" pitchFamily="34" charset="0"/>
              </a:rPr>
              <a:t/>
            </a:r>
            <a:br>
              <a:rPr lang="en-IN" sz="4000" dirty="0">
                <a:latin typeface="Arial" pitchFamily="34" charset="0"/>
                <a:cs typeface="Arial" pitchFamily="34" charset="0"/>
              </a:rPr>
            </a:br>
            <a:r>
              <a:rPr lang="en-IN" sz="4000" dirty="0">
                <a:latin typeface="Arial" pitchFamily="34" charset="0"/>
                <a:cs typeface="Arial" pitchFamily="34" charset="0"/>
              </a:rPr>
              <a:t> Memory and data locality </a:t>
            </a:r>
            <a:endParaRPr lang="en-I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70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85800"/>
            <a:ext cx="4221987" cy="4111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67544" y="50131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4.9: </a:t>
            </a:r>
            <a:r>
              <a:rPr lang="en-IN" dirty="0"/>
              <a:t>A small example of matrix multiplication. For brevity, we show </a:t>
            </a:r>
            <a:r>
              <a:rPr lang="en-IN" i="1" dirty="0"/>
              <a:t>M</a:t>
            </a:r>
            <a:r>
              <a:rPr lang="en-IN" dirty="0"/>
              <a:t>[</a:t>
            </a:r>
            <a:r>
              <a:rPr lang="en-IN" i="1" dirty="0"/>
              <a:t>y</a:t>
            </a:r>
            <a:r>
              <a:rPr lang="en-IN" dirty="0"/>
              <a:t>*Width+ </a:t>
            </a:r>
            <a:r>
              <a:rPr lang="en-IN" i="1" dirty="0"/>
              <a:t>x</a:t>
            </a:r>
            <a:r>
              <a:rPr lang="en-IN" dirty="0"/>
              <a:t>], </a:t>
            </a:r>
            <a:r>
              <a:rPr lang="en-IN" i="1" dirty="0"/>
              <a:t>N</a:t>
            </a:r>
            <a:r>
              <a:rPr lang="en-IN" dirty="0"/>
              <a:t>[</a:t>
            </a:r>
            <a:r>
              <a:rPr lang="en-IN" i="1" dirty="0"/>
              <a:t>y</a:t>
            </a:r>
            <a:r>
              <a:rPr lang="en-IN" dirty="0"/>
              <a:t>*Width + </a:t>
            </a:r>
            <a:r>
              <a:rPr lang="en-IN" i="1" dirty="0"/>
              <a:t>x</a:t>
            </a:r>
            <a:r>
              <a:rPr lang="en-IN" dirty="0"/>
              <a:t>], </a:t>
            </a:r>
            <a:r>
              <a:rPr lang="en-IN" i="1" dirty="0"/>
              <a:t>P</a:t>
            </a:r>
            <a:r>
              <a:rPr lang="en-IN" dirty="0"/>
              <a:t>[y*Width+ </a:t>
            </a:r>
            <a:r>
              <a:rPr lang="en-IN" i="1" dirty="0"/>
              <a:t>x</a:t>
            </a:r>
            <a:r>
              <a:rPr lang="en-IN" dirty="0"/>
              <a:t>] as </a:t>
            </a:r>
            <a:r>
              <a:rPr lang="en-IN" i="1" dirty="0" err="1"/>
              <a:t>My,x</a:t>
            </a:r>
            <a:r>
              <a:rPr lang="en-IN" dirty="0"/>
              <a:t>, </a:t>
            </a:r>
            <a:r>
              <a:rPr lang="en-IN" i="1" dirty="0" err="1"/>
              <a:t>Ny,x</a:t>
            </a:r>
            <a:r>
              <a:rPr lang="en-IN" i="1" dirty="0"/>
              <a:t> </a:t>
            </a:r>
            <a:r>
              <a:rPr lang="en-IN" i="1" dirty="0" err="1"/>
              <a:t>Py,x</a:t>
            </a:r>
            <a:r>
              <a:rPr lang="en-IN" dirty="0"/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191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1183"/>
            <a:ext cx="7772400" cy="2560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437112"/>
            <a:ext cx="80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4.10: </a:t>
            </a:r>
            <a:r>
              <a:rPr lang="en-IN" dirty="0"/>
              <a:t>Global memory accesses performed by threads in block0,0.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158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75200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1560" y="522920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4.11: </a:t>
            </a:r>
            <a:r>
              <a:rPr lang="en-IN" dirty="0"/>
              <a:t>Reducing traffic congestion in highway systems.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56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8628"/>
            <a:ext cx="7200800" cy="33430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95958" y="4941168"/>
            <a:ext cx="808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4.12: </a:t>
            </a:r>
            <a:r>
              <a:rPr lang="en-IN" dirty="0"/>
              <a:t>Carpooling requires synchronization among people.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935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109573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27584" y="501317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4.13: </a:t>
            </a:r>
            <a:r>
              <a:rPr lang="en-IN" dirty="0"/>
              <a:t>Tiled Algorithms require synchronization among threads.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5907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52" y="332656"/>
            <a:ext cx="4755633" cy="4615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537321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4.14: </a:t>
            </a:r>
            <a:r>
              <a:rPr lang="en-IN" dirty="0"/>
              <a:t>Tiling </a:t>
            </a:r>
            <a:r>
              <a:rPr lang="en-IN" i="1" dirty="0"/>
              <a:t>M </a:t>
            </a:r>
            <a:r>
              <a:rPr lang="en-IN" dirty="0"/>
              <a:t>and </a:t>
            </a:r>
            <a:r>
              <a:rPr lang="en-IN" i="1" dirty="0"/>
              <a:t>N </a:t>
            </a:r>
            <a:r>
              <a:rPr lang="en-IN" dirty="0"/>
              <a:t>to utilize shared memory.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85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6789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95536" y="508518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4.15: </a:t>
            </a:r>
            <a:r>
              <a:rPr lang="en-IN" dirty="0"/>
              <a:t>Execution phases of a tiled matrix multiplication.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584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322904" cy="4255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39552" y="515719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4.16: </a:t>
            </a:r>
            <a:r>
              <a:rPr lang="en-IN" dirty="0"/>
              <a:t>A tiled Matrix Multiplication Kernel using shared memory.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890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4927149" cy="432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0131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4.17: </a:t>
            </a:r>
            <a:r>
              <a:rPr lang="en-IN" dirty="0"/>
              <a:t>Calculation of the matrix indexes in tiled multiplication.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706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5758408" cy="38365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19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494116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4.18: </a:t>
            </a:r>
            <a:r>
              <a:rPr lang="en-IN" dirty="0"/>
              <a:t>Loading input matrix elements that are close to the edge–phase 1 of Block0,0.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486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" y="854869"/>
            <a:ext cx="7772400" cy="2573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468052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2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5576" y="4365104"/>
            <a:ext cx="767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4.1: </a:t>
            </a:r>
            <a:r>
              <a:rPr lang="en-IN" dirty="0"/>
              <a:t>The most executed part of the image blurring kernel in Fig. 3.8.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375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27099"/>
            <a:ext cx="5902424" cy="37987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20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01317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4.19: </a:t>
            </a:r>
            <a:r>
              <a:rPr lang="en-IN" dirty="0"/>
              <a:t>Loading input elements during phase 0 of block1,0.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064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021254" cy="35479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21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47251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4.20: </a:t>
            </a:r>
            <a:r>
              <a:rPr lang="en-IN" dirty="0"/>
              <a:t>Tiled matrix multiplication kernel with boundary condition checks.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3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4268100" cy="3967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3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99592" y="479715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4.2: </a:t>
            </a:r>
            <a:r>
              <a:rPr lang="en-IN" dirty="0"/>
              <a:t>Matrix multiplication using multiple blocks by tiling P.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995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53" y="548680"/>
            <a:ext cx="7772400" cy="31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479715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4.3: </a:t>
            </a:r>
            <a:r>
              <a:rPr lang="en-IN" dirty="0"/>
              <a:t>A simple matrix multiplication kernel using one thread to compute one P element.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243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685800"/>
            <a:ext cx="4415897" cy="4111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55576" y="51571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4.4: </a:t>
            </a:r>
            <a:r>
              <a:rPr lang="en-IN" dirty="0"/>
              <a:t>A small execution example of </a:t>
            </a:r>
            <a:r>
              <a:rPr lang="en-IN" dirty="0" err="1"/>
              <a:t>matrixMulKernel</a:t>
            </a:r>
            <a:r>
              <a:rPr lang="en-IN" dirty="0"/>
              <a:t>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135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238922" cy="41559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52292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4.5: </a:t>
            </a:r>
            <a:r>
              <a:rPr lang="en-IN" dirty="0"/>
              <a:t>Matrix multiplication actions of one thread block.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07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4910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50131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4.6: </a:t>
            </a:r>
            <a:r>
              <a:rPr lang="en-IN" dirty="0"/>
              <a:t>Overview of the CUDA device memory model.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10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739577"/>
            <a:ext cx="5544616" cy="4251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39552" y="537321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4.7: </a:t>
            </a:r>
            <a:r>
              <a:rPr lang="en-IN" dirty="0"/>
              <a:t>Memory vs. registers in a modern computer based on the von Neumann model.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78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27634"/>
            <a:ext cx="6131546" cy="3738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8CEA-9301-41AF-9DB8-EB5C7DB7B738}" type="slidenum">
              <a:rPr lang="en-IN" smtClean="0"/>
              <a:t>9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3568" y="522920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4.8: </a:t>
            </a:r>
            <a:r>
              <a:rPr lang="en-IN" dirty="0"/>
              <a:t>Shared memory vs. registers in a CUDA device SM.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867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524</Words>
  <Application>Microsoft Office PowerPoint</Application>
  <PresentationFormat>On-screen Show (4:3)</PresentationFormat>
  <Paragraphs>83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Chapter-4  Memory and data locality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Chapter-4</dc:title>
  <dc:creator>Mythili K.</dc:creator>
  <cp:lastModifiedBy>Mythili K.</cp:lastModifiedBy>
  <cp:revision>5</cp:revision>
  <dcterms:created xsi:type="dcterms:W3CDTF">2016-11-22T06:30:08Z</dcterms:created>
  <dcterms:modified xsi:type="dcterms:W3CDTF">2016-11-23T06:53:35Z</dcterms:modified>
</cp:coreProperties>
</file>