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A6F27-CA28-495A-A104-D1873A1B8821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5C7A7-D996-4A4C-9448-BA3785BE0E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94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667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866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249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948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096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086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20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673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8168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33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711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763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553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048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388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95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974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241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0888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987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5C7A7-D996-4A4C-9448-BA3785BE0EF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35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40D8-0AC5-40C8-BA9C-ADB276BA1CC2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273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97D8-1A58-4360-BFB8-BFA17EB17366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99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D8BB-DBD7-4157-9944-4BCC863CE23D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48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9A55-8E78-4D0D-B7D3-1B66D7F2CB6B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43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F243-D7C4-4F7D-8E78-F41929AE4919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05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FA12-D1B0-4B04-B0E9-72FCEF560DCA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53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ADA-1826-4FB1-B5A1-2AE1BEAF8229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75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77A5-2A53-4BA4-AB9D-DC3A5202EF66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85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7359-C7D9-4DCA-AE1F-BAD3C541BE56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944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42A-597C-4BD7-AA20-1C16515A1D01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9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55D-6987-476D-BF1D-806D0EC2908D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95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8F9A0-B793-48D1-9826-E6B937884F2A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E310-5D55-4319-9482-F071EFE46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306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Chapter-18</a:t>
            </a:r>
            <a:r>
              <a:rPr lang="en-IN" dirty="0">
                <a:latin typeface="Arial" pitchFamily="34" charset="0"/>
                <a:cs typeface="Arial" pitchFamily="34" charset="0"/>
              </a:rPr>
              <a:t/>
            </a:r>
            <a:br>
              <a:rPr lang="en-IN" dirty="0">
                <a:latin typeface="Arial" pitchFamily="34" charset="0"/>
                <a:cs typeface="Arial" pitchFamily="34" charset="0"/>
              </a:rPr>
            </a:br>
            <a:r>
              <a:rPr lang="en-IN" dirty="0">
                <a:latin typeface="Arial" pitchFamily="34" charset="0"/>
                <a:cs typeface="Arial" pitchFamily="34" charset="0"/>
              </a:rPr>
              <a:t> Programming a heterogeneous computing cluster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37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8640"/>
            <a:ext cx="7054552" cy="49162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5301208"/>
            <a:ext cx="74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18.9</a:t>
            </a:r>
            <a:r>
              <a:rPr lang="en-IN" dirty="0"/>
              <a:t>: Data server process code (Part 1).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539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8720"/>
            <a:ext cx="7772400" cy="3443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4843296"/>
            <a:ext cx="6694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18.10</a:t>
            </a:r>
            <a:r>
              <a:rPr lang="en-IN" dirty="0"/>
              <a:t>: Data server process code (Part 2).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624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681"/>
            <a:ext cx="696368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18.11</a:t>
            </a:r>
            <a:r>
              <a:rPr lang="en-IN" dirty="0"/>
              <a:t>: Compute process code (Part 1).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628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8" y="1124744"/>
            <a:ext cx="7772400" cy="3160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93688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18.12</a:t>
            </a:r>
            <a:r>
              <a:rPr lang="en-IN" dirty="0"/>
              <a:t>: Compute process code (Part 2).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95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326360" cy="2674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443711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18.13</a:t>
            </a:r>
            <a:r>
              <a:rPr lang="en-IN" dirty="0"/>
              <a:t>: A two-stage strategy for overlapping computation with communication.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394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1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5830416" cy="3884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869160"/>
            <a:ext cx="4528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18.14</a:t>
            </a:r>
            <a:r>
              <a:rPr lang="en-IN" dirty="0"/>
              <a:t>: Compute process code (Part 3).</a:t>
            </a:r>
          </a:p>
        </p:txBody>
      </p:sp>
    </p:spTree>
    <p:extLst>
      <p:ext uri="{BB962C8B-B14F-4D97-AF65-F5344CB8AC3E}">
        <p14:creationId xmlns:p14="http://schemas.microsoft.com/office/powerpoint/2010/main" val="403432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1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5404725" cy="30754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59949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18.15</a:t>
            </a:r>
            <a:r>
              <a:rPr lang="en-IN" dirty="0"/>
              <a:t>: Device memory offsets used for data exchange with </a:t>
            </a:r>
            <a:r>
              <a:rPr lang="en-IN" dirty="0" err="1"/>
              <a:t>neighbor</a:t>
            </a:r>
            <a:r>
              <a:rPr lang="en-IN" dirty="0"/>
              <a:t> processes.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33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1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76872"/>
            <a:ext cx="7772400" cy="15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42671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18.16</a:t>
            </a:r>
            <a:r>
              <a:rPr lang="en-IN" dirty="0"/>
              <a:t>: Compute process code (Part 4).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761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1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6142011" cy="4117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99592" y="486916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18.17</a:t>
            </a:r>
            <a:r>
              <a:rPr lang="en-IN" dirty="0"/>
              <a:t>: Syntax for the </a:t>
            </a:r>
            <a:r>
              <a:rPr lang="en-IN" dirty="0" err="1"/>
              <a:t>MPI_Sendrecv</a:t>
            </a:r>
            <a:r>
              <a:rPr lang="en-IN" dirty="0"/>
              <a:t>() function.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518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1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3" y="692696"/>
            <a:ext cx="6478488" cy="38902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19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57913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18.18</a:t>
            </a:r>
            <a:r>
              <a:rPr lang="en-IN" dirty="0"/>
              <a:t>: Compute process code (Part 5).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502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5" y="1700808"/>
            <a:ext cx="777240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36510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18.1</a:t>
            </a:r>
            <a:r>
              <a:rPr lang="en-IN" dirty="0"/>
              <a:t>:Programer’s view of MPI processes.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753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1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681"/>
            <a:ext cx="7422129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20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18.19</a:t>
            </a:r>
            <a:r>
              <a:rPr lang="en-IN" dirty="0"/>
              <a:t>: Compute process code (Part 6).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025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2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772400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21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18.20</a:t>
            </a:r>
            <a:r>
              <a:rPr lang="en-IN" dirty="0"/>
              <a:t>: Data server code (Part 3).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071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2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772400" cy="1887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22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99592" y="4149080"/>
            <a:ext cx="74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18.21</a:t>
            </a:r>
            <a:r>
              <a:rPr lang="en-IN" dirty="0"/>
              <a:t>: Revised MPI </a:t>
            </a:r>
            <a:r>
              <a:rPr lang="en-IN" dirty="0" err="1"/>
              <a:t>SendRec</a:t>
            </a:r>
            <a:r>
              <a:rPr lang="en-IN" dirty="0"/>
              <a:t> calls when using CUDA-aware MPI.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721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685800"/>
            <a:ext cx="3706738" cy="34886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58112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18.2</a:t>
            </a:r>
            <a:r>
              <a:rPr lang="en-IN" dirty="0"/>
              <a:t>: A 25-stencil computation example, with </a:t>
            </a:r>
            <a:r>
              <a:rPr lang="en-IN" dirty="0" err="1"/>
              <a:t>neighbors</a:t>
            </a:r>
            <a:r>
              <a:rPr lang="en-IN" dirty="0"/>
              <a:t> in the </a:t>
            </a:r>
            <a:r>
              <a:rPr lang="en-IN" i="1" dirty="0"/>
              <a:t>x</a:t>
            </a:r>
            <a:r>
              <a:rPr lang="en-IN" dirty="0"/>
              <a:t>, </a:t>
            </a:r>
            <a:r>
              <a:rPr lang="en-IN" i="1" dirty="0"/>
              <a:t>y</a:t>
            </a:r>
            <a:r>
              <a:rPr lang="en-IN" dirty="0"/>
              <a:t>, </a:t>
            </a:r>
            <a:r>
              <a:rPr lang="en-IN" i="1" dirty="0"/>
              <a:t>z</a:t>
            </a:r>
            <a:r>
              <a:rPr lang="en-IN" dirty="0"/>
              <a:t> directions.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618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35" y="836712"/>
            <a:ext cx="5760640" cy="33368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479715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18.3</a:t>
            </a:r>
            <a:r>
              <a:rPr lang="en-IN" dirty="0"/>
              <a:t>: 3D grid array for the </a:t>
            </a:r>
            <a:r>
              <a:rPr lang="en-IN" dirty="0" err="1"/>
              <a:t>modeling</a:t>
            </a:r>
            <a:r>
              <a:rPr lang="en-IN" dirty="0"/>
              <a:t> heat transfer in a duct.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280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7" y="2420888"/>
            <a:ext cx="7772400" cy="12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58446" y="4221088"/>
            <a:ext cx="7657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18.4</a:t>
            </a:r>
            <a:r>
              <a:rPr lang="en-IN" dirty="0"/>
              <a:t>: A small example of memory layout for the 3D grid.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413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680"/>
            <a:ext cx="6841746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60788" y="4509120"/>
            <a:ext cx="7943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18.5</a:t>
            </a:r>
            <a:r>
              <a:rPr lang="en-IN" dirty="0"/>
              <a:t>: Five basic MPI functions for establishing and closing a communication system.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489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6984776" cy="44510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382406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18.6</a:t>
            </a:r>
            <a:r>
              <a:rPr lang="en-IN" dirty="0"/>
              <a:t>: A simple MPI main program.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162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8720"/>
            <a:ext cx="7772400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20328" y="4725144"/>
            <a:ext cx="788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18.7</a:t>
            </a:r>
            <a:r>
              <a:rPr lang="en-IN" dirty="0"/>
              <a:t>: Syntax for the </a:t>
            </a:r>
            <a:r>
              <a:rPr lang="en-IN" dirty="0" err="1"/>
              <a:t>MPI_Send</a:t>
            </a:r>
            <a:r>
              <a:rPr lang="en-IN" dirty="0"/>
              <a:t>() function.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955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8720"/>
            <a:ext cx="77724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E310-5D55-4319-9482-F071EFE4649E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99592" y="472514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18.8</a:t>
            </a:r>
            <a:r>
              <a:rPr lang="en-IN" dirty="0"/>
              <a:t>: Syntax for the </a:t>
            </a:r>
            <a:r>
              <a:rPr lang="en-IN" dirty="0" err="1"/>
              <a:t>MPI_Recv</a:t>
            </a:r>
            <a:r>
              <a:rPr lang="en-IN" dirty="0"/>
              <a:t>() function.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800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503</Words>
  <Application>Microsoft Office PowerPoint</Application>
  <PresentationFormat>On-screen Show (4:3)</PresentationFormat>
  <Paragraphs>87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Chapter-18  Programming a heterogeneous computing cluster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CHAPTER-18</dc:title>
  <dc:creator>Sahana M.</dc:creator>
  <cp:lastModifiedBy>Mythili K.</cp:lastModifiedBy>
  <cp:revision>4</cp:revision>
  <dcterms:created xsi:type="dcterms:W3CDTF">2016-11-22T06:36:44Z</dcterms:created>
  <dcterms:modified xsi:type="dcterms:W3CDTF">2016-11-24T05:39:46Z</dcterms:modified>
</cp:coreProperties>
</file>