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6953-2EE9-4DD4-95FE-CF97063E5AE3}" type="datetimeFigureOut">
              <a:rPr lang="en-IN" smtClean="0"/>
              <a:t>24-11-2016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5CEE7-8B9C-43E7-843B-6CCFAECBD3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86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22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107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243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39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5179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1772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8415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334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2208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8056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903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671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8697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9363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2571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5419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234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4658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7597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7012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2852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570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5202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930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43046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07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784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529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645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72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37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5CEE7-8B9C-43E7-843B-6CCFAECBD37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12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B513-65CD-4E43-9293-98A47AA00EB1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276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7E07-4783-45D5-99AE-C2BDD6548592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16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815-F6A5-4EF1-BD4E-1D7CCF11F515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33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A86A-17D4-46BF-83B8-40AF364A4242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87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ED4C-84B6-4D08-8B74-EE6CD7D1535A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56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079B-B840-4553-B58B-84DD7B18EB15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860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54F2-0A87-40F0-A326-6D6CA01C1EBB}" type="datetime1">
              <a:rPr lang="en-IN" smtClean="0"/>
              <a:t>24-11-2016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282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995A-87EA-46E5-82A4-170B145D01F2}" type="datetime1">
              <a:rPr lang="en-IN" smtClean="0"/>
              <a:t>24-11-2016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22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F091-4018-42A7-B819-2F88FA5B9630}" type="datetime1">
              <a:rPr lang="en-IN" smtClean="0"/>
              <a:t>24-11-2016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359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4C86-AA41-486B-8093-F11BB0470C27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54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96201-F074-47DB-8C40-2EBB944F2CD9}" type="datetime1">
              <a:rPr lang="en-IN" smtClean="0"/>
              <a:t>24-11-2016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797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E585-7324-4A5F-BB05-14CB888263DD}" type="datetime1">
              <a:rPr lang="en-IN" smtClean="0"/>
              <a:t>24-11-2016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1654-7993-4790-8608-EBD6DB9D6B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960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Chapter-19</a:t>
            </a:r>
            <a:r>
              <a:rPr lang="en-IN" dirty="0">
                <a:latin typeface="Arial" pitchFamily="34" charset="0"/>
                <a:cs typeface="Arial" pitchFamily="34" charset="0"/>
              </a:rPr>
              <a:t/>
            </a:r>
            <a:br>
              <a:rPr lang="en-IN" dirty="0">
                <a:latin typeface="Arial" pitchFamily="34" charset="0"/>
                <a:cs typeface="Arial" pitchFamily="34" charset="0"/>
              </a:rPr>
            </a:br>
            <a:r>
              <a:rPr lang="en-IN" dirty="0">
                <a:latin typeface="Arial" pitchFamily="34" charset="0"/>
                <a:cs typeface="Arial" pitchFamily="34" charset="0"/>
              </a:rPr>
              <a:t> Parallel programming with 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OpenACC</a:t>
            </a:r>
            <a:r>
              <a:rPr lang="en-IN" dirty="0">
                <a:latin typeface="Arial" pitchFamily="34" charset="0"/>
                <a:cs typeface="Arial" pitchFamily="34" charset="0"/>
              </a:rPr>
              <a:t>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32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6672"/>
            <a:ext cx="6334472" cy="44105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64070" y="5013176"/>
            <a:ext cx="7796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19.9</a:t>
            </a:r>
            <a:r>
              <a:rPr lang="en-IN" dirty="0"/>
              <a:t>: Jacobi Iterative Method code using parallel directive.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700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2" y="476672"/>
            <a:ext cx="6447373" cy="41691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11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25016" y="4869160"/>
            <a:ext cx="802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19.10</a:t>
            </a:r>
            <a:r>
              <a:rPr lang="en-IN" dirty="0"/>
              <a:t>: Compiler feedback for Jacobi Iterative Method using parallel directive.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351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8721"/>
            <a:ext cx="7114602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49982" y="4509120"/>
            <a:ext cx="8494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19.11</a:t>
            </a:r>
            <a:r>
              <a:rPr lang="en-IN" dirty="0"/>
              <a:t>: Performance speed-up from </a:t>
            </a:r>
            <a:r>
              <a:rPr lang="en-IN" dirty="0" err="1"/>
              <a:t>OpenACC</a:t>
            </a:r>
            <a:r>
              <a:rPr lang="en-IN" dirty="0"/>
              <a:t> kernels and parallel (higher is better).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804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772400" cy="2878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13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4581128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19.12</a:t>
            </a:r>
            <a:r>
              <a:rPr lang="en-IN" dirty="0"/>
              <a:t>: GPU timeline of parallel loop code.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754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6984776" cy="3406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14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4371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19.13</a:t>
            </a:r>
            <a:r>
              <a:rPr lang="en-IN" dirty="0"/>
              <a:t>: Five common data clauses and their meanings.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148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65425"/>
            <a:ext cx="7772400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15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19.14</a:t>
            </a:r>
            <a:r>
              <a:rPr lang="en-IN" dirty="0"/>
              <a:t>: Data clause array size notation.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710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20750"/>
            <a:ext cx="6005970" cy="38764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16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4941168"/>
            <a:ext cx="7918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9.15</a:t>
            </a:r>
            <a:r>
              <a:rPr lang="en-IN" dirty="0"/>
              <a:t>: Jacobi Iterative Method with data region.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116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4" y="548681"/>
            <a:ext cx="7254140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17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61416" y="4797152"/>
            <a:ext cx="7943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19.16</a:t>
            </a:r>
            <a:r>
              <a:rPr lang="en-IN" dirty="0"/>
              <a:t>: Speed-up with addition of data directive (higher is better).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6771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8" y="1124744"/>
            <a:ext cx="7772400" cy="27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18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428" y="4509120"/>
            <a:ext cx="8279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19.17</a:t>
            </a:r>
            <a:r>
              <a:rPr lang="en-IN" dirty="0"/>
              <a:t>: GPU timeline after optimizing data motion.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8398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75" y="188640"/>
            <a:ext cx="4566766" cy="47783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19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95536" y="515719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19.18</a:t>
            </a:r>
            <a:r>
              <a:rPr lang="en-IN" dirty="0"/>
              <a:t>: Example of unstructured data directives in C++ class.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472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57262"/>
            <a:ext cx="5758408" cy="36625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99592" y="494116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19.1</a:t>
            </a:r>
            <a:r>
              <a:rPr lang="en-IN" dirty="0"/>
              <a:t>: </a:t>
            </a:r>
            <a:r>
              <a:rPr lang="en-IN" dirty="0" err="1"/>
              <a:t>OpenACC</a:t>
            </a:r>
            <a:r>
              <a:rPr lang="en-IN" dirty="0"/>
              <a:t> abstract machine model.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0556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1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219478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20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72514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19.19</a:t>
            </a:r>
            <a:r>
              <a:rPr lang="en-IN" dirty="0"/>
              <a:t>: Data clauses for unstructured data directives.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057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2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128792" cy="29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21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11560" y="472514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19.20</a:t>
            </a:r>
            <a:r>
              <a:rPr lang="en-IN" dirty="0"/>
              <a:t>: Example of update directive with MPI halo exchange.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804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2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1" y="1052736"/>
            <a:ext cx="6334472" cy="32629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22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45368" y="4725144"/>
            <a:ext cx="7959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19.21</a:t>
            </a:r>
            <a:r>
              <a:rPr lang="en-IN" dirty="0"/>
              <a:t>: Example of loop directive specifying levels of parallelism.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980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2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3" y="1196752"/>
            <a:ext cx="7772400" cy="2681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23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00286" y="4653136"/>
            <a:ext cx="833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19.22</a:t>
            </a:r>
            <a:r>
              <a:rPr lang="en-IN" dirty="0"/>
              <a:t>: Adjusting loop parameters within a parallel region.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3322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2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254352" cy="27817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24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293096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19.23</a:t>
            </a:r>
            <a:r>
              <a:rPr lang="en-IN" dirty="0"/>
              <a:t>: Adjusting loop parameters within a kernels region.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0831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2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9" y="685800"/>
            <a:ext cx="5200082" cy="4399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25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522920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19.24</a:t>
            </a:r>
            <a:r>
              <a:rPr lang="en-IN" dirty="0"/>
              <a:t>: Jacobi Iterative Method code with loop tile clause.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0703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2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2613"/>
            <a:ext cx="6626229" cy="5224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26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5800" y="4221088"/>
            <a:ext cx="7918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19.25</a:t>
            </a:r>
            <a:r>
              <a:rPr lang="en-IN" dirty="0"/>
              <a:t>: Example of the routine directive.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523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2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035389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389607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27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19.26</a:t>
            </a:r>
            <a:r>
              <a:rPr lang="en-IN" dirty="0"/>
              <a:t>: Example of </a:t>
            </a:r>
            <a:r>
              <a:rPr lang="en-IN" dirty="0" err="1"/>
              <a:t>async</a:t>
            </a:r>
            <a:r>
              <a:rPr lang="en-IN" dirty="0"/>
              <a:t> and wait.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027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2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1914"/>
            <a:ext cx="6982544" cy="37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418410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28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51520" y="530120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19.27</a:t>
            </a:r>
            <a:r>
              <a:rPr lang="en-IN" dirty="0"/>
              <a:t>: Example of pipelining with </a:t>
            </a:r>
            <a:r>
              <a:rPr lang="en-IN" dirty="0" err="1"/>
              <a:t>async</a:t>
            </a:r>
            <a:r>
              <a:rPr lang="en-IN" dirty="0"/>
              <a:t> and wait.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8364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2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73150"/>
            <a:ext cx="5974432" cy="36217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389607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29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55576" y="49411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19.28</a:t>
            </a:r>
            <a:r>
              <a:rPr lang="en-IN" dirty="0"/>
              <a:t>: Table of CUDA and </a:t>
            </a:r>
            <a:r>
              <a:rPr lang="en-IN" dirty="0" err="1"/>
              <a:t>OpenACC</a:t>
            </a:r>
            <a:r>
              <a:rPr lang="en-IN" dirty="0"/>
              <a:t> terminology.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109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85800"/>
            <a:ext cx="3206799" cy="400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3464024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86916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19.2</a:t>
            </a:r>
            <a:r>
              <a:rPr lang="en-IN" dirty="0"/>
              <a:t>: The </a:t>
            </a:r>
            <a:r>
              <a:rPr lang="en-IN" dirty="0" err="1"/>
              <a:t>OpenACC</a:t>
            </a:r>
            <a:r>
              <a:rPr lang="en-IN" dirty="0"/>
              <a:t> offloading execution model.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7033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2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2736"/>
            <a:ext cx="5383018" cy="3110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30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443711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19.29</a:t>
            </a:r>
            <a:r>
              <a:rPr lang="en-IN" dirty="0"/>
              <a:t>: Example using </a:t>
            </a:r>
            <a:r>
              <a:rPr lang="en-IN" dirty="0" err="1"/>
              <a:t>host_data</a:t>
            </a:r>
            <a:r>
              <a:rPr lang="en-IN" dirty="0"/>
              <a:t> with NVIDIA </a:t>
            </a:r>
            <a:r>
              <a:rPr lang="en-IN" dirty="0" err="1"/>
              <a:t>cuBLAS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9235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3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1" y="2060848"/>
            <a:ext cx="7772400" cy="1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040088" cy="365125"/>
          </a:xfrm>
        </p:spPr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31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95536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19.30</a:t>
            </a:r>
            <a:r>
              <a:rPr lang="en-IN" dirty="0"/>
              <a:t>: Example of device </a:t>
            </a:r>
            <a:r>
              <a:rPr lang="en-IN" dirty="0" err="1"/>
              <a:t>ptr</a:t>
            </a:r>
            <a:r>
              <a:rPr lang="en-IN" dirty="0"/>
              <a:t> clause.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9530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3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6714"/>
            <a:ext cx="6118448" cy="28217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32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95536" y="472514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19.31</a:t>
            </a:r>
            <a:r>
              <a:rPr lang="en-IN" dirty="0"/>
              <a:t>: Example using </a:t>
            </a:r>
            <a:r>
              <a:rPr lang="en-IN" dirty="0" err="1"/>
              <a:t>OpenACC</a:t>
            </a:r>
            <a:r>
              <a:rPr lang="en-IN" dirty="0"/>
              <a:t> routine directive with CUDA device kernel.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6197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3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9" y="685800"/>
            <a:ext cx="5612803" cy="39635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33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486916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19.32</a:t>
            </a:r>
            <a:r>
              <a:rPr lang="en-IN" dirty="0"/>
              <a:t>: Example calling CUDA device kernel from </a:t>
            </a:r>
            <a:r>
              <a:rPr lang="en-IN" dirty="0" err="1"/>
              <a:t>OpenACC</a:t>
            </a:r>
            <a:r>
              <a:rPr lang="en-IN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391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5614392" cy="28071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544" y="472514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19.3</a:t>
            </a:r>
            <a:r>
              <a:rPr lang="en-IN" dirty="0"/>
              <a:t>: Basic format for </a:t>
            </a:r>
            <a:r>
              <a:rPr lang="en-IN" dirty="0" err="1"/>
              <a:t>OpenACC</a:t>
            </a:r>
            <a:r>
              <a:rPr lang="en-IN" dirty="0"/>
              <a:t> directives.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247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94892"/>
            <a:ext cx="5614392" cy="24150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971600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/>
              <a:t>FIGURE 19.4</a:t>
            </a:r>
            <a:r>
              <a:rPr lang="en-IN" dirty="0"/>
              <a:t>: A Laplace equation example.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9710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622504" cy="4317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24800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827584" y="501317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19.5</a:t>
            </a:r>
            <a:r>
              <a:rPr lang="en-IN" dirty="0"/>
              <a:t>: Jacobi Iterative Method example code.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642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685800"/>
            <a:ext cx="5813077" cy="43654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3536032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7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83568" y="522920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19.6</a:t>
            </a:r>
            <a:r>
              <a:rPr lang="en-IN" dirty="0"/>
              <a:t>: Example code with </a:t>
            </a:r>
            <a:r>
              <a:rPr lang="en-IN" dirty="0" err="1"/>
              <a:t>OpenACC</a:t>
            </a:r>
            <a:r>
              <a:rPr lang="en-IN" dirty="0"/>
              <a:t> kernels directive.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922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9" y="620688"/>
            <a:ext cx="7054552" cy="39753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8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39552" y="479715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19.7</a:t>
            </a:r>
            <a:r>
              <a:rPr lang="en-IN" dirty="0"/>
              <a:t>: Compiler output from example kernels code.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287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9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4" y="1124744"/>
            <a:ext cx="7772400" cy="2757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1654-7993-4790-8608-EBD6DB9D6B00}" type="slidenum">
              <a:rPr lang="en-IN" smtClean="0"/>
              <a:t>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13234" y="4509120"/>
            <a:ext cx="7243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19.8</a:t>
            </a:r>
            <a:r>
              <a:rPr lang="en-IN" dirty="0"/>
              <a:t>: GPU timeline of kernels directive example code.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9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736</Words>
  <Application>Microsoft Office PowerPoint</Application>
  <PresentationFormat>On-screen Show (4:3)</PresentationFormat>
  <Paragraphs>131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Chapter-19  Parallel programming with OpenACC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CHAPTER-19</dc:title>
  <dc:creator>Sahana M.</dc:creator>
  <cp:lastModifiedBy>Mythili K.</cp:lastModifiedBy>
  <cp:revision>8</cp:revision>
  <dcterms:created xsi:type="dcterms:W3CDTF">2016-11-22T06:46:04Z</dcterms:created>
  <dcterms:modified xsi:type="dcterms:W3CDTF">2016-11-24T06:13:10Z</dcterms:modified>
</cp:coreProperties>
</file>