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33"/>
  </p:notesMasterIdLst>
  <p:sldIdLst>
    <p:sldId id="256" r:id="rId2"/>
    <p:sldId id="328" r:id="rId3"/>
    <p:sldId id="330" r:id="rId4"/>
    <p:sldId id="283" r:id="rId5"/>
    <p:sldId id="294" r:id="rId6"/>
    <p:sldId id="293" r:id="rId7"/>
    <p:sldId id="295" r:id="rId8"/>
    <p:sldId id="296" r:id="rId9"/>
    <p:sldId id="297" r:id="rId10"/>
    <p:sldId id="314" r:id="rId11"/>
    <p:sldId id="312" r:id="rId12"/>
    <p:sldId id="298" r:id="rId13"/>
    <p:sldId id="299" r:id="rId14"/>
    <p:sldId id="300" r:id="rId15"/>
    <p:sldId id="301" r:id="rId16"/>
    <p:sldId id="334" r:id="rId17"/>
    <p:sldId id="337" r:id="rId18"/>
    <p:sldId id="322" r:id="rId19"/>
    <p:sldId id="338" r:id="rId20"/>
    <p:sldId id="324" r:id="rId21"/>
    <p:sldId id="325" r:id="rId22"/>
    <p:sldId id="326" r:id="rId23"/>
    <p:sldId id="327" r:id="rId24"/>
    <p:sldId id="309" r:id="rId25"/>
    <p:sldId id="313" r:id="rId26"/>
    <p:sldId id="315" r:id="rId27"/>
    <p:sldId id="317" r:id="rId28"/>
    <p:sldId id="316" r:id="rId29"/>
    <p:sldId id="320" r:id="rId30"/>
    <p:sldId id="319" r:id="rId31"/>
    <p:sldId id="311"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191" autoAdjust="0"/>
    <p:restoredTop sz="88810" autoAdjust="0"/>
  </p:normalViewPr>
  <p:slideViewPr>
    <p:cSldViewPr>
      <p:cViewPr>
        <p:scale>
          <a:sx n="80" d="100"/>
          <a:sy n="80" d="100"/>
        </p:scale>
        <p:origin x="-852" y="3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491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91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491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56337543-F9B9-4927-9482-0E55C6F466F2}" type="slidenum">
              <a:rPr lang="en-US"/>
              <a:pPr>
                <a:defRPr/>
              </a:pPr>
              <a:t>‹#›</a:t>
            </a:fld>
            <a:endParaRPr lang="en-US" dirty="0"/>
          </a:p>
        </p:txBody>
      </p:sp>
    </p:spTree>
    <p:extLst>
      <p:ext uri="{BB962C8B-B14F-4D97-AF65-F5344CB8AC3E}">
        <p14:creationId xmlns:p14="http://schemas.microsoft.com/office/powerpoint/2010/main" val="27684825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5281DD5-4656-4375-A552-14E494F56C8C}" type="slidenum">
              <a:rPr lang="en-US" smtClean="0">
                <a:latin typeface="Times New Roman" pitchFamily="18" charset="0"/>
              </a:rPr>
              <a:pPr/>
              <a:t>1</a:t>
            </a:fld>
            <a:endParaRPr lang="en-US" smtClean="0">
              <a:latin typeface="Times New Roman"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3D042C-E980-428C-81D7-E17C85CD7B7D}" type="slidenum">
              <a:rPr lang="en-US" smtClean="0">
                <a:latin typeface="Times New Roman" pitchFamily="18" charset="0"/>
              </a:rPr>
              <a:pPr/>
              <a:t>12</a:t>
            </a:fld>
            <a:endParaRPr lang="en-US" smtClean="0">
              <a:latin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C427C5C-6A7A-491D-8A38-B7CE41117DE3}" type="slidenum">
              <a:rPr lang="en-US" smtClean="0">
                <a:latin typeface="Times New Roman" pitchFamily="18" charset="0"/>
              </a:rPr>
              <a:pPr/>
              <a:t>13</a:t>
            </a:fld>
            <a:endParaRPr lang="en-US" smtClean="0">
              <a:latin typeface="Times New Roman" pitchFamily="18"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189F361-BD94-4647-83B0-7F099F31D808}" type="slidenum">
              <a:rPr lang="en-US" smtClean="0">
                <a:latin typeface="Times New Roman" pitchFamily="18" charset="0"/>
              </a:rPr>
              <a:pPr/>
              <a:t>14</a:t>
            </a:fld>
            <a:endParaRPr lang="en-US" smtClean="0">
              <a:latin typeface="Times New Roman"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548695B-B90E-4C01-85C3-A0D0C7CE459E}" type="slidenum">
              <a:rPr lang="en-US" smtClean="0">
                <a:latin typeface="Times New Roman" pitchFamily="18" charset="0"/>
              </a:rPr>
              <a:pPr/>
              <a:t>15</a:t>
            </a:fld>
            <a:endParaRPr lang="en-US" smtClean="0">
              <a:latin typeface="Times New Roman"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6337543-F9B9-4927-9482-0E55C6F466F2}" type="slidenum">
              <a:rPr lang="en-US" smtClean="0"/>
              <a:pPr>
                <a:defRPr/>
              </a:pPr>
              <a:t>16</a:t>
            </a:fld>
            <a:endParaRPr lang="en-US" dirty="0"/>
          </a:p>
        </p:txBody>
      </p:sp>
    </p:spTree>
    <p:extLst>
      <p:ext uri="{BB962C8B-B14F-4D97-AF65-F5344CB8AC3E}">
        <p14:creationId xmlns:p14="http://schemas.microsoft.com/office/powerpoint/2010/main" val="12534470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8EC78CD-3A3F-42E1-B8E4-1E715E273CFA}" type="slidenum">
              <a:rPr lang="en-US" smtClean="0">
                <a:latin typeface="Times New Roman" pitchFamily="18" charset="0"/>
              </a:rPr>
              <a:pPr/>
              <a:t>17</a:t>
            </a:fld>
            <a:endParaRPr lang="en-US" smtClean="0">
              <a:latin typeface="Times New Roman"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r>
              <a:rPr lang="en-US" dirty="0" smtClean="0"/>
              <a:t>Prof. Notes:</a:t>
            </a:r>
          </a:p>
          <a:p>
            <a:endParaRPr lang="en-US" dirty="0" smtClean="0"/>
          </a:p>
          <a:p>
            <a:r>
              <a:rPr lang="en-US" dirty="0" smtClean="0"/>
              <a:t>For developed nations, the interest rate parity theory provides a framework</a:t>
            </a:r>
            <a:r>
              <a:rPr lang="en-US" baseline="0" dirty="0" smtClean="0"/>
              <a:t> for estimating forward currency exchange rates (i.e., future spot exchange rates). According to this theory, the percentage difference in the forward rate relative to the spot rate should be approximately equal to the difference in interest rates. If true, investors should not be able to profit from differences in interest rates because the forward rate should be set so that an investor would be indifferent between investing in the two different countries once the investor translates the profit back into his/her home currency. </a:t>
            </a:r>
          </a:p>
          <a:p>
            <a:endParaRPr lang="en-US" baseline="0" dirty="0" smtClean="0"/>
          </a:p>
          <a:p>
            <a:r>
              <a:rPr lang="en-US" baseline="0" dirty="0" smtClean="0"/>
              <a:t>For example, if U.S. interest rates rise relative to those in the EU, investors will </a:t>
            </a:r>
            <a:r>
              <a:rPr lang="en-US" u="sng" baseline="0" dirty="0" smtClean="0"/>
              <a:t>buy dollars with euros </a:t>
            </a:r>
            <a:r>
              <a:rPr lang="en-US" baseline="0" dirty="0" smtClean="0"/>
              <a:t>at the current spot rate and </a:t>
            </a:r>
            <a:r>
              <a:rPr lang="en-US" u="sng" baseline="0" dirty="0" smtClean="0"/>
              <a:t>sell an equivalent amount dollars for euros</a:t>
            </a:r>
            <a:r>
              <a:rPr lang="en-US" u="none" baseline="0" dirty="0" smtClean="0"/>
              <a:t> i</a:t>
            </a:r>
            <a:r>
              <a:rPr lang="en-US" baseline="0" dirty="0" smtClean="0"/>
              <a:t>n the forward market n periods in anticipation of receiving the proceeds of their investment at maturity.  At that time, these investors will convert the proceeds from dollars to Euros. These actions cause the dollar/Euro spot rate to fall (i.e., the dollar appreciates in the spot market due to the increased supply of Euros) and the dollar/Euro forward rate to rise (i.e., the dollar depreciates in the forward market due to the increased supply of dollars). The spot rate will appreciate and forward rate depreciate until the profit derived from the interest rate difference is erased. At that point, investors should be indifferent between investing in the U.S. and Eurozone countries.</a:t>
            </a:r>
          </a:p>
          <a:p>
            <a:endParaRPr lang="en-US" baseline="0" dirty="0" smtClean="0"/>
          </a:p>
          <a:p>
            <a:endParaRPr lang="en-US" baseline="0" dirty="0" smtClean="0"/>
          </a:p>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307E0AB-73B2-4C9D-9484-D0214B5CB583}" type="slidenum">
              <a:rPr lang="en-US" smtClean="0">
                <a:latin typeface="Times New Roman" pitchFamily="18" charset="0"/>
              </a:rPr>
              <a:pPr/>
              <a:t>18</a:t>
            </a:fld>
            <a:endParaRPr lang="en-US" smtClean="0">
              <a:latin typeface="Times New Roman"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8404FAD-B4F0-4C2C-9914-8763EDD0C058}" type="slidenum">
              <a:rPr lang="en-US" smtClean="0">
                <a:latin typeface="Times New Roman" pitchFamily="18" charset="0"/>
              </a:rPr>
              <a:pPr/>
              <a:t>19</a:t>
            </a:fld>
            <a:endParaRPr lang="en-US" smtClean="0">
              <a:latin typeface="Times New Roman"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r>
              <a:rPr lang="en-US" dirty="0" smtClean="0"/>
              <a:t>Prof. Notes:</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purchasing</a:t>
            </a:r>
            <a:r>
              <a:rPr lang="en-US" baseline="0" dirty="0" smtClean="0"/>
              <a:t> power parity theory states that the percentage difference in the forward rate relative to the spot rate should equal the difference in expected inflation rates between countries. That is, the exchange rate between two countries will adjust such that an identical good in the two countries will have the same price. To illustrate, if prices in the U.S. are expected to rise faster than in Mexico for the same goods and services, other things equal, holders of pesos will buy dollars to buy U.S. goods and services before they rise in price and sell an equivalent amount of dollars for Pesos in the forward exchange market before the dollar depreciates.  This causes the dollar/peso spot rate to decline (i.e., the dollar to appreciate against the peso) and the forward dollar/peso exchange rate to increase (i.e., the dollar will depreciate against the peso).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2ED6327-6CEF-4684-A7AA-A786524A3270}" type="slidenum">
              <a:rPr lang="en-US" smtClean="0">
                <a:latin typeface="Times New Roman" pitchFamily="18" charset="0"/>
              </a:rPr>
              <a:pPr/>
              <a:t>20</a:t>
            </a:fld>
            <a:endParaRPr lang="en-US" smtClean="0">
              <a:latin typeface="Times New Roman"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0EAF2A9-3866-4F81-9B9D-4B25DC864827}" type="slidenum">
              <a:rPr lang="en-US" smtClean="0">
                <a:latin typeface="Times New Roman" pitchFamily="18" charset="0"/>
              </a:rPr>
              <a:pPr/>
              <a:t>21</a:t>
            </a:fld>
            <a:endParaRPr lang="en-US" smtClean="0">
              <a:latin typeface="Times New Roman"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2908671-9FEB-47CD-9167-48DA71631171}" type="slidenum">
              <a:rPr lang="en-US" smtClean="0">
                <a:latin typeface="Times New Roman" pitchFamily="18" charset="0"/>
              </a:rPr>
              <a:pPr/>
              <a:t>2</a:t>
            </a:fld>
            <a:endParaRPr lang="en-US" smtClean="0">
              <a:latin typeface="Times New Roman"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2C4BBA5-67D2-424F-A4C8-BF420FF073A8}" type="slidenum">
              <a:rPr lang="en-US" smtClean="0">
                <a:latin typeface="Times New Roman" pitchFamily="18" charset="0"/>
              </a:rPr>
              <a:pPr/>
              <a:t>22</a:t>
            </a:fld>
            <a:endParaRPr lang="en-US" smtClean="0">
              <a:latin typeface="Times New Roman"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endParaRPr lang="en-US" baseline="0"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63C55C0-6AF7-4053-8BFA-D2E8C8566B5B}" type="slidenum">
              <a:rPr lang="en-US" smtClean="0">
                <a:latin typeface="Times New Roman" pitchFamily="18" charset="0"/>
              </a:rPr>
              <a:pPr/>
              <a:t>23</a:t>
            </a:fld>
            <a:endParaRPr lang="en-US" smtClean="0">
              <a:latin typeface="Times New Roman"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57E072F-B66A-40E4-8571-2B81C852668C}" type="slidenum">
              <a:rPr lang="en-US" smtClean="0">
                <a:latin typeface="Times New Roman" pitchFamily="18" charset="0"/>
              </a:rPr>
              <a:pPr/>
              <a:t>24</a:t>
            </a:fld>
            <a:endParaRPr lang="en-US" smtClean="0">
              <a:latin typeface="Times New Roman"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6337543-F9B9-4927-9482-0E55C6F466F2}" type="slidenum">
              <a:rPr lang="en-US" smtClean="0"/>
              <a:pPr>
                <a:defRPr/>
              </a:pPr>
              <a:t>25</a:t>
            </a:fld>
            <a:endParaRPr lang="en-US" dirty="0"/>
          </a:p>
        </p:txBody>
      </p:sp>
    </p:spTree>
    <p:extLst>
      <p:ext uri="{BB962C8B-B14F-4D97-AF65-F5344CB8AC3E}">
        <p14:creationId xmlns:p14="http://schemas.microsoft.com/office/powerpoint/2010/main" val="24739040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6337543-F9B9-4927-9482-0E55C6F466F2}" type="slidenum">
              <a:rPr lang="en-US" smtClean="0"/>
              <a:pPr>
                <a:defRPr/>
              </a:pPr>
              <a:t>26</a:t>
            </a:fld>
            <a:endParaRPr lang="en-US" dirty="0"/>
          </a:p>
        </p:txBody>
      </p:sp>
    </p:spTree>
    <p:extLst>
      <p:ext uri="{BB962C8B-B14F-4D97-AF65-F5344CB8AC3E}">
        <p14:creationId xmlns:p14="http://schemas.microsoft.com/office/powerpoint/2010/main" val="38293683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6337543-F9B9-4927-9482-0E55C6F466F2}" type="slidenum">
              <a:rPr lang="en-US" smtClean="0"/>
              <a:pPr>
                <a:defRPr/>
              </a:pPr>
              <a:t>30</a:t>
            </a:fld>
            <a:endParaRPr lang="en-US" dirty="0"/>
          </a:p>
        </p:txBody>
      </p:sp>
    </p:spTree>
    <p:extLst>
      <p:ext uri="{BB962C8B-B14F-4D97-AF65-F5344CB8AC3E}">
        <p14:creationId xmlns:p14="http://schemas.microsoft.com/office/powerpoint/2010/main" val="10672937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BD47C37-6716-44F2-B57B-42A6273F88B5}" type="slidenum">
              <a:rPr lang="en-US" smtClean="0">
                <a:latin typeface="Times New Roman" pitchFamily="18" charset="0"/>
              </a:rPr>
              <a:pPr/>
              <a:t>31</a:t>
            </a:fld>
            <a:endParaRPr lang="en-US" smtClean="0">
              <a:latin typeface="Times New Roman"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96F44C9-A3CB-4113-A450-DDA45153B91A}" type="slidenum">
              <a:rPr lang="en-US" smtClean="0">
                <a:latin typeface="Times New Roman" pitchFamily="18" charset="0"/>
              </a:rPr>
              <a:pPr/>
              <a:t>4</a:t>
            </a:fld>
            <a:endParaRPr lang="en-US" smtClean="0">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6FBAD40-EC1F-4862-9FD4-17BEF6D32295}" type="slidenum">
              <a:rPr lang="en-US" smtClean="0">
                <a:latin typeface="Times New Roman" pitchFamily="18" charset="0"/>
              </a:rPr>
              <a:pPr/>
              <a:t>5</a:t>
            </a:fld>
            <a:endParaRPr lang="en-US" smtClean="0">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997ECC5-CA37-4FA0-814F-D17EC95EF627}" type="slidenum">
              <a:rPr lang="en-US" smtClean="0">
                <a:latin typeface="Times New Roman" pitchFamily="18" charset="0"/>
              </a:rPr>
              <a:pPr/>
              <a:t>6</a:t>
            </a:fld>
            <a:endParaRPr lang="en-US" smtClean="0">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010F45F-188A-464D-AAFF-41CC775DAF2D}" type="slidenum">
              <a:rPr lang="en-US" smtClean="0">
                <a:latin typeface="Times New Roman" pitchFamily="18" charset="0"/>
              </a:rPr>
              <a:pPr/>
              <a:t>7</a:t>
            </a:fld>
            <a:endParaRPr lang="en-US" smtClean="0">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endParaRPr lang="en-US" baseline="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113597E-0294-41C3-991C-A2C96B299154}" type="slidenum">
              <a:rPr lang="en-US" smtClean="0">
                <a:latin typeface="Times New Roman" pitchFamily="18" charset="0"/>
              </a:rPr>
              <a:pPr/>
              <a:t>8</a:t>
            </a:fld>
            <a:endParaRPr lang="en-US" smtClean="0">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F842D71-2D9C-4088-BC1B-6962CE05E4A0}" type="slidenum">
              <a:rPr lang="en-US" smtClean="0">
                <a:latin typeface="Times New Roman" pitchFamily="18" charset="0"/>
              </a:rPr>
              <a:pPr/>
              <a:t>9</a:t>
            </a:fld>
            <a:endParaRPr lang="en-US" smtClean="0">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9D8D749-34BD-4E98-BEB7-2892AEEEC47E}" type="slidenum">
              <a:rPr lang="en-US" smtClean="0">
                <a:latin typeface="Times New Roman" pitchFamily="18" charset="0"/>
              </a:rPr>
              <a:pPr/>
              <a:t>11</a:t>
            </a:fld>
            <a:endParaRPr lang="en-US" smtClean="0">
              <a:latin typeface="Times New Roman" pitchFamily="18" charset="0"/>
            </a:endParaRPr>
          </a:p>
        </p:txBody>
      </p:sp>
      <p:sp>
        <p:nvSpPr>
          <p:cNvPr id="43011"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p:txBody>
          <a:bodyPr/>
          <a:lstStyle/>
          <a:p>
            <a:pPr>
              <a:defRPr/>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0AE94A-50D7-49D2-8DCB-2C62F02CAD44}" type="slidenum">
              <a:rPr lang="en-US"/>
              <a:pPr>
                <a:defRPr/>
              </a:pPr>
              <a:t>‹#›</a:t>
            </a:fld>
            <a:endParaRPr lang="en-US" dirty="0"/>
          </a:p>
        </p:txBody>
      </p:sp>
    </p:spTree>
    <p:extLst>
      <p:ext uri="{BB962C8B-B14F-4D97-AF65-F5344CB8AC3E}">
        <p14:creationId xmlns:p14="http://schemas.microsoft.com/office/powerpoint/2010/main" val="4134604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4326D6-722C-48BB-B225-F9CB07DAE948}" type="slidenum">
              <a:rPr lang="en-US"/>
              <a:pPr>
                <a:defRPr/>
              </a:pPr>
              <a:t>‹#›</a:t>
            </a:fld>
            <a:endParaRPr lang="en-US" dirty="0"/>
          </a:p>
        </p:txBody>
      </p:sp>
    </p:spTree>
    <p:extLst>
      <p:ext uri="{BB962C8B-B14F-4D97-AF65-F5344CB8AC3E}">
        <p14:creationId xmlns:p14="http://schemas.microsoft.com/office/powerpoint/2010/main" val="3553342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3C6E94-2AAE-408C-852C-86F44FFFB31B}" type="slidenum">
              <a:rPr lang="en-US"/>
              <a:pPr>
                <a:defRPr/>
              </a:pPr>
              <a:t>‹#›</a:t>
            </a:fld>
            <a:endParaRPr lang="en-US" dirty="0"/>
          </a:p>
        </p:txBody>
      </p:sp>
    </p:spTree>
    <p:extLst>
      <p:ext uri="{BB962C8B-B14F-4D97-AF65-F5344CB8AC3E}">
        <p14:creationId xmlns:p14="http://schemas.microsoft.com/office/powerpoint/2010/main" val="3923151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A6A17D-8B64-4995-B3E6-D1B5C6D68A8C}" type="slidenum">
              <a:rPr lang="en-US"/>
              <a:pPr>
                <a:defRPr/>
              </a:pPr>
              <a:t>‹#›</a:t>
            </a:fld>
            <a:endParaRPr lang="en-US" dirty="0"/>
          </a:p>
        </p:txBody>
      </p:sp>
    </p:spTree>
    <p:extLst>
      <p:ext uri="{BB962C8B-B14F-4D97-AF65-F5344CB8AC3E}">
        <p14:creationId xmlns:p14="http://schemas.microsoft.com/office/powerpoint/2010/main" val="1031932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0AB0C4-87B2-4254-83F6-1A9688CEC3E9}" type="slidenum">
              <a:rPr lang="en-US"/>
              <a:pPr>
                <a:defRPr/>
              </a:pPr>
              <a:t>‹#›</a:t>
            </a:fld>
            <a:endParaRPr lang="en-US" dirty="0"/>
          </a:p>
        </p:txBody>
      </p:sp>
    </p:spTree>
    <p:extLst>
      <p:ext uri="{BB962C8B-B14F-4D97-AF65-F5344CB8AC3E}">
        <p14:creationId xmlns:p14="http://schemas.microsoft.com/office/powerpoint/2010/main" val="3950354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4D093F-1295-48B0-AD3A-2004E4A5DAD1}" type="slidenum">
              <a:rPr lang="en-US"/>
              <a:pPr>
                <a:defRPr/>
              </a:pPr>
              <a:t>‹#›</a:t>
            </a:fld>
            <a:endParaRPr lang="en-US" dirty="0"/>
          </a:p>
        </p:txBody>
      </p:sp>
    </p:spTree>
    <p:extLst>
      <p:ext uri="{BB962C8B-B14F-4D97-AF65-F5344CB8AC3E}">
        <p14:creationId xmlns:p14="http://schemas.microsoft.com/office/powerpoint/2010/main" val="2897800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8CECF76-EF94-43D9-BD6E-B4F5FA990140}" type="slidenum">
              <a:rPr lang="en-US"/>
              <a:pPr>
                <a:defRPr/>
              </a:pPr>
              <a:t>‹#›</a:t>
            </a:fld>
            <a:endParaRPr lang="en-US" dirty="0"/>
          </a:p>
        </p:txBody>
      </p:sp>
    </p:spTree>
    <p:extLst>
      <p:ext uri="{BB962C8B-B14F-4D97-AF65-F5344CB8AC3E}">
        <p14:creationId xmlns:p14="http://schemas.microsoft.com/office/powerpoint/2010/main" val="273912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812AE5D-551B-4F67-90F1-F49FE2443DD2}" type="slidenum">
              <a:rPr lang="en-US"/>
              <a:pPr>
                <a:defRPr/>
              </a:pPr>
              <a:t>‹#›</a:t>
            </a:fld>
            <a:endParaRPr lang="en-US" dirty="0"/>
          </a:p>
        </p:txBody>
      </p:sp>
    </p:spTree>
    <p:extLst>
      <p:ext uri="{BB962C8B-B14F-4D97-AF65-F5344CB8AC3E}">
        <p14:creationId xmlns:p14="http://schemas.microsoft.com/office/powerpoint/2010/main" val="2041001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ACD40DA-B29F-4118-8B26-1126C984A798}" type="slidenum">
              <a:rPr lang="en-US"/>
              <a:pPr>
                <a:defRPr/>
              </a:pPr>
              <a:t>‹#›</a:t>
            </a:fld>
            <a:endParaRPr lang="en-US" dirty="0"/>
          </a:p>
        </p:txBody>
      </p:sp>
    </p:spTree>
    <p:extLst>
      <p:ext uri="{BB962C8B-B14F-4D97-AF65-F5344CB8AC3E}">
        <p14:creationId xmlns:p14="http://schemas.microsoft.com/office/powerpoint/2010/main" val="146673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BE838F-64B0-4D48-BB3D-BC7A16FF6B06}" type="slidenum">
              <a:rPr lang="en-US"/>
              <a:pPr>
                <a:defRPr/>
              </a:pPr>
              <a:t>‹#›</a:t>
            </a:fld>
            <a:endParaRPr lang="en-US" dirty="0"/>
          </a:p>
        </p:txBody>
      </p:sp>
    </p:spTree>
    <p:extLst>
      <p:ext uri="{BB962C8B-B14F-4D97-AF65-F5344CB8AC3E}">
        <p14:creationId xmlns:p14="http://schemas.microsoft.com/office/powerpoint/2010/main" val="2510492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321C08-E04C-4255-B6AC-8B89124329D6}" type="slidenum">
              <a:rPr lang="en-US"/>
              <a:pPr>
                <a:defRPr/>
              </a:pPr>
              <a:t>‹#›</a:t>
            </a:fld>
            <a:endParaRPr lang="en-US" dirty="0"/>
          </a:p>
        </p:txBody>
      </p:sp>
    </p:spTree>
    <p:extLst>
      <p:ext uri="{BB962C8B-B14F-4D97-AF65-F5344CB8AC3E}">
        <p14:creationId xmlns:p14="http://schemas.microsoft.com/office/powerpoint/2010/main" val="1442791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10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4710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4711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647A42D3-11A8-46A7-BBDA-FAF1B5E8BCA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1295400" y="687388"/>
            <a:ext cx="6705600" cy="2589212"/>
          </a:xfrm>
        </p:spPr>
        <p:txBody>
          <a:bodyPr/>
          <a:lstStyle/>
          <a:p>
            <a:pPr eaLnBrk="1" hangingPunct="1"/>
            <a:r>
              <a:rPr lang="en-US" sz="3600" smtClean="0"/>
              <a:t>Cross-Border Mergers and Acquisitions: Analysis, Structuring and Valuation</a:t>
            </a:r>
          </a:p>
        </p:txBody>
      </p:sp>
      <p:pic>
        <p:nvPicPr>
          <p:cNvPr id="2051" name="Picture 4" descr="international merg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3276600"/>
            <a:ext cx="32004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0"/>
            <a:ext cx="9144000" cy="990600"/>
          </a:xfrm>
          <a:solidFill>
            <a:srgbClr val="92D050"/>
          </a:solidFill>
        </p:spPr>
        <p:txBody>
          <a:bodyPr/>
          <a:lstStyle/>
          <a:p>
            <a:pPr>
              <a:lnSpc>
                <a:spcPts val="3200"/>
              </a:lnSpc>
              <a:spcAft>
                <a:spcPts val="600"/>
              </a:spcAft>
            </a:pPr>
            <a:r>
              <a:rPr lang="en-US" sz="3600" smtClean="0"/>
              <a:t>Characteristics and Determinants of Cross-Border Mergers and Acquisitions</a:t>
            </a:r>
          </a:p>
        </p:txBody>
      </p:sp>
      <p:sp>
        <p:nvSpPr>
          <p:cNvPr id="3" name="Content Placeholder 2"/>
          <p:cNvSpPr>
            <a:spLocks noGrp="1"/>
          </p:cNvSpPr>
          <p:nvPr>
            <p:ph idx="1"/>
          </p:nvPr>
        </p:nvSpPr>
        <p:spPr>
          <a:xfrm>
            <a:off x="533400" y="1447800"/>
            <a:ext cx="8229600" cy="4525963"/>
          </a:xfrm>
        </p:spPr>
        <p:txBody>
          <a:bodyPr/>
          <a:lstStyle/>
          <a:p>
            <a:pPr>
              <a:defRPr/>
            </a:pPr>
            <a:r>
              <a:rPr lang="en-US" sz="2000" dirty="0" smtClean="0"/>
              <a:t>On average, about one-third of global M&amp;A activity involve cross-border transactions.</a:t>
            </a:r>
          </a:p>
          <a:p>
            <a:pPr>
              <a:defRPr/>
            </a:pPr>
            <a:r>
              <a:rPr lang="en-US" sz="2000" dirty="0" smtClean="0"/>
              <a:t>Most cross-border M&amp;As involve private firms outside of the U.S.</a:t>
            </a:r>
          </a:p>
          <a:p>
            <a:pPr>
              <a:defRPr/>
            </a:pPr>
            <a:r>
              <a:rPr lang="en-US" sz="2000" dirty="0" smtClean="0"/>
              <a:t>Geography (proximity), accounting disclosure, and bilateral trade increase the likelihood of mergers between two countries.</a:t>
            </a:r>
          </a:p>
          <a:p>
            <a:pPr>
              <a:defRPr/>
            </a:pPr>
            <a:r>
              <a:rPr lang="en-US" sz="2000" dirty="0" smtClean="0"/>
              <a:t>Firms in countries with rising stock markets, appreciating currencies, and whose shares may be overvalued tend to be acquirers.</a:t>
            </a:r>
          </a:p>
          <a:p>
            <a:pPr>
              <a:defRPr/>
            </a:pPr>
            <a:r>
              <a:rPr lang="en-US" sz="2000" dirty="0" smtClean="0"/>
              <a:t>Firms in  countries with declining stock markets, depreciating currencies and whose shares may be undervalued tend to be targets.</a:t>
            </a:r>
          </a:p>
          <a:p>
            <a:pPr marL="0" indent="0">
              <a:buFontTx/>
              <a:buNone/>
              <a:defRPr/>
            </a:pPr>
            <a:endParaRPr lang="en-US" sz="2000" dirty="0"/>
          </a:p>
          <a:p>
            <a:pPr marL="0" indent="0">
              <a:buFontTx/>
              <a:buNone/>
              <a:defRPr/>
            </a:pPr>
            <a:r>
              <a:rPr lang="en-US" sz="1400" dirty="0" smtClean="0"/>
              <a:t>Source: Isil Erel, Rose C. Liao, and Michael S. Weisbach, Determinants of Cross-Border Mergers and Acquisitions, forthcoming </a:t>
            </a:r>
            <a:r>
              <a:rPr lang="en-US" sz="1400" i="1" dirty="0" smtClean="0"/>
              <a:t>Journal of Finance</a:t>
            </a:r>
            <a:r>
              <a:rPr lang="en-US" sz="1400" dirty="0" smtClean="0"/>
              <a:t>, 2012. Results reflect 59,172 M&amp;A transactions between 1990 and 2007.</a:t>
            </a:r>
          </a:p>
          <a:p>
            <a:pPr>
              <a:defRPr/>
            </a:pP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9144000" cy="1066800"/>
          </a:xfrm>
          <a:solidFill>
            <a:schemeClr val="folHlink"/>
          </a:solidFill>
        </p:spPr>
        <p:txBody>
          <a:bodyPr/>
          <a:lstStyle/>
          <a:p>
            <a:pPr eaLnBrk="1" hangingPunct="1"/>
            <a:r>
              <a:rPr lang="en-US" sz="3200" smtClean="0"/>
              <a:t>The Acquisition Process</a:t>
            </a:r>
            <a:endParaRPr lang="en-US" smtClean="0"/>
          </a:p>
        </p:txBody>
      </p:sp>
      <p:sp>
        <p:nvSpPr>
          <p:cNvPr id="12291" name="Rectangle 3"/>
          <p:cNvSpPr>
            <a:spLocks noGrp="1" noChangeArrowheads="1"/>
          </p:cNvSpPr>
          <p:nvPr>
            <p:ph type="body" sz="half" idx="1"/>
          </p:nvPr>
        </p:nvSpPr>
        <p:spPr>
          <a:xfrm>
            <a:off x="457200" y="1600200"/>
            <a:ext cx="4033838" cy="4525963"/>
          </a:xfrm>
        </p:spPr>
        <p:txBody>
          <a:bodyPr/>
          <a:lstStyle/>
          <a:p>
            <a:pPr eaLnBrk="1" hangingPunct="1"/>
            <a:r>
              <a:rPr lang="en-US" sz="2000" smtClean="0"/>
              <a:t>Pre-Purchase Decision Activities</a:t>
            </a:r>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r>
              <a:rPr lang="en-US" sz="2000" smtClean="0"/>
              <a:t>Post-Purchase Decision Activities</a:t>
            </a:r>
          </a:p>
        </p:txBody>
      </p:sp>
      <p:sp>
        <p:nvSpPr>
          <p:cNvPr id="12292" name="Rectangle 4"/>
          <p:cNvSpPr>
            <a:spLocks noGrp="1" noChangeArrowheads="1"/>
          </p:cNvSpPr>
          <p:nvPr>
            <p:ph type="body" sz="half" idx="2"/>
          </p:nvPr>
        </p:nvSpPr>
        <p:spPr>
          <a:xfrm>
            <a:off x="4652963" y="1600200"/>
            <a:ext cx="4033837" cy="4525963"/>
          </a:xfrm>
        </p:spPr>
        <p:txBody>
          <a:bodyPr/>
          <a:lstStyle/>
          <a:p>
            <a:pPr eaLnBrk="1" hangingPunct="1"/>
            <a:r>
              <a:rPr lang="en-US" sz="2000" smtClean="0"/>
              <a:t>Phase 1: Business Plan</a:t>
            </a:r>
          </a:p>
          <a:p>
            <a:pPr eaLnBrk="1" hangingPunct="1"/>
            <a:r>
              <a:rPr lang="en-US" sz="2000" smtClean="0"/>
              <a:t>Phase 2: Acquisition Plan</a:t>
            </a:r>
          </a:p>
          <a:p>
            <a:pPr eaLnBrk="1" hangingPunct="1"/>
            <a:r>
              <a:rPr lang="en-US" sz="2000" smtClean="0"/>
              <a:t>Phase 3: Search</a:t>
            </a:r>
          </a:p>
          <a:p>
            <a:pPr eaLnBrk="1" hangingPunct="1"/>
            <a:r>
              <a:rPr lang="en-US" sz="2000" smtClean="0"/>
              <a:t>Phase 4: Screen</a:t>
            </a:r>
          </a:p>
          <a:p>
            <a:pPr eaLnBrk="1" hangingPunct="1"/>
            <a:r>
              <a:rPr lang="en-US" sz="2000" smtClean="0"/>
              <a:t>Phase 5: First Contact</a:t>
            </a:r>
          </a:p>
          <a:p>
            <a:pPr eaLnBrk="1" hangingPunct="1"/>
            <a:r>
              <a:rPr lang="en-US" sz="2000" smtClean="0"/>
              <a:t>Phase 6: Negotiation</a:t>
            </a:r>
          </a:p>
          <a:p>
            <a:pPr eaLnBrk="1" hangingPunct="1"/>
            <a:r>
              <a:rPr lang="en-US" sz="2000" smtClean="0"/>
              <a:t>Phase 7: Integration Plan</a:t>
            </a:r>
          </a:p>
          <a:p>
            <a:pPr eaLnBrk="1" hangingPunct="1"/>
            <a:r>
              <a:rPr lang="en-US" sz="2000" smtClean="0"/>
              <a:t>Phase 8: Closing</a:t>
            </a:r>
          </a:p>
          <a:p>
            <a:pPr eaLnBrk="1" hangingPunct="1"/>
            <a:r>
              <a:rPr lang="en-US" sz="2000" smtClean="0"/>
              <a:t>Phase 9: Integration</a:t>
            </a:r>
          </a:p>
          <a:p>
            <a:pPr eaLnBrk="1" hangingPunct="1"/>
            <a:r>
              <a:rPr lang="en-US" sz="2000" smtClean="0"/>
              <a:t>Phase 10: Evaluation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914400"/>
          </a:xfrm>
          <a:solidFill>
            <a:schemeClr val="folHlink"/>
          </a:solidFill>
        </p:spPr>
        <p:txBody>
          <a:bodyPr/>
          <a:lstStyle/>
          <a:p>
            <a:pPr eaLnBrk="1" hangingPunct="1">
              <a:lnSpc>
                <a:spcPct val="70000"/>
              </a:lnSpc>
            </a:pPr>
            <a:r>
              <a:rPr lang="en-US" sz="3600" smtClean="0"/>
              <a:t>Implementing Cross-Border Transactions in Developed Countries</a:t>
            </a:r>
          </a:p>
        </p:txBody>
      </p:sp>
      <p:sp>
        <p:nvSpPr>
          <p:cNvPr id="13315" name="Rectangle 3"/>
          <p:cNvSpPr>
            <a:spLocks noGrp="1" noChangeArrowheads="1"/>
          </p:cNvSpPr>
          <p:nvPr>
            <p:ph type="body" idx="1"/>
          </p:nvPr>
        </p:nvSpPr>
        <p:spPr>
          <a:xfrm>
            <a:off x="457200" y="1143000"/>
            <a:ext cx="8229600" cy="4983163"/>
          </a:xfrm>
        </p:spPr>
        <p:txBody>
          <a:bodyPr/>
          <a:lstStyle/>
          <a:p>
            <a:pPr eaLnBrk="1" hangingPunct="1"/>
            <a:r>
              <a:rPr lang="en-US" sz="2000" dirty="0" smtClean="0"/>
              <a:t>Foreign acquirers of U.S. businesses</a:t>
            </a:r>
          </a:p>
          <a:p>
            <a:pPr lvl="1" eaLnBrk="1" hangingPunct="1"/>
            <a:r>
              <a:rPr lang="en-US" sz="2000" dirty="0" smtClean="0"/>
              <a:t>Acquisition vehicle: Often use C-corporations, limited liability companies, or partnerships</a:t>
            </a:r>
          </a:p>
          <a:p>
            <a:pPr lvl="1" eaLnBrk="1" hangingPunct="1"/>
            <a:r>
              <a:rPr lang="en-US" sz="2000" dirty="0" smtClean="0"/>
              <a:t>Form of payment: Most often cash</a:t>
            </a:r>
          </a:p>
          <a:p>
            <a:pPr lvl="1" eaLnBrk="1" hangingPunct="1"/>
            <a:r>
              <a:rPr lang="en-US" sz="2000" dirty="0" smtClean="0"/>
              <a:t>Form of acquisition: Share acquisitions generally the simplest</a:t>
            </a:r>
          </a:p>
          <a:p>
            <a:pPr lvl="1" eaLnBrk="1" hangingPunct="1"/>
            <a:r>
              <a:rPr lang="en-US" sz="2000" dirty="0" smtClean="0"/>
              <a:t>Post-merger organization: Centralized organization (division structure) used to rapidly realize synergies but decentralized operations (holding company) used where cultural differences significant</a:t>
            </a:r>
          </a:p>
          <a:p>
            <a:pPr lvl="1" eaLnBrk="1" hangingPunct="1"/>
            <a:r>
              <a:rPr lang="en-US" sz="2000" dirty="0" smtClean="0"/>
              <a:t>Tax strategies: </a:t>
            </a:r>
          </a:p>
          <a:p>
            <a:pPr lvl="2" eaLnBrk="1" hangingPunct="1"/>
            <a:r>
              <a:rPr lang="en-US" sz="2000" dirty="0" smtClean="0"/>
              <a:t>Share for share acquisitions may defer tax liability for target firm shareholders </a:t>
            </a:r>
          </a:p>
          <a:p>
            <a:pPr lvl="2" eaLnBrk="1" hangingPunct="1"/>
            <a:r>
              <a:rPr lang="en-US" sz="2000" dirty="0" smtClean="0"/>
              <a:t>Cash for share acquisitions may trigger tax liability for target firm shareholders </a:t>
            </a:r>
          </a:p>
          <a:p>
            <a:pPr marL="914400" lvl="2" indent="0" eaLnBrk="1" hangingPunct="1">
              <a:buNone/>
            </a:pPr>
            <a:endParaRPr lang="en-US" sz="2000" dirty="0"/>
          </a:p>
        </p:txBody>
      </p:sp>
      <p:sp>
        <p:nvSpPr>
          <p:cNvPr id="2" name="TextBox 1"/>
          <p:cNvSpPr txBox="1"/>
          <p:nvPr/>
        </p:nvSpPr>
        <p:spPr>
          <a:xfrm>
            <a:off x="914400" y="6096000"/>
            <a:ext cx="7772400" cy="369332"/>
          </a:xfrm>
          <a:prstGeom prst="rect">
            <a:avLst/>
          </a:prstGeom>
          <a:noFill/>
        </p:spPr>
        <p:txBody>
          <a:bodyPr wrap="square" rtlCol="0">
            <a:spAutoFit/>
          </a:bodyPr>
          <a:lstStyle/>
          <a:p>
            <a:r>
              <a:rPr lang="en-US" dirty="0" smtClean="0"/>
              <a:t>Why is cash the preferred form of payment in most cross-border M&amp;As?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9144000" cy="1066800"/>
          </a:xfrm>
          <a:solidFill>
            <a:schemeClr val="folHlink"/>
          </a:solidFill>
        </p:spPr>
        <p:txBody>
          <a:bodyPr/>
          <a:lstStyle/>
          <a:p>
            <a:pPr eaLnBrk="1" hangingPunct="1">
              <a:lnSpc>
                <a:spcPct val="80000"/>
              </a:lnSpc>
            </a:pPr>
            <a:r>
              <a:rPr lang="en-US" sz="3200" smtClean="0"/>
              <a:t>Implementing Cross-Border Transactions in Developed Countries Cont’d.</a:t>
            </a:r>
          </a:p>
        </p:txBody>
      </p:sp>
      <p:sp>
        <p:nvSpPr>
          <p:cNvPr id="14339" name="Rectangle 3"/>
          <p:cNvSpPr>
            <a:spLocks noGrp="1" noChangeArrowheads="1"/>
          </p:cNvSpPr>
          <p:nvPr>
            <p:ph type="body" idx="1"/>
          </p:nvPr>
        </p:nvSpPr>
        <p:spPr>
          <a:xfrm>
            <a:off x="304800" y="1524000"/>
            <a:ext cx="8610600" cy="4906963"/>
          </a:xfrm>
        </p:spPr>
        <p:txBody>
          <a:bodyPr/>
          <a:lstStyle/>
          <a:p>
            <a:pPr eaLnBrk="1" hangingPunct="1"/>
            <a:r>
              <a:rPr lang="en-US" sz="2000" smtClean="0"/>
              <a:t>Acquisitions by U.S. and Non-U.S acquirers of foreign businesses</a:t>
            </a:r>
          </a:p>
          <a:p>
            <a:pPr lvl="1" eaLnBrk="1" hangingPunct="1"/>
            <a:r>
              <a:rPr lang="en-US" sz="2000" smtClean="0"/>
              <a:t>Acquisition vehicle: Corporate-like structures in common law countries (e.g., U.S.); share companies or limited liability countries in civil law nations (e.g., China)</a:t>
            </a:r>
          </a:p>
          <a:p>
            <a:pPr lvl="1" eaLnBrk="1" hangingPunct="1"/>
            <a:r>
              <a:rPr lang="en-US" sz="2000" smtClean="0"/>
              <a:t>Form of payment: Generally cash</a:t>
            </a:r>
          </a:p>
          <a:p>
            <a:pPr lvl="1" eaLnBrk="1" hangingPunct="1"/>
            <a:r>
              <a:rPr lang="en-US" sz="2000" smtClean="0"/>
              <a:t>Form of acquisition: Share acquisitions generally simplest</a:t>
            </a:r>
          </a:p>
          <a:p>
            <a:pPr lvl="1" eaLnBrk="1" hangingPunct="1"/>
            <a:r>
              <a:rPr lang="en-US" sz="2000" smtClean="0"/>
              <a:t>Post-closing organization: Holding company structure if target to be operated as independent unit or integrated with acquirer’s existing “in-country” operations</a:t>
            </a:r>
          </a:p>
          <a:p>
            <a:pPr lvl="1" eaLnBrk="1" hangingPunct="1"/>
            <a:r>
              <a:rPr lang="en-US" sz="2000" smtClean="0"/>
              <a:t>Tax strategies: Highly complex and vary with local tax and legal jurisdictions</a:t>
            </a:r>
          </a:p>
          <a:p>
            <a:pPr lvl="1" eaLnBrk="1" hangingPunct="1"/>
            <a:endParaRPr lang="en-US" sz="24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990600"/>
          </a:xfrm>
          <a:solidFill>
            <a:schemeClr val="folHlink"/>
          </a:solidFill>
        </p:spPr>
        <p:txBody>
          <a:bodyPr/>
          <a:lstStyle/>
          <a:p>
            <a:pPr eaLnBrk="1" hangingPunct="1">
              <a:lnSpc>
                <a:spcPct val="75000"/>
              </a:lnSpc>
            </a:pPr>
            <a:r>
              <a:rPr lang="en-US" sz="3600" smtClean="0"/>
              <a:t>Implementing Cross-Border Transactions in Emerging Countries</a:t>
            </a:r>
          </a:p>
        </p:txBody>
      </p:sp>
      <p:sp>
        <p:nvSpPr>
          <p:cNvPr id="13315" name="Rectangle 3"/>
          <p:cNvSpPr>
            <a:spLocks noGrp="1" noChangeArrowheads="1"/>
          </p:cNvSpPr>
          <p:nvPr>
            <p:ph type="body" idx="1"/>
          </p:nvPr>
        </p:nvSpPr>
        <p:spPr>
          <a:xfrm>
            <a:off x="457200" y="1371600"/>
            <a:ext cx="8229600" cy="4906963"/>
          </a:xfrm>
        </p:spPr>
        <p:txBody>
          <a:bodyPr/>
          <a:lstStyle/>
          <a:p>
            <a:pPr eaLnBrk="1" hangingPunct="1">
              <a:defRPr/>
            </a:pPr>
            <a:r>
              <a:rPr lang="en-US" sz="2000" dirty="0" smtClean="0"/>
              <a:t>Poses challenges not common to developed countries such as political and economic risks including:</a:t>
            </a:r>
          </a:p>
          <a:p>
            <a:pPr lvl="1" eaLnBrk="1" hangingPunct="1">
              <a:defRPr/>
            </a:pPr>
            <a:r>
              <a:rPr lang="en-US" sz="2000" dirty="0" smtClean="0"/>
              <a:t>Excessive local government regulation;</a:t>
            </a:r>
          </a:p>
          <a:p>
            <a:pPr lvl="1" eaLnBrk="1" hangingPunct="1">
              <a:defRPr/>
            </a:pPr>
            <a:r>
              <a:rPr lang="en-US" sz="2000" dirty="0" smtClean="0"/>
              <a:t>Confiscatory tax policies;</a:t>
            </a:r>
          </a:p>
          <a:p>
            <a:pPr lvl="1" eaLnBrk="1" hangingPunct="1">
              <a:defRPr/>
            </a:pPr>
            <a:r>
              <a:rPr lang="en-US" sz="2000" dirty="0" smtClean="0"/>
              <a:t>Restrictions on cash remittances;</a:t>
            </a:r>
          </a:p>
          <a:p>
            <a:pPr lvl="1" eaLnBrk="1" hangingPunct="1">
              <a:defRPr/>
            </a:pPr>
            <a:r>
              <a:rPr lang="en-US" sz="2000" dirty="0" smtClean="0"/>
              <a:t>Currency inconvertibility;</a:t>
            </a:r>
          </a:p>
          <a:p>
            <a:pPr lvl="1" eaLnBrk="1" hangingPunct="1">
              <a:defRPr/>
            </a:pPr>
            <a:r>
              <a:rPr lang="en-US" sz="2000" dirty="0" smtClean="0"/>
              <a:t>Expropriation of foreign assets; </a:t>
            </a:r>
          </a:p>
          <a:p>
            <a:pPr lvl="1" eaLnBrk="1" hangingPunct="1">
              <a:defRPr/>
            </a:pPr>
            <a:r>
              <a:rPr lang="en-US" sz="2000" dirty="0" smtClean="0"/>
              <a:t>Local corruption; and</a:t>
            </a:r>
          </a:p>
          <a:p>
            <a:pPr lvl="1" eaLnBrk="1" hangingPunct="1">
              <a:defRPr/>
            </a:pPr>
            <a:r>
              <a:rPr lang="en-US" sz="2000" dirty="0" smtClean="0"/>
              <a:t>Civil war and local insurgencies</a:t>
            </a:r>
          </a:p>
          <a:p>
            <a:pPr marL="457200" lvl="1" indent="0" eaLnBrk="1" hangingPunct="1">
              <a:buFontTx/>
              <a:buNone/>
              <a:defRPr/>
            </a:pPr>
            <a:endParaRPr lang="en-US" sz="2000" dirty="0" smtClean="0"/>
          </a:p>
          <a:p>
            <a:pPr eaLnBrk="1" hangingPunct="1">
              <a:defRPr/>
            </a:pPr>
            <a:r>
              <a:rPr lang="en-US" sz="2000" dirty="0" smtClean="0"/>
              <a:t>Managing risk through insurance (e.g., OPIC, World Bank) and contract options (e.g., puts)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9144000" cy="914400"/>
          </a:xfrm>
          <a:solidFill>
            <a:schemeClr val="folHlink"/>
          </a:solidFill>
        </p:spPr>
        <p:txBody>
          <a:bodyPr/>
          <a:lstStyle/>
          <a:p>
            <a:pPr eaLnBrk="1" hangingPunct="1"/>
            <a:r>
              <a:rPr lang="en-US" sz="3600" smtClean="0"/>
              <a:t>Valuing Cross-Border Transactions</a:t>
            </a:r>
          </a:p>
        </p:txBody>
      </p:sp>
      <p:sp>
        <p:nvSpPr>
          <p:cNvPr id="14339" name="Rectangle 3"/>
          <p:cNvSpPr>
            <a:spLocks noGrp="1" noChangeArrowheads="1"/>
          </p:cNvSpPr>
          <p:nvPr>
            <p:ph type="body" idx="1"/>
          </p:nvPr>
        </p:nvSpPr>
        <p:spPr>
          <a:xfrm>
            <a:off x="457200" y="1295400"/>
            <a:ext cx="8229600" cy="4830763"/>
          </a:xfrm>
        </p:spPr>
        <p:txBody>
          <a:bodyPr/>
          <a:lstStyle/>
          <a:p>
            <a:pPr eaLnBrk="1" hangingPunct="1">
              <a:defRPr/>
            </a:pPr>
            <a:r>
              <a:rPr lang="en-US" sz="2000" dirty="0" smtClean="0"/>
              <a:t>Methodology similar to that employed when acquirer and target in same country</a:t>
            </a:r>
          </a:p>
          <a:p>
            <a:pPr lvl="1" eaLnBrk="1" hangingPunct="1">
              <a:defRPr/>
            </a:pPr>
            <a:r>
              <a:rPr lang="en-US" sz="2000" dirty="0" smtClean="0"/>
              <a:t>Discounted cash flow (i.e., converting future cash flows to a present value)</a:t>
            </a:r>
          </a:p>
          <a:p>
            <a:pPr lvl="1" eaLnBrk="1" hangingPunct="1">
              <a:defRPr/>
            </a:pPr>
            <a:r>
              <a:rPr lang="en-US" sz="2000" dirty="0" smtClean="0"/>
              <a:t>Relative valuation multiples (i.e., purchase price as a multiple of the target firm’s annual revenue)</a:t>
            </a:r>
          </a:p>
          <a:p>
            <a:pPr marL="457200" lvl="1" indent="0" eaLnBrk="1" hangingPunct="1">
              <a:buFontTx/>
              <a:buNone/>
              <a:defRPr/>
            </a:pPr>
            <a:endParaRPr lang="en-US" sz="2000" dirty="0" smtClean="0"/>
          </a:p>
          <a:p>
            <a:pPr eaLnBrk="1" hangingPunct="1">
              <a:defRPr/>
            </a:pPr>
            <a:r>
              <a:rPr lang="en-US" sz="2000" dirty="0" smtClean="0"/>
              <a:t>Basic differences between within country and cross-border include the following:</a:t>
            </a:r>
          </a:p>
          <a:p>
            <a:pPr lvl="1" eaLnBrk="1" hangingPunct="1">
              <a:defRPr/>
            </a:pPr>
            <a:r>
              <a:rPr lang="en-US" sz="2000" dirty="0" smtClean="0"/>
              <a:t>Need to convert target cash flow projections into acquirer home country currency</a:t>
            </a:r>
          </a:p>
          <a:p>
            <a:pPr lvl="1" eaLnBrk="1" hangingPunct="1">
              <a:defRPr/>
            </a:pPr>
            <a:r>
              <a:rPr lang="en-US" sz="2000" dirty="0" smtClean="0"/>
              <a:t>Adjusting discount rate</a:t>
            </a:r>
            <a:r>
              <a:rPr lang="en-US" sz="2000" baseline="30000" dirty="0" smtClean="0"/>
              <a:t>1</a:t>
            </a:r>
            <a:r>
              <a:rPr lang="en-US" sz="2000" dirty="0" smtClean="0"/>
              <a:t> for risks uncommon in “within country” valuations (e.g., political/business risk, exchange rate risk)</a:t>
            </a:r>
          </a:p>
          <a:p>
            <a:pPr marL="0" indent="0" eaLnBrk="1" hangingPunct="1">
              <a:buFontTx/>
              <a:buNone/>
              <a:defRPr/>
            </a:pPr>
            <a:endParaRPr lang="en-US" sz="2400" dirty="0" smtClean="0"/>
          </a:p>
          <a:p>
            <a:pPr marL="0" indent="0" eaLnBrk="1" hangingPunct="1">
              <a:buFontTx/>
              <a:buNone/>
              <a:defRPr/>
            </a:pPr>
            <a:r>
              <a:rPr lang="en-US" sz="1200" baseline="30000" dirty="0" smtClean="0"/>
              <a:t>1</a:t>
            </a:r>
            <a:r>
              <a:rPr lang="en-US" sz="1200" dirty="0" smtClean="0"/>
              <a:t>The discount rate is the cost of capital used to convert future cash flows to a present value.</a:t>
            </a:r>
          </a:p>
          <a:p>
            <a:pPr eaLnBrk="1" hangingPunct="1">
              <a:defRPr/>
            </a:pPr>
            <a:endParaRPr lang="en-US" sz="2400" dirty="0" smtClean="0"/>
          </a:p>
          <a:p>
            <a:pPr eaLnBrk="1" hangingPunct="1">
              <a:defRPr/>
            </a:pPr>
            <a:endParaRPr lang="en-US" sz="2400" dirty="0" smtClean="0"/>
          </a:p>
          <a:p>
            <a:pPr eaLnBrk="1" hangingPunct="1">
              <a:defRPr/>
            </a:pPr>
            <a:endParaRPr lang="en-US" sz="2400" dirty="0" smtClean="0"/>
          </a:p>
          <a:p>
            <a:pPr eaLnBrk="1" hangingPunct="1">
              <a:defRPr/>
            </a:pPr>
            <a:endParaRPr lang="en-US" sz="2400" dirty="0" smtClean="0"/>
          </a:p>
          <a:p>
            <a:pPr eaLnBrk="1" hangingPunct="1">
              <a:defRPr/>
            </a:pPr>
            <a:endParaRPr lang="en-US" sz="2400" dirty="0" smtClean="0"/>
          </a:p>
          <a:p>
            <a:pPr eaLnBrk="1" hangingPunct="1">
              <a:defRPr/>
            </a:pPr>
            <a:endParaRPr lang="en-US" sz="2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rgbClr val="92D050"/>
          </a:solidFill>
        </p:spPr>
        <p:txBody>
          <a:bodyPr/>
          <a:lstStyle/>
          <a:p>
            <a:r>
              <a:rPr lang="en-US" sz="3600" dirty="0" smtClean="0"/>
              <a:t>Projecting Future Currency Exchange Rates </a:t>
            </a:r>
            <a:endParaRPr lang="en-US" sz="3600" dirty="0"/>
          </a:p>
        </p:txBody>
      </p:sp>
      <p:sp>
        <p:nvSpPr>
          <p:cNvPr id="3" name="Content Placeholder 2"/>
          <p:cNvSpPr>
            <a:spLocks noGrp="1"/>
          </p:cNvSpPr>
          <p:nvPr>
            <p:ph idx="1"/>
          </p:nvPr>
        </p:nvSpPr>
        <p:spPr>
          <a:xfrm>
            <a:off x="76200" y="1524000"/>
            <a:ext cx="9067800" cy="4876800"/>
          </a:xfrm>
        </p:spPr>
        <p:txBody>
          <a:bodyPr/>
          <a:lstStyle/>
          <a:p>
            <a:r>
              <a:rPr lang="en-US" sz="2400" dirty="0" smtClean="0"/>
              <a:t>Objective: Convert target (local country) </a:t>
            </a:r>
            <a:r>
              <a:rPr lang="en-US" sz="2400" u="sng" dirty="0" smtClean="0"/>
              <a:t>projected</a:t>
            </a:r>
            <a:r>
              <a:rPr lang="en-US" sz="2400" dirty="0" smtClean="0"/>
              <a:t> cash </a:t>
            </a:r>
            <a:r>
              <a:rPr lang="en-US" sz="2400" dirty="0" smtClean="0"/>
              <a:t>flows into acquirer (home country) currency</a:t>
            </a:r>
          </a:p>
          <a:p>
            <a:r>
              <a:rPr lang="en-US" sz="2400" dirty="0" smtClean="0"/>
              <a:t>How: Predict forward (future spot) exchange rates based on interest rate parity (IRP) or purchasing power parity (PPP) theories</a:t>
            </a:r>
          </a:p>
          <a:p>
            <a:r>
              <a:rPr lang="en-US" sz="2400" dirty="0" smtClean="0"/>
              <a:t>Spot exchange rates ($/€) = the current number of dollars required to buy one Euro</a:t>
            </a:r>
          </a:p>
          <a:p>
            <a:r>
              <a:rPr lang="en-US" sz="2400" dirty="0" smtClean="0"/>
              <a:t>Forward exchange rate = the rate at which a bank is willing to exchange one dollar for one Euro at some specified future date</a:t>
            </a:r>
          </a:p>
          <a:p>
            <a:r>
              <a:rPr lang="en-US" sz="2400" dirty="0" smtClean="0"/>
              <a:t>Forward exchange rates are determined by differences between interest rates (IRP) and prices (PPP) in the two countries</a:t>
            </a:r>
            <a:endParaRPr lang="en-US" sz="2400" dirty="0"/>
          </a:p>
        </p:txBody>
      </p:sp>
    </p:spTree>
    <p:extLst>
      <p:ext uri="{BB962C8B-B14F-4D97-AF65-F5344CB8AC3E}">
        <p14:creationId xmlns:p14="http://schemas.microsoft.com/office/powerpoint/2010/main" val="1549949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0" y="0"/>
            <a:ext cx="9144000" cy="914400"/>
          </a:xfrm>
          <a:solidFill>
            <a:schemeClr val="folHlink"/>
          </a:solidFill>
        </p:spPr>
        <p:txBody>
          <a:bodyPr/>
          <a:lstStyle/>
          <a:p>
            <a:pPr eaLnBrk="1" hangingPunct="1"/>
            <a:r>
              <a:rPr lang="en-US" sz="3600" smtClean="0"/>
              <a:t>Interest Rate Parity Theory</a:t>
            </a:r>
          </a:p>
        </p:txBody>
      </p:sp>
      <p:sp>
        <p:nvSpPr>
          <p:cNvPr id="17411" name="Rectangle 5"/>
          <p:cNvSpPr>
            <a:spLocks noChangeArrowheads="1"/>
          </p:cNvSpPr>
          <p:nvPr/>
        </p:nvSpPr>
        <p:spPr bwMode="auto">
          <a:xfrm>
            <a:off x="228600" y="1024702"/>
            <a:ext cx="86868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r>
              <a:rPr lang="en-US" sz="2000" u="sng" dirty="0" smtClean="0"/>
              <a:t>Projecting the </a:t>
            </a:r>
            <a:r>
              <a:rPr lang="en-US" sz="2000" u="sng" dirty="0"/>
              <a:t>Forward </a:t>
            </a:r>
            <a:r>
              <a:rPr lang="en-US" sz="2000" u="sng" dirty="0" smtClean="0"/>
              <a:t>Dollar/Euro Exchange Rate Based on U.S. Interest Rates Compared to Eurozone Country Interest Rates</a:t>
            </a:r>
            <a:r>
              <a:rPr lang="en-US" sz="2000" dirty="0" smtClean="0"/>
              <a:t>:</a:t>
            </a:r>
          </a:p>
          <a:p>
            <a:pPr algn="ctr" eaLnBrk="0" hangingPunct="0"/>
            <a:r>
              <a:rPr lang="en-US" sz="2000" dirty="0" smtClean="0"/>
              <a:t>($/</a:t>
            </a:r>
            <a:r>
              <a:rPr lang="en-US" sz="2000" dirty="0"/>
              <a:t>€)</a:t>
            </a:r>
            <a:r>
              <a:rPr lang="en-US" sz="2000" baseline="-25000" dirty="0" smtClean="0"/>
              <a:t>n</a:t>
            </a:r>
            <a:r>
              <a:rPr lang="en-US" sz="2000" dirty="0" smtClean="0"/>
              <a:t>/($/</a:t>
            </a:r>
            <a:r>
              <a:rPr lang="en-US" sz="2000" dirty="0"/>
              <a:t>€)</a:t>
            </a:r>
            <a:r>
              <a:rPr lang="en-US" sz="2000" baseline="-25000" dirty="0"/>
              <a:t>0 </a:t>
            </a:r>
            <a:r>
              <a:rPr lang="en-US" sz="2000" dirty="0" smtClean="0"/>
              <a:t>= (</a:t>
            </a:r>
            <a:r>
              <a:rPr lang="en-US" sz="2000" dirty="0"/>
              <a:t>1 + </a:t>
            </a:r>
            <a:r>
              <a:rPr lang="en-US" sz="2000" dirty="0" err="1"/>
              <a:t>R</a:t>
            </a:r>
            <a:r>
              <a:rPr lang="en-US" sz="2000" baseline="-25000" dirty="0" err="1"/>
              <a:t>$n</a:t>
            </a:r>
            <a:r>
              <a:rPr lang="en-US" sz="2000" dirty="0"/>
              <a:t>)</a:t>
            </a:r>
            <a:r>
              <a:rPr lang="en-US" sz="2000" baseline="30000" dirty="0"/>
              <a:t>n</a:t>
            </a:r>
            <a:r>
              <a:rPr lang="en-US" sz="2000" dirty="0"/>
              <a:t>/(1 + </a:t>
            </a:r>
            <a:r>
              <a:rPr lang="en-US" sz="2000" dirty="0" err="1"/>
              <a:t>R</a:t>
            </a:r>
            <a:r>
              <a:rPr lang="en-US" sz="2000" baseline="-25000" dirty="0" err="1"/>
              <a:t>€</a:t>
            </a:r>
            <a:r>
              <a:rPr lang="en-US" sz="2000" baseline="-25000" dirty="0" err="1" smtClean="0"/>
              <a:t>n</a:t>
            </a:r>
            <a:r>
              <a:rPr lang="en-US" sz="2000" dirty="0" smtClean="0"/>
              <a:t>)</a:t>
            </a:r>
            <a:r>
              <a:rPr lang="en-US" sz="2000" baseline="30000" dirty="0" smtClean="0"/>
              <a:t>n     </a:t>
            </a:r>
            <a:endParaRPr lang="en-US" sz="2000" dirty="0"/>
          </a:p>
          <a:p>
            <a:pPr algn="ctr" eaLnBrk="0" hangingPunct="0"/>
            <a:r>
              <a:rPr lang="en-US" sz="2000" dirty="0" smtClean="0"/>
              <a:t>($/</a:t>
            </a:r>
            <a:r>
              <a:rPr lang="en-US" sz="2000" dirty="0"/>
              <a:t>€)</a:t>
            </a:r>
            <a:r>
              <a:rPr lang="en-US" sz="2000" baseline="-25000" dirty="0"/>
              <a:t>n</a:t>
            </a:r>
            <a:r>
              <a:rPr lang="en-US" sz="2000" dirty="0"/>
              <a:t> = </a:t>
            </a:r>
            <a:r>
              <a:rPr lang="en-US" sz="2000" dirty="0" smtClean="0"/>
              <a:t>{(</a:t>
            </a:r>
            <a:r>
              <a:rPr lang="en-US" sz="2000" dirty="0"/>
              <a:t>1 + </a:t>
            </a:r>
            <a:r>
              <a:rPr lang="en-US" sz="2000" dirty="0" err="1"/>
              <a:t>R</a:t>
            </a:r>
            <a:r>
              <a:rPr lang="en-US" sz="2000" baseline="-25000" dirty="0" err="1"/>
              <a:t>$n</a:t>
            </a:r>
            <a:r>
              <a:rPr lang="en-US" sz="2000" dirty="0"/>
              <a:t>)</a:t>
            </a:r>
            <a:r>
              <a:rPr lang="en-US" sz="2000" baseline="30000" dirty="0"/>
              <a:t>n</a:t>
            </a:r>
            <a:r>
              <a:rPr lang="en-US" sz="2000" dirty="0"/>
              <a:t>/(1 + </a:t>
            </a:r>
            <a:r>
              <a:rPr lang="en-US" sz="2000" dirty="0" err="1"/>
              <a:t>R</a:t>
            </a:r>
            <a:r>
              <a:rPr lang="en-US" sz="2000" baseline="-25000" dirty="0" err="1"/>
              <a:t>€n</a:t>
            </a:r>
            <a:r>
              <a:rPr lang="en-US" sz="2000" dirty="0"/>
              <a:t>)</a:t>
            </a:r>
            <a:r>
              <a:rPr lang="en-US" sz="2000" baseline="30000" dirty="0"/>
              <a:t>n</a:t>
            </a:r>
            <a:r>
              <a:rPr lang="en-US" sz="2000" dirty="0"/>
              <a:t>} x ($/€)</a:t>
            </a:r>
            <a:r>
              <a:rPr lang="en-US" sz="2000" baseline="-25000" dirty="0"/>
              <a:t>0</a:t>
            </a:r>
            <a:r>
              <a:rPr lang="en-US" sz="2000" dirty="0"/>
              <a:t>  </a:t>
            </a:r>
          </a:p>
          <a:p>
            <a:pPr eaLnBrk="0" hangingPunct="0"/>
            <a:endParaRPr lang="en-US" sz="2000" dirty="0"/>
          </a:p>
          <a:p>
            <a:pPr eaLnBrk="0" hangingPunct="0"/>
            <a:r>
              <a:rPr lang="en-US" sz="2000" dirty="0"/>
              <a:t>Where ($/€)</a:t>
            </a:r>
            <a:r>
              <a:rPr lang="en-US" sz="2000" baseline="-25000" dirty="0"/>
              <a:t>n</a:t>
            </a:r>
            <a:r>
              <a:rPr lang="en-US" sz="2000" dirty="0"/>
              <a:t> = Forward $ exchange rate n periods into the future</a:t>
            </a:r>
          </a:p>
          <a:p>
            <a:pPr eaLnBrk="0" hangingPunct="0"/>
            <a:r>
              <a:rPr lang="en-US" sz="2000" dirty="0"/>
              <a:t>            ($/€)</a:t>
            </a:r>
            <a:r>
              <a:rPr lang="en-US" sz="2000" baseline="-25000" dirty="0"/>
              <a:t>0 </a:t>
            </a:r>
            <a:r>
              <a:rPr lang="en-US" sz="2000" dirty="0"/>
              <a:t>= $/Euro spot rate</a:t>
            </a:r>
          </a:p>
          <a:p>
            <a:pPr eaLnBrk="0" hangingPunct="0"/>
            <a:r>
              <a:rPr lang="en-US" sz="2000" dirty="0"/>
              <a:t>            </a:t>
            </a:r>
            <a:r>
              <a:rPr lang="en-US" sz="2000" dirty="0" err="1"/>
              <a:t>R</a:t>
            </a:r>
            <a:r>
              <a:rPr lang="en-US" sz="2000" baseline="-25000" dirty="0" err="1"/>
              <a:t>$n</a:t>
            </a:r>
            <a:r>
              <a:rPr lang="en-US" sz="2000" dirty="0"/>
              <a:t>    = Interest rate in U.S.</a:t>
            </a:r>
          </a:p>
          <a:p>
            <a:pPr eaLnBrk="0" hangingPunct="0"/>
            <a:r>
              <a:rPr lang="en-US" sz="2000" dirty="0"/>
              <a:t>            </a:t>
            </a:r>
            <a:r>
              <a:rPr lang="en-US" sz="2000" dirty="0" err="1"/>
              <a:t>R</a:t>
            </a:r>
            <a:r>
              <a:rPr lang="en-US" sz="2000" baseline="-25000" dirty="0" err="1"/>
              <a:t>€n</a:t>
            </a:r>
            <a:r>
              <a:rPr lang="en-US" sz="2000" dirty="0"/>
              <a:t>    = Interest rate in European Union</a:t>
            </a:r>
          </a:p>
        </p:txBody>
      </p:sp>
      <p:sp>
        <p:nvSpPr>
          <p:cNvPr id="17412" name="Rectangle 6"/>
          <p:cNvSpPr>
            <a:spLocks noChangeArrowheads="1"/>
          </p:cNvSpPr>
          <p:nvPr/>
        </p:nvSpPr>
        <p:spPr bwMode="auto">
          <a:xfrm>
            <a:off x="228600" y="4045089"/>
            <a:ext cx="8763000" cy="2831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r>
              <a:rPr lang="en-US" sz="2000" u="sng" dirty="0" smtClean="0"/>
              <a:t>Projecting the Forward Euro/Dollar Exchange Rate Based on Eurozone Country Interest Rates Compared to U.S. Interest Rates:</a:t>
            </a:r>
          </a:p>
          <a:p>
            <a:pPr algn="ctr" eaLnBrk="0" hangingPunct="0"/>
            <a:r>
              <a:rPr lang="en-US" sz="2000" dirty="0" smtClean="0"/>
              <a:t>(</a:t>
            </a:r>
            <a:r>
              <a:rPr lang="en-US" sz="2000" dirty="0"/>
              <a:t>€/$)</a:t>
            </a:r>
            <a:r>
              <a:rPr lang="en-US" sz="2000" baseline="-25000" dirty="0" smtClean="0"/>
              <a:t>n</a:t>
            </a:r>
            <a:r>
              <a:rPr lang="en-US" sz="2000" dirty="0" smtClean="0"/>
              <a:t>/(</a:t>
            </a:r>
            <a:r>
              <a:rPr lang="en-US" sz="2000" dirty="0"/>
              <a:t>€/$)</a:t>
            </a:r>
            <a:r>
              <a:rPr lang="en-US" sz="2000" baseline="-25000" dirty="0"/>
              <a:t>0</a:t>
            </a:r>
            <a:r>
              <a:rPr lang="en-US" sz="2000" dirty="0" smtClean="0"/>
              <a:t> = (</a:t>
            </a:r>
            <a:r>
              <a:rPr lang="en-US" sz="2000" dirty="0"/>
              <a:t>1 + </a:t>
            </a:r>
            <a:r>
              <a:rPr lang="en-US" sz="2000" dirty="0" err="1"/>
              <a:t>R</a:t>
            </a:r>
            <a:r>
              <a:rPr lang="en-US" sz="2000" baseline="-25000" dirty="0" err="1"/>
              <a:t>€n</a:t>
            </a:r>
            <a:r>
              <a:rPr lang="en-US" sz="2000" dirty="0"/>
              <a:t>)</a:t>
            </a:r>
            <a:r>
              <a:rPr lang="en-US" sz="2000" baseline="30000" dirty="0"/>
              <a:t>n</a:t>
            </a:r>
            <a:r>
              <a:rPr lang="en-US" sz="2000" dirty="0"/>
              <a:t>/(1 + </a:t>
            </a:r>
            <a:r>
              <a:rPr lang="en-US" sz="2000" dirty="0" err="1" smtClean="0"/>
              <a:t>R</a:t>
            </a:r>
            <a:r>
              <a:rPr lang="en-US" sz="2000" baseline="-25000" dirty="0" err="1" smtClean="0"/>
              <a:t>$n</a:t>
            </a:r>
            <a:r>
              <a:rPr lang="en-US" sz="2000" dirty="0" smtClean="0"/>
              <a:t>)</a:t>
            </a:r>
            <a:r>
              <a:rPr lang="en-US" sz="2000" baseline="30000" dirty="0" smtClean="0"/>
              <a:t>n</a:t>
            </a:r>
            <a:endParaRPr lang="en-US" sz="2000" u="sng" dirty="0" smtClean="0"/>
          </a:p>
          <a:p>
            <a:pPr algn="ctr" eaLnBrk="0" hangingPunct="0"/>
            <a:r>
              <a:rPr lang="en-US" sz="2000" dirty="0" smtClean="0"/>
              <a:t>(</a:t>
            </a:r>
            <a:r>
              <a:rPr lang="en-US" sz="2000" dirty="0"/>
              <a:t>€/$)</a:t>
            </a:r>
            <a:r>
              <a:rPr lang="en-US" sz="2000" baseline="-25000" dirty="0"/>
              <a:t>n</a:t>
            </a:r>
            <a:r>
              <a:rPr lang="en-US" sz="2000" dirty="0"/>
              <a:t> = </a:t>
            </a:r>
            <a:r>
              <a:rPr lang="en-US" sz="2000" dirty="0" smtClean="0"/>
              <a:t>{(</a:t>
            </a:r>
            <a:r>
              <a:rPr lang="en-US" sz="2000" dirty="0"/>
              <a:t>1 + </a:t>
            </a:r>
            <a:r>
              <a:rPr lang="en-US" sz="2000" dirty="0" err="1"/>
              <a:t>R</a:t>
            </a:r>
            <a:r>
              <a:rPr lang="en-US" sz="2000" baseline="-25000" dirty="0" err="1"/>
              <a:t>€n</a:t>
            </a:r>
            <a:r>
              <a:rPr lang="en-US" sz="2000" dirty="0"/>
              <a:t>)</a:t>
            </a:r>
            <a:r>
              <a:rPr lang="en-US" sz="2000" baseline="30000" dirty="0"/>
              <a:t>n</a:t>
            </a:r>
            <a:r>
              <a:rPr lang="en-US" sz="2000" dirty="0"/>
              <a:t>/(1 + </a:t>
            </a:r>
            <a:r>
              <a:rPr lang="en-US" sz="2000" dirty="0" err="1"/>
              <a:t>R</a:t>
            </a:r>
            <a:r>
              <a:rPr lang="en-US" sz="2000" baseline="-25000" dirty="0" err="1"/>
              <a:t>$n</a:t>
            </a:r>
            <a:r>
              <a:rPr lang="en-US" sz="2000" dirty="0"/>
              <a:t>)</a:t>
            </a:r>
            <a:r>
              <a:rPr lang="en-US" sz="2000" baseline="30000" dirty="0"/>
              <a:t>n</a:t>
            </a:r>
            <a:r>
              <a:rPr lang="en-US" sz="2000" dirty="0"/>
              <a:t>} x (€/$)</a:t>
            </a:r>
            <a:r>
              <a:rPr lang="en-US" sz="2000" baseline="-25000" dirty="0"/>
              <a:t>0</a:t>
            </a:r>
            <a:r>
              <a:rPr lang="en-US" sz="2000" dirty="0"/>
              <a:t>  </a:t>
            </a:r>
          </a:p>
          <a:p>
            <a:pPr eaLnBrk="0" hangingPunct="0"/>
            <a:endParaRPr lang="en-US" sz="2000" dirty="0"/>
          </a:p>
          <a:p>
            <a:pPr eaLnBrk="0" hangingPunct="0"/>
            <a:r>
              <a:rPr lang="en-US" sz="2000" dirty="0"/>
              <a:t>Where (€/$)</a:t>
            </a:r>
            <a:r>
              <a:rPr lang="en-US" sz="2000" baseline="-25000" dirty="0"/>
              <a:t>n</a:t>
            </a:r>
            <a:r>
              <a:rPr lang="en-US" sz="2000" dirty="0"/>
              <a:t> = Forward Euro exchange rate n periods into the future</a:t>
            </a:r>
          </a:p>
          <a:p>
            <a:pPr eaLnBrk="0" hangingPunct="0"/>
            <a:r>
              <a:rPr lang="en-US" sz="2000" dirty="0"/>
              <a:t>            (€/$)</a:t>
            </a:r>
            <a:r>
              <a:rPr lang="en-US" sz="2000" baseline="-25000" dirty="0"/>
              <a:t>0</a:t>
            </a:r>
            <a:r>
              <a:rPr lang="en-US" sz="2000" dirty="0"/>
              <a:t> = Euro/$ spot rate</a:t>
            </a:r>
          </a:p>
          <a:p>
            <a:pPr eaLnBrk="0" hangingPunct="0"/>
            <a:r>
              <a:rPr lang="en-US" sz="2000" dirty="0"/>
              <a:t>            </a:t>
            </a:r>
          </a:p>
          <a:p>
            <a:pPr eaLnBrk="0" hangingPunct="0"/>
            <a:r>
              <a:rPr lang="en-US" dirty="0"/>
              <a:t>                        </a:t>
            </a:r>
          </a:p>
        </p:txBody>
      </p:sp>
    </p:spTree>
    <p:extLst>
      <p:ext uri="{BB962C8B-B14F-4D97-AF65-F5344CB8AC3E}">
        <p14:creationId xmlns:p14="http://schemas.microsoft.com/office/powerpoint/2010/main" val="2552401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152400" y="1395443"/>
            <a:ext cx="89789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endParaRPr lang="en-US" dirty="0"/>
          </a:p>
          <a:p>
            <a:pPr algn="ctr"/>
            <a:r>
              <a:rPr lang="en-US" dirty="0"/>
              <a:t>                                                                </a:t>
            </a:r>
            <a:r>
              <a:rPr lang="en-US" dirty="0" smtClean="0"/>
              <a:t>2012                     2013                     2014</a:t>
            </a:r>
            <a:endParaRPr lang="en-US" dirty="0"/>
          </a:p>
          <a:p>
            <a:r>
              <a:rPr lang="en-US" dirty="0"/>
              <a:t>Target’s Euro-Denominated                      €124.5                  €130.7                  €136.0</a:t>
            </a:r>
          </a:p>
          <a:p>
            <a:r>
              <a:rPr lang="en-US" dirty="0"/>
              <a:t>     FCFF Cash Flows (€ Millions)</a:t>
            </a:r>
          </a:p>
          <a:p>
            <a:endParaRPr lang="en-US" dirty="0"/>
          </a:p>
          <a:p>
            <a:r>
              <a:rPr lang="en-US" dirty="0"/>
              <a:t>Target Country’s Interest Rate (%)                4.50                      4.70                      5.30</a:t>
            </a:r>
          </a:p>
          <a:p>
            <a:r>
              <a:rPr lang="en-US" dirty="0"/>
              <a:t>U.S. Interest Rate (%)                                   </a:t>
            </a:r>
            <a:r>
              <a:rPr lang="en-US" dirty="0" smtClean="0"/>
              <a:t>4.25                      </a:t>
            </a:r>
            <a:r>
              <a:rPr lang="en-US" dirty="0"/>
              <a:t>4.35                      4.55</a:t>
            </a:r>
          </a:p>
          <a:p>
            <a:r>
              <a:rPr lang="en-US" dirty="0"/>
              <a:t>Current Spot Rate ($/€) = 1.2044</a:t>
            </a:r>
          </a:p>
          <a:p>
            <a:r>
              <a:rPr lang="en-US" dirty="0"/>
              <a:t>Projected Spot Rate ($/€) =                       1.2015                   1.1964                  1.1788</a:t>
            </a:r>
          </a:p>
          <a:p>
            <a:endParaRPr lang="en-US" dirty="0"/>
          </a:p>
          <a:p>
            <a:r>
              <a:rPr lang="en-US" dirty="0"/>
              <a:t>Target’s Dollar-Denominated                  </a:t>
            </a:r>
            <a:r>
              <a:rPr lang="en-US" dirty="0" smtClean="0"/>
              <a:t>$149.59</a:t>
            </a:r>
            <a:r>
              <a:rPr lang="en-US" baseline="30000" dirty="0" smtClean="0"/>
              <a:t>a</a:t>
            </a:r>
            <a:r>
              <a:rPr lang="en-US" dirty="0" smtClean="0"/>
              <a:t>                 </a:t>
            </a:r>
            <a:r>
              <a:rPr lang="en-US" dirty="0"/>
              <a:t>$156.37                $160.32</a:t>
            </a:r>
          </a:p>
          <a:p>
            <a:r>
              <a:rPr lang="en-US" dirty="0"/>
              <a:t>     FCFF Cash Flows ($ Millions)      </a:t>
            </a:r>
          </a:p>
          <a:p>
            <a:r>
              <a:rPr lang="en-US" u="sng" dirty="0"/>
              <a:t>Notes: Calculating the projected spot rate using Interest Rate Parity.</a:t>
            </a:r>
            <a:endParaRPr lang="en-US" dirty="0"/>
          </a:p>
          <a:p>
            <a:r>
              <a:rPr lang="en-US" dirty="0"/>
              <a:t>($/€)</a:t>
            </a:r>
            <a:r>
              <a:rPr lang="en-US" baseline="-25000" dirty="0" smtClean="0"/>
              <a:t>2012</a:t>
            </a:r>
            <a:r>
              <a:rPr lang="en-US" dirty="0" smtClean="0"/>
              <a:t> </a:t>
            </a:r>
            <a:r>
              <a:rPr lang="en-US" dirty="0"/>
              <a:t>= {(1.0425)/(1.0450)} x 1.2044   </a:t>
            </a:r>
            <a:r>
              <a:rPr lang="en-US" dirty="0" smtClean="0"/>
              <a:t>= </a:t>
            </a:r>
            <a:r>
              <a:rPr lang="en-US" dirty="0"/>
              <a:t>1.2015</a:t>
            </a:r>
          </a:p>
          <a:p>
            <a:r>
              <a:rPr lang="en-US" dirty="0"/>
              <a:t>($/€)</a:t>
            </a:r>
            <a:r>
              <a:rPr lang="en-US" baseline="-25000" dirty="0" smtClean="0"/>
              <a:t>2013</a:t>
            </a:r>
            <a:r>
              <a:rPr lang="en-US" dirty="0" smtClean="0"/>
              <a:t> </a:t>
            </a:r>
            <a:r>
              <a:rPr lang="en-US" dirty="0"/>
              <a:t>= {(1.0435)</a:t>
            </a:r>
            <a:r>
              <a:rPr lang="en-US" baseline="30000" dirty="0"/>
              <a:t>2</a:t>
            </a:r>
            <a:r>
              <a:rPr lang="en-US" dirty="0"/>
              <a:t>/(1.0470)</a:t>
            </a:r>
            <a:r>
              <a:rPr lang="en-US" baseline="30000" dirty="0"/>
              <a:t>2</a:t>
            </a:r>
            <a:r>
              <a:rPr lang="en-US" dirty="0"/>
              <a:t>} x </a:t>
            </a:r>
            <a:r>
              <a:rPr lang="en-US" dirty="0" smtClean="0"/>
              <a:t>1.2044 </a:t>
            </a:r>
            <a:r>
              <a:rPr lang="en-US" dirty="0"/>
              <a:t>= 1.1964</a:t>
            </a:r>
          </a:p>
          <a:p>
            <a:r>
              <a:rPr lang="en-US" dirty="0"/>
              <a:t>($/€)</a:t>
            </a:r>
            <a:r>
              <a:rPr lang="en-US" baseline="-25000" dirty="0" smtClean="0"/>
              <a:t>2014</a:t>
            </a:r>
            <a:r>
              <a:rPr lang="en-US" dirty="0" smtClean="0"/>
              <a:t> </a:t>
            </a:r>
            <a:r>
              <a:rPr lang="en-US" dirty="0"/>
              <a:t>= {(1.0455)</a:t>
            </a:r>
            <a:r>
              <a:rPr lang="en-US" baseline="30000" dirty="0"/>
              <a:t>3</a:t>
            </a:r>
            <a:r>
              <a:rPr lang="en-US" dirty="0"/>
              <a:t>/(1.0530)</a:t>
            </a:r>
            <a:r>
              <a:rPr lang="en-US" baseline="30000" dirty="0"/>
              <a:t>3</a:t>
            </a:r>
            <a:r>
              <a:rPr lang="en-US" dirty="0"/>
              <a:t>} x 1.2044 =  1.1788 </a:t>
            </a:r>
          </a:p>
        </p:txBody>
      </p:sp>
      <p:sp>
        <p:nvSpPr>
          <p:cNvPr id="18435" name="Rectangle 5"/>
          <p:cNvSpPr>
            <a:spLocks noGrp="1" noChangeArrowheads="1"/>
          </p:cNvSpPr>
          <p:nvPr>
            <p:ph type="title"/>
          </p:nvPr>
        </p:nvSpPr>
        <p:spPr>
          <a:xfrm>
            <a:off x="0" y="0"/>
            <a:ext cx="9144000" cy="1143000"/>
          </a:xfrm>
          <a:solidFill>
            <a:schemeClr val="folHlink"/>
          </a:solidFill>
        </p:spPr>
        <p:txBody>
          <a:bodyPr/>
          <a:lstStyle/>
          <a:p>
            <a:pPr eaLnBrk="1" hangingPunct="1">
              <a:lnSpc>
                <a:spcPct val="80000"/>
              </a:lnSpc>
              <a:spcBef>
                <a:spcPct val="15000"/>
              </a:spcBef>
            </a:pPr>
            <a:r>
              <a:rPr lang="en-US" sz="2800" smtClean="0">
                <a:solidFill>
                  <a:schemeClr val="tx1"/>
                </a:solidFill>
              </a:rPr>
              <a:t/>
            </a:r>
            <a:br>
              <a:rPr lang="en-US" sz="2800" smtClean="0">
                <a:solidFill>
                  <a:schemeClr val="tx1"/>
                </a:solidFill>
              </a:rPr>
            </a:br>
            <a:r>
              <a:rPr lang="en-US" sz="2800" smtClean="0">
                <a:solidFill>
                  <a:schemeClr val="tx1"/>
                </a:solidFill>
              </a:rPr>
              <a:t>Converting Euro-Denominated into Dollar-Denominated Free Cash Flows to the Firm </a:t>
            </a:r>
            <a:br>
              <a:rPr lang="en-US" sz="2800" smtClean="0">
                <a:solidFill>
                  <a:schemeClr val="tx1"/>
                </a:solidFill>
              </a:rPr>
            </a:br>
            <a:r>
              <a:rPr lang="en-US" sz="2800" smtClean="0">
                <a:solidFill>
                  <a:schemeClr val="tx1"/>
                </a:solidFill>
              </a:rPr>
              <a:t>Using Interest Rate Parity Theory</a:t>
            </a:r>
            <a:br>
              <a:rPr lang="en-US" sz="2800" smtClean="0">
                <a:solidFill>
                  <a:schemeClr val="tx1"/>
                </a:solidFill>
              </a:rPr>
            </a:br>
            <a:endParaRPr lang="en-US" sz="2800" smtClean="0">
              <a:solidFill>
                <a:schemeClr val="tx1"/>
              </a:solidFill>
            </a:endParaRPr>
          </a:p>
        </p:txBody>
      </p:sp>
      <p:sp>
        <p:nvSpPr>
          <p:cNvPr id="2" name="TextBox 1"/>
          <p:cNvSpPr txBox="1"/>
          <p:nvPr/>
        </p:nvSpPr>
        <p:spPr>
          <a:xfrm>
            <a:off x="188026" y="6248400"/>
            <a:ext cx="8458200" cy="276999"/>
          </a:xfrm>
          <a:prstGeom prst="rect">
            <a:avLst/>
          </a:prstGeom>
          <a:noFill/>
        </p:spPr>
        <p:txBody>
          <a:bodyPr wrap="square" rtlCol="0">
            <a:spAutoFit/>
          </a:bodyPr>
          <a:lstStyle/>
          <a:p>
            <a:r>
              <a:rPr lang="en-US" sz="1200" baseline="30000" dirty="0" smtClean="0"/>
              <a:t>a</a:t>
            </a:r>
            <a:r>
              <a:rPr lang="en-US" sz="1200" dirty="0" smtClean="0"/>
              <a:t>$149.59 = </a:t>
            </a:r>
            <a:r>
              <a:rPr lang="en-US" sz="1200" dirty="0"/>
              <a:t>€124.5 </a:t>
            </a:r>
            <a:r>
              <a:rPr lang="en-US" sz="1200" dirty="0" smtClean="0"/>
              <a:t>x</a:t>
            </a:r>
            <a:r>
              <a:rPr lang="en-US" sz="1200" dirty="0"/>
              <a:t> 1.2015</a:t>
            </a:r>
            <a:r>
              <a:rPr lang="en-US" sz="1200" dirty="0" smtClean="0"/>
              <a:t> </a:t>
            </a:r>
            <a:endParaRPr lang="en-US" sz="1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0" y="0"/>
            <a:ext cx="9144000" cy="990600"/>
          </a:xfrm>
          <a:solidFill>
            <a:schemeClr val="folHlink"/>
          </a:solidFill>
        </p:spPr>
        <p:txBody>
          <a:bodyPr/>
          <a:lstStyle/>
          <a:p>
            <a:pPr eaLnBrk="1" hangingPunct="1"/>
            <a:r>
              <a:rPr lang="en-US" sz="3600" smtClean="0"/>
              <a:t>Purchasing Power Parity Theory</a:t>
            </a:r>
          </a:p>
        </p:txBody>
      </p:sp>
      <p:sp>
        <p:nvSpPr>
          <p:cNvPr id="19459" name="Rectangle 4"/>
          <p:cNvSpPr>
            <a:spLocks noChangeArrowheads="1"/>
          </p:cNvSpPr>
          <p:nvPr/>
        </p:nvSpPr>
        <p:spPr bwMode="auto">
          <a:xfrm>
            <a:off x="0" y="1112015"/>
            <a:ext cx="91440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r>
              <a:rPr lang="en-US" sz="2000" u="sng" dirty="0" smtClean="0"/>
              <a:t>Projecting the Forward Dollar/Peso Exchange Rate Based on U.S. Price Levels Compared to Mexican Price Levels:</a:t>
            </a:r>
          </a:p>
          <a:p>
            <a:pPr algn="ctr" eaLnBrk="0" hangingPunct="0"/>
            <a:r>
              <a:rPr lang="en-US" sz="2000" dirty="0" smtClean="0"/>
              <a:t>($/Peso)</a:t>
            </a:r>
            <a:r>
              <a:rPr lang="en-US" sz="2000" baseline="-25000" dirty="0" smtClean="0"/>
              <a:t>n</a:t>
            </a:r>
            <a:r>
              <a:rPr lang="en-US" sz="2000" dirty="0" smtClean="0"/>
              <a:t>/($/</a:t>
            </a:r>
            <a:r>
              <a:rPr lang="en-US" sz="2000" dirty="0"/>
              <a:t>Peso)</a:t>
            </a:r>
            <a:r>
              <a:rPr lang="en-US" sz="2000" baseline="-25000" dirty="0"/>
              <a:t>0</a:t>
            </a:r>
            <a:r>
              <a:rPr lang="en-US" sz="2000" dirty="0"/>
              <a:t> </a:t>
            </a:r>
            <a:r>
              <a:rPr lang="en-US" sz="2000" dirty="0" smtClean="0"/>
              <a:t>= (</a:t>
            </a:r>
            <a:r>
              <a:rPr lang="en-US" sz="2000" dirty="0"/>
              <a:t>1 + P</a:t>
            </a:r>
            <a:r>
              <a:rPr lang="en-US" sz="2000" baseline="-25000" dirty="0"/>
              <a:t>us</a:t>
            </a:r>
            <a:r>
              <a:rPr lang="en-US" sz="2000" dirty="0"/>
              <a:t>)</a:t>
            </a:r>
            <a:r>
              <a:rPr lang="en-US" sz="2000" baseline="30000" dirty="0"/>
              <a:t>n</a:t>
            </a:r>
            <a:r>
              <a:rPr lang="en-US" sz="2000" dirty="0"/>
              <a:t>/(1 + </a:t>
            </a:r>
            <a:r>
              <a:rPr lang="en-US" sz="2000" dirty="0" err="1" smtClean="0"/>
              <a:t>P</a:t>
            </a:r>
            <a:r>
              <a:rPr lang="en-US" sz="2000" baseline="-25000" dirty="0" err="1" smtClean="0"/>
              <a:t>mex</a:t>
            </a:r>
            <a:r>
              <a:rPr lang="en-US" sz="2000" dirty="0" smtClean="0"/>
              <a:t>)</a:t>
            </a:r>
            <a:r>
              <a:rPr lang="en-US" sz="2000" baseline="30000" dirty="0" smtClean="0"/>
              <a:t>n</a:t>
            </a:r>
            <a:r>
              <a:rPr lang="en-US" sz="2000" dirty="0" smtClean="0"/>
              <a:t> </a:t>
            </a:r>
            <a:endParaRPr lang="en-US" sz="2000" dirty="0"/>
          </a:p>
          <a:p>
            <a:pPr algn="ctr" eaLnBrk="0" hangingPunct="0"/>
            <a:r>
              <a:rPr lang="en-US" sz="2000" dirty="0" smtClean="0"/>
              <a:t>($/</a:t>
            </a:r>
            <a:r>
              <a:rPr lang="en-US" sz="2000" dirty="0"/>
              <a:t>Peso)</a:t>
            </a:r>
            <a:r>
              <a:rPr lang="en-US" sz="2000" baseline="-25000" dirty="0"/>
              <a:t>n</a:t>
            </a:r>
            <a:r>
              <a:rPr lang="en-US" sz="2000" dirty="0"/>
              <a:t> = ((1 + P</a:t>
            </a:r>
            <a:r>
              <a:rPr lang="en-US" sz="2000" baseline="-25000" dirty="0"/>
              <a:t>us</a:t>
            </a:r>
            <a:r>
              <a:rPr lang="en-US" sz="2000" dirty="0"/>
              <a:t>)</a:t>
            </a:r>
            <a:r>
              <a:rPr lang="en-US" sz="2000" baseline="30000" dirty="0"/>
              <a:t>n</a:t>
            </a:r>
            <a:r>
              <a:rPr lang="en-US" sz="2000" dirty="0"/>
              <a:t>/(1 + </a:t>
            </a:r>
            <a:r>
              <a:rPr lang="en-US" sz="2000" dirty="0" err="1"/>
              <a:t>P</a:t>
            </a:r>
            <a:r>
              <a:rPr lang="en-US" sz="2000" baseline="-25000" dirty="0" err="1"/>
              <a:t>mex</a:t>
            </a:r>
            <a:r>
              <a:rPr lang="en-US" sz="2000" dirty="0"/>
              <a:t>)</a:t>
            </a:r>
            <a:r>
              <a:rPr lang="en-US" sz="2000" baseline="30000" dirty="0"/>
              <a:t>n</a:t>
            </a:r>
            <a:r>
              <a:rPr lang="en-US" sz="2000" dirty="0"/>
              <a:t>) x ($/Peso)</a:t>
            </a:r>
            <a:r>
              <a:rPr lang="en-US" sz="2000" baseline="-25000" dirty="0"/>
              <a:t>0</a:t>
            </a:r>
            <a:r>
              <a:rPr lang="en-US" sz="2000" dirty="0"/>
              <a:t>  </a:t>
            </a:r>
          </a:p>
          <a:p>
            <a:pPr eaLnBrk="0" hangingPunct="0"/>
            <a:endParaRPr lang="en-US" sz="2000" dirty="0"/>
          </a:p>
          <a:p>
            <a:pPr eaLnBrk="0" hangingPunct="0"/>
            <a:r>
              <a:rPr lang="en-US" sz="2000" dirty="0"/>
              <a:t>Where ($/Peso)</a:t>
            </a:r>
            <a:r>
              <a:rPr lang="en-US" sz="2000" baseline="-25000" dirty="0"/>
              <a:t>n</a:t>
            </a:r>
            <a:r>
              <a:rPr lang="en-US" sz="2000" dirty="0"/>
              <a:t> = Forward $/Peso exchange rate n periods into the future</a:t>
            </a:r>
          </a:p>
          <a:p>
            <a:pPr eaLnBrk="0" hangingPunct="0"/>
            <a:r>
              <a:rPr lang="en-US" sz="2000" dirty="0"/>
              <a:t>            ($/Peso)</a:t>
            </a:r>
            <a:r>
              <a:rPr lang="en-US" sz="2000" baseline="-25000" dirty="0"/>
              <a:t>0</a:t>
            </a:r>
            <a:r>
              <a:rPr lang="en-US" sz="2000" dirty="0"/>
              <a:t> = Spot $/Peso exchange rate</a:t>
            </a:r>
          </a:p>
          <a:p>
            <a:pPr eaLnBrk="0" hangingPunct="0"/>
            <a:r>
              <a:rPr lang="en-US" sz="2000" dirty="0"/>
              <a:t>            P</a:t>
            </a:r>
            <a:r>
              <a:rPr lang="en-US" sz="2000" baseline="-25000" dirty="0"/>
              <a:t>us</a:t>
            </a:r>
            <a:r>
              <a:rPr lang="en-US" sz="2000" dirty="0"/>
              <a:t>           = Expected U.S. inflation rate</a:t>
            </a:r>
          </a:p>
          <a:p>
            <a:pPr eaLnBrk="0" hangingPunct="0"/>
            <a:r>
              <a:rPr lang="en-US" sz="2000" dirty="0"/>
              <a:t>            </a:t>
            </a:r>
            <a:r>
              <a:rPr lang="en-US" sz="2000" dirty="0" err="1"/>
              <a:t>P</a:t>
            </a:r>
            <a:r>
              <a:rPr lang="en-US" sz="2000" baseline="-25000" dirty="0" err="1"/>
              <a:t>mex</a:t>
            </a:r>
            <a:r>
              <a:rPr lang="en-US" sz="2000" dirty="0"/>
              <a:t>         = Expected Mexican inflation rate</a:t>
            </a:r>
            <a:r>
              <a:rPr lang="en-US" dirty="0"/>
              <a:t>                     </a:t>
            </a:r>
          </a:p>
        </p:txBody>
      </p:sp>
      <p:sp>
        <p:nvSpPr>
          <p:cNvPr id="19460" name="Rectangle 5"/>
          <p:cNvSpPr>
            <a:spLocks noChangeArrowheads="1"/>
          </p:cNvSpPr>
          <p:nvPr/>
        </p:nvSpPr>
        <p:spPr bwMode="auto">
          <a:xfrm>
            <a:off x="0" y="3999834"/>
            <a:ext cx="91440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r>
              <a:rPr lang="en-US" sz="2000" u="sng" dirty="0" smtClean="0"/>
              <a:t>Projecting the Forward Peso/Dollar Exchange Rate Based on Mexican Price Levels Compared to U.S. Price Levels:</a:t>
            </a:r>
          </a:p>
          <a:p>
            <a:pPr algn="ctr" eaLnBrk="0" hangingPunct="0"/>
            <a:r>
              <a:rPr lang="en-US" sz="2000" dirty="0"/>
              <a:t>(Peso/$)</a:t>
            </a:r>
            <a:r>
              <a:rPr lang="en-US" sz="2000" baseline="-25000" dirty="0" smtClean="0"/>
              <a:t>n</a:t>
            </a:r>
            <a:r>
              <a:rPr lang="en-US" sz="2000" dirty="0" smtClean="0"/>
              <a:t>/(</a:t>
            </a:r>
            <a:r>
              <a:rPr lang="en-US" sz="2000" dirty="0"/>
              <a:t>Peso/$)</a:t>
            </a:r>
            <a:r>
              <a:rPr lang="en-US" sz="2000" baseline="-25000" dirty="0"/>
              <a:t>0 </a:t>
            </a:r>
            <a:r>
              <a:rPr lang="en-US" sz="2000" dirty="0" smtClean="0"/>
              <a:t>= (</a:t>
            </a:r>
            <a:r>
              <a:rPr lang="en-US" sz="2000" dirty="0"/>
              <a:t>1 + </a:t>
            </a:r>
            <a:r>
              <a:rPr lang="en-US" sz="2000" dirty="0" err="1"/>
              <a:t>P</a:t>
            </a:r>
            <a:r>
              <a:rPr lang="en-US" sz="2000" baseline="-25000" dirty="0" err="1"/>
              <a:t>mex</a:t>
            </a:r>
            <a:r>
              <a:rPr lang="en-US" sz="2000" dirty="0"/>
              <a:t>)</a:t>
            </a:r>
            <a:r>
              <a:rPr lang="en-US" sz="2000" baseline="30000" dirty="0"/>
              <a:t>n</a:t>
            </a:r>
            <a:r>
              <a:rPr lang="en-US" sz="2000" dirty="0"/>
              <a:t>/(1 + </a:t>
            </a:r>
            <a:r>
              <a:rPr lang="en-US" sz="2000" dirty="0" smtClean="0"/>
              <a:t>P</a:t>
            </a:r>
            <a:r>
              <a:rPr lang="en-US" sz="2000" baseline="-25000" dirty="0" smtClean="0"/>
              <a:t>us</a:t>
            </a:r>
            <a:r>
              <a:rPr lang="en-US" sz="2000" dirty="0" smtClean="0"/>
              <a:t>)</a:t>
            </a:r>
            <a:r>
              <a:rPr lang="en-US" sz="2000" baseline="30000" dirty="0" smtClean="0"/>
              <a:t>n</a:t>
            </a:r>
            <a:endParaRPr lang="en-US" sz="2000" baseline="-25000" dirty="0"/>
          </a:p>
          <a:p>
            <a:pPr algn="ctr" eaLnBrk="0" hangingPunct="0"/>
            <a:r>
              <a:rPr lang="en-US" sz="2000" dirty="0" smtClean="0"/>
              <a:t>(</a:t>
            </a:r>
            <a:r>
              <a:rPr lang="en-US" sz="2000" dirty="0"/>
              <a:t>Peso/$)</a:t>
            </a:r>
            <a:r>
              <a:rPr lang="en-US" sz="2000" baseline="-25000" dirty="0"/>
              <a:t>n</a:t>
            </a:r>
            <a:r>
              <a:rPr lang="en-US" sz="2000" dirty="0"/>
              <a:t> = ((1 + </a:t>
            </a:r>
            <a:r>
              <a:rPr lang="en-US" sz="2000" dirty="0" err="1"/>
              <a:t>P</a:t>
            </a:r>
            <a:r>
              <a:rPr lang="en-US" sz="2000" baseline="-25000" dirty="0" err="1"/>
              <a:t>mex</a:t>
            </a:r>
            <a:r>
              <a:rPr lang="en-US" sz="2000" dirty="0"/>
              <a:t>)</a:t>
            </a:r>
            <a:r>
              <a:rPr lang="en-US" sz="2000" baseline="30000" dirty="0"/>
              <a:t>n</a:t>
            </a:r>
            <a:r>
              <a:rPr lang="en-US" sz="2000" dirty="0"/>
              <a:t>/(1 + P</a:t>
            </a:r>
            <a:r>
              <a:rPr lang="en-US" sz="2000" baseline="-25000" dirty="0"/>
              <a:t>us</a:t>
            </a:r>
            <a:r>
              <a:rPr lang="en-US" sz="2000" dirty="0"/>
              <a:t>)</a:t>
            </a:r>
            <a:r>
              <a:rPr lang="en-US" sz="2000" baseline="30000" dirty="0"/>
              <a:t>n</a:t>
            </a:r>
            <a:r>
              <a:rPr lang="en-US" sz="2000" dirty="0"/>
              <a:t>) x (Peso/$)</a:t>
            </a:r>
            <a:r>
              <a:rPr lang="en-US" sz="2000" baseline="-25000" dirty="0"/>
              <a:t>0 </a:t>
            </a:r>
          </a:p>
          <a:p>
            <a:pPr eaLnBrk="0" hangingPunct="0"/>
            <a:endParaRPr lang="en-US" sz="2000" dirty="0"/>
          </a:p>
          <a:p>
            <a:pPr eaLnBrk="0" hangingPunct="0"/>
            <a:r>
              <a:rPr lang="en-US" sz="2000" dirty="0"/>
              <a:t>Where (Peso/$)</a:t>
            </a:r>
            <a:r>
              <a:rPr lang="en-US" baseline="-25000" dirty="0"/>
              <a:t>n</a:t>
            </a:r>
            <a:r>
              <a:rPr lang="en-US" sz="2000" dirty="0"/>
              <a:t> = Forward Peso/$ exchange rate n periods into the future</a:t>
            </a:r>
          </a:p>
          <a:p>
            <a:pPr eaLnBrk="0" hangingPunct="0"/>
            <a:r>
              <a:rPr lang="en-US" sz="2000" dirty="0"/>
              <a:t>            (Peso/$)</a:t>
            </a:r>
            <a:r>
              <a:rPr lang="en-US" sz="2000" baseline="-25000" dirty="0"/>
              <a:t>0</a:t>
            </a:r>
            <a:r>
              <a:rPr lang="en-US" sz="2000" dirty="0"/>
              <a:t> = Spot Peso/$ exchange rate</a:t>
            </a:r>
          </a:p>
          <a:p>
            <a:pPr eaLnBrk="0" hangingPunct="0"/>
            <a:r>
              <a:rPr lang="en-US" sz="2000" dirty="0"/>
              <a:t>                          </a:t>
            </a:r>
          </a:p>
        </p:txBody>
      </p:sp>
    </p:spTree>
    <p:extLst>
      <p:ext uri="{BB962C8B-B14F-4D97-AF65-F5344CB8AC3E}">
        <p14:creationId xmlns:p14="http://schemas.microsoft.com/office/powerpoint/2010/main" val="2981986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838200" y="2409825"/>
            <a:ext cx="7391400"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sz="3200" i="1"/>
              <a:t>Courage is not the absence of fear. </a:t>
            </a:r>
          </a:p>
          <a:p>
            <a:pPr algn="ctr"/>
            <a:r>
              <a:rPr lang="en-US" sz="3200" i="1"/>
              <a:t>It is doing the thing you fear the most.</a:t>
            </a:r>
            <a:endParaRPr lang="en-US" sz="3200"/>
          </a:p>
          <a:p>
            <a:pPr algn="ctr"/>
            <a:r>
              <a:rPr lang="en-US" sz="3200" i="1"/>
              <a:t>                                                                                                               —Rick Warren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304800" y="880340"/>
            <a:ext cx="85344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dirty="0"/>
          </a:p>
          <a:p>
            <a:r>
              <a:rPr lang="en-US" dirty="0"/>
              <a:t>                                                                        </a:t>
            </a:r>
            <a:r>
              <a:rPr lang="en-US" dirty="0" smtClean="0"/>
              <a:t>2012              2013               2014</a:t>
            </a:r>
            <a:endParaRPr lang="en-US" dirty="0"/>
          </a:p>
          <a:p>
            <a:r>
              <a:rPr lang="en-US" dirty="0"/>
              <a:t>Target’s Peso-Denominated                        P1,050.5        P1,124.7         P1,202.7</a:t>
            </a:r>
          </a:p>
          <a:p>
            <a:r>
              <a:rPr lang="en-US" dirty="0"/>
              <a:t>     FCFF Cash Flows (Millions of Pesos)</a:t>
            </a:r>
          </a:p>
          <a:p>
            <a:endParaRPr lang="en-US" dirty="0"/>
          </a:p>
          <a:p>
            <a:r>
              <a:rPr lang="en-US" dirty="0"/>
              <a:t>Mexican Expected Inflation Rate = 6%              </a:t>
            </a:r>
          </a:p>
          <a:p>
            <a:r>
              <a:rPr lang="en-US" dirty="0"/>
              <a:t>U.S. Expected Inflation Rate =  4%                    </a:t>
            </a:r>
          </a:p>
          <a:p>
            <a:r>
              <a:rPr lang="en-US" dirty="0"/>
              <a:t>Spot Rate ($/Peso)  = .0877</a:t>
            </a:r>
          </a:p>
          <a:p>
            <a:r>
              <a:rPr lang="en-US" dirty="0"/>
              <a:t>Projected Spot Rate ($/Peso)                            .0860              .0844              .0828</a:t>
            </a:r>
          </a:p>
          <a:p>
            <a:endParaRPr lang="en-US" dirty="0"/>
          </a:p>
          <a:p>
            <a:r>
              <a:rPr lang="en-US" dirty="0"/>
              <a:t>Target’s Dollar-Denominated                          </a:t>
            </a:r>
            <a:r>
              <a:rPr lang="en-US" dirty="0" smtClean="0"/>
              <a:t>$90.34</a:t>
            </a:r>
            <a:r>
              <a:rPr lang="en-US" baseline="30000" dirty="0" smtClean="0"/>
              <a:t>a</a:t>
            </a:r>
            <a:r>
              <a:rPr lang="en-US" dirty="0" smtClean="0"/>
              <a:t>            </a:t>
            </a:r>
            <a:r>
              <a:rPr lang="en-US" dirty="0"/>
              <a:t>$94.92            $99.58</a:t>
            </a:r>
          </a:p>
          <a:p>
            <a:r>
              <a:rPr lang="en-US" dirty="0"/>
              <a:t>     FCFF Cash Flows (Millions of $)    </a:t>
            </a:r>
          </a:p>
          <a:p>
            <a:r>
              <a:rPr lang="en-US" dirty="0"/>
              <a:t>  </a:t>
            </a:r>
          </a:p>
          <a:p>
            <a:r>
              <a:rPr lang="en-US" u="sng" dirty="0"/>
              <a:t>Notes: Calculating the projected spot rate using Purchasing Power Parity.</a:t>
            </a:r>
            <a:endParaRPr lang="en-US" dirty="0"/>
          </a:p>
          <a:p>
            <a:r>
              <a:rPr lang="en-US" dirty="0"/>
              <a:t>($/</a:t>
            </a:r>
            <a:r>
              <a:rPr lang="en-US" dirty="0" smtClean="0"/>
              <a:t>Peso)</a:t>
            </a:r>
            <a:r>
              <a:rPr lang="en-US" baseline="-25000" dirty="0" smtClean="0"/>
              <a:t>2012</a:t>
            </a:r>
            <a:r>
              <a:rPr lang="en-US" dirty="0" smtClean="0"/>
              <a:t> </a:t>
            </a:r>
            <a:r>
              <a:rPr lang="en-US" dirty="0"/>
              <a:t>= {(1.04)/(1.06)} x .0877   </a:t>
            </a:r>
            <a:r>
              <a:rPr lang="en-US" dirty="0" smtClean="0"/>
              <a:t> = </a:t>
            </a:r>
            <a:r>
              <a:rPr lang="en-US" dirty="0"/>
              <a:t>.0860</a:t>
            </a:r>
          </a:p>
          <a:p>
            <a:r>
              <a:rPr lang="en-US" dirty="0"/>
              <a:t>($/</a:t>
            </a:r>
            <a:r>
              <a:rPr lang="en-US" dirty="0" smtClean="0"/>
              <a:t>Peso)</a:t>
            </a:r>
            <a:r>
              <a:rPr lang="en-US" baseline="-25000" dirty="0" smtClean="0"/>
              <a:t>2013</a:t>
            </a:r>
            <a:r>
              <a:rPr lang="en-US" dirty="0" smtClean="0"/>
              <a:t> </a:t>
            </a:r>
            <a:r>
              <a:rPr lang="en-US" dirty="0"/>
              <a:t>= {(1.04)</a:t>
            </a:r>
            <a:r>
              <a:rPr lang="en-US" baseline="30000" dirty="0"/>
              <a:t>2</a:t>
            </a:r>
            <a:r>
              <a:rPr lang="en-US" dirty="0"/>
              <a:t>/(1.06)</a:t>
            </a:r>
            <a:r>
              <a:rPr lang="en-US" baseline="30000" dirty="0"/>
              <a:t>2</a:t>
            </a:r>
            <a:r>
              <a:rPr lang="en-US" dirty="0"/>
              <a:t>} x .0877 =  .0844</a:t>
            </a:r>
          </a:p>
          <a:p>
            <a:r>
              <a:rPr lang="en-US" dirty="0"/>
              <a:t>($/</a:t>
            </a:r>
            <a:r>
              <a:rPr lang="en-US" dirty="0" smtClean="0"/>
              <a:t>Peso)</a:t>
            </a:r>
            <a:r>
              <a:rPr lang="en-US" baseline="-25000" dirty="0" smtClean="0"/>
              <a:t>2014</a:t>
            </a:r>
            <a:r>
              <a:rPr lang="en-US" dirty="0" smtClean="0"/>
              <a:t> </a:t>
            </a:r>
            <a:r>
              <a:rPr lang="en-US" dirty="0"/>
              <a:t>= {(1.04)</a:t>
            </a:r>
            <a:r>
              <a:rPr lang="en-US" baseline="30000" dirty="0"/>
              <a:t>3</a:t>
            </a:r>
            <a:r>
              <a:rPr lang="en-US" dirty="0"/>
              <a:t>/(1.06)</a:t>
            </a:r>
            <a:r>
              <a:rPr lang="en-US" baseline="30000" dirty="0"/>
              <a:t>3</a:t>
            </a:r>
            <a:r>
              <a:rPr lang="en-US" dirty="0"/>
              <a:t>} x .0877 =  .</a:t>
            </a:r>
            <a:r>
              <a:rPr lang="en-US" dirty="0" smtClean="0"/>
              <a:t>0828</a:t>
            </a:r>
          </a:p>
          <a:p>
            <a:endParaRPr lang="en-US" dirty="0"/>
          </a:p>
          <a:p>
            <a:r>
              <a:rPr lang="en-US" sz="1200" baseline="30000" dirty="0"/>
              <a:t>a</a:t>
            </a:r>
            <a:r>
              <a:rPr lang="en-US" sz="1200" dirty="0"/>
              <a:t>$90.34 = P1,050.5 x .0860</a:t>
            </a:r>
          </a:p>
          <a:p>
            <a:endParaRPr lang="en-US" dirty="0"/>
          </a:p>
        </p:txBody>
      </p:sp>
      <p:sp>
        <p:nvSpPr>
          <p:cNvPr id="20483" name="Rectangle 5"/>
          <p:cNvSpPr>
            <a:spLocks noGrp="1" noChangeArrowheads="1"/>
          </p:cNvSpPr>
          <p:nvPr>
            <p:ph type="title"/>
          </p:nvPr>
        </p:nvSpPr>
        <p:spPr>
          <a:xfrm>
            <a:off x="0" y="-228600"/>
            <a:ext cx="9144000" cy="1143000"/>
          </a:xfrm>
          <a:solidFill>
            <a:schemeClr val="folHlink"/>
          </a:solidFill>
        </p:spPr>
        <p:txBody>
          <a:bodyPr/>
          <a:lstStyle/>
          <a:p>
            <a:pPr eaLnBrk="1" hangingPunct="1">
              <a:lnSpc>
                <a:spcPct val="75000"/>
              </a:lnSpc>
            </a:pPr>
            <a:r>
              <a:rPr lang="en-US" sz="2800" smtClean="0">
                <a:solidFill>
                  <a:schemeClr val="tx1"/>
                </a:solidFill>
              </a:rPr>
              <a:t/>
            </a:r>
            <a:br>
              <a:rPr lang="en-US" sz="2800" smtClean="0">
                <a:solidFill>
                  <a:schemeClr val="tx1"/>
                </a:solidFill>
              </a:rPr>
            </a:br>
            <a:r>
              <a:rPr lang="en-US" sz="2800" smtClean="0">
                <a:solidFill>
                  <a:schemeClr val="tx1"/>
                </a:solidFill>
              </a:rPr>
              <a:t>Converting Peso-Denominated Into</a:t>
            </a:r>
            <a:r>
              <a:rPr lang="en-US" sz="4000" smtClean="0">
                <a:solidFill>
                  <a:schemeClr val="tx1"/>
                </a:solidFill>
              </a:rPr>
              <a:t> </a:t>
            </a:r>
            <a:br>
              <a:rPr lang="en-US" sz="4000" smtClean="0">
                <a:solidFill>
                  <a:schemeClr val="tx1"/>
                </a:solidFill>
              </a:rPr>
            </a:br>
            <a:r>
              <a:rPr lang="en-US" sz="2800" smtClean="0">
                <a:solidFill>
                  <a:schemeClr val="tx1"/>
                </a:solidFill>
              </a:rPr>
              <a:t>Dollar Denominated Free Cash Flows to the Firm </a:t>
            </a:r>
            <a:br>
              <a:rPr lang="en-US" sz="2800" smtClean="0">
                <a:solidFill>
                  <a:schemeClr val="tx1"/>
                </a:solidFill>
              </a:rPr>
            </a:br>
            <a:r>
              <a:rPr lang="en-US" sz="2800" smtClean="0">
                <a:solidFill>
                  <a:schemeClr val="tx1"/>
                </a:solidFill>
              </a:rPr>
              <a:t>Using Purchasing Power Parity Theory</a:t>
            </a:r>
            <a:r>
              <a:rPr lang="en-US" sz="4000" smtClean="0">
                <a:solidFill>
                  <a:schemeClr val="tx1"/>
                </a:solidFill>
              </a:rPr>
              <a:t/>
            </a:r>
            <a:br>
              <a:rPr lang="en-US" sz="4000" smtClean="0">
                <a:solidFill>
                  <a:schemeClr val="tx1"/>
                </a:solidFill>
              </a:rPr>
            </a:br>
            <a:endParaRPr lang="en-US" sz="4000" smtClean="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762000"/>
          </a:xfrm>
          <a:solidFill>
            <a:schemeClr val="folHlink"/>
          </a:solidFill>
        </p:spPr>
        <p:txBody>
          <a:bodyPr/>
          <a:lstStyle/>
          <a:p>
            <a:pPr eaLnBrk="1" hangingPunct="1"/>
            <a:r>
              <a:rPr lang="en-US" sz="2800" smtClean="0"/>
              <a:t>Estimating Cost of Equity for Developed Countries</a:t>
            </a:r>
          </a:p>
        </p:txBody>
      </p:sp>
      <p:sp>
        <p:nvSpPr>
          <p:cNvPr id="21507" name="Rectangle 3"/>
          <p:cNvSpPr>
            <a:spLocks noGrp="1" noChangeArrowheads="1"/>
          </p:cNvSpPr>
          <p:nvPr>
            <p:ph type="body" idx="1"/>
          </p:nvPr>
        </p:nvSpPr>
        <p:spPr>
          <a:xfrm>
            <a:off x="152400" y="914400"/>
            <a:ext cx="8915400" cy="5211763"/>
          </a:xfrm>
        </p:spPr>
        <p:txBody>
          <a:bodyPr/>
          <a:lstStyle/>
          <a:p>
            <a:pPr eaLnBrk="1" hangingPunct="1">
              <a:buFontTx/>
              <a:buNone/>
            </a:pPr>
            <a:r>
              <a:rPr lang="en-US" sz="2000" dirty="0" smtClean="0"/>
              <a:t>    </a:t>
            </a:r>
            <a:r>
              <a:rPr lang="en-US" sz="1800" dirty="0" smtClean="0"/>
              <a:t>Developed countries exhibit little differences in cost of equity because of globally integrated capital markets. Therefore, the Global CAPM can be written as follows:</a:t>
            </a:r>
          </a:p>
        </p:txBody>
      </p:sp>
      <p:sp>
        <p:nvSpPr>
          <p:cNvPr id="21508" name="Rectangle 5"/>
          <p:cNvSpPr>
            <a:spLocks noChangeArrowheads="1"/>
          </p:cNvSpPr>
          <p:nvPr/>
        </p:nvSpPr>
        <p:spPr bwMode="auto">
          <a:xfrm>
            <a:off x="152400" y="1828800"/>
            <a:ext cx="8915400"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hangingPunct="0"/>
            <a:r>
              <a:rPr lang="en-US" dirty="0"/>
              <a:t>        </a:t>
            </a:r>
            <a:r>
              <a:rPr lang="en-US" dirty="0" err="1"/>
              <a:t>k</a:t>
            </a:r>
            <a:r>
              <a:rPr lang="en-US" baseline="-25000" dirty="0" err="1"/>
              <a:t>e,dev</a:t>
            </a:r>
            <a:r>
              <a:rPr lang="en-US" dirty="0"/>
              <a:t> = </a:t>
            </a:r>
            <a:r>
              <a:rPr lang="en-US" dirty="0" err="1"/>
              <a:t>R</a:t>
            </a:r>
            <a:r>
              <a:rPr lang="en-US" baseline="-25000" dirty="0" err="1"/>
              <a:t>f</a:t>
            </a:r>
            <a:r>
              <a:rPr lang="en-US" dirty="0"/>
              <a:t> + </a:t>
            </a:r>
            <a:r>
              <a:rPr lang="en-US" dirty="0" err="1"/>
              <a:t>ß</a:t>
            </a:r>
            <a:r>
              <a:rPr lang="en-US" baseline="-25000" dirty="0" err="1"/>
              <a:t>devfirm,global</a:t>
            </a:r>
            <a:r>
              <a:rPr lang="en-US" dirty="0"/>
              <a:t> (</a:t>
            </a:r>
            <a:r>
              <a:rPr lang="en-US" dirty="0" err="1"/>
              <a:t>R</a:t>
            </a:r>
            <a:r>
              <a:rPr lang="en-US" baseline="-25000" dirty="0" err="1"/>
              <a:t>m</a:t>
            </a:r>
            <a:r>
              <a:rPr lang="en-US" dirty="0"/>
              <a:t> – </a:t>
            </a:r>
            <a:r>
              <a:rPr lang="en-US" dirty="0" err="1"/>
              <a:t>R</a:t>
            </a:r>
            <a:r>
              <a:rPr lang="en-US" baseline="-25000" dirty="0" err="1"/>
              <a:t>f</a:t>
            </a:r>
            <a:r>
              <a:rPr lang="en-US" dirty="0"/>
              <a:t>) + FSP</a:t>
            </a:r>
          </a:p>
          <a:p>
            <a:pPr eaLnBrk="0" hangingPunct="0"/>
            <a:endParaRPr lang="en-US" dirty="0"/>
          </a:p>
          <a:p>
            <a:pPr eaLnBrk="0" hangingPunct="0"/>
            <a:r>
              <a:rPr lang="en-US" dirty="0"/>
              <a:t>       Where</a:t>
            </a:r>
          </a:p>
          <a:p>
            <a:pPr eaLnBrk="0" hangingPunct="0"/>
            <a:r>
              <a:rPr lang="en-US" dirty="0"/>
              <a:t>         </a:t>
            </a:r>
            <a:r>
              <a:rPr lang="en-US" dirty="0" err="1"/>
              <a:t>k</a:t>
            </a:r>
            <a:r>
              <a:rPr lang="en-US" baseline="-25000" dirty="0" err="1"/>
              <a:t>e,dev</a:t>
            </a:r>
            <a:r>
              <a:rPr lang="en-US" dirty="0"/>
              <a:t>          = Required return on equity for a firm in a developed </a:t>
            </a:r>
            <a:r>
              <a:rPr lang="en-US" dirty="0" smtClean="0"/>
              <a:t>country</a:t>
            </a:r>
            <a:endParaRPr lang="en-US" dirty="0"/>
          </a:p>
          <a:p>
            <a:pPr eaLnBrk="0" hangingPunct="0"/>
            <a:r>
              <a:rPr lang="en-US" dirty="0"/>
              <a:t>         </a:t>
            </a:r>
            <a:r>
              <a:rPr lang="en-US" dirty="0" err="1"/>
              <a:t>R</a:t>
            </a:r>
            <a:r>
              <a:rPr lang="en-US" baseline="-25000" dirty="0" err="1"/>
              <a:t>f</a:t>
            </a:r>
            <a:r>
              <a:rPr lang="en-US" baseline="-25000" dirty="0"/>
              <a:t> </a:t>
            </a:r>
            <a:r>
              <a:rPr lang="en-US" dirty="0"/>
              <a:t>              = Local country’s risk-free rate of return if cash flows in </a:t>
            </a:r>
          </a:p>
          <a:p>
            <a:pPr eaLnBrk="0" hangingPunct="0"/>
            <a:r>
              <a:rPr lang="en-US" dirty="0"/>
              <a:t>                              local currency or U.S. treasury bond rate if in dollars</a:t>
            </a:r>
          </a:p>
          <a:p>
            <a:pPr eaLnBrk="0" hangingPunct="0"/>
            <a:r>
              <a:rPr lang="en-US" dirty="0"/>
              <a:t>         </a:t>
            </a:r>
            <a:r>
              <a:rPr lang="en-US" dirty="0" err="1"/>
              <a:t>ß</a:t>
            </a:r>
            <a:r>
              <a:rPr lang="en-US" baseline="-25000" dirty="0" err="1"/>
              <a:t>devfirm,global</a:t>
            </a:r>
            <a:r>
              <a:rPr lang="en-US" dirty="0"/>
              <a:t> = </a:t>
            </a:r>
            <a:r>
              <a:rPr lang="en-US" dirty="0" err="1"/>
              <a:t>Nondiversifiable</a:t>
            </a:r>
            <a:r>
              <a:rPr lang="en-US" dirty="0"/>
              <a:t> risk for globally diversified portfolio or </a:t>
            </a:r>
            <a:r>
              <a:rPr lang="en-US" dirty="0" smtClean="0"/>
              <a:t>well-</a:t>
            </a:r>
          </a:p>
          <a:p>
            <a:pPr eaLnBrk="0" hangingPunct="0"/>
            <a:r>
              <a:rPr lang="en-US" dirty="0"/>
              <a:t> </a:t>
            </a:r>
            <a:r>
              <a:rPr lang="en-US" dirty="0" smtClean="0"/>
              <a:t>                             diversified </a:t>
            </a:r>
            <a:r>
              <a:rPr lang="en-US" dirty="0"/>
              <a:t>portfolio highly correlated with the </a:t>
            </a:r>
            <a:r>
              <a:rPr lang="en-US" dirty="0" smtClean="0"/>
              <a:t>global portfolio</a:t>
            </a:r>
            <a:endParaRPr lang="en-US" dirty="0"/>
          </a:p>
          <a:p>
            <a:pPr eaLnBrk="0" hangingPunct="0"/>
            <a:r>
              <a:rPr lang="en-US" dirty="0"/>
              <a:t>         (</a:t>
            </a:r>
            <a:r>
              <a:rPr lang="en-US" dirty="0" err="1"/>
              <a:t>R</a:t>
            </a:r>
            <a:r>
              <a:rPr lang="en-US" baseline="-25000" dirty="0" err="1"/>
              <a:t>m</a:t>
            </a:r>
            <a:r>
              <a:rPr lang="en-US" dirty="0"/>
              <a:t> – </a:t>
            </a:r>
            <a:r>
              <a:rPr lang="en-US" dirty="0" err="1"/>
              <a:t>R</a:t>
            </a:r>
            <a:r>
              <a:rPr lang="en-US" baseline="-25000" dirty="0" err="1"/>
              <a:t>f</a:t>
            </a:r>
            <a:r>
              <a:rPr lang="en-US" dirty="0"/>
              <a:t>)    = Difference in expected return on global market </a:t>
            </a:r>
          </a:p>
          <a:p>
            <a:pPr eaLnBrk="0" hangingPunct="0"/>
            <a:r>
              <a:rPr lang="en-US" dirty="0"/>
              <a:t>                              portfolio, U.S. equity index, or broadly defined index in </a:t>
            </a:r>
          </a:p>
          <a:p>
            <a:pPr eaLnBrk="0" hangingPunct="0"/>
            <a:r>
              <a:rPr lang="en-US" dirty="0"/>
              <a:t>                              the local country and the </a:t>
            </a:r>
            <a:r>
              <a:rPr lang="en-US" dirty="0" err="1"/>
              <a:t>R</a:t>
            </a:r>
            <a:r>
              <a:rPr lang="en-US" baseline="-25000" dirty="0" err="1"/>
              <a:t>f</a:t>
            </a:r>
            <a:endParaRPr lang="en-US" baseline="-25000" dirty="0"/>
          </a:p>
          <a:p>
            <a:pPr eaLnBrk="0" hangingPunct="0"/>
            <a:r>
              <a:rPr lang="en-US" dirty="0"/>
              <a:t>         FSP           = Premium small firms must earn to attract investors</a:t>
            </a:r>
          </a:p>
          <a:p>
            <a:pPr eaLnBrk="0" hangingPunct="0"/>
            <a:r>
              <a:rPr lang="en-US" dirty="0"/>
              <a:t>                                     </a:t>
            </a:r>
          </a:p>
        </p:txBody>
      </p:sp>
      <p:sp>
        <p:nvSpPr>
          <p:cNvPr id="2" name="TextBox 1"/>
          <p:cNvSpPr txBox="1"/>
          <p:nvPr/>
        </p:nvSpPr>
        <p:spPr>
          <a:xfrm>
            <a:off x="152400" y="5715000"/>
            <a:ext cx="8915400" cy="923330"/>
          </a:xfrm>
          <a:prstGeom prst="rect">
            <a:avLst/>
          </a:prstGeom>
          <a:noFill/>
        </p:spPr>
        <p:txBody>
          <a:bodyPr wrap="square" rtlCol="0">
            <a:spAutoFit/>
          </a:bodyPr>
          <a:lstStyle/>
          <a:p>
            <a:r>
              <a:rPr lang="en-US" dirty="0" smtClean="0"/>
              <a:t>Key Point: When </a:t>
            </a:r>
            <a:r>
              <a:rPr lang="en-US" dirty="0"/>
              <a:t>capital markets are fully integrated, equity investors hold globally diversified </a:t>
            </a:r>
            <a:r>
              <a:rPr lang="en-US" dirty="0" smtClean="0"/>
              <a:t>portfolios and the equity premium is the same for all investors when measured in the same currency.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9144000" cy="685800"/>
          </a:xfrm>
          <a:solidFill>
            <a:schemeClr val="folHlink"/>
          </a:solidFill>
        </p:spPr>
        <p:txBody>
          <a:bodyPr/>
          <a:lstStyle/>
          <a:p>
            <a:pPr eaLnBrk="1" hangingPunct="1"/>
            <a:r>
              <a:rPr lang="en-US" sz="3200" smtClean="0"/>
              <a:t>Estimating Cost of Equity for Emerging Countries</a:t>
            </a:r>
          </a:p>
        </p:txBody>
      </p:sp>
      <p:sp>
        <p:nvSpPr>
          <p:cNvPr id="22531" name="Rectangle 3"/>
          <p:cNvSpPr>
            <a:spLocks noGrp="1" noChangeArrowheads="1"/>
          </p:cNvSpPr>
          <p:nvPr>
            <p:ph type="body" idx="1"/>
          </p:nvPr>
        </p:nvSpPr>
        <p:spPr>
          <a:xfrm>
            <a:off x="228600" y="762001"/>
            <a:ext cx="8915400" cy="4876800"/>
          </a:xfrm>
        </p:spPr>
        <p:txBody>
          <a:bodyPr/>
          <a:lstStyle/>
          <a:p>
            <a:pPr eaLnBrk="1" hangingPunct="1">
              <a:lnSpc>
                <a:spcPct val="80000"/>
              </a:lnSpc>
              <a:buFontTx/>
              <a:buNone/>
            </a:pPr>
            <a:r>
              <a:rPr lang="en-US" sz="1800" dirty="0" smtClean="0"/>
              <a:t>Emerging countries may exhibit significant differences in the cost of equity due to segmented capital markets. Therefore, the CAPM may be written as follows:</a:t>
            </a:r>
          </a:p>
          <a:p>
            <a:pPr eaLnBrk="1" hangingPunct="1">
              <a:lnSpc>
                <a:spcPct val="80000"/>
              </a:lnSpc>
              <a:buFontTx/>
              <a:buNone/>
            </a:pPr>
            <a:endParaRPr lang="en-US" sz="1800" dirty="0" smtClean="0"/>
          </a:p>
          <a:p>
            <a:pPr algn="ctr" eaLnBrk="1" hangingPunct="1">
              <a:lnSpc>
                <a:spcPct val="80000"/>
              </a:lnSpc>
              <a:buFontTx/>
              <a:buNone/>
            </a:pPr>
            <a:r>
              <a:rPr lang="en-US" sz="1800" dirty="0" err="1" smtClean="0"/>
              <a:t>k</a:t>
            </a:r>
            <a:r>
              <a:rPr lang="en-US" sz="1800" baseline="-25000" dirty="0" err="1" smtClean="0"/>
              <a:t>e,em</a:t>
            </a:r>
            <a:r>
              <a:rPr lang="en-US" sz="1800" dirty="0" smtClean="0"/>
              <a:t> = </a:t>
            </a:r>
            <a:r>
              <a:rPr lang="en-US" sz="1800" dirty="0" err="1" smtClean="0"/>
              <a:t>R</a:t>
            </a:r>
            <a:r>
              <a:rPr lang="en-US" sz="1800" baseline="-25000" dirty="0" err="1" smtClean="0"/>
              <a:t>f</a:t>
            </a:r>
            <a:r>
              <a:rPr lang="en-US" sz="1800" dirty="0" smtClean="0"/>
              <a:t> + </a:t>
            </a:r>
            <a:r>
              <a:rPr lang="en-US" sz="1800" dirty="0" err="1" smtClean="0"/>
              <a:t>ß</a:t>
            </a:r>
            <a:r>
              <a:rPr lang="en-US" sz="1800" baseline="-25000" dirty="0" err="1" smtClean="0"/>
              <a:t>emfirm,global</a:t>
            </a:r>
            <a:r>
              <a:rPr lang="en-US" sz="1800" dirty="0" smtClean="0"/>
              <a:t> (</a:t>
            </a:r>
            <a:r>
              <a:rPr lang="en-US" sz="1800" dirty="0" err="1" smtClean="0"/>
              <a:t>R</a:t>
            </a:r>
            <a:r>
              <a:rPr lang="en-US" sz="1800" baseline="-25000" dirty="0" err="1" smtClean="0"/>
              <a:t>country</a:t>
            </a:r>
            <a:r>
              <a:rPr lang="en-US" sz="1800" dirty="0" smtClean="0"/>
              <a:t> – </a:t>
            </a:r>
            <a:r>
              <a:rPr lang="en-US" sz="1800" dirty="0" err="1" smtClean="0"/>
              <a:t>R</a:t>
            </a:r>
            <a:r>
              <a:rPr lang="en-US" sz="1800" baseline="-25000" dirty="0" err="1" smtClean="0"/>
              <a:t>f</a:t>
            </a:r>
            <a:r>
              <a:rPr lang="en-US" sz="1800" dirty="0" smtClean="0"/>
              <a:t>) + FSP  + CRP </a:t>
            </a:r>
          </a:p>
          <a:p>
            <a:pPr eaLnBrk="1" hangingPunct="1">
              <a:lnSpc>
                <a:spcPct val="80000"/>
              </a:lnSpc>
              <a:buFontTx/>
              <a:buNone/>
            </a:pPr>
            <a:endParaRPr lang="en-US" sz="1800" dirty="0" smtClean="0"/>
          </a:p>
          <a:p>
            <a:pPr eaLnBrk="1" hangingPunct="1">
              <a:lnSpc>
                <a:spcPct val="80000"/>
              </a:lnSpc>
              <a:buFontTx/>
              <a:buNone/>
            </a:pPr>
            <a:r>
              <a:rPr lang="en-US" sz="1800" dirty="0" smtClean="0"/>
              <a:t>where</a:t>
            </a:r>
          </a:p>
          <a:p>
            <a:pPr algn="just" eaLnBrk="1" hangingPunct="1">
              <a:lnSpc>
                <a:spcPct val="80000"/>
              </a:lnSpc>
              <a:buFontTx/>
              <a:buNone/>
            </a:pPr>
            <a:r>
              <a:rPr lang="en-US" sz="1800" dirty="0" err="1" smtClean="0"/>
              <a:t>R</a:t>
            </a:r>
            <a:r>
              <a:rPr lang="en-US" sz="1800" baseline="-25000" dirty="0" err="1" smtClean="0"/>
              <a:t>f</a:t>
            </a:r>
            <a:r>
              <a:rPr lang="en-US" sz="1800" dirty="0" smtClean="0"/>
              <a:t>                      = Local risk free rate or U.S. treasury bond rate converted to a local </a:t>
            </a:r>
          </a:p>
          <a:p>
            <a:pPr algn="just" eaLnBrk="1" hangingPunct="1">
              <a:lnSpc>
                <a:spcPct val="80000"/>
              </a:lnSpc>
              <a:buFontTx/>
              <a:buNone/>
            </a:pPr>
            <a:r>
              <a:rPr lang="en-US" sz="1800" dirty="0" smtClean="0"/>
              <a:t>                             nominal rate if cash flows are in the local currency; if cash flows in </a:t>
            </a:r>
          </a:p>
          <a:p>
            <a:pPr algn="just" eaLnBrk="1" hangingPunct="1">
              <a:lnSpc>
                <a:spcPct val="80000"/>
              </a:lnSpc>
              <a:buFontTx/>
              <a:buNone/>
            </a:pPr>
            <a:r>
              <a:rPr lang="en-US" sz="1800" dirty="0" smtClean="0"/>
              <a:t>                             dollars, the U.S. treasury rate</a:t>
            </a:r>
          </a:p>
          <a:p>
            <a:pPr algn="just" eaLnBrk="1" hangingPunct="1">
              <a:lnSpc>
                <a:spcPct val="80000"/>
              </a:lnSpc>
              <a:buFontTx/>
              <a:buNone/>
            </a:pPr>
            <a:r>
              <a:rPr lang="en-US" sz="1800" dirty="0" smtClean="0"/>
              <a:t>(</a:t>
            </a:r>
            <a:r>
              <a:rPr lang="en-US" sz="1800" dirty="0" err="1" smtClean="0"/>
              <a:t>R</a:t>
            </a:r>
            <a:r>
              <a:rPr lang="en-US" sz="1800" baseline="-25000" dirty="0" err="1" smtClean="0"/>
              <a:t>country</a:t>
            </a:r>
            <a:r>
              <a:rPr lang="en-US" sz="1800" dirty="0" smtClean="0"/>
              <a:t> – </a:t>
            </a:r>
            <a:r>
              <a:rPr lang="en-US" sz="1800" dirty="0" err="1" smtClean="0"/>
              <a:t>R</a:t>
            </a:r>
            <a:r>
              <a:rPr lang="en-US" sz="1800" baseline="-25000" dirty="0" err="1" smtClean="0"/>
              <a:t>f</a:t>
            </a:r>
            <a:r>
              <a:rPr lang="en-US" sz="1800" dirty="0" smtClean="0"/>
              <a:t>)     = Difference between expected return on a broadly defined equity </a:t>
            </a:r>
          </a:p>
          <a:p>
            <a:pPr algn="just" eaLnBrk="1" hangingPunct="1">
              <a:lnSpc>
                <a:spcPct val="80000"/>
              </a:lnSpc>
              <a:buFontTx/>
              <a:buNone/>
            </a:pPr>
            <a:r>
              <a:rPr lang="en-US" sz="1800" dirty="0" smtClean="0"/>
              <a:t>                             index in the local country or in a similar country and the risk free</a:t>
            </a:r>
          </a:p>
          <a:p>
            <a:pPr algn="just" eaLnBrk="1" hangingPunct="1">
              <a:lnSpc>
                <a:spcPct val="80000"/>
              </a:lnSpc>
              <a:buFontTx/>
              <a:buNone/>
            </a:pPr>
            <a:r>
              <a:rPr lang="en-US" sz="1800" dirty="0"/>
              <a:t> </a:t>
            </a:r>
            <a:r>
              <a:rPr lang="en-US" sz="1800" dirty="0" smtClean="0"/>
              <a:t>                            rate</a:t>
            </a:r>
          </a:p>
          <a:p>
            <a:pPr eaLnBrk="1" hangingPunct="1">
              <a:lnSpc>
                <a:spcPct val="80000"/>
              </a:lnSpc>
              <a:buFontTx/>
              <a:buNone/>
            </a:pPr>
            <a:r>
              <a:rPr lang="en-US" sz="1800" dirty="0" err="1" smtClean="0"/>
              <a:t>ß</a:t>
            </a:r>
            <a:r>
              <a:rPr lang="en-US" sz="1800" baseline="-25000" dirty="0" err="1" smtClean="0"/>
              <a:t>emfirm,global</a:t>
            </a:r>
            <a:r>
              <a:rPr lang="en-US" sz="1800" dirty="0" smtClean="0"/>
              <a:t>         = Emerging country firm’s global beta</a:t>
            </a:r>
          </a:p>
          <a:p>
            <a:pPr eaLnBrk="1" hangingPunct="1">
              <a:lnSpc>
                <a:spcPct val="80000"/>
              </a:lnSpc>
              <a:buFontTx/>
              <a:buNone/>
            </a:pPr>
            <a:r>
              <a:rPr lang="en-US" sz="1800" dirty="0" smtClean="0"/>
              <a:t>CRP                  = Specific country risk premium expressed as difference between the</a:t>
            </a:r>
          </a:p>
          <a:p>
            <a:pPr eaLnBrk="1" hangingPunct="1">
              <a:lnSpc>
                <a:spcPct val="80000"/>
              </a:lnSpc>
              <a:buFontTx/>
              <a:buNone/>
            </a:pPr>
            <a:r>
              <a:rPr lang="en-US" sz="1800" dirty="0" smtClean="0"/>
              <a:t>                             local country’s (or a similar country’s) government bond rate and the </a:t>
            </a:r>
          </a:p>
          <a:p>
            <a:pPr eaLnBrk="1" hangingPunct="1">
              <a:lnSpc>
                <a:spcPct val="80000"/>
              </a:lnSpc>
              <a:buFontTx/>
              <a:buNone/>
            </a:pPr>
            <a:r>
              <a:rPr lang="en-US" sz="1800" dirty="0" smtClean="0"/>
              <a:t>                             U.S. treasury bond rate of the same maturity</a:t>
            </a:r>
          </a:p>
          <a:p>
            <a:pPr eaLnBrk="1" hangingPunct="1">
              <a:lnSpc>
                <a:spcPct val="80000"/>
              </a:lnSpc>
              <a:buFontTx/>
              <a:buNone/>
            </a:pPr>
            <a:r>
              <a:rPr lang="en-US" sz="1800" dirty="0" smtClean="0"/>
              <a:t>FSP                   = Premium small firms must earn to attract investors</a:t>
            </a:r>
          </a:p>
        </p:txBody>
      </p:sp>
      <p:sp>
        <p:nvSpPr>
          <p:cNvPr id="2" name="TextBox 1"/>
          <p:cNvSpPr txBox="1"/>
          <p:nvPr/>
        </p:nvSpPr>
        <p:spPr>
          <a:xfrm>
            <a:off x="152400" y="5715000"/>
            <a:ext cx="8686800" cy="923330"/>
          </a:xfrm>
          <a:prstGeom prst="rect">
            <a:avLst/>
          </a:prstGeom>
          <a:noFill/>
        </p:spPr>
        <p:txBody>
          <a:bodyPr wrap="square" rtlCol="0">
            <a:spAutoFit/>
          </a:bodyPr>
          <a:lstStyle/>
          <a:p>
            <a:r>
              <a:rPr lang="en-US" dirty="0" smtClean="0"/>
              <a:t>Key Point: For emerging countries, the equity risk premium may not reflect all the risk associated with investing in that country and the cost of equity may have to be adjusted for such things as political risk.</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762000"/>
          </a:xfrm>
          <a:solidFill>
            <a:schemeClr val="folHlink"/>
          </a:solidFill>
        </p:spPr>
        <p:txBody>
          <a:bodyPr/>
          <a:lstStyle/>
          <a:p>
            <a:pPr eaLnBrk="1" hangingPunct="1"/>
            <a:r>
              <a:rPr lang="en-US" sz="3600" smtClean="0"/>
              <a:t>Estimating the Cost of Debt</a:t>
            </a:r>
          </a:p>
        </p:txBody>
      </p:sp>
      <p:sp>
        <p:nvSpPr>
          <p:cNvPr id="23555" name="Rectangle 3"/>
          <p:cNvSpPr>
            <a:spLocks noGrp="1" noChangeArrowheads="1"/>
          </p:cNvSpPr>
          <p:nvPr>
            <p:ph type="body" idx="1"/>
          </p:nvPr>
        </p:nvSpPr>
        <p:spPr>
          <a:xfrm>
            <a:off x="457200" y="1066800"/>
            <a:ext cx="8229600" cy="5059363"/>
          </a:xfrm>
        </p:spPr>
        <p:txBody>
          <a:bodyPr/>
          <a:lstStyle/>
          <a:p>
            <a:pPr eaLnBrk="1" hangingPunct="1"/>
            <a:r>
              <a:rPr lang="en-US" sz="2000" smtClean="0"/>
              <a:t>For developed countries, the target’s local or the acquirer’s home country cost of debt.</a:t>
            </a:r>
          </a:p>
          <a:p>
            <a:pPr eaLnBrk="1" hangingPunct="1"/>
            <a:r>
              <a:rPr lang="en-US" sz="2000" smtClean="0"/>
              <a:t>For emerging countries, the cost of debt (i</a:t>
            </a:r>
            <a:r>
              <a:rPr lang="en-US" sz="2000" baseline="-25000" smtClean="0"/>
              <a:t>emfirm</a:t>
            </a:r>
            <a:r>
              <a:rPr lang="en-US" sz="2000" smtClean="0"/>
              <a:t>) is as follows:</a:t>
            </a:r>
          </a:p>
          <a:p>
            <a:pPr eaLnBrk="1" hangingPunct="1">
              <a:buFontTx/>
              <a:buNone/>
            </a:pPr>
            <a:r>
              <a:rPr lang="en-US" sz="2000" smtClean="0"/>
              <a:t>		            i</a:t>
            </a:r>
            <a:r>
              <a:rPr lang="en-US" sz="2000" baseline="-25000" smtClean="0"/>
              <a:t>emfirm</a:t>
            </a:r>
            <a:r>
              <a:rPr lang="en-US" sz="2000" smtClean="0"/>
              <a:t> = R</a:t>
            </a:r>
            <a:r>
              <a:rPr lang="en-US" sz="2000" baseline="-25000" smtClean="0"/>
              <a:t>f</a:t>
            </a:r>
            <a:r>
              <a:rPr lang="en-US" sz="2000" smtClean="0"/>
              <a:t> + CRP + FRP </a:t>
            </a:r>
          </a:p>
          <a:p>
            <a:pPr eaLnBrk="1" hangingPunct="1">
              <a:buFontTx/>
              <a:buNone/>
            </a:pPr>
            <a:endParaRPr lang="en-US" sz="2000" smtClean="0"/>
          </a:p>
          <a:p>
            <a:pPr eaLnBrk="1" hangingPunct="1">
              <a:buFontTx/>
              <a:buNone/>
            </a:pPr>
            <a:r>
              <a:rPr lang="en-US" sz="2000" smtClean="0"/>
              <a:t>Where </a:t>
            </a:r>
          </a:p>
          <a:p>
            <a:pPr eaLnBrk="1" hangingPunct="1">
              <a:buFontTx/>
              <a:buNone/>
            </a:pPr>
            <a:r>
              <a:rPr lang="en-US" sz="2000" smtClean="0"/>
              <a:t> R</a:t>
            </a:r>
            <a:r>
              <a:rPr lang="en-US" sz="2000" baseline="-25000" smtClean="0"/>
              <a:t>f</a:t>
            </a:r>
            <a:r>
              <a:rPr lang="en-US" sz="2000" smtClean="0"/>
              <a:t>     = Risk free rate (see preceding slide.)</a:t>
            </a:r>
          </a:p>
          <a:p>
            <a:pPr eaLnBrk="1" hangingPunct="1">
              <a:buFontTx/>
              <a:buNone/>
            </a:pPr>
            <a:r>
              <a:rPr lang="en-US" sz="2000" smtClean="0"/>
              <a:t> CRP = Specific country risk premium (see preceding slide)</a:t>
            </a:r>
          </a:p>
          <a:p>
            <a:pPr eaLnBrk="1" hangingPunct="1">
              <a:buFontTx/>
              <a:buNone/>
            </a:pPr>
            <a:r>
              <a:rPr lang="en-US" sz="2000" smtClean="0"/>
              <a:t> FRP = Firm’s default risk premium (i.e., additional premium for similar </a:t>
            </a:r>
          </a:p>
          <a:p>
            <a:pPr eaLnBrk="1" hangingPunct="1">
              <a:buFontTx/>
              <a:buNone/>
            </a:pPr>
            <a:r>
              <a:rPr lang="en-US" sz="2000" smtClean="0"/>
              <a:t>            firms rated by credit rating agencies or estimated by comparing </a:t>
            </a:r>
          </a:p>
          <a:p>
            <a:pPr eaLnBrk="1" hangingPunct="1">
              <a:buFontTx/>
              <a:buNone/>
            </a:pPr>
            <a:r>
              <a:rPr lang="en-US" sz="2000" smtClean="0"/>
              <a:t>            interest coverage ratios used by rating agencies to the firm’s </a:t>
            </a:r>
          </a:p>
          <a:p>
            <a:pPr eaLnBrk="1" hangingPunct="1">
              <a:buFontTx/>
              <a:buNone/>
            </a:pPr>
            <a:r>
              <a:rPr lang="en-US" sz="2000" smtClean="0"/>
              <a:t>            interest coverage ratios to determine how they would rate the </a:t>
            </a:r>
          </a:p>
          <a:p>
            <a:pPr eaLnBrk="1" hangingPunct="1">
              <a:buFontTx/>
              <a:buNone/>
            </a:pPr>
            <a:r>
              <a:rPr lang="en-US" sz="2000" smtClean="0"/>
              <a:t>            firm.)</a:t>
            </a:r>
          </a:p>
          <a:p>
            <a:pPr eaLnBrk="1" hangingPunct="1"/>
            <a:endParaRPr lang="en-US" sz="2000" smtClean="0"/>
          </a:p>
          <a:p>
            <a:pPr eaLnBrk="1" hangingPunct="1"/>
            <a:endParaRPr lang="en-US" sz="2000" smtClean="0"/>
          </a:p>
          <a:p>
            <a:pPr eaLnBrk="1" hangingPunct="1"/>
            <a:endParaRPr lang="en-US" sz="20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304800"/>
            <a:ext cx="9144000" cy="1371600"/>
          </a:xfrm>
          <a:solidFill>
            <a:schemeClr val="folHlink"/>
          </a:solidFill>
        </p:spPr>
        <p:txBody>
          <a:bodyPr/>
          <a:lstStyle/>
          <a:p>
            <a:pPr eaLnBrk="1" hangingPunct="1">
              <a:lnSpc>
                <a:spcPct val="80000"/>
              </a:lnSpc>
            </a:pPr>
            <a:r>
              <a:rPr lang="en-US" sz="3600" smtClean="0"/>
              <a:t>Evaluating Emerging Country Risk </a:t>
            </a:r>
            <a:br>
              <a:rPr lang="en-US" sz="3600" smtClean="0"/>
            </a:br>
            <a:r>
              <a:rPr lang="en-US" sz="3600" smtClean="0"/>
              <a:t>Using Scenario Planning</a:t>
            </a:r>
          </a:p>
        </p:txBody>
      </p:sp>
      <p:sp>
        <p:nvSpPr>
          <p:cNvPr id="15363" name="Rectangle 3"/>
          <p:cNvSpPr>
            <a:spLocks noGrp="1" noChangeArrowheads="1"/>
          </p:cNvSpPr>
          <p:nvPr>
            <p:ph type="body" idx="1"/>
          </p:nvPr>
        </p:nvSpPr>
        <p:spPr>
          <a:xfrm>
            <a:off x="457200" y="1676400"/>
            <a:ext cx="8229600" cy="4449763"/>
          </a:xfrm>
        </p:spPr>
        <p:txBody>
          <a:bodyPr/>
          <a:lstStyle/>
          <a:p>
            <a:pPr eaLnBrk="1" hangingPunct="1">
              <a:defRPr/>
            </a:pPr>
            <a:r>
              <a:rPr lang="en-US" sz="2000" dirty="0" smtClean="0"/>
              <a:t>Risk may be incorporated into the valuation by considering alternative economic scenarios for the emerging country.</a:t>
            </a:r>
          </a:p>
          <a:p>
            <a:pPr marL="0" indent="0" eaLnBrk="1" hangingPunct="1">
              <a:buFontTx/>
              <a:buNone/>
              <a:defRPr/>
            </a:pPr>
            <a:endParaRPr lang="en-US" sz="2000" dirty="0" smtClean="0"/>
          </a:p>
          <a:p>
            <a:pPr eaLnBrk="1" hangingPunct="1">
              <a:defRPr/>
            </a:pPr>
            <a:r>
              <a:rPr lang="en-US" sz="2000" dirty="0" smtClean="0"/>
              <a:t>Projected cash flows for alternative scenarios could reflect different GDP growth rates, inflation rates, interest rates, foreign exchange rates, or alternative political conditions. </a:t>
            </a:r>
          </a:p>
          <a:p>
            <a:pPr marL="0" indent="0" eaLnBrk="1" hangingPunct="1">
              <a:buFontTx/>
              <a:buNone/>
              <a:defRPr/>
            </a:pPr>
            <a:endParaRPr lang="en-US" sz="2000" dirty="0" smtClean="0"/>
          </a:p>
          <a:p>
            <a:pPr eaLnBrk="1" hangingPunct="1">
              <a:defRPr/>
            </a:pPr>
            <a:r>
              <a:rPr lang="en-US" sz="2000" dirty="0" smtClean="0"/>
              <a:t>If risk is included by calculating a weighted average of alternative scenarios, the discount rate should not be adjusted for specific country risk.</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0"/>
            <a:ext cx="9144000" cy="965200"/>
          </a:xfrm>
          <a:solidFill>
            <a:srgbClr val="92D050"/>
          </a:solidFill>
        </p:spPr>
        <p:txBody>
          <a:bodyPr/>
          <a:lstStyle/>
          <a:p>
            <a:pPr>
              <a:lnSpc>
                <a:spcPts val="3200"/>
              </a:lnSpc>
              <a:spcAft>
                <a:spcPts val="600"/>
              </a:spcAft>
            </a:pPr>
            <a:r>
              <a:rPr lang="en-US" sz="3600" smtClean="0"/>
              <a:t>Financial Returns to Cross-Border Mergers and Acquisitions</a:t>
            </a:r>
          </a:p>
        </p:txBody>
      </p:sp>
      <p:sp>
        <p:nvSpPr>
          <p:cNvPr id="3" name="Content Placeholder 2"/>
          <p:cNvSpPr>
            <a:spLocks noGrp="1"/>
          </p:cNvSpPr>
          <p:nvPr>
            <p:ph idx="1"/>
          </p:nvPr>
        </p:nvSpPr>
        <p:spPr>
          <a:xfrm>
            <a:off x="304800" y="1219200"/>
            <a:ext cx="8534400" cy="4373563"/>
          </a:xfrm>
        </p:spPr>
        <p:txBody>
          <a:bodyPr/>
          <a:lstStyle/>
          <a:p>
            <a:pPr>
              <a:defRPr/>
            </a:pPr>
            <a:r>
              <a:rPr lang="en-US" sz="2000" dirty="0" smtClean="0"/>
              <a:t>Combined “excess” financial returns</a:t>
            </a:r>
            <a:r>
              <a:rPr lang="en-US" sz="2000" baseline="30000" dirty="0" smtClean="0"/>
              <a:t>1</a:t>
            </a:r>
            <a:r>
              <a:rPr lang="en-US" sz="2000" dirty="0" smtClean="0"/>
              <a:t> (including acquirer and target firm shareholders) in M&amp;A transactions worldwide average15% on the announcement date. (Returns may vary with the characteristics of the deal, e.g., hostile versus friendly)</a:t>
            </a:r>
          </a:p>
          <a:p>
            <a:pPr>
              <a:defRPr/>
            </a:pPr>
            <a:r>
              <a:rPr lang="en-US" sz="2000" dirty="0" smtClean="0"/>
              <a:t>Most of the combined financial return is earned by target firm shareholders</a:t>
            </a:r>
          </a:p>
          <a:p>
            <a:pPr>
              <a:defRPr/>
            </a:pPr>
            <a:r>
              <a:rPr lang="en-US" sz="2000" dirty="0" smtClean="0"/>
              <a:t>Acquiring firm shareholders experience “excess” financial returns of 1 to 1.5%</a:t>
            </a:r>
          </a:p>
          <a:p>
            <a:pPr marL="0" indent="0">
              <a:buFontTx/>
              <a:buNone/>
              <a:defRPr/>
            </a:pPr>
            <a:endParaRPr lang="en-US" sz="2000" dirty="0"/>
          </a:p>
          <a:p>
            <a:pPr marL="0" indent="0">
              <a:buFontTx/>
              <a:buNone/>
              <a:defRPr/>
            </a:pPr>
            <a:r>
              <a:rPr lang="en-US" sz="2000" u="sng" dirty="0" smtClean="0"/>
              <a:t>Key Point</a:t>
            </a:r>
            <a:r>
              <a:rPr lang="en-US" sz="2000" dirty="0" smtClean="0"/>
              <a:t>: Contrary to conventional wisdom, acquisitions on average </a:t>
            </a:r>
          </a:p>
          <a:p>
            <a:pPr marL="0" indent="0">
              <a:buFontTx/>
              <a:buNone/>
              <a:defRPr/>
            </a:pPr>
            <a:r>
              <a:rPr lang="en-US" sz="2000" dirty="0"/>
              <a:t> </a:t>
            </a:r>
            <a:r>
              <a:rPr lang="en-US" sz="2000" dirty="0" smtClean="0"/>
              <a:t>                 create value for both acquirer and target firm shareholders.</a:t>
            </a:r>
          </a:p>
          <a:p>
            <a:pPr marL="0" indent="0">
              <a:buFontTx/>
              <a:buNone/>
              <a:defRPr/>
            </a:pPr>
            <a:endParaRPr lang="en-US" sz="2000" dirty="0" smtClean="0"/>
          </a:p>
          <a:p>
            <a:pPr marL="0" indent="0">
              <a:buFontTx/>
              <a:buNone/>
              <a:defRPr/>
            </a:pPr>
            <a:r>
              <a:rPr lang="en-US" sz="1200" baseline="30000" dirty="0" smtClean="0"/>
              <a:t>1</a:t>
            </a:r>
            <a:r>
              <a:rPr lang="en-US" sz="1200" dirty="0" smtClean="0"/>
              <a:t>Excess financial returns are those realized over and above what would have been earned had no acquisition occurred. </a:t>
            </a:r>
            <a:endParaRPr lang="en-US" sz="1200" dirty="0"/>
          </a:p>
        </p:txBody>
      </p:sp>
      <p:sp>
        <p:nvSpPr>
          <p:cNvPr id="25604" name="TextBox 3"/>
          <p:cNvSpPr txBox="1">
            <a:spLocks noChangeArrowheads="1"/>
          </p:cNvSpPr>
          <p:nvPr/>
        </p:nvSpPr>
        <p:spPr bwMode="auto">
          <a:xfrm>
            <a:off x="152400" y="5867400"/>
            <a:ext cx="88392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dirty="0"/>
              <a:t>Source: Jeffrey Netter, Mike </a:t>
            </a:r>
            <a:r>
              <a:rPr lang="en-US" sz="1100" dirty="0" err="1"/>
              <a:t>Stegemoller</a:t>
            </a:r>
            <a:r>
              <a:rPr lang="en-US" sz="1100" dirty="0"/>
              <a:t>, and M. </a:t>
            </a:r>
            <a:r>
              <a:rPr lang="en-US" sz="1100" dirty="0" err="1"/>
              <a:t>Babajide</a:t>
            </a:r>
            <a:r>
              <a:rPr lang="en-US" sz="1100" dirty="0"/>
              <a:t> </a:t>
            </a:r>
            <a:r>
              <a:rPr lang="en-US" sz="1100" dirty="0" err="1"/>
              <a:t>Wintoki</a:t>
            </a:r>
            <a:r>
              <a:rPr lang="en-US" sz="1100" dirty="0"/>
              <a:t>, Implications of Data Screens on Merger and Acquisition Analysis: A Large Sample Study of Mergers and Acquisitions from 1992 to 2009,  </a:t>
            </a:r>
            <a:r>
              <a:rPr lang="en-US" sz="1100" i="1" dirty="0" smtClean="0"/>
              <a:t>Review of Financial Studies</a:t>
            </a:r>
            <a:r>
              <a:rPr lang="en-US" sz="1100" dirty="0" smtClean="0"/>
              <a:t>, 24, 2011, pp. 2242-2285. Results </a:t>
            </a:r>
            <a:r>
              <a:rPr lang="en-US" sz="1100" dirty="0"/>
              <a:t>reflect 311,894 transactions between 1992 and 2009.</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0"/>
            <a:ext cx="9144000" cy="914400"/>
          </a:xfrm>
          <a:solidFill>
            <a:srgbClr val="92D050"/>
          </a:solidFill>
        </p:spPr>
        <p:txBody>
          <a:bodyPr/>
          <a:lstStyle/>
          <a:p>
            <a:pPr>
              <a:lnSpc>
                <a:spcPts val="2600"/>
              </a:lnSpc>
              <a:spcAft>
                <a:spcPts val="600"/>
              </a:spcAft>
            </a:pPr>
            <a:r>
              <a:rPr lang="en-US" sz="3200" smtClean="0"/>
              <a:t>Nestle Buys Controlling Interest in Chinese Candy Maker: Case Study Background</a:t>
            </a:r>
          </a:p>
        </p:txBody>
      </p:sp>
      <p:sp>
        <p:nvSpPr>
          <p:cNvPr id="3" name="Content Placeholder 2"/>
          <p:cNvSpPr>
            <a:spLocks noGrp="1"/>
          </p:cNvSpPr>
          <p:nvPr>
            <p:ph idx="1"/>
          </p:nvPr>
        </p:nvSpPr>
        <p:spPr>
          <a:xfrm>
            <a:off x="228600" y="1066800"/>
            <a:ext cx="8686800" cy="5486400"/>
          </a:xfrm>
        </p:spPr>
        <p:txBody>
          <a:bodyPr/>
          <a:lstStyle/>
          <a:p>
            <a:pPr>
              <a:defRPr/>
            </a:pPr>
            <a:r>
              <a:rPr lang="en-US" sz="1800" dirty="0" smtClean="0"/>
              <a:t>Acquirer: Nestle Corporation (World’s largest food company)</a:t>
            </a:r>
          </a:p>
          <a:p>
            <a:pPr lvl="1">
              <a:defRPr/>
            </a:pPr>
            <a:r>
              <a:rPr lang="en-US" sz="1800" dirty="0" smtClean="0"/>
              <a:t>Nestle operated in China for 20 years and currently has sales of $3.3 billion</a:t>
            </a:r>
          </a:p>
          <a:p>
            <a:pPr lvl="1">
              <a:defRPr/>
            </a:pPr>
            <a:r>
              <a:rPr lang="en-US" sz="1800" dirty="0" smtClean="0"/>
              <a:t>Operates 23 plants and has 14,000 employees</a:t>
            </a:r>
          </a:p>
          <a:p>
            <a:pPr lvl="1">
              <a:defRPr/>
            </a:pPr>
            <a:r>
              <a:rPr lang="en-US" sz="1800" dirty="0" smtClean="0"/>
              <a:t>Nestle intends to grow emerging market’s share of total revenue from one-third in 2010 to 45% by 2020</a:t>
            </a:r>
          </a:p>
          <a:p>
            <a:pPr>
              <a:defRPr/>
            </a:pPr>
            <a:r>
              <a:rPr lang="en-US" sz="1800" dirty="0" smtClean="0"/>
              <a:t>Target: Hsu Fu Chi (China’s largest confectionary products manufacturer)</a:t>
            </a:r>
          </a:p>
          <a:p>
            <a:pPr lvl="1">
              <a:defRPr/>
            </a:pPr>
            <a:r>
              <a:rPr lang="en-US" sz="1800" dirty="0" smtClean="0"/>
              <a:t>$800 million in annual revenue and $91 million in profit</a:t>
            </a:r>
          </a:p>
          <a:p>
            <a:pPr lvl="1">
              <a:defRPr/>
            </a:pPr>
            <a:r>
              <a:rPr lang="en-US" sz="1800" dirty="0" smtClean="0"/>
              <a:t>6.6% market share and established nationwide distribution network and retail outlet chain</a:t>
            </a:r>
          </a:p>
          <a:p>
            <a:pPr lvl="1">
              <a:defRPr/>
            </a:pPr>
            <a:r>
              <a:rPr lang="en-US" sz="1800" dirty="0" smtClean="0"/>
              <a:t>Hsu family and Baring Private Equity Asia own 57% and 15% of shares, respectively. Remaining shares owned by non-founding family and non-institutional shareholders…so-called independent shareholders</a:t>
            </a:r>
          </a:p>
          <a:p>
            <a:pPr>
              <a:defRPr/>
            </a:pPr>
            <a:r>
              <a:rPr lang="en-US" sz="1800" dirty="0" smtClean="0"/>
              <a:t>Announcement Date: July 11, 2011</a:t>
            </a:r>
          </a:p>
          <a:p>
            <a:pPr>
              <a:defRPr/>
            </a:pPr>
            <a:r>
              <a:rPr lang="en-US" sz="1800" dirty="0" smtClean="0"/>
              <a:t>Shares traded on Singapore stock exchange</a:t>
            </a:r>
          </a:p>
          <a:p>
            <a:pPr lvl="1">
              <a:defRPr/>
            </a:pPr>
            <a:r>
              <a:rPr lang="en-US" sz="1800" dirty="0" smtClean="0"/>
              <a:t>Sell at 21% discount to comparable firms</a:t>
            </a:r>
          </a:p>
          <a:p>
            <a:pPr lvl="1">
              <a:defRPr/>
            </a:pPr>
            <a:r>
              <a:rPr lang="en-US" sz="1800" dirty="0" smtClean="0"/>
              <a:t>Have underperformed peers during last several years</a:t>
            </a:r>
          </a:p>
          <a:p>
            <a:pPr marL="0" indent="0">
              <a:buFontTx/>
              <a:buNone/>
              <a:defRPr/>
            </a:pPr>
            <a:endParaRPr 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0"/>
            <a:ext cx="9144000" cy="1143000"/>
          </a:xfrm>
          <a:solidFill>
            <a:srgbClr val="92D050"/>
          </a:solidFill>
        </p:spPr>
        <p:txBody>
          <a:bodyPr/>
          <a:lstStyle/>
          <a:p>
            <a:r>
              <a:rPr lang="en-US" smtClean="0"/>
              <a:t>Deal Characteristics</a:t>
            </a:r>
          </a:p>
        </p:txBody>
      </p:sp>
      <p:sp>
        <p:nvSpPr>
          <p:cNvPr id="3" name="Content Placeholder 2"/>
          <p:cNvSpPr>
            <a:spLocks noGrp="1"/>
          </p:cNvSpPr>
          <p:nvPr>
            <p:ph idx="1"/>
          </p:nvPr>
        </p:nvSpPr>
        <p:spPr>
          <a:xfrm>
            <a:off x="152400" y="1600200"/>
            <a:ext cx="8915400" cy="4525963"/>
          </a:xfrm>
        </p:spPr>
        <p:txBody>
          <a:bodyPr/>
          <a:lstStyle/>
          <a:p>
            <a:pPr marL="342900" lvl="1" indent="-342900">
              <a:buFontTx/>
              <a:buChar char="•"/>
              <a:defRPr/>
            </a:pPr>
            <a:r>
              <a:rPr lang="en-US" sz="2000" dirty="0" smtClean="0"/>
              <a:t>Nestle offer price equivalent to $1.7 billion U.S. dollars for </a:t>
            </a:r>
            <a:r>
              <a:rPr lang="en-US" sz="2000" smtClean="0"/>
              <a:t>a 60% </a:t>
            </a:r>
            <a:r>
              <a:rPr lang="en-US" sz="2000" dirty="0" smtClean="0"/>
              <a:t>ownership stake, which represented 3.3 times Hsu Fu Chi’s annual revenue</a:t>
            </a:r>
          </a:p>
          <a:p>
            <a:pPr marL="0" lvl="1" indent="0">
              <a:buFontTx/>
              <a:buNone/>
              <a:defRPr/>
            </a:pPr>
            <a:endParaRPr lang="en-US" sz="2000" dirty="0" smtClean="0"/>
          </a:p>
          <a:p>
            <a:pPr marL="342900" lvl="1" indent="-342900">
              <a:buFontTx/>
              <a:buChar char="•"/>
              <a:defRPr/>
            </a:pPr>
            <a:r>
              <a:rPr lang="en-US" sz="2000" dirty="0" smtClean="0"/>
              <a:t>Nestle to buy 43.6% of firm’s shares from independent shareholders for 4.35 Singapore dollars (equivalent to 3.65 U.S. dollars) and a 16.5% stake from the Hsu founding family. </a:t>
            </a:r>
          </a:p>
          <a:p>
            <a:pPr marL="0" lvl="1" indent="0">
              <a:buFontTx/>
              <a:buNone/>
              <a:defRPr/>
            </a:pPr>
            <a:endParaRPr lang="en-US" sz="2000" dirty="0" smtClean="0"/>
          </a:p>
          <a:p>
            <a:pPr marL="342900" lvl="1" indent="-342900">
              <a:buFontTx/>
              <a:buChar char="•"/>
              <a:defRPr/>
            </a:pPr>
            <a:r>
              <a:rPr lang="en-US" sz="2000" dirty="0" smtClean="0"/>
              <a:t>The purchase price represented a 24% premium over the 6 months ending on July 1, 2011.</a:t>
            </a:r>
          </a:p>
          <a:p>
            <a:pPr marL="0" lvl="1" indent="0">
              <a:buFontTx/>
              <a:buNone/>
              <a:defRPr/>
            </a:pPr>
            <a:endParaRPr lang="en-US" sz="2000" dirty="0" smtClean="0"/>
          </a:p>
          <a:p>
            <a:pPr marL="342900" lvl="1" indent="-342900">
              <a:buFontTx/>
              <a:buChar char="•"/>
              <a:defRPr/>
            </a:pPr>
            <a:r>
              <a:rPr lang="en-US" sz="2000" dirty="0" smtClean="0"/>
              <a:t>Hsu Fu Chi’s current CEO and Chairman would continue to manage the firm</a:t>
            </a:r>
          </a:p>
          <a:p>
            <a:pPr marL="0" lvl="1" indent="0">
              <a:buFontTx/>
              <a:buNone/>
              <a:defRPr/>
            </a:pPr>
            <a:endParaRPr lang="en-US" sz="2400" dirty="0" smtClean="0"/>
          </a:p>
          <a:p>
            <a:pPr marL="342900" lvl="1" indent="-342900">
              <a:buFontTx/>
              <a:buChar char="•"/>
              <a:defRPr/>
            </a:pPr>
            <a:endParaRPr lang="en-US" sz="1600" dirty="0" smtClean="0"/>
          </a:p>
          <a:p>
            <a:pPr>
              <a:defRPr/>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0" y="0"/>
            <a:ext cx="9144000" cy="1143000"/>
          </a:xfrm>
          <a:solidFill>
            <a:srgbClr val="92D050"/>
          </a:solidFill>
        </p:spPr>
        <p:txBody>
          <a:bodyPr/>
          <a:lstStyle/>
          <a:p>
            <a:r>
              <a:rPr lang="en-US" smtClean="0"/>
              <a:t> Potential Synergies</a:t>
            </a:r>
          </a:p>
        </p:txBody>
      </p:sp>
      <p:sp>
        <p:nvSpPr>
          <p:cNvPr id="19459" name="Content Placeholder 2"/>
          <p:cNvSpPr>
            <a:spLocks noGrp="1"/>
          </p:cNvSpPr>
          <p:nvPr>
            <p:ph idx="1"/>
          </p:nvPr>
        </p:nvSpPr>
        <p:spPr/>
        <p:txBody>
          <a:bodyPr/>
          <a:lstStyle/>
          <a:p>
            <a:pPr>
              <a:defRPr/>
            </a:pPr>
            <a:r>
              <a:rPr lang="en-US" sz="2000" dirty="0" smtClean="0"/>
              <a:t>From Nestlé's Perspective:</a:t>
            </a:r>
          </a:p>
          <a:p>
            <a:pPr lvl="1">
              <a:defRPr/>
            </a:pPr>
            <a:r>
              <a:rPr lang="en-US" sz="2000" dirty="0" smtClean="0"/>
              <a:t>Increases exposure to China’s fast growing consumer market</a:t>
            </a:r>
          </a:p>
          <a:p>
            <a:pPr lvl="1">
              <a:defRPr/>
            </a:pPr>
            <a:r>
              <a:rPr lang="en-US" sz="2000" dirty="0" smtClean="0"/>
              <a:t>Provides a platform for future acquisitions in the food industry in China</a:t>
            </a:r>
          </a:p>
          <a:p>
            <a:pPr lvl="1">
              <a:defRPr/>
            </a:pPr>
            <a:r>
              <a:rPr lang="en-US" sz="2000" dirty="0" smtClean="0"/>
              <a:t>Hsu Fu Chi’s established national distribution network and chain of retail outlets provides barrier to entry for potential competitors</a:t>
            </a:r>
          </a:p>
          <a:p>
            <a:pPr marL="457200" lvl="1" indent="0">
              <a:buFontTx/>
              <a:buNone/>
              <a:defRPr/>
            </a:pPr>
            <a:endParaRPr lang="en-US" sz="2000" dirty="0" smtClean="0"/>
          </a:p>
          <a:p>
            <a:pPr>
              <a:defRPr/>
            </a:pPr>
            <a:r>
              <a:rPr lang="en-US" sz="2000" dirty="0" smtClean="0"/>
              <a:t>From Hsu Fu Chi’s Perspective:</a:t>
            </a:r>
          </a:p>
          <a:p>
            <a:pPr lvl="1">
              <a:defRPr/>
            </a:pPr>
            <a:r>
              <a:rPr lang="en-US" sz="2000" dirty="0" smtClean="0"/>
              <a:t>Enables both Hsu family and independent shareholders to “cash out” of a portion of their investment</a:t>
            </a:r>
          </a:p>
          <a:p>
            <a:pPr lvl="1">
              <a:defRPr/>
            </a:pPr>
            <a:r>
              <a:rPr lang="en-US" sz="2000" dirty="0" smtClean="0"/>
              <a:t>Provides resources for potential international expansion </a:t>
            </a:r>
          </a:p>
          <a:p>
            <a:pPr lvl="1">
              <a:defRPr/>
            </a:pPr>
            <a:r>
              <a:rPr lang="en-US" sz="2000" dirty="0" smtClean="0"/>
              <a:t>Provides global brand and distribution network to support international expansion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0" y="0"/>
            <a:ext cx="9144000" cy="1143000"/>
          </a:xfrm>
          <a:solidFill>
            <a:srgbClr val="92D050"/>
          </a:solidFill>
        </p:spPr>
        <p:txBody>
          <a:bodyPr/>
          <a:lstStyle/>
          <a:p>
            <a:r>
              <a:rPr lang="en-US" smtClean="0"/>
              <a:t>Comparable Valuation Multiples</a:t>
            </a:r>
          </a:p>
        </p:txBody>
      </p:sp>
      <p:sp>
        <p:nvSpPr>
          <p:cNvPr id="20483" name="Content Placeholder 2"/>
          <p:cNvSpPr>
            <a:spLocks noGrp="1"/>
          </p:cNvSpPr>
          <p:nvPr>
            <p:ph idx="1"/>
          </p:nvPr>
        </p:nvSpPr>
        <p:spPr>
          <a:xfrm>
            <a:off x="457200" y="1752600"/>
            <a:ext cx="8229600" cy="4373563"/>
          </a:xfrm>
        </p:spPr>
        <p:txBody>
          <a:bodyPr/>
          <a:lstStyle/>
          <a:p>
            <a:pPr>
              <a:defRPr/>
            </a:pPr>
            <a:r>
              <a:rPr lang="en-US" sz="2000" dirty="0" smtClean="0"/>
              <a:t>Nestle paid 3.3 times Hsu Fu Chi’s 2010 annual revenue</a:t>
            </a:r>
          </a:p>
          <a:p>
            <a:pPr marL="0" indent="0">
              <a:buFontTx/>
              <a:buNone/>
              <a:defRPr/>
            </a:pPr>
            <a:endParaRPr lang="en-US" sz="2000" dirty="0" smtClean="0"/>
          </a:p>
          <a:p>
            <a:pPr>
              <a:defRPr/>
            </a:pPr>
            <a:r>
              <a:rPr lang="en-US" sz="2000" dirty="0" smtClean="0"/>
              <a:t>Comparable transaction multiples:</a:t>
            </a:r>
          </a:p>
          <a:p>
            <a:pPr marL="0" indent="0">
              <a:buFontTx/>
              <a:buNone/>
              <a:defRPr/>
            </a:pPr>
            <a:endParaRPr lang="en-US" sz="2000" dirty="0" smtClean="0"/>
          </a:p>
          <a:p>
            <a:pPr lvl="1">
              <a:defRPr/>
            </a:pPr>
            <a:r>
              <a:rPr lang="en-US" sz="2000" dirty="0" smtClean="0"/>
              <a:t>U.S. based Kraft Foods paid 2.4 times revenue for British candy maker, Cadbury, in 2010</a:t>
            </a:r>
          </a:p>
          <a:p>
            <a:pPr lvl="1">
              <a:defRPr/>
            </a:pPr>
            <a:r>
              <a:rPr lang="en-US" sz="2000" dirty="0" smtClean="0"/>
              <a:t>U.S. based Mars Candy Company acquired U.S. gum manufacturer Wrigley Corporation for 4.2 times revenue in 2008</a:t>
            </a:r>
          </a:p>
          <a:p>
            <a:pPr lvl="1">
              <a:defRPr/>
            </a:pPr>
            <a:r>
              <a:rPr lang="en-US" sz="2000" dirty="0" smtClean="0"/>
              <a:t>French food manufacturer purchased Dutch rival, </a:t>
            </a:r>
            <a:r>
              <a:rPr lang="en-US" sz="2000" dirty="0" err="1" smtClean="0"/>
              <a:t>Numico</a:t>
            </a:r>
            <a:r>
              <a:rPr lang="en-US" sz="2000" dirty="0" smtClean="0"/>
              <a:t>, for 4.5 times sales in 2007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Canvas 2"/>
          <p:cNvGrpSpPr/>
          <p:nvPr/>
        </p:nvGrpSpPr>
        <p:grpSpPr>
          <a:xfrm>
            <a:off x="552203" y="628650"/>
            <a:ext cx="8115300" cy="5372100"/>
            <a:chOff x="0" y="0"/>
            <a:chExt cx="8115300" cy="5372100"/>
          </a:xfrm>
        </p:grpSpPr>
        <p:sp>
          <p:nvSpPr>
            <p:cNvPr id="3" name="Rectangle 2"/>
            <p:cNvSpPr/>
            <p:nvPr/>
          </p:nvSpPr>
          <p:spPr>
            <a:xfrm>
              <a:off x="0" y="0"/>
              <a:ext cx="8115300" cy="5372100"/>
            </a:xfrm>
            <a:prstGeom prst="rect">
              <a:avLst/>
            </a:prstGeom>
            <a:noFill/>
            <a:ln>
              <a:noFill/>
            </a:ln>
          </p:spPr>
        </p:sp>
        <p:sp>
          <p:nvSpPr>
            <p:cNvPr id="4" name="Text Box 4"/>
            <p:cNvSpPr txBox="1">
              <a:spLocks noChangeArrowheads="1"/>
            </p:cNvSpPr>
            <p:nvPr/>
          </p:nvSpPr>
          <p:spPr bwMode="auto">
            <a:xfrm>
              <a:off x="2743200" y="0"/>
              <a:ext cx="2514600" cy="686435"/>
            </a:xfrm>
            <a:prstGeom prst="rect">
              <a:avLst/>
            </a:prstGeom>
            <a:solidFill>
              <a:srgbClr val="92D050"/>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dirty="0">
                  <a:effectLst/>
                  <a:latin typeface="Times New Roman"/>
                  <a:ea typeface="Times New Roman"/>
                </a:rPr>
                <a:t>Exhibit 1: Course Layout: Mergers, Acquisitions, and Other </a:t>
              </a:r>
            </a:p>
            <a:p>
              <a:pPr marL="0" marR="0" algn="ctr">
                <a:spcBef>
                  <a:spcPts val="0"/>
                </a:spcBef>
                <a:spcAft>
                  <a:spcPts val="0"/>
                </a:spcAft>
              </a:pPr>
              <a:r>
                <a:rPr lang="en-US" sz="1000" dirty="0">
                  <a:effectLst/>
                  <a:latin typeface="Times New Roman"/>
                  <a:ea typeface="Times New Roman"/>
                </a:rPr>
                <a:t>Restructuring Activities</a:t>
              </a:r>
            </a:p>
          </p:txBody>
        </p:sp>
        <p:sp>
          <p:nvSpPr>
            <p:cNvPr id="5" name="Text Box 5"/>
            <p:cNvSpPr txBox="1">
              <a:spLocks noChangeArrowheads="1"/>
            </p:cNvSpPr>
            <p:nvPr/>
          </p:nvSpPr>
          <p:spPr bwMode="auto">
            <a:xfrm>
              <a:off x="4914900" y="1028700"/>
              <a:ext cx="1371600" cy="6832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100">
                  <a:effectLst/>
                  <a:latin typeface="Times New Roman"/>
                  <a:ea typeface="Times New Roman"/>
                </a:rPr>
                <a:t>Part IV: Deal Structuring and Financing</a:t>
              </a:r>
              <a:endParaRPr lang="en-US" sz="1000">
                <a:effectLst/>
                <a:latin typeface="Times New Roman"/>
                <a:ea typeface="Times New Roman"/>
              </a:endParaRPr>
            </a:p>
          </p:txBody>
        </p:sp>
        <p:sp>
          <p:nvSpPr>
            <p:cNvPr id="6" name="Text Box 6"/>
            <p:cNvSpPr txBox="1">
              <a:spLocks noChangeArrowheads="1"/>
            </p:cNvSpPr>
            <p:nvPr/>
          </p:nvSpPr>
          <p:spPr bwMode="auto">
            <a:xfrm>
              <a:off x="1714500" y="1028700"/>
              <a:ext cx="1371600" cy="6832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Part II: M&amp;A Process</a:t>
              </a:r>
            </a:p>
          </p:txBody>
        </p:sp>
        <p:sp>
          <p:nvSpPr>
            <p:cNvPr id="7" name="Text Box 7"/>
            <p:cNvSpPr txBox="1">
              <a:spLocks noChangeArrowheads="1"/>
            </p:cNvSpPr>
            <p:nvPr/>
          </p:nvSpPr>
          <p:spPr bwMode="auto">
            <a:xfrm>
              <a:off x="114300" y="1028700"/>
              <a:ext cx="1371600" cy="6832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Part I: M&amp;A Environment</a:t>
              </a:r>
            </a:p>
          </p:txBody>
        </p:sp>
        <p:sp>
          <p:nvSpPr>
            <p:cNvPr id="8" name="Text Box 8"/>
            <p:cNvSpPr txBox="1">
              <a:spLocks noChangeArrowheads="1"/>
            </p:cNvSpPr>
            <p:nvPr/>
          </p:nvSpPr>
          <p:spPr bwMode="auto">
            <a:xfrm>
              <a:off x="4914900" y="1943100"/>
              <a:ext cx="1371600" cy="685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11: Payment and Legal Considerations</a:t>
              </a:r>
            </a:p>
          </p:txBody>
        </p:sp>
        <p:sp>
          <p:nvSpPr>
            <p:cNvPr id="9" name="Text Box 9"/>
            <p:cNvSpPr txBox="1">
              <a:spLocks noChangeArrowheads="1"/>
            </p:cNvSpPr>
            <p:nvPr/>
          </p:nvSpPr>
          <p:spPr bwMode="auto">
            <a:xfrm>
              <a:off x="3321685" y="1943100"/>
              <a:ext cx="1371600" cy="685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7: Discounted Cash Flow Valuation</a:t>
              </a:r>
            </a:p>
          </p:txBody>
        </p:sp>
        <p:sp>
          <p:nvSpPr>
            <p:cNvPr id="10" name="Text Box 10"/>
            <p:cNvSpPr txBox="1">
              <a:spLocks noChangeArrowheads="1"/>
            </p:cNvSpPr>
            <p:nvPr/>
          </p:nvSpPr>
          <p:spPr bwMode="auto">
            <a:xfrm>
              <a:off x="3314700" y="3657600"/>
              <a:ext cx="1371600" cy="6832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dirty="0">
                  <a:effectLst/>
                  <a:latin typeface="Times New Roman"/>
                  <a:ea typeface="Times New Roman"/>
                </a:rPr>
                <a:t>Ch. 9: </a:t>
              </a:r>
              <a:r>
                <a:rPr lang="en-US" sz="1000" dirty="0" smtClean="0">
                  <a:effectLst/>
                  <a:latin typeface="Times New Roman"/>
                  <a:ea typeface="Times New Roman"/>
                </a:rPr>
                <a:t>Financial Modeling Techniques</a:t>
              </a:r>
              <a:endParaRPr lang="en-US" sz="1000" dirty="0">
                <a:effectLst/>
                <a:latin typeface="Times New Roman"/>
                <a:ea typeface="Times New Roman"/>
              </a:endParaRPr>
            </a:p>
          </p:txBody>
        </p:sp>
        <p:sp>
          <p:nvSpPr>
            <p:cNvPr id="11" name="Text Box 11"/>
            <p:cNvSpPr txBox="1">
              <a:spLocks noChangeArrowheads="1"/>
            </p:cNvSpPr>
            <p:nvPr/>
          </p:nvSpPr>
          <p:spPr bwMode="auto">
            <a:xfrm>
              <a:off x="1714500" y="3657600"/>
              <a:ext cx="1371600" cy="685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6: M&amp;A Postclosing Integration</a:t>
              </a:r>
            </a:p>
          </p:txBody>
        </p:sp>
        <p:sp>
          <p:nvSpPr>
            <p:cNvPr id="12" name="Text Box 12"/>
            <p:cNvSpPr txBox="1">
              <a:spLocks noChangeArrowheads="1"/>
            </p:cNvSpPr>
            <p:nvPr/>
          </p:nvSpPr>
          <p:spPr bwMode="auto">
            <a:xfrm>
              <a:off x="1714500" y="1943100"/>
              <a:ext cx="1371600" cy="685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4: Business and Acquisition Plans</a:t>
              </a:r>
            </a:p>
          </p:txBody>
        </p:sp>
        <p:sp>
          <p:nvSpPr>
            <p:cNvPr id="13" name="Text Box 13"/>
            <p:cNvSpPr txBox="1">
              <a:spLocks noChangeArrowheads="1"/>
            </p:cNvSpPr>
            <p:nvPr/>
          </p:nvSpPr>
          <p:spPr bwMode="auto">
            <a:xfrm>
              <a:off x="1714500" y="2858135"/>
              <a:ext cx="1371600" cy="6832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5: Search through Closing Activities</a:t>
              </a:r>
            </a:p>
          </p:txBody>
        </p:sp>
        <p:cxnSp>
          <p:nvCxnSpPr>
            <p:cNvPr id="14" name="Line 14"/>
            <p:cNvCxnSpPr/>
            <p:nvPr/>
          </p:nvCxnSpPr>
          <p:spPr bwMode="auto">
            <a:xfrm>
              <a:off x="800100" y="800100"/>
              <a:ext cx="6400800" cy="6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5" name="Line 15"/>
            <p:cNvCxnSpPr/>
            <p:nvPr/>
          </p:nvCxnSpPr>
          <p:spPr bwMode="auto">
            <a:xfrm>
              <a:off x="7200900" y="800100"/>
              <a:ext cx="1270" cy="3435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 name="Line 16"/>
            <p:cNvCxnSpPr/>
            <p:nvPr/>
          </p:nvCxnSpPr>
          <p:spPr bwMode="auto">
            <a:xfrm>
              <a:off x="5600700" y="800100"/>
              <a:ext cx="1270" cy="2292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7" name="Line 17"/>
            <p:cNvCxnSpPr/>
            <p:nvPr/>
          </p:nvCxnSpPr>
          <p:spPr bwMode="auto">
            <a:xfrm>
              <a:off x="2286000" y="800100"/>
              <a:ext cx="1270" cy="2292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8" name="Line 18"/>
            <p:cNvCxnSpPr/>
            <p:nvPr/>
          </p:nvCxnSpPr>
          <p:spPr bwMode="auto">
            <a:xfrm>
              <a:off x="800100" y="800100"/>
              <a:ext cx="1270" cy="2292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9" name="Line 19"/>
            <p:cNvCxnSpPr/>
            <p:nvPr/>
          </p:nvCxnSpPr>
          <p:spPr bwMode="auto">
            <a:xfrm flipH="1">
              <a:off x="7200900" y="2514600"/>
              <a:ext cx="6985" cy="342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0" name="Text Box 20"/>
            <p:cNvSpPr txBox="1">
              <a:spLocks noChangeArrowheads="1"/>
            </p:cNvSpPr>
            <p:nvPr/>
          </p:nvSpPr>
          <p:spPr bwMode="auto">
            <a:xfrm>
              <a:off x="6515100" y="1028700"/>
              <a:ext cx="1371600" cy="6832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Part V: Alternative Business and Restructuring Strategies </a:t>
              </a:r>
            </a:p>
          </p:txBody>
        </p:sp>
        <p:cxnSp>
          <p:nvCxnSpPr>
            <p:cNvPr id="21" name="Line 21"/>
            <p:cNvCxnSpPr/>
            <p:nvPr/>
          </p:nvCxnSpPr>
          <p:spPr bwMode="auto">
            <a:xfrm>
              <a:off x="7200900" y="1714500"/>
              <a:ext cx="127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2" name="Line 22"/>
            <p:cNvCxnSpPr/>
            <p:nvPr/>
          </p:nvCxnSpPr>
          <p:spPr bwMode="auto">
            <a:xfrm>
              <a:off x="7200900" y="3429000"/>
              <a:ext cx="1270" cy="34226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3" name="Line 23"/>
            <p:cNvCxnSpPr/>
            <p:nvPr/>
          </p:nvCxnSpPr>
          <p:spPr bwMode="auto">
            <a:xfrm>
              <a:off x="5600700" y="1714500"/>
              <a:ext cx="127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4" name="Line 24"/>
            <p:cNvCxnSpPr/>
            <p:nvPr/>
          </p:nvCxnSpPr>
          <p:spPr bwMode="auto">
            <a:xfrm>
              <a:off x="4000500" y="2628900"/>
              <a:ext cx="1270" cy="2292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5" name="Line 25"/>
            <p:cNvCxnSpPr/>
            <p:nvPr/>
          </p:nvCxnSpPr>
          <p:spPr bwMode="auto">
            <a:xfrm>
              <a:off x="2292985" y="1714500"/>
              <a:ext cx="127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6" name="Line 26"/>
            <p:cNvCxnSpPr/>
            <p:nvPr/>
          </p:nvCxnSpPr>
          <p:spPr bwMode="auto">
            <a:xfrm>
              <a:off x="2286000" y="2628900"/>
              <a:ext cx="1270" cy="2292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7" name="Line 27"/>
            <p:cNvCxnSpPr/>
            <p:nvPr/>
          </p:nvCxnSpPr>
          <p:spPr bwMode="auto">
            <a:xfrm>
              <a:off x="800100" y="1714500"/>
              <a:ext cx="127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8" name="Line 28"/>
            <p:cNvCxnSpPr/>
            <p:nvPr/>
          </p:nvCxnSpPr>
          <p:spPr bwMode="auto">
            <a:xfrm>
              <a:off x="800100" y="2514600"/>
              <a:ext cx="1270" cy="34417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9" name="Line 29"/>
            <p:cNvCxnSpPr/>
            <p:nvPr/>
          </p:nvCxnSpPr>
          <p:spPr bwMode="auto">
            <a:xfrm flipV="1">
              <a:off x="4007485" y="1714500"/>
              <a:ext cx="127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0" name="Line 30"/>
            <p:cNvCxnSpPr/>
            <p:nvPr/>
          </p:nvCxnSpPr>
          <p:spPr bwMode="auto">
            <a:xfrm>
              <a:off x="4000500" y="800100"/>
              <a:ext cx="635" cy="2292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1" name="Text Box 31"/>
            <p:cNvSpPr txBox="1">
              <a:spLocks noChangeArrowheads="1"/>
            </p:cNvSpPr>
            <p:nvPr/>
          </p:nvSpPr>
          <p:spPr bwMode="auto">
            <a:xfrm>
              <a:off x="4914900" y="2858135"/>
              <a:ext cx="1371600" cy="6832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12: Accounting &amp; Tax Considerations</a:t>
              </a:r>
            </a:p>
          </p:txBody>
        </p:sp>
        <p:cxnSp>
          <p:nvCxnSpPr>
            <p:cNvPr id="32" name="Line 32"/>
            <p:cNvCxnSpPr/>
            <p:nvPr/>
          </p:nvCxnSpPr>
          <p:spPr bwMode="auto">
            <a:xfrm>
              <a:off x="5600700" y="2628900"/>
              <a:ext cx="127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3" name="Text Box 33"/>
            <p:cNvSpPr txBox="1">
              <a:spLocks noChangeArrowheads="1"/>
            </p:cNvSpPr>
            <p:nvPr/>
          </p:nvSpPr>
          <p:spPr bwMode="auto">
            <a:xfrm>
              <a:off x="6515100" y="1943100"/>
              <a:ext cx="1371600" cy="685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15: Business Alliances</a:t>
              </a:r>
            </a:p>
          </p:txBody>
        </p:sp>
        <p:sp>
          <p:nvSpPr>
            <p:cNvPr id="34" name="Text Box 34"/>
            <p:cNvSpPr txBox="1">
              <a:spLocks noChangeArrowheads="1"/>
            </p:cNvSpPr>
            <p:nvPr/>
          </p:nvSpPr>
          <p:spPr bwMode="auto">
            <a:xfrm>
              <a:off x="6515100" y="2858135"/>
              <a:ext cx="1371600" cy="6832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16: Divestitures, Spin-Offs, Split-Offs, and Equity Carve-Outs</a:t>
              </a:r>
            </a:p>
          </p:txBody>
        </p:sp>
        <p:sp>
          <p:nvSpPr>
            <p:cNvPr id="35" name="Text Box 35"/>
            <p:cNvSpPr txBox="1">
              <a:spLocks noChangeArrowheads="1"/>
            </p:cNvSpPr>
            <p:nvPr/>
          </p:nvSpPr>
          <p:spPr bwMode="auto">
            <a:xfrm>
              <a:off x="6515100" y="3695700"/>
              <a:ext cx="1371600" cy="6477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17: Bankruptcy and Liquidation</a:t>
              </a:r>
            </a:p>
          </p:txBody>
        </p:sp>
        <p:sp>
          <p:nvSpPr>
            <p:cNvPr id="36" name="Text Box 36"/>
            <p:cNvSpPr txBox="1">
              <a:spLocks noChangeArrowheads="1"/>
            </p:cNvSpPr>
            <p:nvPr/>
          </p:nvSpPr>
          <p:spPr bwMode="auto">
            <a:xfrm>
              <a:off x="114300" y="2858135"/>
              <a:ext cx="1371600" cy="68516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2: Regulatory Considerations</a:t>
              </a:r>
            </a:p>
          </p:txBody>
        </p:sp>
        <p:sp>
          <p:nvSpPr>
            <p:cNvPr id="37" name="Text Box 37"/>
            <p:cNvSpPr txBox="1">
              <a:spLocks noChangeArrowheads="1"/>
            </p:cNvSpPr>
            <p:nvPr/>
          </p:nvSpPr>
          <p:spPr bwMode="auto">
            <a:xfrm>
              <a:off x="107315" y="1943100"/>
              <a:ext cx="1371600" cy="685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1: Motivations for M&amp;A</a:t>
              </a:r>
            </a:p>
          </p:txBody>
        </p:sp>
        <p:sp>
          <p:nvSpPr>
            <p:cNvPr id="38" name="Text Box 38"/>
            <p:cNvSpPr txBox="1">
              <a:spLocks noChangeArrowheads="1"/>
            </p:cNvSpPr>
            <p:nvPr/>
          </p:nvSpPr>
          <p:spPr bwMode="auto">
            <a:xfrm>
              <a:off x="3314700" y="1028700"/>
              <a:ext cx="1371600" cy="6832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Part III: M&amp;A Valuation and Modeling</a:t>
              </a:r>
            </a:p>
          </p:txBody>
        </p:sp>
        <p:sp>
          <p:nvSpPr>
            <p:cNvPr id="39" name="Text Box 39"/>
            <p:cNvSpPr txBox="1">
              <a:spLocks noChangeArrowheads="1"/>
            </p:cNvSpPr>
            <p:nvPr/>
          </p:nvSpPr>
          <p:spPr bwMode="auto">
            <a:xfrm>
              <a:off x="114300" y="3657600"/>
              <a:ext cx="1371600" cy="68516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 Ch. 3: Takeover Tactics, Defenses, and Corporate Governance</a:t>
              </a:r>
            </a:p>
          </p:txBody>
        </p:sp>
        <p:sp>
          <p:nvSpPr>
            <p:cNvPr id="40" name="Text Box 40"/>
            <p:cNvSpPr txBox="1">
              <a:spLocks noChangeArrowheads="1"/>
            </p:cNvSpPr>
            <p:nvPr/>
          </p:nvSpPr>
          <p:spPr bwMode="auto">
            <a:xfrm>
              <a:off x="4914900" y="3657600"/>
              <a:ext cx="1371600" cy="6832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13: Financing the Deal </a:t>
              </a:r>
            </a:p>
          </p:txBody>
        </p:sp>
        <p:cxnSp>
          <p:nvCxnSpPr>
            <p:cNvPr id="41" name="Line 41"/>
            <p:cNvCxnSpPr/>
            <p:nvPr/>
          </p:nvCxnSpPr>
          <p:spPr bwMode="auto">
            <a:xfrm>
              <a:off x="800100" y="3543300"/>
              <a:ext cx="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2" name="Line 42"/>
            <p:cNvCxnSpPr/>
            <p:nvPr/>
          </p:nvCxnSpPr>
          <p:spPr bwMode="auto">
            <a:xfrm>
              <a:off x="5600700" y="3543300"/>
              <a:ext cx="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3" name="Line 43"/>
            <p:cNvCxnSpPr/>
            <p:nvPr/>
          </p:nvCxnSpPr>
          <p:spPr bwMode="auto">
            <a:xfrm>
              <a:off x="4000500" y="685800"/>
              <a:ext cx="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4" name="Text Box 44"/>
            <p:cNvSpPr txBox="1">
              <a:spLocks noChangeArrowheads="1"/>
            </p:cNvSpPr>
            <p:nvPr/>
          </p:nvSpPr>
          <p:spPr bwMode="auto">
            <a:xfrm>
              <a:off x="3314700" y="2857500"/>
              <a:ext cx="1371600" cy="685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8: Relative Valuation Methodologies</a:t>
              </a:r>
            </a:p>
          </p:txBody>
        </p:sp>
        <p:cxnSp>
          <p:nvCxnSpPr>
            <p:cNvPr id="45" name="Line 45"/>
            <p:cNvCxnSpPr/>
            <p:nvPr/>
          </p:nvCxnSpPr>
          <p:spPr bwMode="auto">
            <a:xfrm>
              <a:off x="4000500" y="3543300"/>
              <a:ext cx="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6" name="Line 46"/>
            <p:cNvCxnSpPr/>
            <p:nvPr/>
          </p:nvCxnSpPr>
          <p:spPr bwMode="auto">
            <a:xfrm>
              <a:off x="2286000" y="3543300"/>
              <a:ext cx="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7" name="Rectangle 46"/>
            <p:cNvSpPr>
              <a:spLocks noChangeArrowheads="1"/>
            </p:cNvSpPr>
            <p:nvPr/>
          </p:nvSpPr>
          <p:spPr bwMode="auto">
            <a:xfrm>
              <a:off x="6515100" y="4572000"/>
              <a:ext cx="1371600" cy="685800"/>
            </a:xfrm>
            <a:prstGeom prst="rect">
              <a:avLst/>
            </a:prstGeom>
            <a:solidFill>
              <a:srgbClr val="92D050"/>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dirty="0">
                  <a:effectLst/>
                  <a:latin typeface="Times New Roman"/>
                  <a:ea typeface="Times New Roman"/>
                </a:rPr>
                <a:t>Ch. 18: Cross-Border Transactions</a:t>
              </a:r>
            </a:p>
          </p:txBody>
        </p:sp>
        <p:cxnSp>
          <p:nvCxnSpPr>
            <p:cNvPr id="48" name="Line 48"/>
            <p:cNvCxnSpPr/>
            <p:nvPr/>
          </p:nvCxnSpPr>
          <p:spPr bwMode="auto">
            <a:xfrm>
              <a:off x="7200900" y="4343400"/>
              <a:ext cx="1270" cy="22796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9" name="Text Box 40"/>
            <p:cNvSpPr txBox="1">
              <a:spLocks noChangeArrowheads="1"/>
            </p:cNvSpPr>
            <p:nvPr/>
          </p:nvSpPr>
          <p:spPr bwMode="auto">
            <a:xfrm>
              <a:off x="4914900" y="4560865"/>
              <a:ext cx="1371600" cy="6832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a:effectLst/>
                  <a:latin typeface="Times New Roman"/>
                  <a:ea typeface="Times New Roman"/>
                </a:rPr>
                <a:t>Ch. 14: Valuing Highly Leveraged Transactions </a:t>
              </a:r>
            </a:p>
          </p:txBody>
        </p:sp>
        <p:cxnSp>
          <p:nvCxnSpPr>
            <p:cNvPr id="50" name="Straight Connector 49"/>
            <p:cNvCxnSpPr/>
            <p:nvPr/>
          </p:nvCxnSpPr>
          <p:spPr>
            <a:xfrm>
              <a:off x="5600700" y="4343400"/>
              <a:ext cx="1270" cy="2174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 Box 10"/>
            <p:cNvSpPr txBox="1">
              <a:spLocks noChangeArrowheads="1"/>
            </p:cNvSpPr>
            <p:nvPr/>
          </p:nvSpPr>
          <p:spPr bwMode="auto">
            <a:xfrm>
              <a:off x="3314700" y="4560865"/>
              <a:ext cx="1371600" cy="6832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000" dirty="0">
                  <a:effectLst/>
                  <a:latin typeface="Times New Roman"/>
                  <a:ea typeface="Times New Roman"/>
                </a:rPr>
                <a:t>Ch. 10: </a:t>
              </a:r>
              <a:r>
                <a:rPr lang="en-US" sz="1000" dirty="0" smtClean="0">
                  <a:effectLst/>
                  <a:latin typeface="Times New Roman"/>
                  <a:ea typeface="Times New Roman"/>
                </a:rPr>
                <a:t>Private  Company Valuation</a:t>
              </a:r>
              <a:endParaRPr lang="en-US" sz="1000" dirty="0">
                <a:effectLst/>
                <a:latin typeface="Times New Roman"/>
                <a:ea typeface="Times New Roman"/>
              </a:endParaRPr>
            </a:p>
          </p:txBody>
        </p:sp>
        <p:cxnSp>
          <p:nvCxnSpPr>
            <p:cNvPr id="52" name="Straight Connector 51"/>
            <p:cNvCxnSpPr>
              <a:stCxn id="10" idx="2"/>
            </p:cNvCxnSpPr>
            <p:nvPr/>
          </p:nvCxnSpPr>
          <p:spPr>
            <a:xfrm>
              <a:off x="4000500" y="4340860"/>
              <a:ext cx="0" cy="2200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644379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0" y="0"/>
            <a:ext cx="9144000" cy="914400"/>
          </a:xfrm>
          <a:solidFill>
            <a:srgbClr val="92D050"/>
          </a:solidFill>
        </p:spPr>
        <p:txBody>
          <a:bodyPr/>
          <a:lstStyle/>
          <a:p>
            <a:r>
              <a:rPr lang="en-US" sz="3600" smtClean="0"/>
              <a:t>Case Study Discussion Questions</a:t>
            </a:r>
          </a:p>
        </p:txBody>
      </p:sp>
      <p:sp>
        <p:nvSpPr>
          <p:cNvPr id="30723" name="Content Placeholder 2"/>
          <p:cNvSpPr>
            <a:spLocks noGrp="1"/>
          </p:cNvSpPr>
          <p:nvPr>
            <p:ph idx="1"/>
          </p:nvPr>
        </p:nvSpPr>
        <p:spPr>
          <a:xfrm>
            <a:off x="381000" y="1295400"/>
            <a:ext cx="8229600" cy="5029200"/>
          </a:xfrm>
        </p:spPr>
        <p:txBody>
          <a:bodyPr/>
          <a:lstStyle/>
          <a:p>
            <a:pPr>
              <a:buFontTx/>
              <a:buAutoNum type="arabicPeriod"/>
            </a:pPr>
            <a:r>
              <a:rPr lang="en-US" sz="1600" dirty="0" smtClean="0"/>
              <a:t>What were </a:t>
            </a:r>
            <a:r>
              <a:rPr lang="en-US" sz="1600" dirty="0" err="1" smtClean="0"/>
              <a:t>Nestle’s</a:t>
            </a:r>
            <a:r>
              <a:rPr lang="en-US" sz="1600" dirty="0" smtClean="0"/>
              <a:t> motives for acquiring Hsu Fu chi? What were Nestlé's alternatives to acquiring Hsu Fu Chi? Why do you believe they were not pursued?</a:t>
            </a:r>
          </a:p>
          <a:p>
            <a:pPr>
              <a:buFontTx/>
              <a:buAutoNum type="arabicPeriod"/>
            </a:pPr>
            <a:r>
              <a:rPr lang="en-US" sz="1600" dirty="0" smtClean="0"/>
              <a:t>What alternatives did the majority shareholders in Hsu Fu Chi have to grow the firm? Speculate as to why they may have chosen to sell a controlling interest to Nestle?</a:t>
            </a:r>
          </a:p>
          <a:p>
            <a:pPr>
              <a:buFontTx/>
              <a:buAutoNum type="arabicPeriod"/>
            </a:pPr>
            <a:r>
              <a:rPr lang="en-US" sz="1600" dirty="0" smtClean="0"/>
              <a:t>Speculate as to why Nestle used cash rather than its stock to acquire its ownership interest in Hsu Fu Chi?</a:t>
            </a:r>
          </a:p>
          <a:p>
            <a:pPr>
              <a:buFontTx/>
              <a:buAutoNum type="arabicPeriod"/>
            </a:pPr>
            <a:r>
              <a:rPr lang="en-US" sz="1600" dirty="0" smtClean="0"/>
              <a:t>Why do you believe the non-founding and non-institutional shareholders of Hsu Fu Chi were willing to sell to Nestle? What were their options?</a:t>
            </a:r>
          </a:p>
          <a:p>
            <a:pPr>
              <a:buFontTx/>
              <a:buAutoNum type="arabicPeriod"/>
            </a:pPr>
            <a:r>
              <a:rPr lang="en-US" sz="1600" dirty="0" smtClean="0"/>
              <a:t>Nestle is assuming it will be able to grow its share of the Chinese confectionary market by a combination of expanding its existing Chinese operations and by acquiring regional candy and food manufacturers. What obstacles do you believe Nestle could encounter in its efforts to expand in China?</a:t>
            </a:r>
          </a:p>
          <a:p>
            <a:pPr>
              <a:buFontTx/>
              <a:buAutoNum type="arabicPeriod"/>
            </a:pPr>
            <a:r>
              <a:rPr lang="en-US" sz="1600" dirty="0" smtClean="0"/>
              <a:t>Do you believe that multiples paid by other food companies represent an accurate means of determining the true value of Hsu Fu Chi? Why? Why not?</a:t>
            </a:r>
          </a:p>
          <a:p>
            <a:pPr>
              <a:buFontTx/>
              <a:buAutoNum type="arabicPeriod"/>
            </a:pPr>
            <a:r>
              <a:rPr lang="en-US" sz="1600" dirty="0" smtClean="0"/>
              <a:t>Despite having similar profit margins, Hsu Fu Chi traded at a  ratio of 22 times trailing earnings (last twelve months) compared with 28 for comparable firms. Why do you believe Hsu Fu Chi’s share price on the Singapore stock market sold at a 21% discount from the share price of other firms?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0"/>
            <a:ext cx="9144000" cy="762000"/>
          </a:xfrm>
          <a:solidFill>
            <a:schemeClr val="folHlink"/>
          </a:solidFill>
        </p:spPr>
        <p:txBody>
          <a:bodyPr/>
          <a:lstStyle/>
          <a:p>
            <a:pPr eaLnBrk="1" hangingPunct="1"/>
            <a:r>
              <a:rPr lang="en-US" sz="3600" smtClean="0"/>
              <a:t>Things to Remember…</a:t>
            </a:r>
          </a:p>
        </p:txBody>
      </p:sp>
      <p:sp>
        <p:nvSpPr>
          <p:cNvPr id="22531" name="Rectangle 3"/>
          <p:cNvSpPr>
            <a:spLocks noGrp="1" noChangeArrowheads="1"/>
          </p:cNvSpPr>
          <p:nvPr>
            <p:ph type="body" idx="1"/>
          </p:nvPr>
        </p:nvSpPr>
        <p:spPr>
          <a:xfrm>
            <a:off x="457200" y="1219200"/>
            <a:ext cx="8229600" cy="5059363"/>
          </a:xfrm>
        </p:spPr>
        <p:txBody>
          <a:bodyPr/>
          <a:lstStyle/>
          <a:p>
            <a:pPr eaLnBrk="1" hangingPunct="1">
              <a:lnSpc>
                <a:spcPct val="90000"/>
              </a:lnSpc>
              <a:defRPr/>
            </a:pPr>
            <a:r>
              <a:rPr lang="en-US" sz="2000" dirty="0" smtClean="0"/>
              <a:t>Motives for international expansion vary widely.</a:t>
            </a:r>
          </a:p>
          <a:p>
            <a:pPr marL="0" indent="0" eaLnBrk="1" hangingPunct="1">
              <a:lnSpc>
                <a:spcPct val="90000"/>
              </a:lnSpc>
              <a:buFontTx/>
              <a:buNone/>
              <a:defRPr/>
            </a:pPr>
            <a:endParaRPr lang="en-US" sz="2000" dirty="0" smtClean="0"/>
          </a:p>
          <a:p>
            <a:pPr eaLnBrk="1" hangingPunct="1">
              <a:lnSpc>
                <a:spcPct val="90000"/>
              </a:lnSpc>
              <a:defRPr/>
            </a:pPr>
            <a:r>
              <a:rPr lang="en-US" sz="2000" dirty="0" smtClean="0"/>
              <a:t>There are many alternative strategies to M&amp;A for entering foreign markets.</a:t>
            </a:r>
          </a:p>
          <a:p>
            <a:pPr marL="0" indent="0" eaLnBrk="1" hangingPunct="1">
              <a:lnSpc>
                <a:spcPct val="90000"/>
              </a:lnSpc>
              <a:buFontTx/>
              <a:buNone/>
              <a:defRPr/>
            </a:pPr>
            <a:endParaRPr lang="en-US" sz="2000" dirty="0" smtClean="0"/>
          </a:p>
          <a:p>
            <a:pPr eaLnBrk="1" hangingPunct="1">
              <a:lnSpc>
                <a:spcPct val="90000"/>
              </a:lnSpc>
              <a:defRPr/>
            </a:pPr>
            <a:r>
              <a:rPr lang="en-US" sz="2000" dirty="0" smtClean="0"/>
              <a:t>About one-third of all M&amp;As involve cross-border transactions.</a:t>
            </a:r>
          </a:p>
          <a:p>
            <a:pPr marL="0" indent="0" eaLnBrk="1" hangingPunct="1">
              <a:lnSpc>
                <a:spcPct val="90000"/>
              </a:lnSpc>
              <a:buFontTx/>
              <a:buNone/>
              <a:defRPr/>
            </a:pPr>
            <a:endParaRPr lang="en-US" sz="2000" dirty="0" smtClean="0"/>
          </a:p>
          <a:p>
            <a:pPr eaLnBrk="1" hangingPunct="1">
              <a:lnSpc>
                <a:spcPct val="90000"/>
              </a:lnSpc>
              <a:defRPr/>
            </a:pPr>
            <a:r>
              <a:rPr lang="en-US" sz="2000" dirty="0" smtClean="0"/>
              <a:t>Methodology for valuing cross-border transactions is similar to that employed when both acquirer and target firms are within the same </a:t>
            </a:r>
            <a:r>
              <a:rPr lang="en-US" sz="2000" smtClean="0"/>
              <a:t>country.</a:t>
            </a:r>
          </a:p>
          <a:p>
            <a:pPr marL="0" indent="0" eaLnBrk="1" hangingPunct="1">
              <a:lnSpc>
                <a:spcPct val="90000"/>
              </a:lnSpc>
              <a:buFontTx/>
              <a:buNone/>
              <a:defRPr/>
            </a:pPr>
            <a:endParaRPr lang="en-US" sz="2000" dirty="0" smtClean="0"/>
          </a:p>
          <a:p>
            <a:pPr eaLnBrk="1" hangingPunct="1">
              <a:lnSpc>
                <a:spcPct val="90000"/>
              </a:lnSpc>
              <a:defRPr/>
            </a:pPr>
            <a:r>
              <a:rPr lang="en-US" sz="2000" dirty="0" smtClean="0"/>
              <a:t>Mergers and acquisitions on average create value for both acquirer and target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9144000" cy="788988"/>
          </a:xfrm>
          <a:solidFill>
            <a:schemeClr val="folHlink"/>
          </a:solidFill>
        </p:spPr>
        <p:txBody>
          <a:bodyPr/>
          <a:lstStyle/>
          <a:p>
            <a:pPr eaLnBrk="1" hangingPunct="1"/>
            <a:r>
              <a:rPr lang="en-US" sz="3600" smtClean="0"/>
              <a:t>Learning Objectives</a:t>
            </a:r>
          </a:p>
        </p:txBody>
      </p:sp>
      <p:sp>
        <p:nvSpPr>
          <p:cNvPr id="3075" name="Rectangle 3"/>
          <p:cNvSpPr>
            <a:spLocks noGrp="1" noChangeArrowheads="1"/>
          </p:cNvSpPr>
          <p:nvPr>
            <p:ph type="body" idx="1"/>
          </p:nvPr>
        </p:nvSpPr>
        <p:spPr>
          <a:xfrm>
            <a:off x="228600" y="914400"/>
            <a:ext cx="8763000" cy="5715000"/>
          </a:xfrm>
        </p:spPr>
        <p:txBody>
          <a:bodyPr/>
          <a:lstStyle/>
          <a:p>
            <a:pPr eaLnBrk="1" hangingPunct="1">
              <a:lnSpc>
                <a:spcPct val="80000"/>
              </a:lnSpc>
              <a:defRPr/>
            </a:pPr>
            <a:r>
              <a:rPr lang="en-US" sz="2400" dirty="0" smtClean="0"/>
              <a:t>Primary Learning Objective: To provide an overview of how to analyze, structure, and value cross-border M&amp;As</a:t>
            </a:r>
          </a:p>
          <a:p>
            <a:pPr marL="0" indent="0" eaLnBrk="1" hangingPunct="1">
              <a:lnSpc>
                <a:spcPct val="80000"/>
              </a:lnSpc>
              <a:buFontTx/>
              <a:buNone/>
              <a:defRPr/>
            </a:pPr>
            <a:r>
              <a:rPr lang="en-US" sz="2400" dirty="0" smtClean="0"/>
              <a:t>	--Illustrate using July 1, 2011 Nestle takeover of </a:t>
            </a:r>
          </a:p>
          <a:p>
            <a:pPr marL="0" indent="0" eaLnBrk="1" hangingPunct="1">
              <a:lnSpc>
                <a:spcPct val="80000"/>
              </a:lnSpc>
              <a:buFontTx/>
              <a:buNone/>
              <a:defRPr/>
            </a:pPr>
            <a:r>
              <a:rPr lang="en-US" sz="2400" dirty="0"/>
              <a:t> </a:t>
            </a:r>
            <a:r>
              <a:rPr lang="en-US" sz="2400" dirty="0" smtClean="0"/>
              <a:t>             China’s Hsu Fu Chi</a:t>
            </a:r>
          </a:p>
          <a:p>
            <a:pPr eaLnBrk="1" hangingPunct="1">
              <a:lnSpc>
                <a:spcPct val="80000"/>
              </a:lnSpc>
              <a:defRPr/>
            </a:pPr>
            <a:r>
              <a:rPr lang="en-US" sz="2400" dirty="0" smtClean="0"/>
              <a:t>Secondary Learning Objectives: To provide an understanding of</a:t>
            </a:r>
          </a:p>
          <a:p>
            <a:pPr lvl="1" eaLnBrk="1" hangingPunct="1">
              <a:lnSpc>
                <a:spcPct val="80000"/>
              </a:lnSpc>
              <a:defRPr/>
            </a:pPr>
            <a:r>
              <a:rPr lang="en-US" sz="2400" dirty="0" smtClean="0"/>
              <a:t>Motives for international expansion</a:t>
            </a:r>
          </a:p>
          <a:p>
            <a:pPr lvl="1" eaLnBrk="1" hangingPunct="1">
              <a:lnSpc>
                <a:spcPct val="80000"/>
              </a:lnSpc>
              <a:defRPr/>
            </a:pPr>
            <a:r>
              <a:rPr lang="en-US" sz="2400" dirty="0" smtClean="0"/>
              <a:t>Common international market entry strategies</a:t>
            </a:r>
          </a:p>
          <a:p>
            <a:pPr lvl="1" eaLnBrk="1" hangingPunct="1">
              <a:lnSpc>
                <a:spcPct val="80000"/>
              </a:lnSpc>
              <a:defRPr/>
            </a:pPr>
            <a:r>
              <a:rPr lang="en-US" sz="2400" dirty="0" smtClean="0"/>
              <a:t>A structured cross-border M&amp;A process</a:t>
            </a:r>
          </a:p>
          <a:p>
            <a:pPr lvl="1" eaLnBrk="1" hangingPunct="1">
              <a:lnSpc>
                <a:spcPct val="80000"/>
              </a:lnSpc>
              <a:defRPr/>
            </a:pPr>
            <a:r>
              <a:rPr lang="en-US" sz="2400" dirty="0" smtClean="0"/>
              <a:t>Planning and implementing cross-border transactions in developed countries</a:t>
            </a:r>
          </a:p>
          <a:p>
            <a:pPr lvl="1" eaLnBrk="1" hangingPunct="1">
              <a:lnSpc>
                <a:spcPct val="80000"/>
              </a:lnSpc>
              <a:defRPr/>
            </a:pPr>
            <a:r>
              <a:rPr lang="en-US" sz="2400" dirty="0" smtClean="0"/>
              <a:t>Planning and implementing cross-border transactions in emerging countries. </a:t>
            </a:r>
          </a:p>
          <a:p>
            <a:pPr lvl="1" eaLnBrk="1" hangingPunct="1">
              <a:lnSpc>
                <a:spcPct val="80000"/>
              </a:lnSpc>
              <a:defRPr/>
            </a:pPr>
            <a:r>
              <a:rPr lang="en-US" sz="2400" dirty="0" smtClean="0"/>
              <a:t>Characteristics and determinants of cross-border M&amp;As</a:t>
            </a:r>
          </a:p>
          <a:p>
            <a:pPr lvl="1" eaLnBrk="1" hangingPunct="1">
              <a:lnSpc>
                <a:spcPct val="80000"/>
              </a:lnSpc>
              <a:defRPr/>
            </a:pPr>
            <a:r>
              <a:rPr lang="en-US" sz="2400" dirty="0" smtClean="0"/>
              <a:t>Valuing cross-border transactions</a:t>
            </a:r>
          </a:p>
          <a:p>
            <a:pPr lvl="1" eaLnBrk="1" hangingPunct="1">
              <a:lnSpc>
                <a:spcPct val="80000"/>
              </a:lnSpc>
              <a:defRPr/>
            </a:pPr>
            <a:r>
              <a:rPr lang="en-US" sz="2400" dirty="0" smtClean="0"/>
              <a:t>Empirical studies of financial returns to international diversification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1066800"/>
          </a:xfrm>
          <a:solidFill>
            <a:schemeClr val="folHlink"/>
          </a:solidFill>
        </p:spPr>
        <p:txBody>
          <a:bodyPr/>
          <a:lstStyle/>
          <a:p>
            <a:pPr eaLnBrk="1" hangingPunct="1">
              <a:lnSpc>
                <a:spcPct val="70000"/>
              </a:lnSpc>
            </a:pPr>
            <a:r>
              <a:rPr lang="en-US" smtClean="0"/>
              <a:t>Globally Integrated Versus </a:t>
            </a:r>
            <a:br>
              <a:rPr lang="en-US" smtClean="0"/>
            </a:br>
            <a:r>
              <a:rPr lang="en-US" smtClean="0"/>
              <a:t>Segmented Capital Markets</a:t>
            </a:r>
          </a:p>
        </p:txBody>
      </p:sp>
      <p:sp>
        <p:nvSpPr>
          <p:cNvPr id="6147" name="Rectangle 3"/>
          <p:cNvSpPr>
            <a:spLocks noGrp="1" noChangeArrowheads="1"/>
          </p:cNvSpPr>
          <p:nvPr>
            <p:ph type="body" idx="1"/>
          </p:nvPr>
        </p:nvSpPr>
        <p:spPr>
          <a:xfrm>
            <a:off x="457200" y="1447800"/>
            <a:ext cx="8229600" cy="4678363"/>
          </a:xfrm>
        </p:spPr>
        <p:txBody>
          <a:bodyPr/>
          <a:lstStyle/>
          <a:p>
            <a:pPr eaLnBrk="1" hangingPunct="1"/>
            <a:r>
              <a:rPr lang="en-US" sz="2400" smtClean="0"/>
              <a:t>Globally integrated capital markets provide foreigners with unfettered access to local capital markets and local residents to foreign capital markets.</a:t>
            </a:r>
          </a:p>
          <a:p>
            <a:pPr eaLnBrk="1" hangingPunct="1"/>
            <a:r>
              <a:rPr lang="en-US" sz="2400" smtClean="0"/>
              <a:t>Segmented capital markets </a:t>
            </a:r>
          </a:p>
          <a:p>
            <a:pPr lvl="1" eaLnBrk="1" hangingPunct="1"/>
            <a:r>
              <a:rPr lang="en-US" sz="2400" smtClean="0"/>
              <a:t>Exhibit different bond and equity prices in different geographic areas for identical assets in terms of risk and maturity.</a:t>
            </a:r>
          </a:p>
          <a:p>
            <a:pPr lvl="1" eaLnBrk="1" hangingPunct="1"/>
            <a:r>
              <a:rPr lang="en-US" sz="2400" smtClean="0"/>
              <a:t>Arise when investors are unable to move capital from one market to another due to capital controls or a preference for local market investments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838200"/>
          </a:xfrm>
          <a:solidFill>
            <a:schemeClr val="folHlink"/>
          </a:solidFill>
        </p:spPr>
        <p:txBody>
          <a:bodyPr/>
          <a:lstStyle/>
          <a:p>
            <a:pPr eaLnBrk="1" hangingPunct="1"/>
            <a:r>
              <a:rPr lang="en-US" sz="4000" smtClean="0"/>
              <a:t>Developed Versus Emerging Countries</a:t>
            </a:r>
          </a:p>
        </p:txBody>
      </p:sp>
      <p:sp>
        <p:nvSpPr>
          <p:cNvPr id="7171" name="Rectangle 3"/>
          <p:cNvSpPr>
            <a:spLocks noGrp="1" noChangeArrowheads="1"/>
          </p:cNvSpPr>
          <p:nvPr>
            <p:ph type="body" idx="1"/>
          </p:nvPr>
        </p:nvSpPr>
        <p:spPr>
          <a:xfrm>
            <a:off x="457200" y="1143000"/>
            <a:ext cx="8229600" cy="4983163"/>
          </a:xfrm>
        </p:spPr>
        <p:txBody>
          <a:bodyPr/>
          <a:lstStyle/>
          <a:p>
            <a:pPr eaLnBrk="1" hangingPunct="1"/>
            <a:r>
              <a:rPr lang="en-US" sz="2400" smtClean="0"/>
              <a:t>Developed countries: Characterized by</a:t>
            </a:r>
          </a:p>
          <a:p>
            <a:pPr lvl="1" eaLnBrk="1" hangingPunct="1"/>
            <a:r>
              <a:rPr lang="en-US" sz="2400" smtClean="0"/>
              <a:t>Significant/sustainable per capita GDP growth;</a:t>
            </a:r>
          </a:p>
          <a:p>
            <a:pPr lvl="1" eaLnBrk="1" hangingPunct="1"/>
            <a:r>
              <a:rPr lang="en-US" sz="2400" smtClean="0"/>
              <a:t>Globally integrated capital markets;</a:t>
            </a:r>
          </a:p>
          <a:p>
            <a:pPr lvl="1" eaLnBrk="1" hangingPunct="1"/>
            <a:r>
              <a:rPr lang="en-US" sz="2400" smtClean="0"/>
              <a:t>Well-defined legal system;</a:t>
            </a:r>
          </a:p>
          <a:p>
            <a:pPr lvl="1" eaLnBrk="1" hangingPunct="1"/>
            <a:r>
              <a:rPr lang="en-US" sz="2400" smtClean="0"/>
              <a:t>Transparent financial statements;</a:t>
            </a:r>
          </a:p>
          <a:p>
            <a:pPr lvl="1" eaLnBrk="1" hangingPunct="1"/>
            <a:r>
              <a:rPr lang="en-US" sz="2400" smtClean="0"/>
              <a:t>Currency convertibility; and</a:t>
            </a:r>
          </a:p>
          <a:p>
            <a:pPr lvl="1" eaLnBrk="1" hangingPunct="1"/>
            <a:r>
              <a:rPr lang="en-US" sz="2400" smtClean="0"/>
              <a:t>Stable government.</a:t>
            </a:r>
          </a:p>
          <a:p>
            <a:pPr eaLnBrk="1" hangingPunct="1"/>
            <a:r>
              <a:rPr lang="en-US" sz="2400" smtClean="0"/>
              <a:t> Emerging countries: Characterized by </a:t>
            </a:r>
          </a:p>
          <a:p>
            <a:pPr lvl="1" eaLnBrk="1" hangingPunct="1"/>
            <a:r>
              <a:rPr lang="en-US" sz="2400" smtClean="0"/>
              <a:t>A lack of many of the characteristics of developed countries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914400"/>
          </a:xfrm>
          <a:solidFill>
            <a:schemeClr val="folHlink"/>
          </a:solidFill>
        </p:spPr>
        <p:txBody>
          <a:bodyPr/>
          <a:lstStyle/>
          <a:p>
            <a:pPr eaLnBrk="1" hangingPunct="1">
              <a:lnSpc>
                <a:spcPct val="65000"/>
              </a:lnSpc>
            </a:pPr>
            <a:r>
              <a:rPr lang="en-US" sz="3600" smtClean="0"/>
              <a:t>Motives for </a:t>
            </a:r>
            <a:br>
              <a:rPr lang="en-US" sz="3600" smtClean="0"/>
            </a:br>
            <a:r>
              <a:rPr lang="en-US" sz="3600" smtClean="0"/>
              <a:t>International Expansion</a:t>
            </a:r>
          </a:p>
        </p:txBody>
      </p:sp>
      <p:sp>
        <p:nvSpPr>
          <p:cNvPr id="8195" name="Rectangle 3"/>
          <p:cNvSpPr>
            <a:spLocks noGrp="1" noChangeArrowheads="1"/>
          </p:cNvSpPr>
          <p:nvPr>
            <p:ph type="body" idx="1"/>
          </p:nvPr>
        </p:nvSpPr>
        <p:spPr>
          <a:xfrm>
            <a:off x="304800" y="1066800"/>
            <a:ext cx="4648200" cy="5334000"/>
          </a:xfrm>
        </p:spPr>
        <p:txBody>
          <a:bodyPr/>
          <a:lstStyle/>
          <a:p>
            <a:pPr eaLnBrk="1" hangingPunct="1"/>
            <a:r>
              <a:rPr lang="en-US" sz="2400" smtClean="0"/>
              <a:t>Geographic and industrial diversification</a:t>
            </a:r>
          </a:p>
          <a:p>
            <a:pPr eaLnBrk="1" hangingPunct="1"/>
            <a:r>
              <a:rPr lang="en-US" sz="2400" smtClean="0"/>
              <a:t>Accelerating growth</a:t>
            </a:r>
          </a:p>
          <a:p>
            <a:pPr eaLnBrk="1" hangingPunct="1"/>
            <a:r>
              <a:rPr lang="en-US" sz="2400" smtClean="0"/>
              <a:t>Industry consolidation</a:t>
            </a:r>
          </a:p>
          <a:p>
            <a:pPr eaLnBrk="1" hangingPunct="1"/>
            <a:r>
              <a:rPr lang="en-US" sz="2400" smtClean="0"/>
              <a:t>Utilization of lower raw material and labor costs</a:t>
            </a:r>
          </a:p>
          <a:p>
            <a:pPr eaLnBrk="1" hangingPunct="1"/>
            <a:r>
              <a:rPr lang="en-US" sz="2400" smtClean="0"/>
              <a:t>Leveraging intangible assets</a:t>
            </a:r>
          </a:p>
          <a:p>
            <a:pPr eaLnBrk="1" hangingPunct="1"/>
            <a:r>
              <a:rPr lang="en-US" sz="2400" smtClean="0"/>
              <a:t>Minimizing tax liabilities</a:t>
            </a:r>
          </a:p>
          <a:p>
            <a:pPr eaLnBrk="1" hangingPunct="1"/>
            <a:r>
              <a:rPr lang="en-US" sz="2400" smtClean="0"/>
              <a:t>Avoiding entry barriers</a:t>
            </a:r>
          </a:p>
          <a:p>
            <a:pPr eaLnBrk="1" hangingPunct="1"/>
            <a:r>
              <a:rPr lang="en-US" sz="2400" smtClean="0"/>
              <a:t>Avoiding fluctuating exchange rates</a:t>
            </a:r>
          </a:p>
          <a:p>
            <a:pPr eaLnBrk="1" hangingPunct="1"/>
            <a:r>
              <a:rPr lang="en-US" sz="2400" smtClean="0"/>
              <a:t>Following customers</a:t>
            </a:r>
          </a:p>
        </p:txBody>
      </p:sp>
      <p:pic>
        <p:nvPicPr>
          <p:cNvPr id="8196" name="Picture 4" descr="cross border merg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371600"/>
            <a:ext cx="396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44000" cy="838200"/>
          </a:xfrm>
          <a:solidFill>
            <a:schemeClr val="folHlink"/>
          </a:solidFill>
        </p:spPr>
        <p:txBody>
          <a:bodyPr/>
          <a:lstStyle/>
          <a:p>
            <a:pPr eaLnBrk="1" hangingPunct="1"/>
            <a:r>
              <a:rPr lang="en-US" sz="3600" smtClean="0"/>
              <a:t>Common Market Entry Strategies</a:t>
            </a:r>
          </a:p>
        </p:txBody>
      </p:sp>
      <p:sp>
        <p:nvSpPr>
          <p:cNvPr id="9219" name="Rectangle 3"/>
          <p:cNvSpPr>
            <a:spLocks noGrp="1" noChangeArrowheads="1"/>
          </p:cNvSpPr>
          <p:nvPr>
            <p:ph type="body" idx="1"/>
          </p:nvPr>
        </p:nvSpPr>
        <p:spPr>
          <a:xfrm>
            <a:off x="457200" y="1219200"/>
            <a:ext cx="8229600" cy="4906963"/>
          </a:xfrm>
        </p:spPr>
        <p:txBody>
          <a:bodyPr/>
          <a:lstStyle/>
          <a:p>
            <a:pPr eaLnBrk="1" hangingPunct="1"/>
            <a:r>
              <a:rPr lang="en-US" sz="2400" smtClean="0"/>
              <a:t>Mergers &amp; acquisitions (Offer quick access but often expensive, complex, and beset by cultural issues)</a:t>
            </a:r>
          </a:p>
          <a:p>
            <a:pPr eaLnBrk="1" hangingPunct="1"/>
            <a:r>
              <a:rPr lang="en-US" sz="2400" smtClean="0"/>
              <a:t>Greenfield or solo ventures (May offer above average returns but total investment is at risk)</a:t>
            </a:r>
          </a:p>
          <a:p>
            <a:pPr eaLnBrk="1" hangingPunct="1"/>
            <a:r>
              <a:rPr lang="en-US" sz="2400" smtClean="0"/>
              <a:t>Alliances and joint ventures (Allows risk/cost sharing &amp; access to other’s resources; may facilitate entry; but must share profits and creates potential competitors)</a:t>
            </a:r>
          </a:p>
          <a:p>
            <a:pPr eaLnBrk="1" hangingPunct="1"/>
            <a:r>
              <a:rPr lang="en-US" sz="2400" smtClean="0"/>
              <a:t>Exporting (Cheaper than establishing local operations but still requires local marketing/distribution channels)</a:t>
            </a:r>
          </a:p>
          <a:p>
            <a:pPr eaLnBrk="1" hangingPunct="1"/>
            <a:r>
              <a:rPr lang="en-US" sz="2400" smtClean="0"/>
              <a:t>Licensing (Least profitable and risky entry strategy and lack of control could jeopardize brand or trademark)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914400"/>
          </a:xfrm>
          <a:solidFill>
            <a:schemeClr val="folHlink"/>
          </a:solidFill>
        </p:spPr>
        <p:txBody>
          <a:bodyPr/>
          <a:lstStyle/>
          <a:p>
            <a:pPr eaLnBrk="1" hangingPunct="1"/>
            <a:r>
              <a:rPr lang="en-US" sz="3600" smtClean="0"/>
              <a:t>Discussion Questions</a:t>
            </a:r>
          </a:p>
        </p:txBody>
      </p:sp>
      <p:sp>
        <p:nvSpPr>
          <p:cNvPr id="10243" name="Rectangle 3"/>
          <p:cNvSpPr>
            <a:spLocks noGrp="1" noChangeArrowheads="1"/>
          </p:cNvSpPr>
          <p:nvPr>
            <p:ph type="body" idx="1"/>
          </p:nvPr>
        </p:nvSpPr>
        <p:spPr>
          <a:xfrm>
            <a:off x="457200" y="1371600"/>
            <a:ext cx="8229600" cy="4754563"/>
          </a:xfrm>
        </p:spPr>
        <p:txBody>
          <a:bodyPr/>
          <a:lstStyle/>
          <a:p>
            <a:pPr marL="609600" indent="-609600" eaLnBrk="1" hangingPunct="1">
              <a:lnSpc>
                <a:spcPct val="90000"/>
              </a:lnSpc>
              <a:buFontTx/>
              <a:buAutoNum type="arabicPeriod"/>
            </a:pPr>
            <a:r>
              <a:rPr lang="en-US" sz="2800" smtClean="0"/>
              <a:t>What are the differences between segmented and globally integrated capital markets? How do these distinctions affect prices of financial assets of comparable risk and maturity in various countries?</a:t>
            </a:r>
          </a:p>
          <a:p>
            <a:pPr marL="609600" indent="-609600" eaLnBrk="1" hangingPunct="1">
              <a:lnSpc>
                <a:spcPct val="90000"/>
              </a:lnSpc>
              <a:buFontTx/>
              <a:buAutoNum type="arabicPeriod"/>
            </a:pPr>
            <a:r>
              <a:rPr lang="en-US" sz="2800" smtClean="0"/>
              <a:t>Of the various motives for international expansion, which do you believe is the most common and why?</a:t>
            </a:r>
          </a:p>
          <a:p>
            <a:pPr marL="609600" indent="-609600" eaLnBrk="1" hangingPunct="1">
              <a:lnSpc>
                <a:spcPct val="90000"/>
              </a:lnSpc>
              <a:buFontTx/>
              <a:buAutoNum type="arabicPeriod"/>
            </a:pPr>
            <a:r>
              <a:rPr lang="en-US" sz="2800" smtClean="0"/>
              <a:t>Do you believe that some market entry strategies are more suitable for emerging than for developed countries? Explain your answer.</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1915</TotalTime>
  <Words>3736</Words>
  <Application>Microsoft Office PowerPoint</Application>
  <PresentationFormat>On-screen Show (4:3)</PresentationFormat>
  <Paragraphs>379</Paragraphs>
  <Slides>31</Slides>
  <Notes>26</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Default Design</vt:lpstr>
      <vt:lpstr>Cross-Border Mergers and Acquisitions: Analysis, Structuring and Valuation</vt:lpstr>
      <vt:lpstr>PowerPoint Presentation</vt:lpstr>
      <vt:lpstr>PowerPoint Presentation</vt:lpstr>
      <vt:lpstr>Learning Objectives</vt:lpstr>
      <vt:lpstr>Globally Integrated Versus  Segmented Capital Markets</vt:lpstr>
      <vt:lpstr>Developed Versus Emerging Countries</vt:lpstr>
      <vt:lpstr>Motives for  International Expansion</vt:lpstr>
      <vt:lpstr>Common Market Entry Strategies</vt:lpstr>
      <vt:lpstr>Discussion Questions</vt:lpstr>
      <vt:lpstr>Characteristics and Determinants of Cross-Border Mergers and Acquisitions</vt:lpstr>
      <vt:lpstr>The Acquisition Process</vt:lpstr>
      <vt:lpstr>Implementing Cross-Border Transactions in Developed Countries</vt:lpstr>
      <vt:lpstr>Implementing Cross-Border Transactions in Developed Countries Cont’d.</vt:lpstr>
      <vt:lpstr>Implementing Cross-Border Transactions in Emerging Countries</vt:lpstr>
      <vt:lpstr>Valuing Cross-Border Transactions</vt:lpstr>
      <vt:lpstr>Projecting Future Currency Exchange Rates </vt:lpstr>
      <vt:lpstr>Interest Rate Parity Theory</vt:lpstr>
      <vt:lpstr> Converting Euro-Denominated into Dollar-Denominated Free Cash Flows to the Firm  Using Interest Rate Parity Theory </vt:lpstr>
      <vt:lpstr>Purchasing Power Parity Theory</vt:lpstr>
      <vt:lpstr> Converting Peso-Denominated Into  Dollar Denominated Free Cash Flows to the Firm  Using Purchasing Power Parity Theory </vt:lpstr>
      <vt:lpstr>Estimating Cost of Equity for Developed Countries</vt:lpstr>
      <vt:lpstr>Estimating Cost of Equity for Emerging Countries</vt:lpstr>
      <vt:lpstr>Estimating the Cost of Debt</vt:lpstr>
      <vt:lpstr>Evaluating Emerging Country Risk  Using Scenario Planning</vt:lpstr>
      <vt:lpstr>Financial Returns to Cross-Border Mergers and Acquisitions</vt:lpstr>
      <vt:lpstr>Nestle Buys Controlling Interest in Chinese Candy Maker: Case Study Background</vt:lpstr>
      <vt:lpstr>Deal Characteristics</vt:lpstr>
      <vt:lpstr> Potential Synergies</vt:lpstr>
      <vt:lpstr>Comparable Valuation Multiples</vt:lpstr>
      <vt:lpstr>Case Study Discussion Questions</vt:lpstr>
      <vt:lpstr>Things to Remember…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Donald M. DePamphilis</dc:creator>
  <cp:lastModifiedBy>Don</cp:lastModifiedBy>
  <cp:revision>131</cp:revision>
  <dcterms:created xsi:type="dcterms:W3CDTF">2003-07-20T21:46:26Z</dcterms:created>
  <dcterms:modified xsi:type="dcterms:W3CDTF">2013-04-26T17:35:03Z</dcterms:modified>
</cp:coreProperties>
</file>