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6" r:id="rId1"/>
  </p:sldMasterIdLst>
  <p:notesMasterIdLst>
    <p:notesMasterId r:id="rId49"/>
  </p:notesMasterIdLst>
  <p:sldIdLst>
    <p:sldId id="256" r:id="rId2"/>
    <p:sldId id="300" r:id="rId3"/>
    <p:sldId id="308" r:id="rId4"/>
    <p:sldId id="309" r:id="rId5"/>
    <p:sldId id="310" r:id="rId6"/>
    <p:sldId id="348" r:id="rId7"/>
    <p:sldId id="313" r:id="rId8"/>
    <p:sldId id="326" r:id="rId9"/>
    <p:sldId id="316" r:id="rId10"/>
    <p:sldId id="325" r:id="rId11"/>
    <p:sldId id="342" r:id="rId12"/>
    <p:sldId id="350" r:id="rId13"/>
    <p:sldId id="337" r:id="rId14"/>
    <p:sldId id="349" r:id="rId15"/>
    <p:sldId id="352" r:id="rId16"/>
    <p:sldId id="305" r:id="rId17"/>
    <p:sldId id="306" r:id="rId18"/>
    <p:sldId id="317" r:id="rId19"/>
    <p:sldId id="330" r:id="rId20"/>
    <p:sldId id="340" r:id="rId21"/>
    <p:sldId id="333" r:id="rId22"/>
    <p:sldId id="341" r:id="rId23"/>
    <p:sldId id="318" r:id="rId24"/>
    <p:sldId id="323" r:id="rId25"/>
    <p:sldId id="319" r:id="rId26"/>
    <p:sldId id="322" r:id="rId27"/>
    <p:sldId id="329" r:id="rId28"/>
    <p:sldId id="334" r:id="rId29"/>
    <p:sldId id="368" r:id="rId30"/>
    <p:sldId id="367" r:id="rId31"/>
    <p:sldId id="320" r:id="rId32"/>
    <p:sldId id="339" r:id="rId33"/>
    <p:sldId id="324" r:id="rId34"/>
    <p:sldId id="328" r:id="rId35"/>
    <p:sldId id="366" r:id="rId36"/>
    <p:sldId id="301" r:id="rId37"/>
    <p:sldId id="369" r:id="rId38"/>
    <p:sldId id="307" r:id="rId39"/>
    <p:sldId id="355" r:id="rId40"/>
    <p:sldId id="356" r:id="rId41"/>
    <p:sldId id="357" r:id="rId42"/>
    <p:sldId id="354" r:id="rId43"/>
    <p:sldId id="363" r:id="rId44"/>
    <p:sldId id="346" r:id="rId45"/>
    <p:sldId id="362" r:id="rId46"/>
    <p:sldId id="347" r:id="rId47"/>
    <p:sldId id="267" r:id="rId48"/>
  </p:sldIdLst>
  <p:sldSz cx="9144000" cy="6858000" type="screen4x3"/>
  <p:notesSz cx="7077075" cy="9363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8221" autoAdjust="0"/>
  </p:normalViewPr>
  <p:slideViewPr>
    <p:cSldViewPr>
      <p:cViewPr>
        <p:scale>
          <a:sx n="75" d="100"/>
          <a:sy n="75" d="100"/>
        </p:scale>
        <p:origin x="-124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3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DDF3E7-4E68-4014-ADB0-96198BE35D9D}"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EAEE3272-069A-4B85-B9E7-76B50C8FDA83}">
      <dgm:prSet phldrT="[Text]" custT="1"/>
      <dgm:spPr/>
      <dgm:t>
        <a:bodyPr/>
        <a:lstStyle/>
        <a:p>
          <a:r>
            <a:rPr lang="en-US" sz="2000" dirty="0"/>
            <a:t>M&amp;A Valuation &amp; Structuring </a:t>
          </a:r>
          <a:r>
            <a:rPr lang="en-US" sz="2000" dirty="0" smtClean="0"/>
            <a:t>Model</a:t>
          </a:r>
        </a:p>
        <a:p>
          <a:r>
            <a:rPr lang="en-US" sz="2000" dirty="0" smtClean="0"/>
            <a:t>(Summary Table)</a:t>
          </a:r>
          <a:endParaRPr lang="en-US" sz="2000" dirty="0"/>
        </a:p>
      </dgm:t>
    </dgm:pt>
    <dgm:pt modelId="{DBF458A7-3713-4951-BDF2-4F4E37110AED}" type="parTrans" cxnId="{CE60309A-C91E-4B9C-91D6-89B00FE543E4}">
      <dgm:prSet/>
      <dgm:spPr/>
      <dgm:t>
        <a:bodyPr/>
        <a:lstStyle/>
        <a:p>
          <a:endParaRPr lang="en-US"/>
        </a:p>
      </dgm:t>
    </dgm:pt>
    <dgm:pt modelId="{E4876FF4-051F-4852-8FEC-CE39C488B13E}" type="sibTrans" cxnId="{CE60309A-C91E-4B9C-91D6-89B00FE543E4}">
      <dgm:prSet/>
      <dgm:spPr/>
      <dgm:t>
        <a:bodyPr/>
        <a:lstStyle/>
        <a:p>
          <a:endParaRPr lang="en-US"/>
        </a:p>
      </dgm:t>
    </dgm:pt>
    <dgm:pt modelId="{9D5C374E-73E9-40C9-9D3F-9DCE1DC48432}">
      <dgm:prSet phldrT="[Text]" custT="1"/>
      <dgm:spPr>
        <a:solidFill>
          <a:srgbClr val="FFFF00"/>
        </a:solidFill>
      </dgm:spPr>
      <dgm:t>
        <a:bodyPr/>
        <a:lstStyle/>
        <a:p>
          <a:r>
            <a:rPr lang="en-US" sz="1800" dirty="0">
              <a:solidFill>
                <a:schemeClr val="tx1"/>
              </a:solidFill>
            </a:rPr>
            <a:t>Step 1: </a:t>
          </a:r>
          <a:r>
            <a:rPr lang="en-US" sz="1800" dirty="0" smtClean="0">
              <a:solidFill>
                <a:schemeClr val="tx1"/>
              </a:solidFill>
            </a:rPr>
            <a:t>Construct historical financials and determine key factors (“value drivers) contributing to firm performance</a:t>
          </a:r>
          <a:endParaRPr lang="en-US" sz="1000" dirty="0"/>
        </a:p>
      </dgm:t>
    </dgm:pt>
    <dgm:pt modelId="{AA969DB5-0A26-4D38-B13C-CBF292F984A0}" type="parTrans" cxnId="{47914474-C5E9-4A73-983E-E8E196894FE6}">
      <dgm:prSet/>
      <dgm:spPr/>
      <dgm:t>
        <a:bodyPr/>
        <a:lstStyle/>
        <a:p>
          <a:endParaRPr lang="en-US"/>
        </a:p>
      </dgm:t>
    </dgm:pt>
    <dgm:pt modelId="{F1A6DCEF-7867-4739-8168-CC00B234EEC7}" type="sibTrans" cxnId="{47914474-C5E9-4A73-983E-E8E196894FE6}">
      <dgm:prSet/>
      <dgm:spPr/>
      <dgm:t>
        <a:bodyPr/>
        <a:lstStyle/>
        <a:p>
          <a:endParaRPr lang="en-US"/>
        </a:p>
      </dgm:t>
    </dgm:pt>
    <dgm:pt modelId="{9D6A826F-02CC-4BBB-A7EE-A276ACF96F02}">
      <dgm:prSet phldrT="[Text]" custT="1"/>
      <dgm:spPr>
        <a:solidFill>
          <a:srgbClr val="FFFF00"/>
        </a:solidFill>
      </dgm:spPr>
      <dgm:t>
        <a:bodyPr/>
        <a:lstStyle/>
        <a:p>
          <a:r>
            <a:rPr lang="en-US" sz="1800" dirty="0">
              <a:solidFill>
                <a:schemeClr val="tx1"/>
              </a:solidFill>
            </a:rPr>
            <a:t>Step 2: </a:t>
          </a:r>
          <a:r>
            <a:rPr lang="en-US" sz="1800" dirty="0" smtClean="0">
              <a:solidFill>
                <a:schemeClr val="tx1"/>
              </a:solidFill>
            </a:rPr>
            <a:t>Project target’s and acquirer’s financials and estimate their standalone values</a:t>
          </a:r>
          <a:r>
            <a:rPr lang="en-US" sz="1800" baseline="30000" dirty="0" smtClean="0">
              <a:solidFill>
                <a:schemeClr val="tx1"/>
              </a:solidFill>
            </a:rPr>
            <a:t>1</a:t>
          </a:r>
          <a:endParaRPr lang="en-US" sz="1800" dirty="0">
            <a:solidFill>
              <a:schemeClr val="tx1"/>
            </a:solidFill>
          </a:endParaRPr>
        </a:p>
      </dgm:t>
    </dgm:pt>
    <dgm:pt modelId="{9C131D39-8940-426D-BD9B-E55B2D994EA9}" type="parTrans" cxnId="{A86E9852-A08D-4698-9899-8AF7BA3F23AA}">
      <dgm:prSet/>
      <dgm:spPr/>
      <dgm:t>
        <a:bodyPr/>
        <a:lstStyle/>
        <a:p>
          <a:endParaRPr lang="en-US"/>
        </a:p>
      </dgm:t>
    </dgm:pt>
    <dgm:pt modelId="{9A53F70B-A0D4-435A-AF28-5019D815306F}" type="sibTrans" cxnId="{A86E9852-A08D-4698-9899-8AF7BA3F23AA}">
      <dgm:prSet/>
      <dgm:spPr/>
      <dgm:t>
        <a:bodyPr/>
        <a:lstStyle/>
        <a:p>
          <a:endParaRPr lang="en-US"/>
        </a:p>
      </dgm:t>
    </dgm:pt>
    <dgm:pt modelId="{1775DF87-9140-4370-98F3-7DED0B620CB5}">
      <dgm:prSet phldrT="[Text]" custT="1"/>
      <dgm:spPr>
        <a:solidFill>
          <a:srgbClr val="FFFF00"/>
        </a:solidFill>
      </dgm:spPr>
      <dgm:t>
        <a:bodyPr/>
        <a:lstStyle/>
        <a:p>
          <a:r>
            <a:rPr lang="en-US" sz="1800" dirty="0">
              <a:solidFill>
                <a:srgbClr val="002060"/>
              </a:solidFill>
            </a:rPr>
            <a:t>Step 3: </a:t>
          </a:r>
          <a:r>
            <a:rPr lang="en-US" sz="1800" dirty="0" smtClean="0">
              <a:solidFill>
                <a:srgbClr val="002060"/>
              </a:solidFill>
            </a:rPr>
            <a:t>Estimate value of combined firms (“Newco”), including synergy and deal terms</a:t>
          </a:r>
          <a:endParaRPr lang="en-US" sz="1800" dirty="0">
            <a:solidFill>
              <a:srgbClr val="002060"/>
            </a:solidFill>
          </a:endParaRPr>
        </a:p>
      </dgm:t>
    </dgm:pt>
    <dgm:pt modelId="{112AB19D-9171-4208-9DD6-897DD63D26BB}" type="parTrans" cxnId="{9467E073-1A0E-4619-8EC9-47C3BCC2C3AA}">
      <dgm:prSet/>
      <dgm:spPr/>
      <dgm:t>
        <a:bodyPr/>
        <a:lstStyle/>
        <a:p>
          <a:endParaRPr lang="en-US"/>
        </a:p>
      </dgm:t>
    </dgm:pt>
    <dgm:pt modelId="{BB341AEF-A9AF-47C9-9B4C-D7C02B529AAF}" type="sibTrans" cxnId="{9467E073-1A0E-4619-8EC9-47C3BCC2C3AA}">
      <dgm:prSet/>
      <dgm:spPr/>
      <dgm:t>
        <a:bodyPr/>
        <a:lstStyle/>
        <a:p>
          <a:endParaRPr lang="en-US"/>
        </a:p>
      </dgm:t>
    </dgm:pt>
    <dgm:pt modelId="{E98EADCF-A00A-4A96-8796-F059B24571C7}">
      <dgm:prSet custT="1"/>
      <dgm:spPr>
        <a:solidFill>
          <a:srgbClr val="FFFF00"/>
        </a:solidFill>
      </dgm:spPr>
      <dgm:t>
        <a:bodyPr/>
        <a:lstStyle/>
        <a:p>
          <a:r>
            <a:rPr lang="en-US" sz="1800" dirty="0">
              <a:solidFill>
                <a:schemeClr val="tx1"/>
              </a:solidFill>
            </a:rPr>
            <a:t>Step 4: Determine </a:t>
          </a:r>
          <a:r>
            <a:rPr lang="en-US" sz="1800" dirty="0" smtClean="0">
              <a:solidFill>
                <a:schemeClr val="tx1"/>
              </a:solidFill>
            </a:rPr>
            <a:t>appropriateness of offer price and Newco’s post-transaction  </a:t>
          </a:r>
          <a:r>
            <a:rPr lang="en-US" sz="1800" dirty="0">
              <a:solidFill>
                <a:schemeClr val="tx1"/>
              </a:solidFill>
            </a:rPr>
            <a:t>capital structure </a:t>
          </a:r>
        </a:p>
      </dgm:t>
    </dgm:pt>
    <dgm:pt modelId="{2A1C2FB0-E6D0-472C-9001-8D7B6C1E28EF}" type="parTrans" cxnId="{2BE1D701-BB0A-40A9-B2B9-BFD1B03938C1}">
      <dgm:prSet/>
      <dgm:spPr/>
      <dgm:t>
        <a:bodyPr/>
        <a:lstStyle/>
        <a:p>
          <a:endParaRPr lang="en-US"/>
        </a:p>
      </dgm:t>
    </dgm:pt>
    <dgm:pt modelId="{82B331E3-46ED-467C-BEEC-CD3CD9917DEF}" type="sibTrans" cxnId="{2BE1D701-BB0A-40A9-B2B9-BFD1B03938C1}">
      <dgm:prSet/>
      <dgm:spPr/>
      <dgm:t>
        <a:bodyPr/>
        <a:lstStyle/>
        <a:p>
          <a:endParaRPr lang="en-US"/>
        </a:p>
      </dgm:t>
    </dgm:pt>
    <dgm:pt modelId="{7E564B5A-7878-43E0-876E-8AAF87A5B093}" type="pres">
      <dgm:prSet presAssocID="{8CDDF3E7-4E68-4014-ADB0-96198BE35D9D}" presName="diagram" presStyleCnt="0">
        <dgm:presLayoutVars>
          <dgm:chMax val="1"/>
          <dgm:dir/>
          <dgm:animLvl val="ctr"/>
          <dgm:resizeHandles val="exact"/>
        </dgm:presLayoutVars>
      </dgm:prSet>
      <dgm:spPr/>
      <dgm:t>
        <a:bodyPr/>
        <a:lstStyle/>
        <a:p>
          <a:endParaRPr lang="en-US"/>
        </a:p>
      </dgm:t>
    </dgm:pt>
    <dgm:pt modelId="{CEBEEB09-3BD6-4870-8BD9-FE5ABF12ACFC}" type="pres">
      <dgm:prSet presAssocID="{8CDDF3E7-4E68-4014-ADB0-96198BE35D9D}" presName="matrix" presStyleCnt="0"/>
      <dgm:spPr/>
    </dgm:pt>
    <dgm:pt modelId="{5A9A5168-5A35-4B55-BA25-ACF1F02BA546}" type="pres">
      <dgm:prSet presAssocID="{8CDDF3E7-4E68-4014-ADB0-96198BE35D9D}" presName="tile1" presStyleLbl="node1" presStyleIdx="0" presStyleCnt="4" custLinFactNeighborX="241" custLinFactNeighborY="-1481"/>
      <dgm:spPr/>
      <dgm:t>
        <a:bodyPr/>
        <a:lstStyle/>
        <a:p>
          <a:endParaRPr lang="en-US"/>
        </a:p>
      </dgm:t>
    </dgm:pt>
    <dgm:pt modelId="{C46C92D5-A439-4CCF-B259-F2980A31140F}" type="pres">
      <dgm:prSet presAssocID="{8CDDF3E7-4E68-4014-ADB0-96198BE35D9D}" presName="tile1text" presStyleLbl="node1" presStyleIdx="0" presStyleCnt="4">
        <dgm:presLayoutVars>
          <dgm:chMax val="0"/>
          <dgm:chPref val="0"/>
          <dgm:bulletEnabled val="1"/>
        </dgm:presLayoutVars>
      </dgm:prSet>
      <dgm:spPr/>
      <dgm:t>
        <a:bodyPr/>
        <a:lstStyle/>
        <a:p>
          <a:endParaRPr lang="en-US"/>
        </a:p>
      </dgm:t>
    </dgm:pt>
    <dgm:pt modelId="{26FE93F5-C2BD-4B49-8715-E89D101F722D}" type="pres">
      <dgm:prSet presAssocID="{8CDDF3E7-4E68-4014-ADB0-96198BE35D9D}" presName="tile2" presStyleLbl="node1" presStyleIdx="1" presStyleCnt="4"/>
      <dgm:spPr/>
      <dgm:t>
        <a:bodyPr/>
        <a:lstStyle/>
        <a:p>
          <a:endParaRPr lang="en-US"/>
        </a:p>
      </dgm:t>
    </dgm:pt>
    <dgm:pt modelId="{D58D422E-D3E3-4BEA-A2A6-48D07A6DE0FF}" type="pres">
      <dgm:prSet presAssocID="{8CDDF3E7-4E68-4014-ADB0-96198BE35D9D}" presName="tile2text" presStyleLbl="node1" presStyleIdx="1" presStyleCnt="4">
        <dgm:presLayoutVars>
          <dgm:chMax val="0"/>
          <dgm:chPref val="0"/>
          <dgm:bulletEnabled val="1"/>
        </dgm:presLayoutVars>
      </dgm:prSet>
      <dgm:spPr/>
      <dgm:t>
        <a:bodyPr/>
        <a:lstStyle/>
        <a:p>
          <a:endParaRPr lang="en-US"/>
        </a:p>
      </dgm:t>
    </dgm:pt>
    <dgm:pt modelId="{653B253C-7D7A-49E0-A716-B99EC505F9F6}" type="pres">
      <dgm:prSet presAssocID="{8CDDF3E7-4E68-4014-ADB0-96198BE35D9D}" presName="tile3" presStyleLbl="node1" presStyleIdx="2" presStyleCnt="4" custScaleY="102920" custLinFactNeighborX="241"/>
      <dgm:spPr/>
      <dgm:t>
        <a:bodyPr/>
        <a:lstStyle/>
        <a:p>
          <a:endParaRPr lang="en-US"/>
        </a:p>
      </dgm:t>
    </dgm:pt>
    <dgm:pt modelId="{DEE027F9-5392-43AE-B0E6-236FFA335B4D}" type="pres">
      <dgm:prSet presAssocID="{8CDDF3E7-4E68-4014-ADB0-96198BE35D9D}" presName="tile3text" presStyleLbl="node1" presStyleIdx="2" presStyleCnt="4">
        <dgm:presLayoutVars>
          <dgm:chMax val="0"/>
          <dgm:chPref val="0"/>
          <dgm:bulletEnabled val="1"/>
        </dgm:presLayoutVars>
      </dgm:prSet>
      <dgm:spPr/>
      <dgm:t>
        <a:bodyPr/>
        <a:lstStyle/>
        <a:p>
          <a:endParaRPr lang="en-US"/>
        </a:p>
      </dgm:t>
    </dgm:pt>
    <dgm:pt modelId="{5EB20CBA-BC87-4C00-B8D3-6C1517C80B21}" type="pres">
      <dgm:prSet presAssocID="{8CDDF3E7-4E68-4014-ADB0-96198BE35D9D}" presName="tile4" presStyleLbl="node1" presStyleIdx="3" presStyleCnt="4" custScaleY="102083" custLinFactNeighborX="3448" custLinFactNeighborY="132"/>
      <dgm:spPr/>
      <dgm:t>
        <a:bodyPr/>
        <a:lstStyle/>
        <a:p>
          <a:endParaRPr lang="en-US"/>
        </a:p>
      </dgm:t>
    </dgm:pt>
    <dgm:pt modelId="{58542228-79AF-4710-8B67-C009F1C3970A}" type="pres">
      <dgm:prSet presAssocID="{8CDDF3E7-4E68-4014-ADB0-96198BE35D9D}" presName="tile4text" presStyleLbl="node1" presStyleIdx="3" presStyleCnt="4">
        <dgm:presLayoutVars>
          <dgm:chMax val="0"/>
          <dgm:chPref val="0"/>
          <dgm:bulletEnabled val="1"/>
        </dgm:presLayoutVars>
      </dgm:prSet>
      <dgm:spPr/>
      <dgm:t>
        <a:bodyPr/>
        <a:lstStyle/>
        <a:p>
          <a:endParaRPr lang="en-US"/>
        </a:p>
      </dgm:t>
    </dgm:pt>
    <dgm:pt modelId="{A108954E-FBF5-4AE6-BBAD-EF3671D48F36}" type="pres">
      <dgm:prSet presAssocID="{8CDDF3E7-4E68-4014-ADB0-96198BE35D9D}" presName="centerTile" presStyleLbl="fgShp" presStyleIdx="0" presStyleCnt="1">
        <dgm:presLayoutVars>
          <dgm:chMax val="0"/>
          <dgm:chPref val="0"/>
        </dgm:presLayoutVars>
      </dgm:prSet>
      <dgm:spPr/>
      <dgm:t>
        <a:bodyPr/>
        <a:lstStyle/>
        <a:p>
          <a:endParaRPr lang="en-US"/>
        </a:p>
      </dgm:t>
    </dgm:pt>
  </dgm:ptLst>
  <dgm:cxnLst>
    <dgm:cxn modelId="{CE60309A-C91E-4B9C-91D6-89B00FE543E4}" srcId="{8CDDF3E7-4E68-4014-ADB0-96198BE35D9D}" destId="{EAEE3272-069A-4B85-B9E7-76B50C8FDA83}" srcOrd="0" destOrd="0" parTransId="{DBF458A7-3713-4951-BDF2-4F4E37110AED}" sibTransId="{E4876FF4-051F-4852-8FEC-CE39C488B13E}"/>
    <dgm:cxn modelId="{D03C9131-9565-4CFC-98BF-8CD8B711A76E}" type="presOf" srcId="{1775DF87-9140-4370-98F3-7DED0B620CB5}" destId="{653B253C-7D7A-49E0-A716-B99EC505F9F6}" srcOrd="0" destOrd="0" presId="urn:microsoft.com/office/officeart/2005/8/layout/matrix1"/>
    <dgm:cxn modelId="{A86E9852-A08D-4698-9899-8AF7BA3F23AA}" srcId="{EAEE3272-069A-4B85-B9E7-76B50C8FDA83}" destId="{9D6A826F-02CC-4BBB-A7EE-A276ACF96F02}" srcOrd="1" destOrd="0" parTransId="{9C131D39-8940-426D-BD9B-E55B2D994EA9}" sibTransId="{9A53F70B-A0D4-435A-AF28-5019D815306F}"/>
    <dgm:cxn modelId="{597E139A-0270-4CED-9A33-0F1419903DB1}" type="presOf" srcId="{1775DF87-9140-4370-98F3-7DED0B620CB5}" destId="{DEE027F9-5392-43AE-B0E6-236FFA335B4D}" srcOrd="1" destOrd="0" presId="urn:microsoft.com/office/officeart/2005/8/layout/matrix1"/>
    <dgm:cxn modelId="{2FB549B0-8847-44D1-A77A-F8CFBC056C22}" type="presOf" srcId="{9D5C374E-73E9-40C9-9D3F-9DCE1DC48432}" destId="{C46C92D5-A439-4CCF-B259-F2980A31140F}" srcOrd="1" destOrd="0" presId="urn:microsoft.com/office/officeart/2005/8/layout/matrix1"/>
    <dgm:cxn modelId="{C3330752-FC40-4C4F-9115-692104F2164F}" type="presOf" srcId="{9D5C374E-73E9-40C9-9D3F-9DCE1DC48432}" destId="{5A9A5168-5A35-4B55-BA25-ACF1F02BA546}" srcOrd="0" destOrd="0" presId="urn:microsoft.com/office/officeart/2005/8/layout/matrix1"/>
    <dgm:cxn modelId="{0149EAA2-3E30-4941-A69F-5BA1EC404E0D}" type="presOf" srcId="{E98EADCF-A00A-4A96-8796-F059B24571C7}" destId="{5EB20CBA-BC87-4C00-B8D3-6C1517C80B21}" srcOrd="0" destOrd="0" presId="urn:microsoft.com/office/officeart/2005/8/layout/matrix1"/>
    <dgm:cxn modelId="{2BE3C467-C77A-42A4-B56C-DB191899EC4B}" type="presOf" srcId="{E98EADCF-A00A-4A96-8796-F059B24571C7}" destId="{58542228-79AF-4710-8B67-C009F1C3970A}" srcOrd="1" destOrd="0" presId="urn:microsoft.com/office/officeart/2005/8/layout/matrix1"/>
    <dgm:cxn modelId="{E616349F-CCA0-4617-BDE1-D991CDB92D13}" type="presOf" srcId="{EAEE3272-069A-4B85-B9E7-76B50C8FDA83}" destId="{A108954E-FBF5-4AE6-BBAD-EF3671D48F36}" srcOrd="0" destOrd="0" presId="urn:microsoft.com/office/officeart/2005/8/layout/matrix1"/>
    <dgm:cxn modelId="{23AFB120-5026-4398-B4D2-FA46AE0F685E}" type="presOf" srcId="{8CDDF3E7-4E68-4014-ADB0-96198BE35D9D}" destId="{7E564B5A-7878-43E0-876E-8AAF87A5B093}" srcOrd="0" destOrd="0" presId="urn:microsoft.com/office/officeart/2005/8/layout/matrix1"/>
    <dgm:cxn modelId="{47914474-C5E9-4A73-983E-E8E196894FE6}" srcId="{EAEE3272-069A-4B85-B9E7-76B50C8FDA83}" destId="{9D5C374E-73E9-40C9-9D3F-9DCE1DC48432}" srcOrd="0" destOrd="0" parTransId="{AA969DB5-0A26-4D38-B13C-CBF292F984A0}" sibTransId="{F1A6DCEF-7867-4739-8168-CC00B234EEC7}"/>
    <dgm:cxn modelId="{9338ADB9-219F-4E88-9C5E-CDB517EB8188}" type="presOf" srcId="{9D6A826F-02CC-4BBB-A7EE-A276ACF96F02}" destId="{D58D422E-D3E3-4BEA-A2A6-48D07A6DE0FF}" srcOrd="1" destOrd="0" presId="urn:microsoft.com/office/officeart/2005/8/layout/matrix1"/>
    <dgm:cxn modelId="{9467E073-1A0E-4619-8EC9-47C3BCC2C3AA}" srcId="{EAEE3272-069A-4B85-B9E7-76B50C8FDA83}" destId="{1775DF87-9140-4370-98F3-7DED0B620CB5}" srcOrd="2" destOrd="0" parTransId="{112AB19D-9171-4208-9DD6-897DD63D26BB}" sibTransId="{BB341AEF-A9AF-47C9-9B4C-D7C02B529AAF}"/>
    <dgm:cxn modelId="{2BE1D701-BB0A-40A9-B2B9-BFD1B03938C1}" srcId="{EAEE3272-069A-4B85-B9E7-76B50C8FDA83}" destId="{E98EADCF-A00A-4A96-8796-F059B24571C7}" srcOrd="3" destOrd="0" parTransId="{2A1C2FB0-E6D0-472C-9001-8D7B6C1E28EF}" sibTransId="{82B331E3-46ED-467C-BEEC-CD3CD9917DEF}"/>
    <dgm:cxn modelId="{35E499B8-D9AE-44CA-A6CB-E5AF1734FE3A}" type="presOf" srcId="{9D6A826F-02CC-4BBB-A7EE-A276ACF96F02}" destId="{26FE93F5-C2BD-4B49-8715-E89D101F722D}" srcOrd="0" destOrd="0" presId="urn:microsoft.com/office/officeart/2005/8/layout/matrix1"/>
    <dgm:cxn modelId="{3E3BEEC1-ED0F-4010-B773-7D3B0A662663}" type="presParOf" srcId="{7E564B5A-7878-43E0-876E-8AAF87A5B093}" destId="{CEBEEB09-3BD6-4870-8BD9-FE5ABF12ACFC}" srcOrd="0" destOrd="0" presId="urn:microsoft.com/office/officeart/2005/8/layout/matrix1"/>
    <dgm:cxn modelId="{36E24C27-7FC4-4D39-86B6-B61C578C0FEB}" type="presParOf" srcId="{CEBEEB09-3BD6-4870-8BD9-FE5ABF12ACFC}" destId="{5A9A5168-5A35-4B55-BA25-ACF1F02BA546}" srcOrd="0" destOrd="0" presId="urn:microsoft.com/office/officeart/2005/8/layout/matrix1"/>
    <dgm:cxn modelId="{A45E7297-63DF-48E0-B650-F52A839F19E0}" type="presParOf" srcId="{CEBEEB09-3BD6-4870-8BD9-FE5ABF12ACFC}" destId="{C46C92D5-A439-4CCF-B259-F2980A31140F}" srcOrd="1" destOrd="0" presId="urn:microsoft.com/office/officeart/2005/8/layout/matrix1"/>
    <dgm:cxn modelId="{F4CE04C8-169D-4F89-86D9-1495808758D0}" type="presParOf" srcId="{CEBEEB09-3BD6-4870-8BD9-FE5ABF12ACFC}" destId="{26FE93F5-C2BD-4B49-8715-E89D101F722D}" srcOrd="2" destOrd="0" presId="urn:microsoft.com/office/officeart/2005/8/layout/matrix1"/>
    <dgm:cxn modelId="{0BE1C0F8-5F9B-4591-9AEB-E98C4E10B6AC}" type="presParOf" srcId="{CEBEEB09-3BD6-4870-8BD9-FE5ABF12ACFC}" destId="{D58D422E-D3E3-4BEA-A2A6-48D07A6DE0FF}" srcOrd="3" destOrd="0" presId="urn:microsoft.com/office/officeart/2005/8/layout/matrix1"/>
    <dgm:cxn modelId="{82372B99-40F2-4CF3-AA1C-E3F3A9125C14}" type="presParOf" srcId="{CEBEEB09-3BD6-4870-8BD9-FE5ABF12ACFC}" destId="{653B253C-7D7A-49E0-A716-B99EC505F9F6}" srcOrd="4" destOrd="0" presId="urn:microsoft.com/office/officeart/2005/8/layout/matrix1"/>
    <dgm:cxn modelId="{8AC95B19-0DBD-4FE0-8511-C1A1DD955EFE}" type="presParOf" srcId="{CEBEEB09-3BD6-4870-8BD9-FE5ABF12ACFC}" destId="{DEE027F9-5392-43AE-B0E6-236FFA335B4D}" srcOrd="5" destOrd="0" presId="urn:microsoft.com/office/officeart/2005/8/layout/matrix1"/>
    <dgm:cxn modelId="{AB854B8A-05AC-48E8-A8D4-C321AB859398}" type="presParOf" srcId="{CEBEEB09-3BD6-4870-8BD9-FE5ABF12ACFC}" destId="{5EB20CBA-BC87-4C00-B8D3-6C1517C80B21}" srcOrd="6" destOrd="0" presId="urn:microsoft.com/office/officeart/2005/8/layout/matrix1"/>
    <dgm:cxn modelId="{34B5546B-64AC-4509-991C-36E5BF6A1D30}" type="presParOf" srcId="{CEBEEB09-3BD6-4870-8BD9-FE5ABF12ACFC}" destId="{58542228-79AF-4710-8B67-C009F1C3970A}" srcOrd="7" destOrd="0" presId="urn:microsoft.com/office/officeart/2005/8/layout/matrix1"/>
    <dgm:cxn modelId="{661C471D-6BE7-497A-9A3A-1AA7D9424790}" type="presParOf" srcId="{7E564B5A-7878-43E0-876E-8AAF87A5B093}" destId="{A108954E-FBF5-4AE6-BBAD-EF3671D48F36}"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9A5168-5A35-4B55-BA25-ACF1F02BA546}">
      <dsp:nvSpPr>
        <dsp:cNvPr id="0" name=""/>
        <dsp:cNvSpPr/>
      </dsp:nvSpPr>
      <dsp:spPr>
        <a:xfrm rot="16200000">
          <a:off x="1039350" y="-1045943"/>
          <a:ext cx="2362199" cy="4419599"/>
        </a:xfrm>
        <a:prstGeom prst="round1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a:solidFill>
                <a:schemeClr val="tx1"/>
              </a:solidFill>
            </a:rPr>
            <a:t>Step 1: </a:t>
          </a:r>
          <a:r>
            <a:rPr lang="en-US" sz="1800" kern="1200" dirty="0" smtClean="0">
              <a:solidFill>
                <a:schemeClr val="tx1"/>
              </a:solidFill>
            </a:rPr>
            <a:t>Construct historical financials and determine key factors (“value drivers) contributing to firm performance</a:t>
          </a:r>
          <a:endParaRPr lang="en-US" sz="1000" kern="1200" dirty="0"/>
        </a:p>
      </dsp:txBody>
      <dsp:txXfrm rot="5400000">
        <a:off x="10651" y="-17244"/>
        <a:ext cx="4419599" cy="1771650"/>
      </dsp:txXfrm>
    </dsp:sp>
    <dsp:sp modelId="{26FE93F5-C2BD-4B49-8715-E89D101F722D}">
      <dsp:nvSpPr>
        <dsp:cNvPr id="0" name=""/>
        <dsp:cNvSpPr/>
      </dsp:nvSpPr>
      <dsp:spPr>
        <a:xfrm>
          <a:off x="4419599" y="-17244"/>
          <a:ext cx="4419599" cy="2362199"/>
        </a:xfrm>
        <a:prstGeom prst="round1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a:solidFill>
                <a:schemeClr val="tx1"/>
              </a:solidFill>
            </a:rPr>
            <a:t>Step 2: </a:t>
          </a:r>
          <a:r>
            <a:rPr lang="en-US" sz="1800" kern="1200" dirty="0" smtClean="0">
              <a:solidFill>
                <a:schemeClr val="tx1"/>
              </a:solidFill>
            </a:rPr>
            <a:t>Project target’s and acquirer’s financials and estimate their standalone values</a:t>
          </a:r>
          <a:r>
            <a:rPr lang="en-US" sz="1800" kern="1200" baseline="30000" dirty="0" smtClean="0">
              <a:solidFill>
                <a:schemeClr val="tx1"/>
              </a:solidFill>
            </a:rPr>
            <a:t>1</a:t>
          </a:r>
          <a:endParaRPr lang="en-US" sz="1800" kern="1200" dirty="0">
            <a:solidFill>
              <a:schemeClr val="tx1"/>
            </a:solidFill>
          </a:endParaRPr>
        </a:p>
      </dsp:txBody>
      <dsp:txXfrm>
        <a:off x="4419599" y="-17244"/>
        <a:ext cx="4419599" cy="1771650"/>
      </dsp:txXfrm>
    </dsp:sp>
    <dsp:sp modelId="{653B253C-7D7A-49E0-A716-B99EC505F9F6}">
      <dsp:nvSpPr>
        <dsp:cNvPr id="0" name=""/>
        <dsp:cNvSpPr/>
      </dsp:nvSpPr>
      <dsp:spPr>
        <a:xfrm rot="10800000">
          <a:off x="10651" y="2310467"/>
          <a:ext cx="4419599" cy="2431176"/>
        </a:xfrm>
        <a:prstGeom prst="round1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a:solidFill>
                <a:srgbClr val="002060"/>
              </a:solidFill>
            </a:rPr>
            <a:t>Step 3: </a:t>
          </a:r>
          <a:r>
            <a:rPr lang="en-US" sz="1800" kern="1200" dirty="0" smtClean="0">
              <a:solidFill>
                <a:srgbClr val="002060"/>
              </a:solidFill>
            </a:rPr>
            <a:t>Estimate value of combined firms (“Newco”), including synergy and deal terms</a:t>
          </a:r>
          <a:endParaRPr lang="en-US" sz="1800" kern="1200" dirty="0">
            <a:solidFill>
              <a:srgbClr val="002060"/>
            </a:solidFill>
          </a:endParaRPr>
        </a:p>
      </dsp:txBody>
      <dsp:txXfrm rot="10800000">
        <a:off x="10651" y="2918261"/>
        <a:ext cx="4419599" cy="1823382"/>
      </dsp:txXfrm>
    </dsp:sp>
    <dsp:sp modelId="{5EB20CBA-BC87-4C00-B8D3-6C1517C80B21}">
      <dsp:nvSpPr>
        <dsp:cNvPr id="0" name=""/>
        <dsp:cNvSpPr/>
      </dsp:nvSpPr>
      <dsp:spPr>
        <a:xfrm rot="5400000">
          <a:off x="5423696" y="1316256"/>
          <a:ext cx="2411404" cy="4419599"/>
        </a:xfrm>
        <a:prstGeom prst="round1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a:solidFill>
                <a:schemeClr val="tx1"/>
              </a:solidFill>
            </a:rPr>
            <a:t>Step 4: Determine </a:t>
          </a:r>
          <a:r>
            <a:rPr lang="en-US" sz="1800" kern="1200" dirty="0" smtClean="0">
              <a:solidFill>
                <a:schemeClr val="tx1"/>
              </a:solidFill>
            </a:rPr>
            <a:t>appropriateness of offer price and Newco’s post-transaction  </a:t>
          </a:r>
          <a:r>
            <a:rPr lang="en-US" sz="1800" kern="1200" dirty="0">
              <a:solidFill>
                <a:schemeClr val="tx1"/>
              </a:solidFill>
            </a:rPr>
            <a:t>capital structure </a:t>
          </a:r>
        </a:p>
      </dsp:txBody>
      <dsp:txXfrm rot="-5400000">
        <a:off x="4419599" y="2923204"/>
        <a:ext cx="4419599" cy="1808553"/>
      </dsp:txXfrm>
    </dsp:sp>
    <dsp:sp modelId="{A108954E-FBF5-4AE6-BBAD-EF3671D48F36}">
      <dsp:nvSpPr>
        <dsp:cNvPr id="0" name=""/>
        <dsp:cNvSpPr/>
      </dsp:nvSpPr>
      <dsp:spPr>
        <a:xfrm>
          <a:off x="3093719" y="1771649"/>
          <a:ext cx="2651759" cy="1181099"/>
        </a:xfrm>
        <a:prstGeom prst="roundRect">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t>M&amp;A Valuation &amp; Structuring </a:t>
          </a:r>
          <a:r>
            <a:rPr lang="en-US" sz="2000" kern="1200" dirty="0" smtClean="0"/>
            <a:t>Model</a:t>
          </a:r>
        </a:p>
        <a:p>
          <a:pPr lvl="0" algn="ctr" defTabSz="889000">
            <a:lnSpc>
              <a:spcPct val="90000"/>
            </a:lnSpc>
            <a:spcBef>
              <a:spcPct val="0"/>
            </a:spcBef>
            <a:spcAft>
              <a:spcPct val="35000"/>
            </a:spcAft>
          </a:pPr>
          <a:r>
            <a:rPr lang="en-US" sz="2000" kern="1200" dirty="0" smtClean="0"/>
            <a:t>(Summary Table)</a:t>
          </a:r>
          <a:endParaRPr lang="en-US" sz="2000" kern="1200" dirty="0"/>
        </a:p>
      </dsp:txBody>
      <dsp:txXfrm>
        <a:off x="3151376" y="1829306"/>
        <a:ext cx="2536445" cy="1065785"/>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1"/>
            <a:ext cx="3067050" cy="468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endParaRPr lang="en-US" dirty="0"/>
          </a:p>
        </p:txBody>
      </p:sp>
      <p:sp>
        <p:nvSpPr>
          <p:cNvPr id="58371" name="Rectangle 3"/>
          <p:cNvSpPr>
            <a:spLocks noGrp="1" noChangeArrowheads="1"/>
          </p:cNvSpPr>
          <p:nvPr>
            <p:ph type="dt" idx="1"/>
          </p:nvPr>
        </p:nvSpPr>
        <p:spPr bwMode="auto">
          <a:xfrm>
            <a:off x="4008438" y="1"/>
            <a:ext cx="3067050" cy="468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en-US" dirty="0"/>
          </a:p>
        </p:txBody>
      </p:sp>
      <p:sp>
        <p:nvSpPr>
          <p:cNvPr id="35844" name="Rectangle 4"/>
          <p:cNvSpPr>
            <a:spLocks noGrp="1" noRot="1" noChangeAspect="1" noChangeArrowheads="1" noTextEdit="1"/>
          </p:cNvSpPr>
          <p:nvPr>
            <p:ph type="sldImg" idx="2"/>
          </p:nvPr>
        </p:nvSpPr>
        <p:spPr bwMode="auto">
          <a:xfrm>
            <a:off x="1200150" y="703263"/>
            <a:ext cx="4676775" cy="35083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8373" name="Rectangle 5"/>
          <p:cNvSpPr>
            <a:spLocks noGrp="1" noChangeArrowheads="1"/>
          </p:cNvSpPr>
          <p:nvPr>
            <p:ph type="body" sz="quarter" idx="3"/>
          </p:nvPr>
        </p:nvSpPr>
        <p:spPr bwMode="auto">
          <a:xfrm>
            <a:off x="708026" y="4446672"/>
            <a:ext cx="5661025" cy="4214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8374" name="Rectangle 6"/>
          <p:cNvSpPr>
            <a:spLocks noGrp="1" noChangeArrowheads="1"/>
          </p:cNvSpPr>
          <p:nvPr>
            <p:ph type="ftr" sz="quarter" idx="4"/>
          </p:nvPr>
        </p:nvSpPr>
        <p:spPr bwMode="auto">
          <a:xfrm>
            <a:off x="0" y="8893344"/>
            <a:ext cx="3067050" cy="468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endParaRPr lang="en-US" dirty="0"/>
          </a:p>
        </p:txBody>
      </p:sp>
      <p:sp>
        <p:nvSpPr>
          <p:cNvPr id="58375" name="Rectangle 7"/>
          <p:cNvSpPr>
            <a:spLocks noGrp="1" noChangeArrowheads="1"/>
          </p:cNvSpPr>
          <p:nvPr>
            <p:ph type="sldNum" sz="quarter" idx="5"/>
          </p:nvPr>
        </p:nvSpPr>
        <p:spPr bwMode="auto">
          <a:xfrm>
            <a:off x="4008438" y="8893344"/>
            <a:ext cx="3067050" cy="468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pPr>
              <a:defRPr/>
            </a:pPr>
            <a:fld id="{EB23BC7B-4D89-4FCF-8EC1-8E0D48D59A6D}" type="slidenum">
              <a:rPr lang="en-US"/>
              <a:pPr>
                <a:defRPr/>
              </a:pPr>
              <a:t>‹#›</a:t>
            </a:fld>
            <a:endParaRPr lang="en-US" dirty="0"/>
          </a:p>
        </p:txBody>
      </p:sp>
    </p:spTree>
    <p:extLst>
      <p:ext uri="{BB962C8B-B14F-4D97-AF65-F5344CB8AC3E}">
        <p14:creationId xmlns:p14="http://schemas.microsoft.com/office/powerpoint/2010/main" val="35793063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700311E-82EA-461F-A32C-7EB4B0641E2B}" type="slidenum">
              <a:rPr lang="en-US" smtClean="0">
                <a:latin typeface="Times New Roman" pitchFamily="18" charset="0"/>
              </a:rPr>
              <a:pPr/>
              <a:t>1</a:t>
            </a:fld>
            <a:endParaRPr lang="en-US" dirty="0" smtClean="0">
              <a:latin typeface="Times New Roman" pitchFamily="18"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B23BC7B-4D89-4FCF-8EC1-8E0D48D59A6D}" type="slidenum">
              <a:rPr lang="en-US" smtClean="0"/>
              <a:pPr>
                <a:defRPr/>
              </a:pPr>
              <a:t>11</a:t>
            </a:fld>
            <a:endParaRPr lang="en-US" dirty="0"/>
          </a:p>
        </p:txBody>
      </p:sp>
    </p:spTree>
    <p:extLst>
      <p:ext uri="{BB962C8B-B14F-4D97-AF65-F5344CB8AC3E}">
        <p14:creationId xmlns:p14="http://schemas.microsoft.com/office/powerpoint/2010/main" val="25754479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B23BC7B-4D89-4FCF-8EC1-8E0D48D59A6D}" type="slidenum">
              <a:rPr lang="en-US" smtClean="0"/>
              <a:pPr>
                <a:defRPr/>
              </a:pPr>
              <a:t>12</a:t>
            </a:fld>
            <a:endParaRPr lang="en-US" dirty="0"/>
          </a:p>
        </p:txBody>
      </p:sp>
    </p:spTree>
    <p:extLst>
      <p:ext uri="{BB962C8B-B14F-4D97-AF65-F5344CB8AC3E}">
        <p14:creationId xmlns:p14="http://schemas.microsoft.com/office/powerpoint/2010/main" val="28957867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p:spPr>
        <p:txBody>
          <a:bodyPr/>
          <a:lstStyle/>
          <a:p>
            <a:endParaRPr lang="en-US" dirty="0" smtClean="0"/>
          </a:p>
        </p:txBody>
      </p:sp>
      <p:sp>
        <p:nvSpPr>
          <p:cNvPr id="46084" name="Slide Number Placeholder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96B5C11-D36D-49F5-B271-C7513BC7DB81}" type="slidenum">
              <a:rPr lang="en-US" smtClean="0">
                <a:latin typeface="Times New Roman" pitchFamily="18" charset="0"/>
              </a:rPr>
              <a:pPr/>
              <a:t>13</a:t>
            </a:fld>
            <a:endParaRPr lang="en-US" dirty="0"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B23BC7B-4D89-4FCF-8EC1-8E0D48D59A6D}" type="slidenum">
              <a:rPr lang="en-US" smtClean="0"/>
              <a:pPr>
                <a:defRPr/>
              </a:pPr>
              <a:t>14</a:t>
            </a:fld>
            <a:endParaRPr lang="en-US" dirty="0"/>
          </a:p>
        </p:txBody>
      </p:sp>
    </p:spTree>
    <p:extLst>
      <p:ext uri="{BB962C8B-B14F-4D97-AF65-F5344CB8AC3E}">
        <p14:creationId xmlns:p14="http://schemas.microsoft.com/office/powerpoint/2010/main" val="20985733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B23BC7B-4D89-4FCF-8EC1-8E0D48D59A6D}" type="slidenum">
              <a:rPr lang="en-US" smtClean="0"/>
              <a:pPr>
                <a:defRPr/>
              </a:pPr>
              <a:t>15</a:t>
            </a:fld>
            <a:endParaRPr lang="en-US" dirty="0"/>
          </a:p>
        </p:txBody>
      </p:sp>
    </p:spTree>
    <p:extLst>
      <p:ext uri="{BB962C8B-B14F-4D97-AF65-F5344CB8AC3E}">
        <p14:creationId xmlns:p14="http://schemas.microsoft.com/office/powerpoint/2010/main" val="14767133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FC7EFC9-F3C5-4970-B7FE-FEC57044C70D}" type="slidenum">
              <a:rPr lang="en-US" smtClean="0">
                <a:latin typeface="Times New Roman" pitchFamily="18" charset="0"/>
              </a:rPr>
              <a:pPr/>
              <a:t>16</a:t>
            </a:fld>
            <a:endParaRPr lang="en-US" dirty="0" smtClean="0">
              <a:latin typeface="Times New Roman" pitchFamily="18"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endParaRPr lang="en-US" dirty="0" smtClean="0"/>
          </a:p>
          <a:p>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3031E96-F1CA-4D91-8942-600FE49C9238}" type="slidenum">
              <a:rPr lang="en-US" smtClean="0">
                <a:latin typeface="Times New Roman" pitchFamily="18" charset="0"/>
              </a:rPr>
              <a:pPr/>
              <a:t>17</a:t>
            </a:fld>
            <a:endParaRPr lang="en-US" dirty="0" smtClean="0">
              <a:latin typeface="Times New Roman" pitchFamily="18"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p:spPr>
        <p:txBody>
          <a:bodyPr/>
          <a:lstStyle/>
          <a:p>
            <a:endParaRPr lang="en-US" dirty="0" smtClean="0"/>
          </a:p>
        </p:txBody>
      </p:sp>
      <p:sp>
        <p:nvSpPr>
          <p:cNvPr id="49156" name="Slide Number Placeholder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B1A10E5-E9E6-4175-9386-40B67856665D}" type="slidenum">
              <a:rPr lang="en-US" smtClean="0">
                <a:latin typeface="Times New Roman" pitchFamily="18" charset="0"/>
              </a:rPr>
              <a:pPr/>
              <a:t>18</a:t>
            </a:fld>
            <a:endParaRPr lang="en-US" dirty="0" smtClean="0">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B23BC7B-4D89-4FCF-8EC1-8E0D48D59A6D}" type="slidenum">
              <a:rPr lang="en-US" smtClean="0"/>
              <a:pPr>
                <a:defRPr/>
              </a:pPr>
              <a:t>19</a:t>
            </a:fld>
            <a:endParaRPr lang="en-US" dirty="0"/>
          </a:p>
        </p:txBody>
      </p:sp>
    </p:spTree>
    <p:extLst>
      <p:ext uri="{BB962C8B-B14F-4D97-AF65-F5344CB8AC3E}">
        <p14:creationId xmlns:p14="http://schemas.microsoft.com/office/powerpoint/2010/main" val="39584307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B23BC7B-4D89-4FCF-8EC1-8E0D48D59A6D}" type="slidenum">
              <a:rPr lang="en-US" smtClean="0"/>
              <a:pPr>
                <a:defRPr/>
              </a:pPr>
              <a:t>20</a:t>
            </a:fld>
            <a:endParaRPr lang="en-US" dirty="0"/>
          </a:p>
        </p:txBody>
      </p:sp>
    </p:spTree>
    <p:extLst>
      <p:ext uri="{BB962C8B-B14F-4D97-AF65-F5344CB8AC3E}">
        <p14:creationId xmlns:p14="http://schemas.microsoft.com/office/powerpoint/2010/main" val="2662836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718EA6F-3086-4A1E-88F7-E490E64BD57A}" type="slidenum">
              <a:rPr lang="en-US" smtClean="0">
                <a:latin typeface="Times New Roman" pitchFamily="18" charset="0"/>
              </a:rPr>
              <a:pPr/>
              <a:t>2</a:t>
            </a:fld>
            <a:endParaRPr lang="en-US" dirty="0" smtClean="0">
              <a:latin typeface="Times New Roman" pitchFamily="18"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p:spPr>
        <p:txBody>
          <a:bodyPr/>
          <a:lstStyle/>
          <a:p>
            <a:endParaRPr lang="en-US" dirty="0" smtClean="0"/>
          </a:p>
        </p:txBody>
      </p:sp>
      <p:sp>
        <p:nvSpPr>
          <p:cNvPr id="51204" name="Slide Number Placeholder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A58A40F-71DF-4176-832D-F853DFC53419}" type="slidenum">
              <a:rPr lang="en-US" smtClean="0">
                <a:latin typeface="Times New Roman" pitchFamily="18" charset="0"/>
              </a:rPr>
              <a:pPr/>
              <a:t>21</a:t>
            </a:fld>
            <a:endParaRPr lang="en-US" dirty="0" smtClean="0">
              <a:latin typeface="Times New Roman"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p:spPr>
        <p:txBody>
          <a:bodyPr/>
          <a:lstStyle/>
          <a:p>
            <a:endParaRPr lang="en-US" dirty="0" smtClean="0"/>
          </a:p>
        </p:txBody>
      </p:sp>
      <p:sp>
        <p:nvSpPr>
          <p:cNvPr id="64516" name="Slide Number Placeholder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B92F9E5-61F9-468B-A6F3-B6260CF85DED}" type="slidenum">
              <a:rPr lang="en-US" smtClean="0">
                <a:latin typeface="Times New Roman" pitchFamily="18" charset="0"/>
              </a:rPr>
              <a:pPr/>
              <a:t>22</a:t>
            </a:fld>
            <a:endParaRPr lang="en-US" dirty="0" smtClean="0">
              <a:latin typeface="Times New Roman"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p:spPr>
        <p:txBody>
          <a:bodyPr/>
          <a:lstStyle/>
          <a:p>
            <a:endParaRPr lang="en-US" dirty="0" smtClean="0"/>
          </a:p>
        </p:txBody>
      </p:sp>
      <p:sp>
        <p:nvSpPr>
          <p:cNvPr id="52228" name="Slide Number Placeholder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4DFA2F6-D4AF-4254-8DAC-2DA4187A5BA6}" type="slidenum">
              <a:rPr lang="en-US" smtClean="0">
                <a:latin typeface="Times New Roman" pitchFamily="18" charset="0"/>
              </a:rPr>
              <a:pPr/>
              <a:t>23</a:t>
            </a:fld>
            <a:endParaRPr lang="en-US" dirty="0" smtClean="0">
              <a:latin typeface="Times New Roman"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p:spPr>
        <p:txBody>
          <a:bodyPr/>
          <a:lstStyle/>
          <a:p>
            <a:endParaRPr lang="en-US" dirty="0" smtClean="0"/>
          </a:p>
        </p:txBody>
      </p:sp>
      <p:sp>
        <p:nvSpPr>
          <p:cNvPr id="53252" name="Slide Number Placeholder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CD157A8-6FDD-4CBA-BAAE-19ADB123B546}" type="slidenum">
              <a:rPr lang="en-US" smtClean="0">
                <a:latin typeface="Times New Roman" pitchFamily="18" charset="0"/>
              </a:rPr>
              <a:pPr/>
              <a:t>24</a:t>
            </a:fld>
            <a:endParaRPr lang="en-US" dirty="0" smtClean="0">
              <a:latin typeface="Times New Roman"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p:spPr>
        <p:txBody>
          <a:bodyPr/>
          <a:lstStyle/>
          <a:p>
            <a:endParaRPr lang="en-US" dirty="0" smtClean="0"/>
          </a:p>
        </p:txBody>
      </p:sp>
      <p:sp>
        <p:nvSpPr>
          <p:cNvPr id="54276" name="Slide Number Placeholder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8254193-9775-4786-8925-547A04C1515C}" type="slidenum">
              <a:rPr lang="en-US" smtClean="0">
                <a:latin typeface="Times New Roman" pitchFamily="18" charset="0"/>
              </a:rPr>
              <a:pPr/>
              <a:t>25</a:t>
            </a:fld>
            <a:endParaRPr lang="en-US" dirty="0" smtClean="0">
              <a:latin typeface="Times New Roman"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p:spPr>
        <p:txBody>
          <a:bodyPr/>
          <a:lstStyle/>
          <a:p>
            <a:endParaRPr lang="en-US" dirty="0" smtClean="0"/>
          </a:p>
        </p:txBody>
      </p:sp>
      <p:sp>
        <p:nvSpPr>
          <p:cNvPr id="55300" name="Slide Number Placeholder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BBD9757-8040-4D36-8EEF-334CABB60E8B}" type="slidenum">
              <a:rPr lang="en-US" smtClean="0">
                <a:latin typeface="Times New Roman" pitchFamily="18" charset="0"/>
              </a:rPr>
              <a:pPr/>
              <a:t>26</a:t>
            </a:fld>
            <a:endParaRPr lang="en-US" dirty="0" smtClean="0">
              <a:latin typeface="Times New Roman"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a:defRPr/>
            </a:pPr>
            <a:fld id="{EB23BC7B-4D89-4FCF-8EC1-8E0D48D59A6D}" type="slidenum">
              <a:rPr lang="en-US" smtClean="0"/>
              <a:pPr>
                <a:defRPr/>
              </a:pPr>
              <a:t>27</a:t>
            </a:fld>
            <a:endParaRPr lang="en-US" dirty="0"/>
          </a:p>
        </p:txBody>
      </p:sp>
    </p:spTree>
    <p:extLst>
      <p:ext uri="{BB962C8B-B14F-4D97-AF65-F5344CB8AC3E}">
        <p14:creationId xmlns:p14="http://schemas.microsoft.com/office/powerpoint/2010/main" val="23616099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p:spPr>
        <p:txBody>
          <a:bodyPr/>
          <a:lstStyle/>
          <a:p>
            <a:endParaRPr lang="en-US" sz="1200" kern="1200" baseline="0" dirty="0" smtClean="0">
              <a:solidFill>
                <a:schemeClr val="tx1"/>
              </a:solidFill>
              <a:effectLst/>
              <a:latin typeface="Times New Roman" pitchFamily="18" charset="0"/>
              <a:ea typeface="+mn-ea"/>
              <a:cs typeface="+mn-cs"/>
            </a:endParaRPr>
          </a:p>
          <a:p>
            <a:endParaRPr lang="en-US" sz="1200" kern="1200" baseline="0" dirty="0" smtClean="0">
              <a:solidFill>
                <a:schemeClr val="tx1"/>
              </a:solidFill>
              <a:effectLst/>
              <a:latin typeface="Times New Roman" pitchFamily="18" charset="0"/>
              <a:ea typeface="+mn-ea"/>
              <a:cs typeface="+mn-cs"/>
            </a:endParaRPr>
          </a:p>
          <a:p>
            <a:endParaRPr lang="en-US" dirty="0" smtClean="0"/>
          </a:p>
        </p:txBody>
      </p:sp>
      <p:sp>
        <p:nvSpPr>
          <p:cNvPr id="56324" name="Slide Number Placeholder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964866A-A1C1-4EE5-889E-5DD02DCD53A6}" type="slidenum">
              <a:rPr lang="en-US" smtClean="0">
                <a:latin typeface="Times New Roman" pitchFamily="18" charset="0"/>
              </a:rPr>
              <a:pPr/>
              <a:t>28</a:t>
            </a:fld>
            <a:endParaRPr lang="en-US" dirty="0" smtClean="0">
              <a:latin typeface="Times New Roman" pitchFamily="18"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effectLst/>
              <a:latin typeface="Times New Roman" pitchFamily="18"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EB23BC7B-4D89-4FCF-8EC1-8E0D48D59A6D}" type="slidenum">
              <a:rPr lang="en-US" smtClean="0"/>
              <a:pPr>
                <a:defRPr/>
              </a:pPr>
              <a:t>29</a:t>
            </a:fld>
            <a:endParaRPr lang="en-US" dirty="0"/>
          </a:p>
        </p:txBody>
      </p:sp>
    </p:spTree>
    <p:extLst>
      <p:ext uri="{BB962C8B-B14F-4D97-AF65-F5344CB8AC3E}">
        <p14:creationId xmlns:p14="http://schemas.microsoft.com/office/powerpoint/2010/main" val="180836289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B23BC7B-4D89-4FCF-8EC1-8E0D48D59A6D}" type="slidenum">
              <a:rPr lang="en-US" smtClean="0"/>
              <a:pPr>
                <a:defRPr/>
              </a:pPr>
              <a:t>30</a:t>
            </a:fld>
            <a:endParaRPr lang="en-US" dirty="0"/>
          </a:p>
        </p:txBody>
      </p:sp>
    </p:spTree>
    <p:extLst>
      <p:ext uri="{BB962C8B-B14F-4D97-AF65-F5344CB8AC3E}">
        <p14:creationId xmlns:p14="http://schemas.microsoft.com/office/powerpoint/2010/main" val="425717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2B110A6-BFB2-437E-BCEB-F241F9EE757F}" type="slidenum">
              <a:rPr lang="en-US" smtClean="0">
                <a:latin typeface="Times New Roman" pitchFamily="18" charset="0"/>
              </a:rPr>
              <a:pPr/>
              <a:t>4</a:t>
            </a:fld>
            <a:endParaRPr lang="en-US" dirty="0" smtClean="0">
              <a:latin typeface="Times New Roman" pitchFamily="18"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p:spPr>
        <p:txBody>
          <a:bodyPr/>
          <a:lstStyle/>
          <a:p>
            <a:endParaRPr lang="en-US" dirty="0" smtClean="0"/>
          </a:p>
        </p:txBody>
      </p:sp>
      <p:sp>
        <p:nvSpPr>
          <p:cNvPr id="57348" name="Slide Number Placeholder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7F2DBB3-4E36-4F43-A67C-45D42A4BC058}" type="slidenum">
              <a:rPr lang="en-US" smtClean="0">
                <a:latin typeface="Times New Roman" pitchFamily="18" charset="0"/>
              </a:rPr>
              <a:pPr/>
              <a:t>31</a:t>
            </a:fld>
            <a:endParaRPr lang="en-US" dirty="0" smtClean="0">
              <a:latin typeface="Times New Roman" pitchFamily="18"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p:spPr>
        <p:txBody>
          <a:bodyPr/>
          <a:lstStyle/>
          <a:p>
            <a:endParaRPr lang="en-US" dirty="0" smtClean="0"/>
          </a:p>
        </p:txBody>
      </p:sp>
      <p:sp>
        <p:nvSpPr>
          <p:cNvPr id="58372" name="Slide Number Placeholder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628DE48-351D-4ED7-9570-592D8F028C70}" type="slidenum">
              <a:rPr lang="en-US" smtClean="0">
                <a:latin typeface="Times New Roman" pitchFamily="18" charset="0"/>
              </a:rPr>
              <a:pPr/>
              <a:t>32</a:t>
            </a:fld>
            <a:endParaRPr lang="en-US" dirty="0" smtClean="0">
              <a:latin typeface="Times New Roman" pitchFamily="18"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p:spPr>
        <p:txBody>
          <a:bodyPr/>
          <a:lstStyle/>
          <a:p>
            <a:endParaRPr lang="en-US" dirty="0" smtClean="0"/>
          </a:p>
        </p:txBody>
      </p:sp>
      <p:sp>
        <p:nvSpPr>
          <p:cNvPr id="59396" name="Slide Number Placeholder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31A1E36-B9DD-484E-81E2-8D4097F15291}" type="slidenum">
              <a:rPr lang="en-US" smtClean="0">
                <a:latin typeface="Times New Roman" pitchFamily="18" charset="0"/>
              </a:rPr>
              <a:pPr/>
              <a:t>33</a:t>
            </a:fld>
            <a:endParaRPr lang="en-US" dirty="0" smtClean="0">
              <a:latin typeface="Times New Roman" pitchFamily="18"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p:spPr>
        <p:txBody>
          <a:bodyPr/>
          <a:lstStyle/>
          <a:p>
            <a:endParaRPr lang="en-US" dirty="0" smtClean="0"/>
          </a:p>
        </p:txBody>
      </p:sp>
      <p:sp>
        <p:nvSpPr>
          <p:cNvPr id="60420" name="Slide Number Placeholder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78787C2-77C2-4702-8EE7-04A0EDA7D3BF}" type="slidenum">
              <a:rPr lang="en-US" smtClean="0">
                <a:latin typeface="Times New Roman" pitchFamily="18" charset="0"/>
              </a:rPr>
              <a:pPr/>
              <a:t>34</a:t>
            </a:fld>
            <a:endParaRPr lang="en-US" dirty="0" smtClean="0">
              <a:latin typeface="Times New Roman" pitchFamily="18"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     </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EB23BC7B-4D89-4FCF-8EC1-8E0D48D59A6D}" type="slidenum">
              <a:rPr lang="en-US" smtClean="0"/>
              <a:pPr>
                <a:defRPr/>
              </a:pPr>
              <a:t>35</a:t>
            </a:fld>
            <a:endParaRPr lang="en-US" dirty="0"/>
          </a:p>
        </p:txBody>
      </p:sp>
    </p:spTree>
    <p:extLst>
      <p:ext uri="{BB962C8B-B14F-4D97-AF65-F5344CB8AC3E}">
        <p14:creationId xmlns:p14="http://schemas.microsoft.com/office/powerpoint/2010/main" val="236524481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8C740A0-803D-4F68-9842-95F7AAD4727E}" type="slidenum">
              <a:rPr lang="en-US" smtClean="0">
                <a:latin typeface="Times New Roman" pitchFamily="18" charset="0"/>
              </a:rPr>
              <a:pPr/>
              <a:t>36</a:t>
            </a:fld>
            <a:endParaRPr lang="en-US" dirty="0" smtClean="0">
              <a:latin typeface="Times New Roman" pitchFamily="18"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1146F8B-CA47-4D5B-9FF9-45EA110115BD}" type="slidenum">
              <a:rPr lang="en-US" smtClean="0">
                <a:latin typeface="Times New Roman" pitchFamily="18" charset="0"/>
              </a:rPr>
              <a:pPr/>
              <a:t>37</a:t>
            </a:fld>
            <a:endParaRPr lang="en-US" dirty="0" smtClean="0">
              <a:latin typeface="Times New Roman" pitchFamily="18"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9B0C88E-E282-4218-8223-5FC264EFEA22}" type="slidenum">
              <a:rPr lang="en-US" smtClean="0">
                <a:latin typeface="Times New Roman" pitchFamily="18" charset="0"/>
              </a:rPr>
              <a:pPr/>
              <a:t>38</a:t>
            </a:fld>
            <a:endParaRPr lang="en-US" dirty="0" smtClean="0">
              <a:latin typeface="Times New Roman" pitchFamily="18"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B23BC7B-4D89-4FCF-8EC1-8E0D48D59A6D}" type="slidenum">
              <a:rPr lang="en-US" smtClean="0"/>
              <a:pPr>
                <a:defRPr/>
              </a:pPr>
              <a:t>39</a:t>
            </a:fld>
            <a:endParaRPr lang="en-US" dirty="0"/>
          </a:p>
        </p:txBody>
      </p:sp>
    </p:spTree>
    <p:extLst>
      <p:ext uri="{BB962C8B-B14F-4D97-AF65-F5344CB8AC3E}">
        <p14:creationId xmlns:p14="http://schemas.microsoft.com/office/powerpoint/2010/main" val="90598898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B23BC7B-4D89-4FCF-8EC1-8E0D48D59A6D}" type="slidenum">
              <a:rPr lang="en-US" smtClean="0"/>
              <a:pPr>
                <a:defRPr/>
              </a:pPr>
              <a:t>40</a:t>
            </a:fld>
            <a:endParaRPr lang="en-US" dirty="0"/>
          </a:p>
        </p:txBody>
      </p:sp>
    </p:spTree>
    <p:extLst>
      <p:ext uri="{BB962C8B-B14F-4D97-AF65-F5344CB8AC3E}">
        <p14:creationId xmlns:p14="http://schemas.microsoft.com/office/powerpoint/2010/main" val="27025915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p:spPr>
        <p:txBody>
          <a:bodyPr/>
          <a:lstStyle/>
          <a:p>
            <a:endParaRPr lang="en-US" dirty="0" smtClean="0"/>
          </a:p>
        </p:txBody>
      </p:sp>
      <p:sp>
        <p:nvSpPr>
          <p:cNvPr id="39940" name="Slide Number Placeholder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F484E8A-0B3C-4B88-881D-1226E491418F}" type="slidenum">
              <a:rPr lang="en-US" smtClean="0">
                <a:latin typeface="Times New Roman" pitchFamily="18" charset="0"/>
              </a:rPr>
              <a:pPr/>
              <a:t>5</a:t>
            </a:fld>
            <a:endParaRPr lang="en-US" dirty="0" smtClean="0">
              <a:latin typeface="Times New Roman" pitchFamily="18"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B23BC7B-4D89-4FCF-8EC1-8E0D48D59A6D}" type="slidenum">
              <a:rPr lang="en-US" smtClean="0"/>
              <a:pPr>
                <a:defRPr/>
              </a:pPr>
              <a:t>41</a:t>
            </a:fld>
            <a:endParaRPr lang="en-US" dirty="0"/>
          </a:p>
        </p:txBody>
      </p:sp>
    </p:spTree>
    <p:extLst>
      <p:ext uri="{BB962C8B-B14F-4D97-AF65-F5344CB8AC3E}">
        <p14:creationId xmlns:p14="http://schemas.microsoft.com/office/powerpoint/2010/main" val="205526907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B23BC7B-4D89-4FCF-8EC1-8E0D48D59A6D}" type="slidenum">
              <a:rPr lang="en-US" smtClean="0"/>
              <a:pPr>
                <a:defRPr/>
              </a:pPr>
              <a:t>42</a:t>
            </a:fld>
            <a:endParaRPr lang="en-US" dirty="0"/>
          </a:p>
        </p:txBody>
      </p:sp>
    </p:spTree>
    <p:extLst>
      <p:ext uri="{BB962C8B-B14F-4D97-AF65-F5344CB8AC3E}">
        <p14:creationId xmlns:p14="http://schemas.microsoft.com/office/powerpoint/2010/main" val="197197361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B23BC7B-4D89-4FCF-8EC1-8E0D48D59A6D}" type="slidenum">
              <a:rPr lang="en-US" smtClean="0"/>
              <a:pPr>
                <a:defRPr/>
              </a:pPr>
              <a:t>43</a:t>
            </a:fld>
            <a:endParaRPr lang="en-US" dirty="0"/>
          </a:p>
        </p:txBody>
      </p:sp>
    </p:spTree>
    <p:extLst>
      <p:ext uri="{BB962C8B-B14F-4D97-AF65-F5344CB8AC3E}">
        <p14:creationId xmlns:p14="http://schemas.microsoft.com/office/powerpoint/2010/main" val="74381069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B23BC7B-4D89-4FCF-8EC1-8E0D48D59A6D}" type="slidenum">
              <a:rPr lang="en-US" smtClean="0"/>
              <a:pPr>
                <a:defRPr/>
              </a:pPr>
              <a:t>44</a:t>
            </a:fld>
            <a:endParaRPr lang="en-US" dirty="0"/>
          </a:p>
        </p:txBody>
      </p:sp>
    </p:spTree>
    <p:extLst>
      <p:ext uri="{BB962C8B-B14F-4D97-AF65-F5344CB8AC3E}">
        <p14:creationId xmlns:p14="http://schemas.microsoft.com/office/powerpoint/2010/main" val="154538757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B23BC7B-4D89-4FCF-8EC1-8E0D48D59A6D}" type="slidenum">
              <a:rPr lang="en-US" smtClean="0"/>
              <a:pPr>
                <a:defRPr/>
              </a:pPr>
              <a:t>45</a:t>
            </a:fld>
            <a:endParaRPr lang="en-US" dirty="0"/>
          </a:p>
        </p:txBody>
      </p:sp>
    </p:spTree>
    <p:extLst>
      <p:ext uri="{BB962C8B-B14F-4D97-AF65-F5344CB8AC3E}">
        <p14:creationId xmlns:p14="http://schemas.microsoft.com/office/powerpoint/2010/main" val="268774349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effectLst/>
              <a:latin typeface="Times New Roman" pitchFamily="18"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EB23BC7B-4D89-4FCF-8EC1-8E0D48D59A6D}" type="slidenum">
              <a:rPr lang="en-US" smtClean="0"/>
              <a:pPr>
                <a:defRPr/>
              </a:pPr>
              <a:t>46</a:t>
            </a:fld>
            <a:endParaRPr lang="en-US" dirty="0"/>
          </a:p>
        </p:txBody>
      </p:sp>
    </p:spTree>
    <p:extLst>
      <p:ext uri="{BB962C8B-B14F-4D97-AF65-F5344CB8AC3E}">
        <p14:creationId xmlns:p14="http://schemas.microsoft.com/office/powerpoint/2010/main" val="168144851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6E58EF6-81D8-438A-B0B7-A9FAE95FB110}" type="slidenum">
              <a:rPr lang="en-US" smtClean="0">
                <a:latin typeface="Times New Roman" pitchFamily="18" charset="0"/>
              </a:rPr>
              <a:pPr/>
              <a:t>47</a:t>
            </a:fld>
            <a:endParaRPr lang="en-US" dirty="0" smtClean="0">
              <a:latin typeface="Times New Roman" pitchFamily="18"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B23BC7B-4D89-4FCF-8EC1-8E0D48D59A6D}" type="slidenum">
              <a:rPr lang="en-US" smtClean="0"/>
              <a:pPr>
                <a:defRPr/>
              </a:pPr>
              <a:t>6</a:t>
            </a:fld>
            <a:endParaRPr lang="en-US" dirty="0"/>
          </a:p>
        </p:txBody>
      </p:sp>
    </p:spTree>
    <p:extLst>
      <p:ext uri="{BB962C8B-B14F-4D97-AF65-F5344CB8AC3E}">
        <p14:creationId xmlns:p14="http://schemas.microsoft.com/office/powerpoint/2010/main" val="41224449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p:spPr>
        <p:txBody>
          <a:bodyPr/>
          <a:lstStyle/>
          <a:p>
            <a:endParaRPr lang="en-US" dirty="0" smtClean="0"/>
          </a:p>
        </p:txBody>
      </p:sp>
      <p:sp>
        <p:nvSpPr>
          <p:cNvPr id="40964" name="Slide Number Placeholder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B430985-EB55-4135-B365-CD51359213E5}" type="slidenum">
              <a:rPr lang="en-US" smtClean="0">
                <a:latin typeface="Times New Roman" pitchFamily="18" charset="0"/>
              </a:rPr>
              <a:pPr/>
              <a:t>7</a:t>
            </a:fld>
            <a:endParaRPr lang="en-US" dirty="0"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p:spPr>
        <p:txBody>
          <a:bodyPr/>
          <a:lstStyle/>
          <a:p>
            <a:endParaRPr lang="en-US" dirty="0" smtClean="0"/>
          </a:p>
        </p:txBody>
      </p:sp>
      <p:sp>
        <p:nvSpPr>
          <p:cNvPr id="41988" name="Slide Number Placeholder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6AFA851-6835-49CE-92A2-1B9A4D7EE2BF}" type="slidenum">
              <a:rPr lang="en-US" smtClean="0">
                <a:latin typeface="Times New Roman" pitchFamily="18" charset="0"/>
              </a:rPr>
              <a:pPr/>
              <a:t>8</a:t>
            </a:fld>
            <a:endParaRPr lang="en-US" dirty="0"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p:spPr>
        <p:txBody>
          <a:bodyPr/>
          <a:lstStyle/>
          <a:p>
            <a:endParaRPr lang="en-US" dirty="0" smtClean="0"/>
          </a:p>
        </p:txBody>
      </p:sp>
      <p:sp>
        <p:nvSpPr>
          <p:cNvPr id="43012" name="Slide Number Placeholder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17E7463-57F5-4C8E-858D-C2704015CF09}" type="slidenum">
              <a:rPr lang="en-US" smtClean="0">
                <a:latin typeface="Times New Roman" pitchFamily="18" charset="0"/>
              </a:rPr>
              <a:pPr/>
              <a:t>9</a:t>
            </a:fld>
            <a:endParaRPr lang="en-US" dirty="0"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p:spPr>
        <p:txBody>
          <a:bodyPr/>
          <a:lstStyle/>
          <a:p>
            <a:endParaRPr lang="en-US" dirty="0" smtClean="0"/>
          </a:p>
        </p:txBody>
      </p:sp>
      <p:sp>
        <p:nvSpPr>
          <p:cNvPr id="44036" name="Slide Number Placeholder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B0133F2-B615-42CF-AF47-88C4D81AD12F}" type="slidenum">
              <a:rPr lang="en-US" smtClean="0">
                <a:latin typeface="Times New Roman" pitchFamily="18" charset="0"/>
              </a:rPr>
              <a:pPr/>
              <a:t>10</a:t>
            </a:fld>
            <a:endParaRPr lang="en-US" dirty="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E4BDB52-DF1C-4814-BB5D-991DCFB99EAE}" type="slidenum">
              <a:rPr lang="en-US"/>
              <a:pPr>
                <a:defRPr/>
              </a:pPr>
              <a:t>‹#›</a:t>
            </a:fld>
            <a:endParaRPr lang="en-US" dirty="0"/>
          </a:p>
        </p:txBody>
      </p:sp>
    </p:spTree>
    <p:extLst>
      <p:ext uri="{BB962C8B-B14F-4D97-AF65-F5344CB8AC3E}">
        <p14:creationId xmlns:p14="http://schemas.microsoft.com/office/powerpoint/2010/main" val="4063255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136242B-2D10-43E5-AD78-0618A9C56A4E}" type="slidenum">
              <a:rPr lang="en-US"/>
              <a:pPr>
                <a:defRPr/>
              </a:pPr>
              <a:t>‹#›</a:t>
            </a:fld>
            <a:endParaRPr lang="en-US" dirty="0"/>
          </a:p>
        </p:txBody>
      </p:sp>
    </p:spTree>
    <p:extLst>
      <p:ext uri="{BB962C8B-B14F-4D97-AF65-F5344CB8AC3E}">
        <p14:creationId xmlns:p14="http://schemas.microsoft.com/office/powerpoint/2010/main" val="1750180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EE39369-70AE-423D-8E2E-1C50AA73EB31}" type="slidenum">
              <a:rPr lang="en-US"/>
              <a:pPr>
                <a:defRPr/>
              </a:pPr>
              <a:t>‹#›</a:t>
            </a:fld>
            <a:endParaRPr lang="en-US" dirty="0"/>
          </a:p>
        </p:txBody>
      </p:sp>
    </p:spTree>
    <p:extLst>
      <p:ext uri="{BB962C8B-B14F-4D97-AF65-F5344CB8AC3E}">
        <p14:creationId xmlns:p14="http://schemas.microsoft.com/office/powerpoint/2010/main" val="17167935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83F3E29-AEE4-41DA-BC67-E723E82D34C4}" type="slidenum">
              <a:rPr lang="en-US"/>
              <a:pPr>
                <a:defRPr/>
              </a:pPr>
              <a:t>‹#›</a:t>
            </a:fld>
            <a:endParaRPr lang="en-US" dirty="0"/>
          </a:p>
        </p:txBody>
      </p:sp>
    </p:spTree>
    <p:extLst>
      <p:ext uri="{BB962C8B-B14F-4D97-AF65-F5344CB8AC3E}">
        <p14:creationId xmlns:p14="http://schemas.microsoft.com/office/powerpoint/2010/main" val="31512230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DE0284E-B17B-41BD-A621-7D73314454D1}" type="slidenum">
              <a:rPr lang="en-US"/>
              <a:pPr>
                <a:defRPr/>
              </a:pPr>
              <a:t>‹#›</a:t>
            </a:fld>
            <a:endParaRPr lang="en-US" dirty="0"/>
          </a:p>
        </p:txBody>
      </p:sp>
    </p:spTree>
    <p:extLst>
      <p:ext uri="{BB962C8B-B14F-4D97-AF65-F5344CB8AC3E}">
        <p14:creationId xmlns:p14="http://schemas.microsoft.com/office/powerpoint/2010/main" val="246711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8412769-5349-43C7-B291-42D4673A9D16}" type="slidenum">
              <a:rPr lang="en-US"/>
              <a:pPr>
                <a:defRPr/>
              </a:pPr>
              <a:t>‹#›</a:t>
            </a:fld>
            <a:endParaRPr lang="en-US" dirty="0"/>
          </a:p>
        </p:txBody>
      </p:sp>
    </p:spTree>
    <p:extLst>
      <p:ext uri="{BB962C8B-B14F-4D97-AF65-F5344CB8AC3E}">
        <p14:creationId xmlns:p14="http://schemas.microsoft.com/office/powerpoint/2010/main" val="1469880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1A20D7D-E16C-40D8-AE39-FDE861BD4C98}" type="slidenum">
              <a:rPr lang="en-US"/>
              <a:pPr>
                <a:defRPr/>
              </a:pPr>
              <a:t>‹#›</a:t>
            </a:fld>
            <a:endParaRPr lang="en-US" dirty="0"/>
          </a:p>
        </p:txBody>
      </p:sp>
    </p:spTree>
    <p:extLst>
      <p:ext uri="{BB962C8B-B14F-4D97-AF65-F5344CB8AC3E}">
        <p14:creationId xmlns:p14="http://schemas.microsoft.com/office/powerpoint/2010/main" val="269726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7B48EEB-C3AA-46D9-8387-75CDF7160595}" type="slidenum">
              <a:rPr lang="en-US"/>
              <a:pPr>
                <a:defRPr/>
              </a:pPr>
              <a:t>‹#›</a:t>
            </a:fld>
            <a:endParaRPr lang="en-US" dirty="0"/>
          </a:p>
        </p:txBody>
      </p:sp>
    </p:spTree>
    <p:extLst>
      <p:ext uri="{BB962C8B-B14F-4D97-AF65-F5344CB8AC3E}">
        <p14:creationId xmlns:p14="http://schemas.microsoft.com/office/powerpoint/2010/main" val="2422325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05BF0A00-ECBF-43EA-97FE-4EA9616D216F}" type="slidenum">
              <a:rPr lang="en-US"/>
              <a:pPr>
                <a:defRPr/>
              </a:pPr>
              <a:t>‹#›</a:t>
            </a:fld>
            <a:endParaRPr lang="en-US" dirty="0"/>
          </a:p>
        </p:txBody>
      </p:sp>
    </p:spTree>
    <p:extLst>
      <p:ext uri="{BB962C8B-B14F-4D97-AF65-F5344CB8AC3E}">
        <p14:creationId xmlns:p14="http://schemas.microsoft.com/office/powerpoint/2010/main" val="2000352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B1486FA0-DF0A-4602-8BA9-4189DC0FE5BA}" type="slidenum">
              <a:rPr lang="en-US"/>
              <a:pPr>
                <a:defRPr/>
              </a:pPr>
              <a:t>‹#›</a:t>
            </a:fld>
            <a:endParaRPr lang="en-US" dirty="0"/>
          </a:p>
        </p:txBody>
      </p:sp>
    </p:spTree>
    <p:extLst>
      <p:ext uri="{BB962C8B-B14F-4D97-AF65-F5344CB8AC3E}">
        <p14:creationId xmlns:p14="http://schemas.microsoft.com/office/powerpoint/2010/main" val="2962714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02124992-5882-4196-8752-70036A0C0338}" type="slidenum">
              <a:rPr lang="en-US"/>
              <a:pPr>
                <a:defRPr/>
              </a:pPr>
              <a:t>‹#›</a:t>
            </a:fld>
            <a:endParaRPr lang="en-US" dirty="0"/>
          </a:p>
        </p:txBody>
      </p:sp>
    </p:spTree>
    <p:extLst>
      <p:ext uri="{BB962C8B-B14F-4D97-AF65-F5344CB8AC3E}">
        <p14:creationId xmlns:p14="http://schemas.microsoft.com/office/powerpoint/2010/main" val="2598554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63FC6C2-8088-4A8B-BCDD-CADC836958CE}" type="slidenum">
              <a:rPr lang="en-US"/>
              <a:pPr>
                <a:defRPr/>
              </a:pPr>
              <a:t>‹#›</a:t>
            </a:fld>
            <a:endParaRPr lang="en-US" dirty="0"/>
          </a:p>
        </p:txBody>
      </p:sp>
    </p:spTree>
    <p:extLst>
      <p:ext uri="{BB962C8B-B14F-4D97-AF65-F5344CB8AC3E}">
        <p14:creationId xmlns:p14="http://schemas.microsoft.com/office/powerpoint/2010/main" val="1226839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42489C1-5B00-47DD-BD0E-3D188C50C1BB}" type="slidenum">
              <a:rPr lang="en-US"/>
              <a:pPr>
                <a:defRPr/>
              </a:pPr>
              <a:t>‹#›</a:t>
            </a:fld>
            <a:endParaRPr lang="en-US" dirty="0"/>
          </a:p>
        </p:txBody>
      </p:sp>
    </p:spTree>
    <p:extLst>
      <p:ext uri="{BB962C8B-B14F-4D97-AF65-F5344CB8AC3E}">
        <p14:creationId xmlns:p14="http://schemas.microsoft.com/office/powerpoint/2010/main" val="2507250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915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dirty="0"/>
          </a:p>
        </p:txBody>
      </p:sp>
      <p:sp>
        <p:nvSpPr>
          <p:cNvPr id="4915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dirty="0"/>
          </a:p>
        </p:txBody>
      </p:sp>
      <p:sp>
        <p:nvSpPr>
          <p:cNvPr id="4915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D910CA67-DB9E-4DEA-9A31-CDF09EED143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 id="2147483669"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609600" y="457200"/>
            <a:ext cx="8001000" cy="1981200"/>
          </a:xfrm>
        </p:spPr>
        <p:txBody>
          <a:bodyPr/>
          <a:lstStyle/>
          <a:p>
            <a:r>
              <a:rPr lang="en-US" sz="3600" dirty="0"/>
              <a:t>APPLYING FINANCIAL MODELS</a:t>
            </a:r>
            <a:br>
              <a:rPr lang="en-US" sz="3600" dirty="0"/>
            </a:br>
            <a:r>
              <a:rPr lang="en-US" sz="3600" dirty="0" smtClean="0"/>
              <a:t>To </a:t>
            </a:r>
            <a:r>
              <a:rPr lang="en-US" sz="3600" dirty="0"/>
              <a:t>Value, Structure, and Negotiate </a:t>
            </a:r>
            <a:br>
              <a:rPr lang="en-US" sz="3600" dirty="0"/>
            </a:br>
            <a:r>
              <a:rPr lang="en-US" sz="3600" dirty="0"/>
              <a:t>Stock and Asset Purchases</a:t>
            </a:r>
            <a:br>
              <a:rPr lang="en-US" sz="3600" dirty="0"/>
            </a:br>
            <a:endParaRPr lang="en-US" sz="3600" dirty="0" smtClean="0"/>
          </a:p>
        </p:txBody>
      </p:sp>
      <p:pic>
        <p:nvPicPr>
          <p:cNvPr id="2051" name="Picture 5" descr="Part III"/>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7400" y="2590800"/>
            <a:ext cx="54864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0" y="0"/>
            <a:ext cx="9144000" cy="533400"/>
          </a:xfrm>
          <a:solidFill>
            <a:srgbClr val="92D050"/>
          </a:solidFill>
        </p:spPr>
        <p:txBody>
          <a:bodyPr/>
          <a:lstStyle/>
          <a:p>
            <a:r>
              <a:rPr lang="en-US" sz="3200" dirty="0" smtClean="0"/>
              <a:t>M&amp;A Model Worksheets</a:t>
            </a:r>
          </a:p>
        </p:txBody>
      </p:sp>
      <p:sp>
        <p:nvSpPr>
          <p:cNvPr id="10243" name="Content Placeholder 2"/>
          <p:cNvSpPr>
            <a:spLocks noGrp="1"/>
          </p:cNvSpPr>
          <p:nvPr>
            <p:ph idx="1"/>
          </p:nvPr>
        </p:nvSpPr>
        <p:spPr>
          <a:xfrm>
            <a:off x="0" y="609600"/>
            <a:ext cx="9067800" cy="6019800"/>
          </a:xfrm>
        </p:spPr>
        <p:txBody>
          <a:bodyPr/>
          <a:lstStyle/>
          <a:p>
            <a:pPr>
              <a:defRPr/>
            </a:pPr>
            <a:r>
              <a:rPr lang="en-US" sz="1600" dirty="0" smtClean="0"/>
              <a:t>Model Instructions</a:t>
            </a:r>
          </a:p>
          <a:p>
            <a:pPr>
              <a:defRPr/>
            </a:pPr>
            <a:r>
              <a:rPr lang="en-US" sz="1600" dirty="0" smtClean="0"/>
              <a:t>Summary (Includes deal terms, sources/uses of funds, synergy estimates, EPS impact, and key credit ratios.)</a:t>
            </a:r>
          </a:p>
          <a:p>
            <a:pPr>
              <a:defRPr/>
            </a:pPr>
            <a:r>
              <a:rPr lang="en-US" sz="1600" b="1" dirty="0" smtClean="0"/>
              <a:t>Step 1: Input historical financial data and determine key value drivers</a:t>
            </a:r>
          </a:p>
          <a:p>
            <a:pPr lvl="1">
              <a:defRPr/>
            </a:pPr>
            <a:r>
              <a:rPr lang="en-US" sz="1200" b="1" dirty="0" smtClean="0"/>
              <a:t>Target  and Acquirer Assumptions (historical </a:t>
            </a:r>
            <a:r>
              <a:rPr lang="en-US" sz="1200" b="1" dirty="0"/>
              <a:t> </a:t>
            </a:r>
            <a:r>
              <a:rPr lang="en-US" sz="1200" b="1" dirty="0" smtClean="0"/>
              <a:t>data used to project  financial statements)</a:t>
            </a:r>
          </a:p>
          <a:p>
            <a:pPr lvl="1">
              <a:defRPr/>
            </a:pPr>
            <a:r>
              <a:rPr lang="en-US" sz="1200" b="1" dirty="0" smtClean="0"/>
              <a:t>Target and Acquirer Income Statement (historical period only)</a:t>
            </a:r>
          </a:p>
          <a:p>
            <a:pPr lvl="1">
              <a:defRPr/>
            </a:pPr>
            <a:r>
              <a:rPr lang="en-US" sz="1200" b="1" dirty="0" smtClean="0"/>
              <a:t>Target and Acquirer Balance Sheet Statements (historical period only)</a:t>
            </a:r>
          </a:p>
          <a:p>
            <a:pPr lvl="1">
              <a:defRPr/>
            </a:pPr>
            <a:r>
              <a:rPr lang="en-US" sz="1200" b="1" dirty="0" smtClean="0"/>
              <a:t>Target and Acquirer Cash Flow Statements (historical periods only)</a:t>
            </a:r>
          </a:p>
          <a:p>
            <a:pPr>
              <a:defRPr/>
            </a:pPr>
            <a:r>
              <a:rPr lang="en-US" sz="1600" b="1" dirty="0" smtClean="0"/>
              <a:t>Step 2: Input Target and Acquirer forecast assumptions and estimate standalone values</a:t>
            </a:r>
          </a:p>
          <a:p>
            <a:pPr lvl="1">
              <a:defRPr/>
            </a:pPr>
            <a:r>
              <a:rPr lang="en-US" sz="1200" b="1" dirty="0" smtClean="0"/>
              <a:t>Target and Acquirer Assumptions (enables projections of  Target and Acquirer financial statements)</a:t>
            </a:r>
          </a:p>
          <a:p>
            <a:pPr lvl="1">
              <a:defRPr/>
            </a:pPr>
            <a:r>
              <a:rPr lang="en-US" sz="1200" b="1" dirty="0" smtClean="0"/>
              <a:t>Target </a:t>
            </a:r>
            <a:r>
              <a:rPr lang="en-US" sz="1200" b="1" dirty="0"/>
              <a:t> </a:t>
            </a:r>
            <a:r>
              <a:rPr lang="en-US" sz="1200" b="1" dirty="0" smtClean="0"/>
              <a:t>and Acquirer IS (Income Statement—selected line item s only)</a:t>
            </a:r>
          </a:p>
          <a:p>
            <a:pPr lvl="1">
              <a:defRPr/>
            </a:pPr>
            <a:r>
              <a:rPr lang="en-US" sz="1200" b="1" dirty="0" smtClean="0"/>
              <a:t>Target and Acquirer BS (Balance Sheet—selected line items only)</a:t>
            </a:r>
          </a:p>
          <a:p>
            <a:pPr lvl="1">
              <a:defRPr/>
            </a:pPr>
            <a:r>
              <a:rPr lang="en-US" sz="1200" b="1" dirty="0" smtClean="0"/>
              <a:t>Target and Acquirer CF (Cash Flow—selected line items only)</a:t>
            </a:r>
          </a:p>
          <a:p>
            <a:pPr>
              <a:defRPr/>
            </a:pPr>
            <a:r>
              <a:rPr lang="en-US" sz="1600" b="1" dirty="0" smtClean="0"/>
              <a:t>Step 3: Estimate value of Newco, including synergy &amp; deal terms</a:t>
            </a:r>
          </a:p>
          <a:p>
            <a:pPr lvl="1">
              <a:defRPr/>
            </a:pPr>
            <a:r>
              <a:rPr lang="en-US" sz="1200" b="1" dirty="0" smtClean="0"/>
              <a:t>Newco Assumptions (enables projections of combined firms financial statements)</a:t>
            </a:r>
          </a:p>
          <a:p>
            <a:pPr lvl="1">
              <a:defRPr/>
            </a:pPr>
            <a:r>
              <a:rPr lang="en-US" sz="1200" b="1" dirty="0" smtClean="0"/>
              <a:t>Newco IS (Income Statement)</a:t>
            </a:r>
          </a:p>
          <a:p>
            <a:pPr lvl="1">
              <a:defRPr/>
            </a:pPr>
            <a:r>
              <a:rPr lang="en-US" sz="1200" b="1" dirty="0" smtClean="0"/>
              <a:t>Newco BS (Balance Sheet)</a:t>
            </a:r>
          </a:p>
          <a:p>
            <a:pPr lvl="1">
              <a:defRPr/>
            </a:pPr>
            <a:r>
              <a:rPr lang="en-US" sz="1200" b="1" dirty="0" smtClean="0"/>
              <a:t>Newco CF (Cash Flow)</a:t>
            </a:r>
          </a:p>
          <a:p>
            <a:pPr>
              <a:defRPr/>
            </a:pPr>
            <a:r>
              <a:rPr lang="en-US" sz="1600" b="1" dirty="0" smtClean="0"/>
              <a:t>Step 4: Determine appropriateness of offer price and Newco post-transaction capital structure</a:t>
            </a:r>
          </a:p>
          <a:p>
            <a:pPr lvl="1">
              <a:defRPr/>
            </a:pPr>
            <a:r>
              <a:rPr lang="en-US" sz="1200" b="1" dirty="0" smtClean="0"/>
              <a:t>Debt Repayment (Includes repayment schedule for target debt assumed by the acquirer, the acquirer’s pre-transaction debt), and new debt issued to finance the deal)</a:t>
            </a:r>
          </a:p>
          <a:p>
            <a:pPr lvl="1">
              <a:defRPr/>
            </a:pPr>
            <a:r>
              <a:rPr lang="en-US" sz="1200" b="1" dirty="0" smtClean="0"/>
              <a:t>Options-Convertibles (Estimates number of new target shares that must be acquired due to option conversion and the conversion of convertible debt and preferred equity.</a:t>
            </a:r>
          </a:p>
          <a:p>
            <a:pPr lvl="1">
              <a:defRPr/>
            </a:pPr>
            <a:r>
              <a:rPr lang="en-US" sz="1200" b="1" dirty="0" smtClean="0"/>
              <a:t>Valuation (Includes the valuation of target, acquirer, and Newco enterprise value, equity value and price per share.)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400"/>
            <a:ext cx="9144000" cy="1066800"/>
          </a:xfrm>
          <a:solidFill>
            <a:srgbClr val="92D050"/>
          </a:solidFill>
        </p:spPr>
        <p:txBody>
          <a:bodyPr/>
          <a:lstStyle/>
          <a:p>
            <a:r>
              <a:rPr lang="en-US" dirty="0" smtClean="0"/>
              <a:t>Model Balancing Mechanism</a:t>
            </a:r>
            <a:endParaRPr lang="en-US" dirty="0"/>
          </a:p>
        </p:txBody>
      </p:sp>
      <p:sp>
        <p:nvSpPr>
          <p:cNvPr id="3" name="Content Placeholder 2"/>
          <p:cNvSpPr>
            <a:spLocks noGrp="1"/>
          </p:cNvSpPr>
          <p:nvPr>
            <p:ph idx="1"/>
          </p:nvPr>
        </p:nvSpPr>
        <p:spPr>
          <a:xfrm>
            <a:off x="457200" y="1600200"/>
            <a:ext cx="8229600" cy="4525963"/>
          </a:xfrm>
        </p:spPr>
        <p:txBody>
          <a:bodyPr/>
          <a:lstStyle/>
          <a:p>
            <a:r>
              <a:rPr lang="en-US" sz="2400" dirty="0" smtClean="0"/>
              <a:t>Financial models are in balance when total assets (TA) equal liabilities (TL) plus shareholders’ equity (SE).</a:t>
            </a:r>
          </a:p>
          <a:p>
            <a:r>
              <a:rPr lang="en-US" sz="2400" dirty="0" smtClean="0"/>
              <a:t>The model balances automatically:</a:t>
            </a:r>
          </a:p>
          <a:p>
            <a:pPr lvl="1"/>
            <a:r>
              <a:rPr lang="en-US" sz="2400" dirty="0" smtClean="0"/>
              <a:t>If TA &gt; TL + SE (i.e., a cash outflow), the firm borrows through its revolving loan facility (credit line) to finance the asset growth </a:t>
            </a:r>
          </a:p>
          <a:p>
            <a:pPr lvl="1"/>
            <a:r>
              <a:rPr lang="en-US" sz="2400" dirty="0" smtClean="0"/>
              <a:t>If TA &lt; TL + SE (i.e., a cash inflow), the firm pays off any outstanding revolving loan balance with the cash inflow exceeding the minimum required cash balances</a:t>
            </a:r>
          </a:p>
          <a:p>
            <a:pPr marL="457200" lvl="1" indent="0">
              <a:buNone/>
            </a:pPr>
            <a:r>
              <a:rPr lang="en-US" sz="1600" dirty="0" smtClean="0"/>
              <a:t>     </a:t>
            </a:r>
            <a:endParaRPr lang="en-US" sz="2000" dirty="0"/>
          </a:p>
          <a:p>
            <a:pPr marL="0" indent="0">
              <a:buNone/>
            </a:pPr>
            <a:endParaRPr lang="en-US" sz="2000" dirty="0" smtClean="0"/>
          </a:p>
          <a:p>
            <a:endParaRPr lang="en-US" sz="2000" dirty="0"/>
          </a:p>
        </p:txBody>
      </p:sp>
    </p:spTree>
    <p:extLst>
      <p:ext uri="{BB962C8B-B14F-4D97-AF65-F5344CB8AC3E}">
        <p14:creationId xmlns:p14="http://schemas.microsoft.com/office/powerpoint/2010/main" val="3339448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92D050"/>
          </a:solidFill>
        </p:spPr>
        <p:txBody>
          <a:bodyPr/>
          <a:lstStyle/>
          <a:p>
            <a:r>
              <a:rPr lang="en-US" sz="4000" dirty="0" smtClean="0"/>
              <a:t>Input Versus Formula Model Cells</a:t>
            </a:r>
            <a:endParaRPr lang="en-US" sz="4000" dirty="0"/>
          </a:p>
        </p:txBody>
      </p:sp>
      <p:sp>
        <p:nvSpPr>
          <p:cNvPr id="3" name="Content Placeholder 2"/>
          <p:cNvSpPr>
            <a:spLocks noGrp="1"/>
          </p:cNvSpPr>
          <p:nvPr>
            <p:ph idx="1"/>
          </p:nvPr>
        </p:nvSpPr>
        <p:spPr>
          <a:xfrm>
            <a:off x="457200" y="1447800"/>
            <a:ext cx="8229600" cy="4678363"/>
          </a:xfrm>
        </p:spPr>
        <p:txBody>
          <a:bodyPr/>
          <a:lstStyle/>
          <a:p>
            <a:pPr lvl="0"/>
            <a:r>
              <a:rPr lang="en-US" sz="2800" dirty="0" smtClean="0"/>
              <a:t>Cells containing formulas are in </a:t>
            </a:r>
            <a:r>
              <a:rPr lang="en-US" sz="2800" b="1" dirty="0" smtClean="0"/>
              <a:t>black</a:t>
            </a:r>
          </a:p>
          <a:p>
            <a:pPr lvl="0"/>
            <a:r>
              <a:rPr lang="en-US" sz="2800" dirty="0" smtClean="0"/>
              <a:t>Cells highlighted in </a:t>
            </a:r>
            <a:r>
              <a:rPr lang="en-US" sz="2800" b="1" dirty="0" smtClean="0">
                <a:solidFill>
                  <a:srgbClr val="FFFF00"/>
                </a:solidFill>
              </a:rPr>
              <a:t>yellow</a:t>
            </a:r>
            <a:r>
              <a:rPr lang="en-US" sz="2800" dirty="0" smtClean="0"/>
              <a:t> are input cells </a:t>
            </a:r>
          </a:p>
          <a:p>
            <a:pPr lvl="1"/>
            <a:r>
              <a:rPr lang="en-US" dirty="0" smtClean="0"/>
              <a:t>Changes </a:t>
            </a:r>
            <a:r>
              <a:rPr lang="en-US" dirty="0"/>
              <a:t>to the content of these cells will fill in all cells containing formulas. </a:t>
            </a:r>
            <a:endParaRPr lang="en-US" dirty="0" smtClean="0"/>
          </a:p>
          <a:p>
            <a:pPr lvl="1"/>
            <a:r>
              <a:rPr lang="en-US" dirty="0" smtClean="0"/>
              <a:t> </a:t>
            </a:r>
            <a:r>
              <a:rPr lang="en-US" dirty="0"/>
              <a:t>When replacing pre-existing data, it is helpful to change the color of those cells for which the data inputs have been made. </a:t>
            </a:r>
            <a:endParaRPr lang="en-US" dirty="0" smtClean="0"/>
          </a:p>
          <a:p>
            <a:pPr lvl="0"/>
            <a:r>
              <a:rPr lang="en-US" sz="2800" b="1" dirty="0" smtClean="0">
                <a:solidFill>
                  <a:srgbClr val="FF0000"/>
                </a:solidFill>
              </a:rPr>
              <a:t>Red</a:t>
            </a:r>
            <a:r>
              <a:rPr lang="en-US" sz="2800" dirty="0" smtClean="0"/>
              <a:t> </a:t>
            </a:r>
            <a:r>
              <a:rPr lang="en-US" sz="2800" dirty="0"/>
              <a:t>cells at the bottom of the balance sheet worksheets </a:t>
            </a:r>
            <a:r>
              <a:rPr lang="en-US" sz="2800" dirty="0" smtClean="0"/>
              <a:t>should be zero indicating the model is in balance. </a:t>
            </a:r>
            <a:endParaRPr lang="en-US" sz="2800" dirty="0"/>
          </a:p>
          <a:p>
            <a:endParaRPr lang="en-US" dirty="0"/>
          </a:p>
        </p:txBody>
      </p:sp>
    </p:spTree>
    <p:extLst>
      <p:ext uri="{BB962C8B-B14F-4D97-AF65-F5344CB8AC3E}">
        <p14:creationId xmlns:p14="http://schemas.microsoft.com/office/powerpoint/2010/main" val="4226062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0" y="0"/>
            <a:ext cx="9144000" cy="1066800"/>
          </a:xfrm>
          <a:solidFill>
            <a:srgbClr val="92D050"/>
          </a:solidFill>
        </p:spPr>
        <p:txBody>
          <a:bodyPr/>
          <a:lstStyle/>
          <a:p>
            <a:r>
              <a:rPr lang="en-US" dirty="0" smtClean="0"/>
              <a:t>Using the M&amp;A Model</a:t>
            </a:r>
          </a:p>
        </p:txBody>
      </p:sp>
      <p:sp>
        <p:nvSpPr>
          <p:cNvPr id="12291" name="Content Placeholder 2"/>
          <p:cNvSpPr>
            <a:spLocks noGrp="1"/>
          </p:cNvSpPr>
          <p:nvPr>
            <p:ph idx="1"/>
          </p:nvPr>
        </p:nvSpPr>
        <p:spPr>
          <a:xfrm>
            <a:off x="457200" y="1752600"/>
            <a:ext cx="8229600" cy="4373563"/>
          </a:xfrm>
        </p:spPr>
        <p:txBody>
          <a:bodyPr/>
          <a:lstStyle/>
          <a:p>
            <a:pPr>
              <a:spcBef>
                <a:spcPts val="3000"/>
              </a:spcBef>
            </a:pPr>
            <a:r>
              <a:rPr lang="en-US" sz="2400" dirty="0" smtClean="0"/>
              <a:t>Step 1: Construct historical financial statements for Acquirer and Target and determine key value drivers</a:t>
            </a:r>
          </a:p>
          <a:p>
            <a:pPr>
              <a:spcBef>
                <a:spcPts val="3000"/>
              </a:spcBef>
            </a:pPr>
            <a:r>
              <a:rPr lang="en-US" sz="2400" dirty="0" smtClean="0"/>
              <a:t>Step 2: Project Target and Acquirer financials and determine their standalone value</a:t>
            </a:r>
          </a:p>
          <a:p>
            <a:pPr>
              <a:spcBef>
                <a:spcPts val="3000"/>
              </a:spcBef>
            </a:pPr>
            <a:r>
              <a:rPr lang="en-US" sz="2400" dirty="0" smtClean="0"/>
              <a:t>Step 3: Estimate the value of the combined firms (“Newco), including the effects of synergy &amp; deal terms.</a:t>
            </a:r>
          </a:p>
          <a:p>
            <a:pPr>
              <a:spcBef>
                <a:spcPts val="3000"/>
              </a:spcBef>
            </a:pPr>
            <a:r>
              <a:rPr lang="en-US" sz="2400" dirty="0" smtClean="0"/>
              <a:t>Step 4: Determine the appropriateness of the offer price and Newco’s post-transaction capital structure.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a:solidFill>
            <a:srgbClr val="92D050"/>
          </a:solidFill>
        </p:spPr>
        <p:txBody>
          <a:bodyPr/>
          <a:lstStyle/>
          <a:p>
            <a:pPr>
              <a:spcBef>
                <a:spcPts val="3000"/>
              </a:spcBef>
            </a:pPr>
            <a:r>
              <a:rPr lang="en-US" sz="3200" dirty="0"/>
              <a:t>Step 1: Construct </a:t>
            </a:r>
            <a:r>
              <a:rPr lang="en-US" sz="3200" dirty="0" smtClean="0"/>
              <a:t>Historical Financial Statements and Determine Key Value Drivers</a:t>
            </a:r>
            <a:endParaRPr lang="en-US" sz="3200" dirty="0"/>
          </a:p>
        </p:txBody>
      </p:sp>
      <p:sp>
        <p:nvSpPr>
          <p:cNvPr id="3" name="Content Placeholder 2"/>
          <p:cNvSpPr>
            <a:spLocks noGrp="1"/>
          </p:cNvSpPr>
          <p:nvPr>
            <p:ph idx="1"/>
          </p:nvPr>
        </p:nvSpPr>
        <p:spPr>
          <a:xfrm>
            <a:off x="533400" y="1828800"/>
            <a:ext cx="8229600" cy="4297363"/>
          </a:xfrm>
        </p:spPr>
        <p:txBody>
          <a:bodyPr/>
          <a:lstStyle/>
          <a:p>
            <a:pPr>
              <a:buAutoNum type="alphaLcPeriod"/>
            </a:pPr>
            <a:r>
              <a:rPr lang="en-US" sz="2800" dirty="0" smtClean="0"/>
              <a:t>Collect/analyze historical financials to identify key value drivers</a:t>
            </a:r>
          </a:p>
          <a:p>
            <a:pPr>
              <a:buAutoNum type="alphaLcPeriod"/>
            </a:pPr>
            <a:r>
              <a:rPr lang="en-US" sz="2800" dirty="0" smtClean="0"/>
              <a:t>Normalize/smooth historical data </a:t>
            </a:r>
            <a:r>
              <a:rPr lang="en-US" sz="2800" dirty="0"/>
              <a:t>(3-to-5 years if possible) </a:t>
            </a:r>
            <a:r>
              <a:rPr lang="en-US" sz="2800" dirty="0" smtClean="0"/>
              <a:t>to identify long-term trends</a:t>
            </a:r>
          </a:p>
          <a:p>
            <a:pPr>
              <a:buAutoNum type="alphaLcPeriod"/>
            </a:pPr>
            <a:r>
              <a:rPr lang="en-US" sz="2800" dirty="0" smtClean="0"/>
              <a:t>Input actual historical Target and Acquirer data into historical input cells of income statement, balance sheet, and cash flow statement worksheets</a:t>
            </a:r>
            <a:endParaRPr lang="en-US" sz="2800" dirty="0"/>
          </a:p>
        </p:txBody>
      </p:sp>
    </p:spTree>
    <p:extLst>
      <p:ext uri="{BB962C8B-B14F-4D97-AF65-F5344CB8AC3E}">
        <p14:creationId xmlns:p14="http://schemas.microsoft.com/office/powerpoint/2010/main" val="19892042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92D050"/>
          </a:solidFill>
        </p:spPr>
        <p:txBody>
          <a:bodyPr/>
          <a:lstStyle/>
          <a:p>
            <a:r>
              <a:rPr lang="en-US" sz="4000" dirty="0" smtClean="0"/>
              <a:t>Target Historical Income Statement</a:t>
            </a:r>
            <a:endParaRPr lang="en-US" sz="4000" dirty="0"/>
          </a:p>
        </p:txBody>
      </p:sp>
      <p:graphicFrame>
        <p:nvGraphicFramePr>
          <p:cNvPr id="3" name="Table 2"/>
          <p:cNvGraphicFramePr>
            <a:graphicFrameLocks noGrp="1"/>
          </p:cNvGraphicFramePr>
          <p:nvPr>
            <p:extLst>
              <p:ext uri="{D42A27DB-BD31-4B8C-83A1-F6EECF244321}">
                <p14:modId xmlns:p14="http://schemas.microsoft.com/office/powerpoint/2010/main" val="131691797"/>
              </p:ext>
            </p:extLst>
          </p:nvPr>
        </p:nvGraphicFramePr>
        <p:xfrm>
          <a:off x="215902" y="963640"/>
          <a:ext cx="8915398" cy="5717003"/>
        </p:xfrm>
        <a:graphic>
          <a:graphicData uri="http://schemas.openxmlformats.org/drawingml/2006/table">
            <a:tbl>
              <a:tblPr/>
              <a:tblGrid>
                <a:gridCol w="3770003"/>
                <a:gridCol w="197266"/>
                <a:gridCol w="1232924"/>
                <a:gridCol w="197266"/>
                <a:gridCol w="1315118"/>
                <a:gridCol w="197266"/>
                <a:gridCol w="1232924"/>
                <a:gridCol w="772631"/>
              </a:tblGrid>
              <a:tr h="169643">
                <a:tc>
                  <a:txBody>
                    <a:bodyPr/>
                    <a:lstStyle/>
                    <a:p>
                      <a:pPr algn="l" fontAlgn="b"/>
                      <a:endParaRPr lang="en-US" sz="1100" b="0" i="0" u="none" strike="noStrike" baseline="0" dirty="0">
                        <a:effectLst/>
                        <a:latin typeface="Arial"/>
                      </a:endParaRPr>
                    </a:p>
                  </a:txBody>
                  <a:tcPr marL="0" marR="0" marT="0" marB="0" anchor="b">
                    <a:lnL>
                      <a:noFill/>
                    </a:lnL>
                    <a:lnR>
                      <a:noFill/>
                    </a:lnR>
                    <a:lnT>
                      <a:noFill/>
                    </a:lnT>
                    <a:lnB>
                      <a:noFill/>
                    </a:lnB>
                  </a:tcPr>
                </a:tc>
                <a:tc>
                  <a:txBody>
                    <a:bodyPr/>
                    <a:lstStyle/>
                    <a:p>
                      <a:pPr algn="l" fontAlgn="b"/>
                      <a:endParaRPr lang="en-US" sz="1100" b="0" i="0" u="none" strike="noStrike" baseline="0" dirty="0">
                        <a:effectLst/>
                        <a:latin typeface="Arial"/>
                      </a:endParaRPr>
                    </a:p>
                  </a:txBody>
                  <a:tcPr marL="0" marR="0" marT="0" marB="0" anchor="b">
                    <a:lnL>
                      <a:noFill/>
                    </a:lnL>
                    <a:lnR>
                      <a:noFill/>
                    </a:lnR>
                    <a:lnT>
                      <a:noFill/>
                    </a:lnT>
                    <a:lnB>
                      <a:noFill/>
                    </a:lnB>
                  </a:tcPr>
                </a:tc>
                <a:tc>
                  <a:txBody>
                    <a:bodyPr/>
                    <a:lstStyle/>
                    <a:p>
                      <a:pPr algn="l" fontAlgn="b"/>
                      <a:endParaRPr lang="en-US" sz="1100" b="0" i="0" u="none" strike="noStrike" baseline="0" dirty="0">
                        <a:effectLst/>
                        <a:latin typeface="Arial"/>
                      </a:endParaRPr>
                    </a:p>
                  </a:txBody>
                  <a:tcPr marL="0" marR="0" marT="0" marB="0" anchor="b">
                    <a:lnL>
                      <a:noFill/>
                    </a:lnL>
                    <a:lnR>
                      <a:noFill/>
                    </a:lnR>
                    <a:lnT>
                      <a:noFill/>
                    </a:lnT>
                    <a:lnB>
                      <a:noFill/>
                    </a:lnB>
                  </a:tcPr>
                </a:tc>
                <a:tc>
                  <a:txBody>
                    <a:bodyPr/>
                    <a:lstStyle/>
                    <a:p>
                      <a:pPr algn="l" fontAlgn="b"/>
                      <a:endParaRPr lang="en-US" sz="1100" b="0" i="0" u="none" strike="noStrike" baseline="0" dirty="0">
                        <a:effectLst/>
                        <a:latin typeface="Arial"/>
                      </a:endParaRPr>
                    </a:p>
                  </a:txBody>
                  <a:tcPr marL="0" marR="0" marT="0" marB="0" anchor="b">
                    <a:lnL>
                      <a:noFill/>
                    </a:lnL>
                    <a:lnR>
                      <a:noFill/>
                    </a:lnR>
                    <a:lnT>
                      <a:noFill/>
                    </a:lnT>
                    <a:lnB>
                      <a:noFill/>
                    </a:lnB>
                  </a:tcPr>
                </a:tc>
                <a:tc>
                  <a:txBody>
                    <a:bodyPr/>
                    <a:lstStyle/>
                    <a:p>
                      <a:pPr algn="l" fontAlgn="b"/>
                      <a:endParaRPr lang="en-US" sz="1100" b="0" i="0" u="none" strike="noStrike" baseline="0" dirty="0">
                        <a:effectLst/>
                        <a:latin typeface="Arial"/>
                      </a:endParaRPr>
                    </a:p>
                  </a:txBody>
                  <a:tcPr marL="0" marR="0" marT="0" marB="0" anchor="b">
                    <a:lnL>
                      <a:noFill/>
                    </a:lnL>
                    <a:lnR>
                      <a:noFill/>
                    </a:lnR>
                    <a:lnT>
                      <a:noFill/>
                    </a:lnT>
                    <a:lnB>
                      <a:noFill/>
                    </a:lnB>
                  </a:tcPr>
                </a:tc>
                <a:tc>
                  <a:txBody>
                    <a:bodyPr/>
                    <a:lstStyle/>
                    <a:p>
                      <a:pPr algn="l" fontAlgn="b"/>
                      <a:endParaRPr lang="en-US" sz="1100" b="0" i="0" u="none" strike="noStrike" baseline="0" dirty="0">
                        <a:effectLst/>
                        <a:latin typeface="Arial"/>
                      </a:endParaRPr>
                    </a:p>
                  </a:txBody>
                  <a:tcPr marL="0" marR="0" marT="0" marB="0" anchor="b">
                    <a:lnL>
                      <a:noFill/>
                    </a:lnL>
                    <a:lnR>
                      <a:noFill/>
                    </a:lnR>
                    <a:lnT>
                      <a:noFill/>
                    </a:lnT>
                    <a:lnB>
                      <a:noFill/>
                    </a:lnB>
                  </a:tcPr>
                </a:tc>
                <a:tc>
                  <a:txBody>
                    <a:bodyPr/>
                    <a:lstStyle/>
                    <a:p>
                      <a:pPr algn="l" fontAlgn="b"/>
                      <a:endParaRPr lang="en-US" sz="1100" b="0" i="0" u="none" strike="noStrike" baseline="0" dirty="0">
                        <a:effectLst/>
                        <a:latin typeface="Arial"/>
                      </a:endParaRPr>
                    </a:p>
                  </a:txBody>
                  <a:tcPr marL="0" marR="0" marT="0" marB="0" anchor="b">
                    <a:lnL>
                      <a:noFill/>
                    </a:lnL>
                    <a:lnR>
                      <a:noFill/>
                    </a:lnR>
                    <a:lnT>
                      <a:noFill/>
                    </a:lnT>
                    <a:lnB>
                      <a:noFill/>
                    </a:lnB>
                  </a:tcPr>
                </a:tc>
                <a:tc>
                  <a:txBody>
                    <a:bodyPr/>
                    <a:lstStyle/>
                    <a:p>
                      <a:pPr algn="l" fontAlgn="b"/>
                      <a:endParaRPr lang="en-US" sz="1100" b="0" i="0" u="none" strike="noStrike" baseline="0" dirty="0">
                        <a:effectLst/>
                        <a:latin typeface="Arial"/>
                      </a:endParaRPr>
                    </a:p>
                  </a:txBody>
                  <a:tcPr marL="0" marR="0" marT="0" marB="0" anchor="b">
                    <a:lnL>
                      <a:noFill/>
                    </a:lnL>
                    <a:lnR>
                      <a:noFill/>
                    </a:lnR>
                    <a:lnT>
                      <a:noFill/>
                    </a:lnT>
                    <a:lnB>
                      <a:noFill/>
                    </a:lnB>
                  </a:tcPr>
                </a:tc>
              </a:tr>
              <a:tr h="177722">
                <a:tc>
                  <a:txBody>
                    <a:bodyPr/>
                    <a:lstStyle/>
                    <a:p>
                      <a:pPr algn="l" fontAlgn="b"/>
                      <a:endParaRPr lang="en-US" sz="1100" b="0" i="0" u="none" strike="noStrike" baseline="0" dirty="0">
                        <a:effectLst/>
                        <a:latin typeface="Arial"/>
                      </a:endParaRPr>
                    </a:p>
                  </a:txBody>
                  <a:tcPr marL="0" marR="0" marT="0" marB="0" anchor="b">
                    <a:lnL>
                      <a:noFill/>
                    </a:lnL>
                    <a:lnR>
                      <a:noFill/>
                    </a:lnR>
                    <a:lnT>
                      <a:noFill/>
                    </a:lnT>
                    <a:lnB>
                      <a:noFill/>
                    </a:lnB>
                  </a:tcPr>
                </a:tc>
                <a:tc>
                  <a:txBody>
                    <a:bodyPr/>
                    <a:lstStyle/>
                    <a:p>
                      <a:pPr algn="l" fontAlgn="b"/>
                      <a:endParaRPr lang="en-US" sz="1100" b="0" i="0" u="none" strike="noStrike" baseline="0" dirty="0">
                        <a:effectLst/>
                        <a:latin typeface="Arial"/>
                      </a:endParaRPr>
                    </a:p>
                  </a:txBody>
                  <a:tcPr marL="0" marR="0" marT="0" marB="0" anchor="b">
                    <a:lnL>
                      <a:noFill/>
                    </a:lnL>
                    <a:lnR>
                      <a:noFill/>
                    </a:lnR>
                    <a:lnT>
                      <a:noFill/>
                    </a:lnT>
                    <a:lnB>
                      <a:noFill/>
                    </a:lnB>
                  </a:tcPr>
                </a:tc>
                <a:tc gridSpan="5">
                  <a:txBody>
                    <a:bodyPr/>
                    <a:lstStyle/>
                    <a:p>
                      <a:pPr algn="ctr" fontAlgn="b"/>
                      <a:r>
                        <a:rPr lang="en-US" sz="1400" b="1" i="0" u="none" strike="noStrike" baseline="0" dirty="0">
                          <a:effectLst/>
                          <a:latin typeface="Arial"/>
                        </a:rPr>
                        <a:t>Actual</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r>
              <a:tr h="177722">
                <a:tc>
                  <a:txBody>
                    <a:bodyPr/>
                    <a:lstStyle/>
                    <a:p>
                      <a:pPr algn="l" fontAlgn="b"/>
                      <a:endParaRPr lang="en-US" sz="1100" b="0" i="0" u="none" strike="noStrike" baseline="0" dirty="0">
                        <a:effectLst/>
                        <a:latin typeface="Arial"/>
                      </a:endParaRPr>
                    </a:p>
                  </a:txBody>
                  <a:tcPr marL="0" marR="0" marT="0" marB="0" anchor="b">
                    <a:lnL>
                      <a:noFill/>
                    </a:lnL>
                    <a:lnR>
                      <a:noFill/>
                    </a:lnR>
                    <a:lnT>
                      <a:noFill/>
                    </a:lnT>
                    <a:lnB>
                      <a:noFill/>
                    </a:lnB>
                  </a:tcPr>
                </a:tc>
                <a:tc>
                  <a:txBody>
                    <a:bodyPr/>
                    <a:lstStyle/>
                    <a:p>
                      <a:pPr algn="l" fontAlgn="b"/>
                      <a:endParaRPr lang="en-US" sz="1100" b="0" i="0" u="none" strike="noStrike" baseline="0" dirty="0">
                        <a:effectLst/>
                        <a:latin typeface="Arial"/>
                      </a:endParaRPr>
                    </a:p>
                  </a:txBody>
                  <a:tcPr marL="0" marR="0" marT="0" marB="0" anchor="b">
                    <a:lnL>
                      <a:noFill/>
                    </a:lnL>
                    <a:lnR>
                      <a:noFill/>
                    </a:lnR>
                    <a:lnT>
                      <a:noFill/>
                    </a:lnT>
                    <a:lnB>
                      <a:noFill/>
                    </a:lnB>
                  </a:tcPr>
                </a:tc>
                <a:tc>
                  <a:txBody>
                    <a:bodyPr/>
                    <a:lstStyle/>
                    <a:p>
                      <a:pPr algn="ctr" fontAlgn="b"/>
                      <a:r>
                        <a:rPr lang="en-US" sz="1400" b="1" i="0" u="none" strike="noStrike" baseline="0" dirty="0">
                          <a:effectLst/>
                          <a:latin typeface="Arial"/>
                        </a:rPr>
                        <a:t>2013</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baseline="0" dirty="0">
                        <a:effectLst/>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400" b="1" i="0" u="none" strike="noStrike" baseline="0" dirty="0">
                          <a:effectLst/>
                          <a:latin typeface="Arial"/>
                        </a:rPr>
                        <a:t>2014</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baseline="0" dirty="0">
                        <a:effectLst/>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400" b="1" i="0" u="none" strike="noStrike" baseline="0" dirty="0">
                          <a:effectLst/>
                          <a:latin typeface="Arial"/>
                        </a:rPr>
                        <a:t>2015</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r>
              <a:tr h="177722">
                <a:tc>
                  <a:txBody>
                    <a:bodyPr/>
                    <a:lstStyle/>
                    <a:p>
                      <a:pPr algn="l" fontAlgn="b"/>
                      <a:r>
                        <a:rPr lang="en-US" sz="1400" b="0" i="0" u="none" strike="noStrike" baseline="0" dirty="0">
                          <a:effectLst/>
                          <a:latin typeface="Arial"/>
                        </a:rPr>
                        <a:t>Sales</a:t>
                      </a:r>
                    </a:p>
                  </a:txBody>
                  <a:tcPr marL="0" marR="0" marT="0" marB="0" anchor="b">
                    <a:lnL>
                      <a:noFill/>
                    </a:lnL>
                    <a:lnR>
                      <a:noFill/>
                    </a:lnR>
                    <a:lnT>
                      <a:noFill/>
                    </a:lnT>
                    <a:lnB>
                      <a:noFill/>
                    </a:lnB>
                  </a:tcPr>
                </a:tc>
                <a:tc>
                  <a:txBody>
                    <a:bodyPr/>
                    <a:lstStyle/>
                    <a:p>
                      <a:pPr algn="l" fontAlgn="b"/>
                      <a:endParaRPr lang="en-US" sz="1200" b="0" i="0" u="none" strike="noStrike" baseline="0" dirty="0">
                        <a:effectLst/>
                        <a:latin typeface="Arial"/>
                      </a:endParaRPr>
                    </a:p>
                  </a:txBody>
                  <a:tcPr marL="0" marR="0" marT="0" marB="0" anchor="b">
                    <a:lnL>
                      <a:noFill/>
                    </a:lnL>
                    <a:lnR>
                      <a:noFill/>
                    </a:lnR>
                    <a:lnT>
                      <a:noFill/>
                    </a:lnT>
                    <a:lnB>
                      <a:noFill/>
                    </a:lnB>
                  </a:tcPr>
                </a:tc>
                <a:tc>
                  <a:txBody>
                    <a:bodyPr/>
                    <a:lstStyle/>
                    <a:p>
                      <a:pPr algn="l" fontAlgn="b"/>
                      <a:r>
                        <a:rPr lang="en-US" sz="1400" b="1" i="0" u="none" strike="noStrike" baseline="0" dirty="0">
                          <a:solidFill>
                            <a:srgbClr val="0070C0"/>
                          </a:solidFill>
                          <a:effectLst/>
                          <a:latin typeface="Arial"/>
                        </a:rPr>
                        <a:t> $   3,588.1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b"/>
                      <a:r>
                        <a:rPr lang="en-US" sz="1200" b="1" i="0" u="none" strike="noStrike" baseline="0" dirty="0">
                          <a:solidFill>
                            <a:srgbClr val="00B050"/>
                          </a:solidFill>
                          <a:effectLst/>
                          <a:latin typeface="Arial"/>
                        </a:rPr>
                        <a:t> </a:t>
                      </a:r>
                    </a:p>
                  </a:txBody>
                  <a:tcPr marL="0" marR="0" marT="0" marB="0" anchor="b">
                    <a:lnL>
                      <a:noFill/>
                    </a:lnL>
                    <a:lnR>
                      <a:noFill/>
                    </a:lnR>
                    <a:lnT>
                      <a:noFill/>
                    </a:lnT>
                    <a:lnB>
                      <a:noFill/>
                    </a:lnB>
                    <a:solidFill>
                      <a:srgbClr val="FFFF00"/>
                    </a:solidFill>
                  </a:tcPr>
                </a:tc>
                <a:tc>
                  <a:txBody>
                    <a:bodyPr/>
                    <a:lstStyle/>
                    <a:p>
                      <a:pPr algn="l" fontAlgn="b"/>
                      <a:r>
                        <a:rPr lang="en-US" sz="1400" b="1" i="0" u="none" strike="noStrike" baseline="0" dirty="0">
                          <a:solidFill>
                            <a:srgbClr val="0070C0"/>
                          </a:solidFill>
                          <a:effectLst/>
                          <a:latin typeface="Arial"/>
                        </a:rPr>
                        <a:t> $    3,775.7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b"/>
                      <a:r>
                        <a:rPr lang="en-US" sz="1400" b="1" i="0" u="none" strike="noStrike" baseline="0" dirty="0">
                          <a:solidFill>
                            <a:srgbClr val="00B050"/>
                          </a:solidFill>
                          <a:effectLst/>
                          <a:latin typeface="Arial"/>
                        </a:rPr>
                        <a:t> </a:t>
                      </a:r>
                    </a:p>
                  </a:txBody>
                  <a:tcPr marL="0" marR="0" marT="0" marB="0" anchor="b">
                    <a:lnL>
                      <a:noFill/>
                    </a:lnL>
                    <a:lnR>
                      <a:noFill/>
                    </a:lnR>
                    <a:lnT>
                      <a:noFill/>
                    </a:lnT>
                    <a:lnB>
                      <a:noFill/>
                    </a:lnB>
                    <a:solidFill>
                      <a:srgbClr val="FFFF00"/>
                    </a:solidFill>
                  </a:tcPr>
                </a:tc>
                <a:tc>
                  <a:txBody>
                    <a:bodyPr/>
                    <a:lstStyle/>
                    <a:p>
                      <a:pPr algn="l" fontAlgn="b"/>
                      <a:r>
                        <a:rPr lang="en-US" sz="1400" b="1" i="0" u="none" strike="noStrike" baseline="0" dirty="0">
                          <a:solidFill>
                            <a:srgbClr val="0070C0"/>
                          </a:solidFill>
                          <a:effectLst/>
                          <a:latin typeface="Arial"/>
                        </a:rPr>
                        <a:t> $   3,958.5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r>
              <a:tr h="177722">
                <a:tc>
                  <a:txBody>
                    <a:bodyPr/>
                    <a:lstStyle/>
                    <a:p>
                      <a:pPr algn="l" fontAlgn="b"/>
                      <a:r>
                        <a:rPr lang="en-US" sz="1400" b="0" i="0" u="none" strike="noStrike" baseline="0" dirty="0">
                          <a:effectLst/>
                          <a:latin typeface="Arial"/>
                        </a:rPr>
                        <a:t>  Cost of Goods Sold</a:t>
                      </a:r>
                    </a:p>
                  </a:txBody>
                  <a:tcPr marL="0" marR="0" marT="0" marB="0" anchor="b">
                    <a:lnL>
                      <a:noFill/>
                    </a:lnL>
                    <a:lnR>
                      <a:noFill/>
                    </a:lnR>
                    <a:lnT>
                      <a:noFill/>
                    </a:lnT>
                    <a:lnB>
                      <a:noFill/>
                    </a:lnB>
                  </a:tcPr>
                </a:tc>
                <a:tc>
                  <a:txBody>
                    <a:bodyPr/>
                    <a:lstStyle/>
                    <a:p>
                      <a:pPr algn="l" fontAlgn="b"/>
                      <a:endParaRPr lang="en-US" sz="1200" b="0" i="0" u="none" strike="noStrike" baseline="0" dirty="0">
                        <a:effectLst/>
                        <a:latin typeface="Arial"/>
                      </a:endParaRPr>
                    </a:p>
                  </a:txBody>
                  <a:tcPr marL="0" marR="0" marT="0" marB="0" anchor="b">
                    <a:lnL>
                      <a:noFill/>
                    </a:lnL>
                    <a:lnR>
                      <a:noFill/>
                    </a:lnR>
                    <a:lnT>
                      <a:noFill/>
                    </a:lnT>
                    <a:lnB>
                      <a:noFill/>
                    </a:lnB>
                  </a:tcPr>
                </a:tc>
                <a:tc>
                  <a:txBody>
                    <a:bodyPr/>
                    <a:lstStyle/>
                    <a:p>
                      <a:pPr algn="l" fontAlgn="b"/>
                      <a:r>
                        <a:rPr lang="en-US" sz="1400" b="1" i="0" u="none" strike="noStrike" baseline="0" dirty="0">
                          <a:solidFill>
                            <a:srgbClr val="0070C0"/>
                          </a:solidFill>
                          <a:effectLst/>
                          <a:latin typeface="Arial"/>
                        </a:rPr>
                        <a:t>     1,482.0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200" b="1" i="0" u="none" strike="noStrike" baseline="0" dirty="0">
                          <a:solidFill>
                            <a:srgbClr val="00B050"/>
                          </a:solidFill>
                          <a:effectLst/>
                          <a:latin typeface="Arial"/>
                        </a:rPr>
                        <a:t> </a:t>
                      </a:r>
                    </a:p>
                  </a:txBody>
                  <a:tcPr marL="0" marR="0" marT="0" marB="0" anchor="b">
                    <a:lnL>
                      <a:noFill/>
                    </a:lnL>
                    <a:lnR>
                      <a:noFill/>
                    </a:lnR>
                    <a:lnT>
                      <a:noFill/>
                    </a:lnT>
                    <a:lnB>
                      <a:noFill/>
                    </a:lnB>
                    <a:solidFill>
                      <a:srgbClr val="FFFF00"/>
                    </a:solidFill>
                  </a:tcPr>
                </a:tc>
                <a:tc>
                  <a:txBody>
                    <a:bodyPr/>
                    <a:lstStyle/>
                    <a:p>
                      <a:pPr algn="l" fontAlgn="b"/>
                      <a:r>
                        <a:rPr lang="en-US" sz="1400" b="1" i="0" u="none" strike="noStrike" baseline="0" dirty="0">
                          <a:solidFill>
                            <a:srgbClr val="0070C0"/>
                          </a:solidFill>
                          <a:effectLst/>
                          <a:latin typeface="Arial"/>
                        </a:rPr>
                        <a:t>       1,665.7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400" b="1" i="0" u="none" strike="noStrike" baseline="0" dirty="0">
                          <a:solidFill>
                            <a:srgbClr val="00B050"/>
                          </a:solidFill>
                          <a:effectLst/>
                          <a:latin typeface="Arial"/>
                        </a:rPr>
                        <a:t> </a:t>
                      </a:r>
                    </a:p>
                  </a:txBody>
                  <a:tcPr marL="0" marR="0" marT="0" marB="0" anchor="b">
                    <a:lnL>
                      <a:noFill/>
                    </a:lnL>
                    <a:lnR>
                      <a:noFill/>
                    </a:lnR>
                    <a:lnT>
                      <a:noFill/>
                    </a:lnT>
                    <a:lnB>
                      <a:noFill/>
                    </a:lnB>
                    <a:solidFill>
                      <a:srgbClr val="FFFF00"/>
                    </a:solidFill>
                  </a:tcPr>
                </a:tc>
                <a:tc>
                  <a:txBody>
                    <a:bodyPr/>
                    <a:lstStyle/>
                    <a:p>
                      <a:pPr algn="l" fontAlgn="b"/>
                      <a:r>
                        <a:rPr lang="en-US" sz="1400" b="1" i="0" u="none" strike="noStrike" baseline="0" dirty="0">
                          <a:solidFill>
                            <a:srgbClr val="0070C0"/>
                          </a:solidFill>
                          <a:effectLst/>
                          <a:latin typeface="Arial"/>
                        </a:rPr>
                        <a:t>     1,664.1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r>
              <a:tr h="177722">
                <a:tc>
                  <a:txBody>
                    <a:bodyPr/>
                    <a:lstStyle/>
                    <a:p>
                      <a:pPr algn="l" fontAlgn="b"/>
                      <a:r>
                        <a:rPr lang="en-US" sz="1400" b="0" i="0" u="none" strike="noStrike" baseline="0" dirty="0">
                          <a:effectLst/>
                          <a:latin typeface="Arial"/>
                        </a:rPr>
                        <a:t>Gross Profit</a:t>
                      </a:r>
                    </a:p>
                  </a:txBody>
                  <a:tcPr marL="0" marR="0" marT="0" marB="0" anchor="b">
                    <a:lnL>
                      <a:noFill/>
                    </a:lnL>
                    <a:lnR>
                      <a:noFill/>
                    </a:lnR>
                    <a:lnT>
                      <a:noFill/>
                    </a:lnT>
                    <a:lnB>
                      <a:noFill/>
                    </a:lnB>
                  </a:tcPr>
                </a:tc>
                <a:tc>
                  <a:txBody>
                    <a:bodyPr/>
                    <a:lstStyle/>
                    <a:p>
                      <a:pPr algn="l" fontAlgn="b"/>
                      <a:endParaRPr lang="en-US" sz="1200" b="0" i="0" u="none" strike="noStrike" baseline="0" dirty="0">
                        <a:effectLst/>
                        <a:latin typeface="Arial"/>
                      </a:endParaRPr>
                    </a:p>
                  </a:txBody>
                  <a:tcPr marL="0" marR="0" marT="0" marB="0" anchor="b">
                    <a:lnL>
                      <a:noFill/>
                    </a:lnL>
                    <a:lnR>
                      <a:noFill/>
                    </a:lnR>
                    <a:lnT>
                      <a:noFill/>
                    </a:lnT>
                    <a:lnB>
                      <a:noFill/>
                    </a:lnB>
                  </a:tcPr>
                </a:tc>
                <a:tc>
                  <a:txBody>
                    <a:bodyPr/>
                    <a:lstStyle/>
                    <a:p>
                      <a:pPr algn="l" fontAlgn="b"/>
                      <a:r>
                        <a:rPr lang="en-US" sz="1400" b="0" i="0" u="none" strike="noStrike" baseline="0" dirty="0">
                          <a:effectLst/>
                          <a:latin typeface="Arial"/>
                        </a:rPr>
                        <a:t>     2,106.1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baseline="0" dirty="0">
                        <a:effectLst/>
                        <a:latin typeface="Arial"/>
                      </a:endParaRPr>
                    </a:p>
                  </a:txBody>
                  <a:tcPr marL="0" marR="0" marT="0" marB="0" anchor="b">
                    <a:lnL>
                      <a:noFill/>
                    </a:lnL>
                    <a:lnR>
                      <a:noFill/>
                    </a:lnR>
                    <a:lnT>
                      <a:noFill/>
                    </a:lnT>
                    <a:lnB>
                      <a:noFill/>
                    </a:lnB>
                  </a:tcPr>
                </a:tc>
                <a:tc>
                  <a:txBody>
                    <a:bodyPr/>
                    <a:lstStyle/>
                    <a:p>
                      <a:pPr algn="l" fontAlgn="b"/>
                      <a:r>
                        <a:rPr lang="en-US" sz="1400" b="0" i="0" u="none" strike="noStrike" baseline="0" dirty="0">
                          <a:effectLst/>
                          <a:latin typeface="Arial"/>
                        </a:rPr>
                        <a:t>       2,110.0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c>
                  <a:txBody>
                    <a:bodyPr/>
                    <a:lstStyle/>
                    <a:p>
                      <a:pPr algn="l" fontAlgn="b"/>
                      <a:r>
                        <a:rPr lang="en-US" sz="1400" b="0" i="0" u="none" strike="noStrike" baseline="0" dirty="0">
                          <a:effectLst/>
                          <a:latin typeface="Arial"/>
                        </a:rPr>
                        <a:t>     2,294.4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r>
              <a:tr h="177722">
                <a:tc>
                  <a:txBody>
                    <a:bodyPr/>
                    <a:lstStyle/>
                    <a:p>
                      <a:pPr algn="l" fontAlgn="b"/>
                      <a:r>
                        <a:rPr lang="en-US" sz="1400" b="0" i="0" u="none" strike="noStrike" baseline="0" dirty="0">
                          <a:effectLst/>
                          <a:latin typeface="Arial"/>
                        </a:rPr>
                        <a:t>  SG&amp;A</a:t>
                      </a:r>
                    </a:p>
                  </a:txBody>
                  <a:tcPr marL="0" marR="0" marT="0" marB="0" anchor="b">
                    <a:lnL>
                      <a:noFill/>
                    </a:lnL>
                    <a:lnR>
                      <a:noFill/>
                    </a:lnR>
                    <a:lnT>
                      <a:noFill/>
                    </a:lnT>
                    <a:lnB>
                      <a:noFill/>
                    </a:lnB>
                  </a:tcPr>
                </a:tc>
                <a:tc>
                  <a:txBody>
                    <a:bodyPr/>
                    <a:lstStyle/>
                    <a:p>
                      <a:pPr algn="l" fontAlgn="b"/>
                      <a:endParaRPr lang="en-US" sz="1200" b="0" i="0" u="none" strike="noStrike" baseline="0" dirty="0">
                        <a:effectLst/>
                        <a:latin typeface="Arial"/>
                      </a:endParaRPr>
                    </a:p>
                  </a:txBody>
                  <a:tcPr marL="0" marR="0" marT="0" marB="0" anchor="b">
                    <a:lnL>
                      <a:noFill/>
                    </a:lnL>
                    <a:lnR>
                      <a:noFill/>
                    </a:lnR>
                    <a:lnT>
                      <a:noFill/>
                    </a:lnT>
                    <a:lnB>
                      <a:noFill/>
                    </a:lnB>
                  </a:tcPr>
                </a:tc>
                <a:tc>
                  <a:txBody>
                    <a:bodyPr/>
                    <a:lstStyle/>
                    <a:p>
                      <a:pPr algn="l" fontAlgn="b"/>
                      <a:r>
                        <a:rPr lang="en-US" sz="1400" b="1" i="0" u="none" strike="noStrike" baseline="0" dirty="0">
                          <a:solidFill>
                            <a:srgbClr val="0070C0"/>
                          </a:solidFill>
                          <a:effectLst/>
                          <a:latin typeface="Arial"/>
                        </a:rPr>
                        <a:t>     1,023.2 </a:t>
                      </a:r>
                    </a:p>
                  </a:txBody>
                  <a:tcPr marL="0" marR="0" marT="0" marB="0" anchor="b">
                    <a:lnL>
                      <a:noFill/>
                    </a:lnL>
                    <a:lnR>
                      <a:noFill/>
                    </a:lnR>
                    <a:lnT>
                      <a:noFill/>
                    </a:lnT>
                    <a:lnB>
                      <a:noFill/>
                    </a:lnB>
                    <a:solidFill>
                      <a:srgbClr val="FFFF00"/>
                    </a:solidFill>
                  </a:tcPr>
                </a:tc>
                <a:tc>
                  <a:txBody>
                    <a:bodyPr/>
                    <a:lstStyle/>
                    <a:p>
                      <a:pPr algn="ctr" fontAlgn="b"/>
                      <a:endParaRPr lang="en-US" sz="1200" b="1" i="0" u="none" strike="noStrike" baseline="0" dirty="0">
                        <a:solidFill>
                          <a:srgbClr val="0070C0"/>
                        </a:solidFill>
                        <a:effectLst/>
                        <a:latin typeface="Arial"/>
                      </a:endParaRPr>
                    </a:p>
                  </a:txBody>
                  <a:tcPr marL="0" marR="0" marT="0" marB="0" anchor="b">
                    <a:lnL>
                      <a:noFill/>
                    </a:lnL>
                    <a:lnR>
                      <a:noFill/>
                    </a:lnR>
                    <a:lnT>
                      <a:noFill/>
                    </a:lnT>
                    <a:lnB>
                      <a:noFill/>
                    </a:lnB>
                    <a:solidFill>
                      <a:srgbClr val="FFFF00"/>
                    </a:solidFill>
                  </a:tcPr>
                </a:tc>
                <a:tc>
                  <a:txBody>
                    <a:bodyPr/>
                    <a:lstStyle/>
                    <a:p>
                      <a:pPr algn="l" fontAlgn="b"/>
                      <a:r>
                        <a:rPr lang="en-US" sz="1400" b="1" i="0" u="none" strike="noStrike" baseline="0" dirty="0">
                          <a:solidFill>
                            <a:srgbClr val="0070C0"/>
                          </a:solidFill>
                          <a:effectLst/>
                          <a:latin typeface="Arial"/>
                        </a:rPr>
                        <a:t>       1,009.0 </a:t>
                      </a:r>
                    </a:p>
                  </a:txBody>
                  <a:tcPr marL="0" marR="0" marT="0" marB="0" anchor="b">
                    <a:lnL>
                      <a:noFill/>
                    </a:lnL>
                    <a:lnR>
                      <a:noFill/>
                    </a:lnR>
                    <a:lnT>
                      <a:noFill/>
                    </a:lnT>
                    <a:lnB>
                      <a:noFill/>
                    </a:lnB>
                    <a:solidFill>
                      <a:srgbClr val="FFFF00"/>
                    </a:solidFill>
                  </a:tcPr>
                </a:tc>
                <a:tc>
                  <a:txBody>
                    <a:bodyPr/>
                    <a:lstStyle/>
                    <a:p>
                      <a:pPr algn="l" fontAlgn="b"/>
                      <a:r>
                        <a:rPr lang="en-US" sz="1400" b="1" i="0" u="none" strike="noStrike" baseline="0" dirty="0">
                          <a:solidFill>
                            <a:srgbClr val="0070C0"/>
                          </a:solidFill>
                          <a:effectLst/>
                          <a:latin typeface="Arial"/>
                        </a:rPr>
                        <a:t> </a:t>
                      </a:r>
                    </a:p>
                  </a:txBody>
                  <a:tcPr marL="0" marR="0" marT="0" marB="0" anchor="b">
                    <a:lnL>
                      <a:noFill/>
                    </a:lnL>
                    <a:lnR>
                      <a:noFill/>
                    </a:lnR>
                    <a:lnT>
                      <a:noFill/>
                    </a:lnT>
                    <a:lnB>
                      <a:noFill/>
                    </a:lnB>
                    <a:solidFill>
                      <a:srgbClr val="FFFF00"/>
                    </a:solidFill>
                  </a:tcPr>
                </a:tc>
                <a:tc>
                  <a:txBody>
                    <a:bodyPr/>
                    <a:lstStyle/>
                    <a:p>
                      <a:pPr algn="l" fontAlgn="b"/>
                      <a:r>
                        <a:rPr lang="en-US" sz="1400" b="1" i="0" u="none" strike="noStrike" baseline="0" dirty="0">
                          <a:solidFill>
                            <a:srgbClr val="0070C0"/>
                          </a:solidFill>
                          <a:effectLst/>
                          <a:latin typeface="Arial"/>
                        </a:rPr>
                        <a:t>     1,054.6 </a:t>
                      </a:r>
                    </a:p>
                  </a:txBody>
                  <a:tcPr marL="0" marR="0" marT="0" marB="0" anchor="b">
                    <a:lnL>
                      <a:noFill/>
                    </a:lnL>
                    <a:lnR>
                      <a:noFill/>
                    </a:lnR>
                    <a:lnT>
                      <a:noFill/>
                    </a:lnT>
                    <a:lnB>
                      <a:noFill/>
                    </a:lnB>
                    <a:solidFill>
                      <a:srgbClr val="FFFF00"/>
                    </a:solidFill>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r>
              <a:tr h="177722">
                <a:tc>
                  <a:txBody>
                    <a:bodyPr/>
                    <a:lstStyle/>
                    <a:p>
                      <a:pPr algn="l" fontAlgn="b"/>
                      <a:r>
                        <a:rPr lang="en-US" sz="1400" b="0" i="0" u="none" strike="noStrike" baseline="0" dirty="0">
                          <a:effectLst/>
                          <a:latin typeface="Arial"/>
                        </a:rPr>
                        <a:t>  Other Operating Expense</a:t>
                      </a:r>
                    </a:p>
                  </a:txBody>
                  <a:tcPr marL="0" marR="0" marT="0" marB="0" anchor="b">
                    <a:lnL>
                      <a:noFill/>
                    </a:lnL>
                    <a:lnR>
                      <a:noFill/>
                    </a:lnR>
                    <a:lnT>
                      <a:noFill/>
                    </a:lnT>
                    <a:lnB>
                      <a:noFill/>
                    </a:lnB>
                  </a:tcPr>
                </a:tc>
                <a:tc>
                  <a:txBody>
                    <a:bodyPr/>
                    <a:lstStyle/>
                    <a:p>
                      <a:pPr algn="l" fontAlgn="b"/>
                      <a:endParaRPr lang="en-US" sz="1200" b="0" i="0" u="none" strike="noStrike" baseline="0" dirty="0">
                        <a:effectLst/>
                        <a:latin typeface="Arial"/>
                      </a:endParaRPr>
                    </a:p>
                  </a:txBody>
                  <a:tcPr marL="0" marR="0" marT="0" marB="0" anchor="b">
                    <a:lnL>
                      <a:noFill/>
                    </a:lnL>
                    <a:lnR>
                      <a:noFill/>
                    </a:lnR>
                    <a:lnT>
                      <a:noFill/>
                    </a:lnT>
                    <a:lnB>
                      <a:noFill/>
                    </a:lnB>
                  </a:tcPr>
                </a:tc>
                <a:tc>
                  <a:txBody>
                    <a:bodyPr/>
                    <a:lstStyle/>
                    <a:p>
                      <a:pPr algn="l" fontAlgn="b"/>
                      <a:r>
                        <a:rPr lang="en-US" sz="1400" b="1" i="0" u="none" strike="noStrike" baseline="0" dirty="0">
                          <a:solidFill>
                            <a:srgbClr val="0070C0"/>
                          </a:solidFill>
                          <a:effectLst/>
                          <a:latin typeface="Arial"/>
                        </a:rPr>
                        <a:t>        470.7 </a:t>
                      </a:r>
                    </a:p>
                  </a:txBody>
                  <a:tcPr marL="0" marR="0" marT="0" marB="0" anchor="b">
                    <a:lnL>
                      <a:noFill/>
                    </a:lnL>
                    <a:lnR>
                      <a:noFill/>
                    </a:lnR>
                    <a:lnT>
                      <a:noFill/>
                    </a:lnT>
                    <a:lnB>
                      <a:noFill/>
                    </a:lnB>
                    <a:solidFill>
                      <a:srgbClr val="FFFF00"/>
                    </a:solidFill>
                  </a:tcPr>
                </a:tc>
                <a:tc>
                  <a:txBody>
                    <a:bodyPr/>
                    <a:lstStyle/>
                    <a:p>
                      <a:pPr algn="l" fontAlgn="b"/>
                      <a:r>
                        <a:rPr lang="en-US" sz="1200" b="1" i="0" u="none" strike="noStrike" baseline="0" dirty="0">
                          <a:solidFill>
                            <a:srgbClr val="0070C0"/>
                          </a:solidFill>
                          <a:effectLst/>
                          <a:latin typeface="Arial"/>
                        </a:rPr>
                        <a:t> </a:t>
                      </a:r>
                    </a:p>
                  </a:txBody>
                  <a:tcPr marL="0" marR="0" marT="0" marB="0" anchor="b">
                    <a:lnL>
                      <a:noFill/>
                    </a:lnL>
                    <a:lnR>
                      <a:noFill/>
                    </a:lnR>
                    <a:lnT>
                      <a:noFill/>
                    </a:lnT>
                    <a:lnB>
                      <a:noFill/>
                    </a:lnB>
                    <a:solidFill>
                      <a:srgbClr val="FFFF00"/>
                    </a:solidFill>
                  </a:tcPr>
                </a:tc>
                <a:tc>
                  <a:txBody>
                    <a:bodyPr/>
                    <a:lstStyle/>
                    <a:p>
                      <a:pPr algn="l" fontAlgn="b"/>
                      <a:r>
                        <a:rPr lang="en-US" sz="1400" b="1" i="0" u="none" strike="noStrike" baseline="0" dirty="0">
                          <a:solidFill>
                            <a:srgbClr val="0070C0"/>
                          </a:solidFill>
                          <a:effectLst/>
                          <a:latin typeface="Arial"/>
                        </a:rPr>
                        <a:t>         453.2 </a:t>
                      </a:r>
                    </a:p>
                  </a:txBody>
                  <a:tcPr marL="0" marR="0" marT="0" marB="0" anchor="b">
                    <a:lnL>
                      <a:noFill/>
                    </a:lnL>
                    <a:lnR>
                      <a:noFill/>
                    </a:lnR>
                    <a:lnT>
                      <a:noFill/>
                    </a:lnT>
                    <a:lnB>
                      <a:noFill/>
                    </a:lnB>
                    <a:solidFill>
                      <a:srgbClr val="FFFF00"/>
                    </a:solidFill>
                  </a:tcPr>
                </a:tc>
                <a:tc>
                  <a:txBody>
                    <a:bodyPr/>
                    <a:lstStyle/>
                    <a:p>
                      <a:pPr algn="l" fontAlgn="b"/>
                      <a:r>
                        <a:rPr lang="en-US" sz="1400" b="1" i="0" u="none" strike="noStrike" baseline="0" dirty="0">
                          <a:solidFill>
                            <a:srgbClr val="0070C0"/>
                          </a:solidFill>
                          <a:effectLst/>
                          <a:latin typeface="Arial"/>
                        </a:rPr>
                        <a:t> </a:t>
                      </a:r>
                    </a:p>
                  </a:txBody>
                  <a:tcPr marL="0" marR="0" marT="0" marB="0" anchor="b">
                    <a:lnL>
                      <a:noFill/>
                    </a:lnL>
                    <a:lnR>
                      <a:noFill/>
                    </a:lnR>
                    <a:lnT>
                      <a:noFill/>
                    </a:lnT>
                    <a:lnB>
                      <a:noFill/>
                    </a:lnB>
                    <a:solidFill>
                      <a:srgbClr val="FFFF00"/>
                    </a:solidFill>
                  </a:tcPr>
                </a:tc>
                <a:tc>
                  <a:txBody>
                    <a:bodyPr/>
                    <a:lstStyle/>
                    <a:p>
                      <a:pPr algn="l" fontAlgn="b"/>
                      <a:r>
                        <a:rPr lang="en-US" sz="1400" b="1" i="0" u="none" strike="noStrike" baseline="0" dirty="0">
                          <a:solidFill>
                            <a:srgbClr val="0070C0"/>
                          </a:solidFill>
                          <a:effectLst/>
                          <a:latin typeface="Arial"/>
                        </a:rPr>
                        <a:t>        414.6 </a:t>
                      </a:r>
                    </a:p>
                  </a:txBody>
                  <a:tcPr marL="0" marR="0" marT="0" marB="0" anchor="b">
                    <a:lnL>
                      <a:noFill/>
                    </a:lnL>
                    <a:lnR>
                      <a:noFill/>
                    </a:lnR>
                    <a:lnT>
                      <a:noFill/>
                    </a:lnT>
                    <a:lnB>
                      <a:noFill/>
                    </a:lnB>
                    <a:solidFill>
                      <a:srgbClr val="FFFF00"/>
                    </a:solidFill>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r>
              <a:tr h="177722">
                <a:tc>
                  <a:txBody>
                    <a:bodyPr/>
                    <a:lstStyle/>
                    <a:p>
                      <a:pPr algn="l" fontAlgn="b"/>
                      <a:r>
                        <a:rPr lang="en-US" sz="1400" b="0" i="0" u="none" strike="noStrike" baseline="0" dirty="0">
                          <a:effectLst/>
                          <a:latin typeface="Arial"/>
                        </a:rPr>
                        <a:t>  Depreciation</a:t>
                      </a:r>
                    </a:p>
                  </a:txBody>
                  <a:tcPr marL="0" marR="0" marT="0" marB="0" anchor="b">
                    <a:lnL>
                      <a:noFill/>
                    </a:lnL>
                    <a:lnR>
                      <a:noFill/>
                    </a:lnR>
                    <a:lnT>
                      <a:noFill/>
                    </a:lnT>
                    <a:lnB>
                      <a:noFill/>
                    </a:lnB>
                  </a:tcPr>
                </a:tc>
                <a:tc>
                  <a:txBody>
                    <a:bodyPr/>
                    <a:lstStyle/>
                    <a:p>
                      <a:pPr algn="l" fontAlgn="b"/>
                      <a:endParaRPr lang="en-US" sz="1200" b="0" i="0" u="none" strike="noStrike" baseline="0" dirty="0">
                        <a:effectLst/>
                        <a:latin typeface="Arial"/>
                      </a:endParaRPr>
                    </a:p>
                  </a:txBody>
                  <a:tcPr marL="0" marR="0" marT="0" marB="0" anchor="b">
                    <a:lnL>
                      <a:noFill/>
                    </a:lnL>
                    <a:lnR>
                      <a:noFill/>
                    </a:lnR>
                    <a:lnT>
                      <a:noFill/>
                    </a:lnT>
                    <a:lnB>
                      <a:noFill/>
                    </a:lnB>
                  </a:tcPr>
                </a:tc>
                <a:tc>
                  <a:txBody>
                    <a:bodyPr/>
                    <a:lstStyle/>
                    <a:p>
                      <a:pPr algn="l" fontAlgn="b"/>
                      <a:r>
                        <a:rPr lang="en-US" sz="1400" b="0" i="0" u="none" strike="noStrike" baseline="0" dirty="0">
                          <a:effectLst/>
                          <a:latin typeface="Arial"/>
                        </a:rPr>
                        <a:t>        123.0 </a:t>
                      </a:r>
                    </a:p>
                  </a:txBody>
                  <a:tcPr marL="0" marR="0" marT="0" marB="0" anchor="b">
                    <a:lnL>
                      <a:noFill/>
                    </a:lnL>
                    <a:lnR>
                      <a:noFill/>
                    </a:lnR>
                    <a:lnT>
                      <a:noFill/>
                    </a:lnT>
                    <a:lnB>
                      <a:noFill/>
                    </a:lnB>
                  </a:tcPr>
                </a:tc>
                <a:tc>
                  <a:txBody>
                    <a:bodyPr/>
                    <a:lstStyle/>
                    <a:p>
                      <a:pPr algn="ctr" fontAlgn="b"/>
                      <a:endParaRPr lang="en-US" sz="1200" b="0" i="0" u="none" strike="noStrike" baseline="0" dirty="0">
                        <a:effectLst/>
                        <a:latin typeface="Arial"/>
                      </a:endParaRPr>
                    </a:p>
                  </a:txBody>
                  <a:tcPr marL="0" marR="0" marT="0" marB="0" anchor="b">
                    <a:lnL>
                      <a:noFill/>
                    </a:lnL>
                    <a:lnR>
                      <a:noFill/>
                    </a:lnR>
                    <a:lnT>
                      <a:noFill/>
                    </a:lnT>
                    <a:lnB>
                      <a:noFill/>
                    </a:lnB>
                  </a:tcPr>
                </a:tc>
                <a:tc>
                  <a:txBody>
                    <a:bodyPr/>
                    <a:lstStyle/>
                    <a:p>
                      <a:pPr algn="l" fontAlgn="b"/>
                      <a:r>
                        <a:rPr lang="en-US" sz="1400" b="0" i="0" u="none" strike="noStrike" baseline="0" dirty="0">
                          <a:effectLst/>
                          <a:latin typeface="Arial"/>
                        </a:rPr>
                        <a:t>         123.6 </a:t>
                      </a:r>
                    </a:p>
                  </a:txBody>
                  <a:tcPr marL="0" marR="0" marT="0" marB="0" anchor="b">
                    <a:lnL>
                      <a:noFill/>
                    </a:lnL>
                    <a:lnR>
                      <a:noFill/>
                    </a:lnR>
                    <a:lnT>
                      <a:noFill/>
                    </a:lnT>
                    <a:lnB>
                      <a:noFill/>
                    </a:lnB>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c>
                  <a:txBody>
                    <a:bodyPr/>
                    <a:lstStyle/>
                    <a:p>
                      <a:pPr algn="l" fontAlgn="b"/>
                      <a:r>
                        <a:rPr lang="en-US" sz="1400" b="0" i="0" u="none" strike="noStrike" baseline="0" dirty="0">
                          <a:effectLst/>
                          <a:latin typeface="Arial"/>
                        </a:rPr>
                        <a:t>        126.0 </a:t>
                      </a:r>
                    </a:p>
                  </a:txBody>
                  <a:tcPr marL="0" marR="0" marT="0" marB="0" anchor="b">
                    <a:lnL>
                      <a:noFill/>
                    </a:lnL>
                    <a:lnR>
                      <a:noFill/>
                    </a:lnR>
                    <a:lnT>
                      <a:noFill/>
                    </a:lnT>
                    <a:lnB>
                      <a:noFill/>
                    </a:lnB>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r>
              <a:tr h="177722">
                <a:tc>
                  <a:txBody>
                    <a:bodyPr/>
                    <a:lstStyle/>
                    <a:p>
                      <a:pPr algn="l" fontAlgn="b"/>
                      <a:r>
                        <a:rPr lang="en-US" sz="1400" b="0" i="0" u="none" strike="noStrike" baseline="0" dirty="0">
                          <a:effectLst/>
                          <a:latin typeface="Arial"/>
                        </a:rPr>
                        <a:t>  Amortization</a:t>
                      </a:r>
                    </a:p>
                  </a:txBody>
                  <a:tcPr marL="0" marR="0" marT="0" marB="0" anchor="b">
                    <a:lnL>
                      <a:noFill/>
                    </a:lnL>
                    <a:lnR>
                      <a:noFill/>
                    </a:lnR>
                    <a:lnT>
                      <a:noFill/>
                    </a:lnT>
                    <a:lnB>
                      <a:noFill/>
                    </a:lnB>
                  </a:tcPr>
                </a:tc>
                <a:tc>
                  <a:txBody>
                    <a:bodyPr/>
                    <a:lstStyle/>
                    <a:p>
                      <a:pPr algn="l" fontAlgn="b"/>
                      <a:endParaRPr lang="en-US" sz="1200" b="0" i="0" u="none" strike="noStrike" baseline="0" dirty="0">
                        <a:effectLst/>
                        <a:latin typeface="Arial"/>
                      </a:endParaRPr>
                    </a:p>
                  </a:txBody>
                  <a:tcPr marL="0" marR="0" marT="0" marB="0" anchor="b">
                    <a:lnL>
                      <a:noFill/>
                    </a:lnL>
                    <a:lnR>
                      <a:noFill/>
                    </a:lnR>
                    <a:lnT>
                      <a:noFill/>
                    </a:lnT>
                    <a:lnB>
                      <a:noFill/>
                    </a:lnB>
                  </a:tcPr>
                </a:tc>
                <a:tc>
                  <a:txBody>
                    <a:bodyPr/>
                    <a:lstStyle/>
                    <a:p>
                      <a:pPr algn="l" fontAlgn="b"/>
                      <a:r>
                        <a:rPr lang="en-US" sz="1400" b="0" i="0" u="none" strike="noStrike" baseline="0" dirty="0">
                          <a:effectLst/>
                          <a:latin typeface="Arial"/>
                        </a:rPr>
                        <a:t>        299.6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baseline="0" dirty="0">
                        <a:effectLst/>
                        <a:latin typeface="Arial"/>
                      </a:endParaRPr>
                    </a:p>
                  </a:txBody>
                  <a:tcPr marL="0" marR="0" marT="0" marB="0" anchor="b">
                    <a:lnL>
                      <a:noFill/>
                    </a:lnL>
                    <a:lnR>
                      <a:noFill/>
                    </a:lnR>
                    <a:lnT>
                      <a:noFill/>
                    </a:lnT>
                    <a:lnB>
                      <a:noFill/>
                    </a:lnB>
                  </a:tcPr>
                </a:tc>
                <a:tc>
                  <a:txBody>
                    <a:bodyPr/>
                    <a:lstStyle/>
                    <a:p>
                      <a:pPr algn="l" fontAlgn="b"/>
                      <a:r>
                        <a:rPr lang="en-US" sz="1400" b="0" i="0" u="none" strike="noStrike" baseline="0" dirty="0">
                          <a:effectLst/>
                          <a:latin typeface="Arial"/>
                        </a:rPr>
                        <a:t>         313.9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c>
                  <a:txBody>
                    <a:bodyPr/>
                    <a:lstStyle/>
                    <a:p>
                      <a:pPr algn="l" fontAlgn="b"/>
                      <a:r>
                        <a:rPr lang="en-US" sz="1400" b="0" i="0" u="none" strike="noStrike" baseline="0" dirty="0">
                          <a:effectLst/>
                          <a:latin typeface="Arial"/>
                        </a:rPr>
                        <a:t>        302.9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r>
              <a:tr h="169643">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c>
                  <a:txBody>
                    <a:bodyPr/>
                    <a:lstStyle/>
                    <a:p>
                      <a:pPr algn="l" fontAlgn="b"/>
                      <a:endParaRPr lang="en-US" sz="1100" b="0" i="0" u="none" strike="noStrike" baseline="0" dirty="0">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baseline="0"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baseline="0" dirty="0">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baseline="0"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baseline="0"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r>
              <a:tr h="169643">
                <a:tc>
                  <a:txBody>
                    <a:bodyPr/>
                    <a:lstStyle/>
                    <a:p>
                      <a:pPr algn="l" fontAlgn="b"/>
                      <a:r>
                        <a:rPr lang="en-US" sz="1400" b="1" i="0" u="none" strike="noStrike" baseline="0" dirty="0">
                          <a:effectLst/>
                          <a:latin typeface="Arial"/>
                        </a:rPr>
                        <a:t>EBIT</a:t>
                      </a:r>
                    </a:p>
                  </a:txBody>
                  <a:tcPr marL="0" marR="0" marT="0" marB="0" anchor="b">
                    <a:lnL>
                      <a:noFill/>
                    </a:lnL>
                    <a:lnR>
                      <a:noFill/>
                    </a:lnR>
                    <a:lnT>
                      <a:noFill/>
                    </a:lnT>
                    <a:lnB>
                      <a:noFill/>
                    </a:lnB>
                  </a:tcPr>
                </a:tc>
                <a:tc>
                  <a:txBody>
                    <a:bodyPr/>
                    <a:lstStyle/>
                    <a:p>
                      <a:pPr algn="l" fontAlgn="b"/>
                      <a:endParaRPr lang="en-US" sz="1100" b="0" i="0" u="none" strike="noStrike" baseline="0" dirty="0">
                        <a:effectLst/>
                        <a:latin typeface="Arial"/>
                      </a:endParaRPr>
                    </a:p>
                  </a:txBody>
                  <a:tcPr marL="0" marR="0" marT="0" marB="0" anchor="b">
                    <a:lnL>
                      <a:noFill/>
                    </a:lnL>
                    <a:lnR>
                      <a:noFill/>
                    </a:lnR>
                    <a:lnT>
                      <a:noFill/>
                    </a:lnT>
                    <a:lnB>
                      <a:noFill/>
                    </a:lnB>
                  </a:tcPr>
                </a:tc>
                <a:tc>
                  <a:txBody>
                    <a:bodyPr/>
                    <a:lstStyle/>
                    <a:p>
                      <a:pPr algn="l" fontAlgn="b"/>
                      <a:r>
                        <a:rPr lang="en-US" sz="1400" b="1" i="0" u="none" strike="noStrike" baseline="0" dirty="0">
                          <a:effectLst/>
                          <a:latin typeface="Arial"/>
                        </a:rPr>
                        <a:t>        189.6 </a:t>
                      </a:r>
                    </a:p>
                  </a:txBody>
                  <a:tcPr marL="0" marR="0" marT="0" marB="0" anchor="b">
                    <a:lnL>
                      <a:noFill/>
                    </a:lnL>
                    <a:lnR>
                      <a:noFill/>
                    </a:lnR>
                    <a:lnT>
                      <a:noFill/>
                    </a:lnT>
                    <a:lnB>
                      <a:noFill/>
                    </a:lnB>
                  </a:tcPr>
                </a:tc>
                <a:tc>
                  <a:txBody>
                    <a:bodyPr/>
                    <a:lstStyle/>
                    <a:p>
                      <a:pPr algn="l" fontAlgn="b"/>
                      <a:endParaRPr lang="en-US" sz="1100" b="0" i="0" u="none" strike="noStrike" baseline="0" dirty="0">
                        <a:effectLst/>
                        <a:latin typeface="Arial"/>
                      </a:endParaRPr>
                    </a:p>
                  </a:txBody>
                  <a:tcPr marL="0" marR="0" marT="0" marB="0" anchor="b">
                    <a:lnL>
                      <a:noFill/>
                    </a:lnL>
                    <a:lnR>
                      <a:noFill/>
                    </a:lnR>
                    <a:lnT>
                      <a:noFill/>
                    </a:lnT>
                    <a:lnB>
                      <a:noFill/>
                    </a:lnB>
                  </a:tcPr>
                </a:tc>
                <a:tc>
                  <a:txBody>
                    <a:bodyPr/>
                    <a:lstStyle/>
                    <a:p>
                      <a:pPr algn="l" fontAlgn="b"/>
                      <a:r>
                        <a:rPr lang="en-US" sz="1400" b="1" i="0" u="none" strike="noStrike" baseline="0" dirty="0">
                          <a:effectLst/>
                          <a:latin typeface="Arial"/>
                        </a:rPr>
                        <a:t>         210.3 </a:t>
                      </a:r>
                    </a:p>
                  </a:txBody>
                  <a:tcPr marL="0" marR="0" marT="0" marB="0" anchor="b">
                    <a:lnL>
                      <a:noFill/>
                    </a:lnL>
                    <a:lnR>
                      <a:noFill/>
                    </a:lnR>
                    <a:lnT>
                      <a:noFill/>
                    </a:lnT>
                    <a:lnB>
                      <a:noFill/>
                    </a:lnB>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c>
                  <a:txBody>
                    <a:bodyPr/>
                    <a:lstStyle/>
                    <a:p>
                      <a:pPr algn="l" fontAlgn="b"/>
                      <a:r>
                        <a:rPr lang="en-US" sz="1400" b="1" i="0" u="none" strike="noStrike" baseline="0" dirty="0">
                          <a:effectLst/>
                          <a:latin typeface="Arial"/>
                        </a:rPr>
                        <a:t>        396.3 </a:t>
                      </a:r>
                    </a:p>
                  </a:txBody>
                  <a:tcPr marL="0" marR="0" marT="0" marB="0" anchor="b">
                    <a:lnL>
                      <a:noFill/>
                    </a:lnL>
                    <a:lnR>
                      <a:noFill/>
                    </a:lnR>
                    <a:lnT>
                      <a:noFill/>
                    </a:lnT>
                    <a:lnB>
                      <a:noFill/>
                    </a:lnB>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r>
              <a:tr h="177722">
                <a:tc>
                  <a:txBody>
                    <a:bodyPr/>
                    <a:lstStyle/>
                    <a:p>
                      <a:pPr algn="l" fontAlgn="b"/>
                      <a:r>
                        <a:rPr lang="en-US" sz="1400" b="0" i="0" u="none" strike="noStrike" baseline="0" dirty="0">
                          <a:effectLst/>
                          <a:latin typeface="Arial"/>
                        </a:rPr>
                        <a:t>  Unusual (Gain) Loss</a:t>
                      </a:r>
                    </a:p>
                  </a:txBody>
                  <a:tcPr marL="0" marR="0" marT="0" marB="0" anchor="b">
                    <a:lnL>
                      <a:noFill/>
                    </a:lnL>
                    <a:lnR>
                      <a:noFill/>
                    </a:lnR>
                    <a:lnT>
                      <a:noFill/>
                    </a:lnT>
                    <a:lnB>
                      <a:noFill/>
                    </a:lnB>
                  </a:tcPr>
                </a:tc>
                <a:tc>
                  <a:txBody>
                    <a:bodyPr/>
                    <a:lstStyle/>
                    <a:p>
                      <a:pPr algn="l" fontAlgn="b"/>
                      <a:endParaRPr lang="en-US" sz="1200" b="0" i="0" u="none" strike="noStrike" baseline="0" dirty="0">
                        <a:effectLst/>
                        <a:latin typeface="Arial"/>
                      </a:endParaRPr>
                    </a:p>
                  </a:txBody>
                  <a:tcPr marL="0" marR="0" marT="0" marB="0" anchor="b">
                    <a:lnL>
                      <a:noFill/>
                    </a:lnL>
                    <a:lnR>
                      <a:noFill/>
                    </a:lnR>
                    <a:lnT>
                      <a:noFill/>
                    </a:lnT>
                    <a:lnB>
                      <a:noFill/>
                    </a:lnB>
                  </a:tcPr>
                </a:tc>
                <a:tc>
                  <a:txBody>
                    <a:bodyPr/>
                    <a:lstStyle/>
                    <a:p>
                      <a:pPr algn="l" fontAlgn="b"/>
                      <a:r>
                        <a:rPr lang="en-US" sz="1400" b="1" i="0" u="none" strike="noStrike" baseline="0" dirty="0">
                          <a:solidFill>
                            <a:srgbClr val="0070C0"/>
                          </a:solidFill>
                          <a:effectLst/>
                          <a:latin typeface="Arial"/>
                        </a:rPr>
                        <a:t>         (37.2)</a:t>
                      </a:r>
                    </a:p>
                  </a:txBody>
                  <a:tcPr marL="0" marR="0" marT="0" marB="0" anchor="b">
                    <a:lnL>
                      <a:noFill/>
                    </a:lnL>
                    <a:lnR>
                      <a:noFill/>
                    </a:lnR>
                    <a:lnT>
                      <a:noFill/>
                    </a:lnT>
                    <a:lnB>
                      <a:noFill/>
                    </a:lnB>
                    <a:solidFill>
                      <a:srgbClr val="FFFF00"/>
                    </a:solidFill>
                  </a:tcPr>
                </a:tc>
                <a:tc>
                  <a:txBody>
                    <a:bodyPr/>
                    <a:lstStyle/>
                    <a:p>
                      <a:pPr algn="l" fontAlgn="b"/>
                      <a:r>
                        <a:rPr lang="en-US" sz="1200" b="1" i="0" u="none" strike="noStrike" baseline="0" dirty="0">
                          <a:solidFill>
                            <a:srgbClr val="0070C0"/>
                          </a:solidFill>
                          <a:effectLst/>
                          <a:latin typeface="Arial"/>
                        </a:rPr>
                        <a:t> </a:t>
                      </a:r>
                    </a:p>
                  </a:txBody>
                  <a:tcPr marL="0" marR="0" marT="0" marB="0" anchor="b">
                    <a:lnL>
                      <a:noFill/>
                    </a:lnL>
                    <a:lnR>
                      <a:noFill/>
                    </a:lnR>
                    <a:lnT>
                      <a:noFill/>
                    </a:lnT>
                    <a:lnB>
                      <a:noFill/>
                    </a:lnB>
                    <a:solidFill>
                      <a:srgbClr val="FFFF00"/>
                    </a:solidFill>
                  </a:tcPr>
                </a:tc>
                <a:tc>
                  <a:txBody>
                    <a:bodyPr/>
                    <a:lstStyle/>
                    <a:p>
                      <a:pPr algn="l" fontAlgn="b"/>
                      <a:r>
                        <a:rPr lang="en-US" sz="1400" b="1" i="0" u="none" strike="noStrike" baseline="0" dirty="0">
                          <a:solidFill>
                            <a:srgbClr val="0070C0"/>
                          </a:solidFill>
                          <a:effectLst/>
                          <a:latin typeface="Arial"/>
                        </a:rPr>
                        <a:t>              -   </a:t>
                      </a:r>
                    </a:p>
                  </a:txBody>
                  <a:tcPr marL="0" marR="0" marT="0" marB="0" anchor="b">
                    <a:lnL>
                      <a:noFill/>
                    </a:lnL>
                    <a:lnR>
                      <a:noFill/>
                    </a:lnR>
                    <a:lnT>
                      <a:noFill/>
                    </a:lnT>
                    <a:lnB>
                      <a:noFill/>
                    </a:lnB>
                    <a:solidFill>
                      <a:srgbClr val="FFFF00"/>
                    </a:solidFill>
                  </a:tcPr>
                </a:tc>
                <a:tc>
                  <a:txBody>
                    <a:bodyPr/>
                    <a:lstStyle/>
                    <a:p>
                      <a:pPr algn="l" fontAlgn="b"/>
                      <a:r>
                        <a:rPr lang="en-US" sz="1400" b="1" i="0" u="none" strike="noStrike" baseline="0" dirty="0">
                          <a:solidFill>
                            <a:srgbClr val="0070C0"/>
                          </a:solidFill>
                          <a:effectLst/>
                          <a:latin typeface="Arial"/>
                        </a:rPr>
                        <a:t> </a:t>
                      </a:r>
                    </a:p>
                  </a:txBody>
                  <a:tcPr marL="0" marR="0" marT="0" marB="0" anchor="b">
                    <a:lnL>
                      <a:noFill/>
                    </a:lnL>
                    <a:lnR>
                      <a:noFill/>
                    </a:lnR>
                    <a:lnT>
                      <a:noFill/>
                    </a:lnT>
                    <a:lnB>
                      <a:noFill/>
                    </a:lnB>
                    <a:solidFill>
                      <a:srgbClr val="FFFF00"/>
                    </a:solidFill>
                  </a:tcPr>
                </a:tc>
                <a:tc>
                  <a:txBody>
                    <a:bodyPr/>
                    <a:lstStyle/>
                    <a:p>
                      <a:pPr algn="l" fontAlgn="b"/>
                      <a:r>
                        <a:rPr lang="en-US" sz="1400" b="1" i="0" u="none" strike="noStrike" baseline="0" dirty="0">
                          <a:solidFill>
                            <a:srgbClr val="0070C0"/>
                          </a:solidFill>
                          <a:effectLst/>
                          <a:latin typeface="Arial"/>
                        </a:rPr>
                        <a:t>             -   </a:t>
                      </a:r>
                    </a:p>
                  </a:txBody>
                  <a:tcPr marL="0" marR="0" marT="0" marB="0" anchor="b">
                    <a:lnL>
                      <a:noFill/>
                    </a:lnL>
                    <a:lnR>
                      <a:noFill/>
                    </a:lnR>
                    <a:lnT>
                      <a:noFill/>
                    </a:lnT>
                    <a:lnB>
                      <a:noFill/>
                    </a:lnB>
                    <a:solidFill>
                      <a:srgbClr val="FFFF00"/>
                    </a:solidFill>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r>
              <a:tr h="177722">
                <a:tc>
                  <a:txBody>
                    <a:bodyPr/>
                    <a:lstStyle/>
                    <a:p>
                      <a:pPr algn="l" fontAlgn="b"/>
                      <a:r>
                        <a:rPr lang="en-US" sz="1400" b="0" i="0" u="none" strike="noStrike" baseline="0" dirty="0">
                          <a:effectLst/>
                          <a:latin typeface="Arial"/>
                        </a:rPr>
                        <a:t>  (Income) from Affiliates</a:t>
                      </a:r>
                    </a:p>
                  </a:txBody>
                  <a:tcPr marL="0" marR="0" marT="0" marB="0" anchor="b">
                    <a:lnL>
                      <a:noFill/>
                    </a:lnL>
                    <a:lnR>
                      <a:noFill/>
                    </a:lnR>
                    <a:lnT>
                      <a:noFill/>
                    </a:lnT>
                    <a:lnB>
                      <a:noFill/>
                    </a:lnB>
                  </a:tcPr>
                </a:tc>
                <a:tc>
                  <a:txBody>
                    <a:bodyPr/>
                    <a:lstStyle/>
                    <a:p>
                      <a:pPr algn="l" fontAlgn="b"/>
                      <a:endParaRPr lang="en-US" sz="1200" b="0" i="0" u="none" strike="noStrike" baseline="0" dirty="0">
                        <a:effectLst/>
                        <a:latin typeface="Arial"/>
                      </a:endParaRPr>
                    </a:p>
                  </a:txBody>
                  <a:tcPr marL="0" marR="0" marT="0" marB="0" anchor="b">
                    <a:lnL>
                      <a:noFill/>
                    </a:lnL>
                    <a:lnR>
                      <a:noFill/>
                    </a:lnR>
                    <a:lnT>
                      <a:noFill/>
                    </a:lnT>
                    <a:lnB>
                      <a:noFill/>
                    </a:lnB>
                  </a:tcPr>
                </a:tc>
                <a:tc>
                  <a:txBody>
                    <a:bodyPr/>
                    <a:lstStyle/>
                    <a:p>
                      <a:pPr algn="l" fontAlgn="b"/>
                      <a:r>
                        <a:rPr lang="en-US" sz="1400" b="1" i="0" u="none" strike="noStrike" baseline="0" dirty="0">
                          <a:solidFill>
                            <a:srgbClr val="0070C0"/>
                          </a:solidFill>
                          <a:effectLst/>
                          <a:latin typeface="Arial"/>
                        </a:rPr>
                        <a:t> </a:t>
                      </a:r>
                    </a:p>
                  </a:txBody>
                  <a:tcPr marL="0" marR="0" marT="0" marB="0" anchor="b">
                    <a:lnL>
                      <a:noFill/>
                    </a:lnL>
                    <a:lnR>
                      <a:noFill/>
                    </a:lnR>
                    <a:lnT>
                      <a:noFill/>
                    </a:lnT>
                    <a:lnB>
                      <a:noFill/>
                    </a:lnB>
                    <a:solidFill>
                      <a:srgbClr val="FFFF00"/>
                    </a:solidFill>
                  </a:tcPr>
                </a:tc>
                <a:tc>
                  <a:txBody>
                    <a:bodyPr/>
                    <a:lstStyle/>
                    <a:p>
                      <a:pPr algn="l" fontAlgn="b"/>
                      <a:r>
                        <a:rPr lang="en-US" sz="1200" b="1" i="0" u="none" strike="noStrike" baseline="0" dirty="0">
                          <a:solidFill>
                            <a:srgbClr val="0070C0"/>
                          </a:solidFill>
                          <a:effectLst/>
                          <a:latin typeface="Arial"/>
                        </a:rPr>
                        <a:t> </a:t>
                      </a:r>
                    </a:p>
                  </a:txBody>
                  <a:tcPr marL="0" marR="0" marT="0" marB="0" anchor="b">
                    <a:lnL>
                      <a:noFill/>
                    </a:lnL>
                    <a:lnR>
                      <a:noFill/>
                    </a:lnR>
                    <a:lnT>
                      <a:noFill/>
                    </a:lnT>
                    <a:lnB>
                      <a:noFill/>
                    </a:lnB>
                    <a:solidFill>
                      <a:srgbClr val="FFFF00"/>
                    </a:solidFill>
                  </a:tcPr>
                </a:tc>
                <a:tc>
                  <a:txBody>
                    <a:bodyPr/>
                    <a:lstStyle/>
                    <a:p>
                      <a:pPr algn="l" fontAlgn="b"/>
                      <a:r>
                        <a:rPr lang="en-US" sz="1400" b="1" i="0" u="none" strike="noStrike" baseline="0" dirty="0">
                          <a:solidFill>
                            <a:srgbClr val="0070C0"/>
                          </a:solidFill>
                          <a:effectLst/>
                          <a:latin typeface="Arial"/>
                        </a:rPr>
                        <a:t>              -   </a:t>
                      </a:r>
                    </a:p>
                  </a:txBody>
                  <a:tcPr marL="0" marR="0" marT="0" marB="0" anchor="b">
                    <a:lnL>
                      <a:noFill/>
                    </a:lnL>
                    <a:lnR>
                      <a:noFill/>
                    </a:lnR>
                    <a:lnT>
                      <a:noFill/>
                    </a:lnT>
                    <a:lnB>
                      <a:noFill/>
                    </a:lnB>
                    <a:solidFill>
                      <a:srgbClr val="FFFF00"/>
                    </a:solidFill>
                  </a:tcPr>
                </a:tc>
                <a:tc>
                  <a:txBody>
                    <a:bodyPr/>
                    <a:lstStyle/>
                    <a:p>
                      <a:pPr algn="l" fontAlgn="b"/>
                      <a:r>
                        <a:rPr lang="en-US" sz="1400" b="1" i="0" u="none" strike="noStrike" baseline="0" dirty="0">
                          <a:solidFill>
                            <a:srgbClr val="0070C0"/>
                          </a:solidFill>
                          <a:effectLst/>
                          <a:latin typeface="Arial"/>
                        </a:rPr>
                        <a:t> </a:t>
                      </a:r>
                    </a:p>
                  </a:txBody>
                  <a:tcPr marL="0" marR="0" marT="0" marB="0" anchor="b">
                    <a:lnL>
                      <a:noFill/>
                    </a:lnL>
                    <a:lnR>
                      <a:noFill/>
                    </a:lnR>
                    <a:lnT>
                      <a:noFill/>
                    </a:lnT>
                    <a:lnB>
                      <a:noFill/>
                    </a:lnB>
                    <a:solidFill>
                      <a:srgbClr val="FFFF00"/>
                    </a:solidFill>
                  </a:tcPr>
                </a:tc>
                <a:tc>
                  <a:txBody>
                    <a:bodyPr/>
                    <a:lstStyle/>
                    <a:p>
                      <a:pPr algn="l" fontAlgn="b"/>
                      <a:r>
                        <a:rPr lang="en-US" sz="1400" b="1" i="0" u="none" strike="noStrike" baseline="0" dirty="0">
                          <a:solidFill>
                            <a:srgbClr val="0070C0"/>
                          </a:solidFill>
                          <a:effectLst/>
                          <a:latin typeface="Arial"/>
                        </a:rPr>
                        <a:t>             -   </a:t>
                      </a:r>
                    </a:p>
                  </a:txBody>
                  <a:tcPr marL="0" marR="0" marT="0" marB="0" anchor="b">
                    <a:lnL>
                      <a:noFill/>
                    </a:lnL>
                    <a:lnR>
                      <a:noFill/>
                    </a:lnR>
                    <a:lnT>
                      <a:noFill/>
                    </a:lnT>
                    <a:lnB>
                      <a:noFill/>
                    </a:lnB>
                    <a:solidFill>
                      <a:srgbClr val="FFFF00"/>
                    </a:solidFill>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r>
              <a:tr h="177722">
                <a:tc>
                  <a:txBody>
                    <a:bodyPr/>
                    <a:lstStyle/>
                    <a:p>
                      <a:pPr algn="l" fontAlgn="b"/>
                      <a:r>
                        <a:rPr lang="en-US" sz="1400" b="0" i="0" u="none" strike="noStrike" baseline="0" dirty="0">
                          <a:effectLst/>
                          <a:latin typeface="Arial"/>
                        </a:rPr>
                        <a:t>  Other Expense (Income)</a:t>
                      </a:r>
                    </a:p>
                  </a:txBody>
                  <a:tcPr marL="0" marR="0" marT="0" marB="0" anchor="b">
                    <a:lnL>
                      <a:noFill/>
                    </a:lnL>
                    <a:lnR>
                      <a:noFill/>
                    </a:lnR>
                    <a:lnT>
                      <a:noFill/>
                    </a:lnT>
                    <a:lnB>
                      <a:noFill/>
                    </a:lnB>
                  </a:tcPr>
                </a:tc>
                <a:tc>
                  <a:txBody>
                    <a:bodyPr/>
                    <a:lstStyle/>
                    <a:p>
                      <a:pPr algn="l" fontAlgn="b"/>
                      <a:endParaRPr lang="en-US" sz="1200" b="0" i="0" u="none" strike="noStrike" baseline="0" dirty="0">
                        <a:effectLst/>
                        <a:latin typeface="Arial"/>
                      </a:endParaRPr>
                    </a:p>
                  </a:txBody>
                  <a:tcPr marL="0" marR="0" marT="0" marB="0" anchor="b">
                    <a:lnL>
                      <a:noFill/>
                    </a:lnL>
                    <a:lnR>
                      <a:noFill/>
                    </a:lnR>
                    <a:lnT>
                      <a:noFill/>
                    </a:lnT>
                    <a:lnB>
                      <a:noFill/>
                    </a:lnB>
                  </a:tcPr>
                </a:tc>
                <a:tc>
                  <a:txBody>
                    <a:bodyPr/>
                    <a:lstStyle/>
                    <a:p>
                      <a:pPr algn="l" fontAlgn="b"/>
                      <a:r>
                        <a:rPr lang="en-US" sz="1400" b="1" i="0" u="none" strike="noStrike" baseline="0" dirty="0">
                          <a:solidFill>
                            <a:srgbClr val="0070C0"/>
                          </a:solidFill>
                          <a:effectLst/>
                          <a:latin typeface="Arial"/>
                        </a:rPr>
                        <a:t>          60.0 </a:t>
                      </a:r>
                    </a:p>
                  </a:txBody>
                  <a:tcPr marL="0" marR="0" marT="0" marB="0" anchor="b">
                    <a:lnL>
                      <a:noFill/>
                    </a:lnL>
                    <a:lnR>
                      <a:noFill/>
                    </a:lnR>
                    <a:lnT>
                      <a:noFill/>
                    </a:lnT>
                    <a:lnB>
                      <a:noFill/>
                    </a:lnB>
                    <a:solidFill>
                      <a:srgbClr val="FFFF00"/>
                    </a:solidFill>
                  </a:tcPr>
                </a:tc>
                <a:tc>
                  <a:txBody>
                    <a:bodyPr/>
                    <a:lstStyle/>
                    <a:p>
                      <a:pPr algn="l" fontAlgn="b"/>
                      <a:r>
                        <a:rPr lang="en-US" sz="1200" b="1" i="0" u="none" strike="noStrike" baseline="0" dirty="0">
                          <a:solidFill>
                            <a:srgbClr val="0070C0"/>
                          </a:solidFill>
                          <a:effectLst/>
                          <a:latin typeface="Arial"/>
                        </a:rPr>
                        <a:t> </a:t>
                      </a:r>
                    </a:p>
                  </a:txBody>
                  <a:tcPr marL="0" marR="0" marT="0" marB="0" anchor="b">
                    <a:lnL>
                      <a:noFill/>
                    </a:lnL>
                    <a:lnR>
                      <a:noFill/>
                    </a:lnR>
                    <a:lnT>
                      <a:noFill/>
                    </a:lnT>
                    <a:lnB>
                      <a:noFill/>
                    </a:lnB>
                    <a:solidFill>
                      <a:srgbClr val="FFFF00"/>
                    </a:solidFill>
                  </a:tcPr>
                </a:tc>
                <a:tc>
                  <a:txBody>
                    <a:bodyPr/>
                    <a:lstStyle/>
                    <a:p>
                      <a:pPr algn="l" fontAlgn="b"/>
                      <a:r>
                        <a:rPr lang="en-US" sz="1400" b="1" i="0" u="none" strike="noStrike" baseline="0" dirty="0">
                          <a:solidFill>
                            <a:srgbClr val="0070C0"/>
                          </a:solidFill>
                          <a:effectLst/>
                          <a:latin typeface="Arial"/>
                        </a:rPr>
                        <a:t>           10.9 </a:t>
                      </a:r>
                    </a:p>
                  </a:txBody>
                  <a:tcPr marL="0" marR="0" marT="0" marB="0" anchor="b">
                    <a:lnL>
                      <a:noFill/>
                    </a:lnL>
                    <a:lnR>
                      <a:noFill/>
                    </a:lnR>
                    <a:lnT>
                      <a:noFill/>
                    </a:lnT>
                    <a:lnB>
                      <a:noFill/>
                    </a:lnB>
                    <a:solidFill>
                      <a:srgbClr val="FFFF00"/>
                    </a:solidFill>
                  </a:tcPr>
                </a:tc>
                <a:tc>
                  <a:txBody>
                    <a:bodyPr/>
                    <a:lstStyle/>
                    <a:p>
                      <a:pPr algn="l" fontAlgn="b"/>
                      <a:r>
                        <a:rPr lang="en-US" sz="1400" b="1" i="0" u="none" strike="noStrike" baseline="0" dirty="0">
                          <a:solidFill>
                            <a:srgbClr val="0070C0"/>
                          </a:solidFill>
                          <a:effectLst/>
                          <a:latin typeface="Arial"/>
                        </a:rPr>
                        <a:t> </a:t>
                      </a:r>
                    </a:p>
                  </a:txBody>
                  <a:tcPr marL="0" marR="0" marT="0" marB="0" anchor="b">
                    <a:lnL>
                      <a:noFill/>
                    </a:lnL>
                    <a:lnR>
                      <a:noFill/>
                    </a:lnR>
                    <a:lnT>
                      <a:noFill/>
                    </a:lnT>
                    <a:lnB>
                      <a:noFill/>
                    </a:lnB>
                    <a:solidFill>
                      <a:srgbClr val="FFFF00"/>
                    </a:solidFill>
                  </a:tcPr>
                </a:tc>
                <a:tc>
                  <a:txBody>
                    <a:bodyPr/>
                    <a:lstStyle/>
                    <a:p>
                      <a:pPr algn="l" fontAlgn="b"/>
                      <a:r>
                        <a:rPr lang="en-US" sz="1400" b="1" i="0" u="none" strike="noStrike" baseline="0" dirty="0">
                          <a:solidFill>
                            <a:srgbClr val="0070C0"/>
                          </a:solidFill>
                          <a:effectLst/>
                          <a:latin typeface="Arial"/>
                        </a:rPr>
                        <a:t>          11.9 </a:t>
                      </a:r>
                    </a:p>
                  </a:txBody>
                  <a:tcPr marL="0" marR="0" marT="0" marB="0" anchor="b">
                    <a:lnL>
                      <a:noFill/>
                    </a:lnL>
                    <a:lnR>
                      <a:noFill/>
                    </a:lnR>
                    <a:lnT>
                      <a:noFill/>
                    </a:lnT>
                    <a:lnB>
                      <a:noFill/>
                    </a:lnB>
                    <a:solidFill>
                      <a:srgbClr val="FFFF00"/>
                    </a:solidFill>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r>
              <a:tr h="177722">
                <a:tc>
                  <a:txBody>
                    <a:bodyPr/>
                    <a:lstStyle/>
                    <a:p>
                      <a:pPr algn="l" fontAlgn="b"/>
                      <a:r>
                        <a:rPr lang="en-US" sz="1400" b="0" i="0" u="none" strike="noStrike" baseline="0" dirty="0">
                          <a:effectLst/>
                          <a:latin typeface="Arial"/>
                        </a:rPr>
                        <a:t>  Interest (Income)</a:t>
                      </a:r>
                    </a:p>
                  </a:txBody>
                  <a:tcPr marL="0" marR="0" marT="0" marB="0" anchor="b">
                    <a:lnL>
                      <a:noFill/>
                    </a:lnL>
                    <a:lnR>
                      <a:noFill/>
                    </a:lnR>
                    <a:lnT>
                      <a:noFill/>
                    </a:lnT>
                    <a:lnB>
                      <a:noFill/>
                    </a:lnB>
                  </a:tcPr>
                </a:tc>
                <a:tc>
                  <a:txBody>
                    <a:bodyPr/>
                    <a:lstStyle/>
                    <a:p>
                      <a:pPr algn="l" fontAlgn="b"/>
                      <a:endParaRPr lang="en-US" sz="1200" b="0" i="0" u="none" strike="noStrike" baseline="0" dirty="0">
                        <a:effectLst/>
                        <a:latin typeface="Arial"/>
                      </a:endParaRPr>
                    </a:p>
                  </a:txBody>
                  <a:tcPr marL="0" marR="0" marT="0" marB="0" anchor="b">
                    <a:lnL>
                      <a:noFill/>
                    </a:lnL>
                    <a:lnR>
                      <a:noFill/>
                    </a:lnR>
                    <a:lnT>
                      <a:noFill/>
                    </a:lnT>
                    <a:lnB>
                      <a:noFill/>
                    </a:lnB>
                  </a:tcPr>
                </a:tc>
                <a:tc>
                  <a:txBody>
                    <a:bodyPr/>
                    <a:lstStyle/>
                    <a:p>
                      <a:pPr algn="l" fontAlgn="b"/>
                      <a:r>
                        <a:rPr lang="en-US" sz="1400" b="1" i="0" u="none" strike="noStrike" baseline="0" dirty="0">
                          <a:solidFill>
                            <a:srgbClr val="0070C0"/>
                          </a:solidFill>
                          <a:effectLst/>
                          <a:latin typeface="Arial"/>
                        </a:rPr>
                        <a:t>           (4.3)</a:t>
                      </a:r>
                    </a:p>
                  </a:txBody>
                  <a:tcPr marL="0" marR="0" marT="0" marB="0" anchor="b">
                    <a:lnL>
                      <a:noFill/>
                    </a:lnL>
                    <a:lnR>
                      <a:noFill/>
                    </a:lnR>
                    <a:lnT>
                      <a:noFill/>
                    </a:lnT>
                    <a:lnB>
                      <a:noFill/>
                    </a:lnB>
                    <a:solidFill>
                      <a:srgbClr val="FFFF00"/>
                    </a:solidFill>
                  </a:tcPr>
                </a:tc>
                <a:tc>
                  <a:txBody>
                    <a:bodyPr/>
                    <a:lstStyle/>
                    <a:p>
                      <a:pPr algn="l" fontAlgn="b"/>
                      <a:r>
                        <a:rPr lang="en-US" sz="1200" b="1" i="0" u="none" strike="noStrike" baseline="0" dirty="0">
                          <a:solidFill>
                            <a:srgbClr val="0070C0"/>
                          </a:solidFill>
                          <a:effectLst/>
                          <a:latin typeface="Arial"/>
                        </a:rPr>
                        <a:t> </a:t>
                      </a:r>
                    </a:p>
                  </a:txBody>
                  <a:tcPr marL="0" marR="0" marT="0" marB="0" anchor="b">
                    <a:lnL>
                      <a:noFill/>
                    </a:lnL>
                    <a:lnR>
                      <a:noFill/>
                    </a:lnR>
                    <a:lnT>
                      <a:noFill/>
                    </a:lnT>
                    <a:lnB>
                      <a:noFill/>
                    </a:lnB>
                    <a:solidFill>
                      <a:srgbClr val="FFFF00"/>
                    </a:solidFill>
                  </a:tcPr>
                </a:tc>
                <a:tc>
                  <a:txBody>
                    <a:bodyPr/>
                    <a:lstStyle/>
                    <a:p>
                      <a:pPr algn="l" fontAlgn="b"/>
                      <a:r>
                        <a:rPr lang="en-US" sz="1400" b="1" i="0" u="none" strike="noStrike" baseline="0" dirty="0">
                          <a:solidFill>
                            <a:srgbClr val="0070C0"/>
                          </a:solidFill>
                          <a:effectLst/>
                          <a:latin typeface="Arial"/>
                        </a:rPr>
                        <a:t>            (3.9)</a:t>
                      </a:r>
                    </a:p>
                  </a:txBody>
                  <a:tcPr marL="0" marR="0" marT="0" marB="0" anchor="b">
                    <a:lnL>
                      <a:noFill/>
                    </a:lnL>
                    <a:lnR>
                      <a:noFill/>
                    </a:lnR>
                    <a:lnT>
                      <a:noFill/>
                    </a:lnT>
                    <a:lnB>
                      <a:noFill/>
                    </a:lnB>
                    <a:solidFill>
                      <a:srgbClr val="FFFF00"/>
                    </a:solidFill>
                  </a:tcPr>
                </a:tc>
                <a:tc>
                  <a:txBody>
                    <a:bodyPr/>
                    <a:lstStyle/>
                    <a:p>
                      <a:pPr algn="ctr" fontAlgn="b"/>
                      <a:endParaRPr lang="en-US" sz="1400" b="1" i="0" u="none" strike="noStrike" baseline="0" dirty="0">
                        <a:solidFill>
                          <a:srgbClr val="0070C0"/>
                        </a:solidFill>
                        <a:effectLst/>
                        <a:latin typeface="Arial"/>
                      </a:endParaRPr>
                    </a:p>
                  </a:txBody>
                  <a:tcPr marL="0" marR="0" marT="0" marB="0" anchor="b">
                    <a:lnL>
                      <a:noFill/>
                    </a:lnL>
                    <a:lnR>
                      <a:noFill/>
                    </a:lnR>
                    <a:lnT>
                      <a:noFill/>
                    </a:lnT>
                    <a:lnB>
                      <a:noFill/>
                    </a:lnB>
                    <a:solidFill>
                      <a:srgbClr val="FFFF00"/>
                    </a:solidFill>
                  </a:tcPr>
                </a:tc>
                <a:tc>
                  <a:txBody>
                    <a:bodyPr/>
                    <a:lstStyle/>
                    <a:p>
                      <a:pPr algn="l" fontAlgn="b"/>
                      <a:r>
                        <a:rPr lang="en-US" sz="1400" b="1" i="0" u="none" strike="noStrike" baseline="0" dirty="0">
                          <a:solidFill>
                            <a:srgbClr val="0070C0"/>
                          </a:solidFill>
                          <a:effectLst/>
                          <a:latin typeface="Arial"/>
                        </a:rPr>
                        <a:t>           (2.4)</a:t>
                      </a:r>
                    </a:p>
                  </a:txBody>
                  <a:tcPr marL="0" marR="0" marT="0" marB="0" anchor="b">
                    <a:lnL>
                      <a:noFill/>
                    </a:lnL>
                    <a:lnR>
                      <a:noFill/>
                    </a:lnR>
                    <a:lnT>
                      <a:noFill/>
                    </a:lnT>
                    <a:lnB>
                      <a:noFill/>
                    </a:lnB>
                    <a:solidFill>
                      <a:srgbClr val="FFFF00"/>
                    </a:solidFill>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r>
              <a:tr h="177722">
                <a:tc>
                  <a:txBody>
                    <a:bodyPr/>
                    <a:lstStyle/>
                    <a:p>
                      <a:pPr algn="l" fontAlgn="b"/>
                      <a:r>
                        <a:rPr lang="en-US" sz="1400" b="0" i="0" u="none" strike="noStrike" baseline="0" dirty="0">
                          <a:effectLst/>
                          <a:latin typeface="Arial"/>
                        </a:rPr>
                        <a:t>  Interest Expense</a:t>
                      </a:r>
                    </a:p>
                  </a:txBody>
                  <a:tcPr marL="0" marR="0" marT="0" marB="0" anchor="b">
                    <a:lnL>
                      <a:noFill/>
                    </a:lnL>
                    <a:lnR>
                      <a:noFill/>
                    </a:lnR>
                    <a:lnT>
                      <a:noFill/>
                    </a:lnT>
                    <a:lnB>
                      <a:noFill/>
                    </a:lnB>
                  </a:tcPr>
                </a:tc>
                <a:tc>
                  <a:txBody>
                    <a:bodyPr/>
                    <a:lstStyle/>
                    <a:p>
                      <a:pPr algn="l" fontAlgn="b"/>
                      <a:endParaRPr lang="en-US" sz="1200" b="0" i="0" u="none" strike="noStrike" baseline="0" dirty="0">
                        <a:effectLst/>
                        <a:latin typeface="Arial"/>
                      </a:endParaRPr>
                    </a:p>
                  </a:txBody>
                  <a:tcPr marL="0" marR="0" marT="0" marB="0" anchor="b">
                    <a:lnL>
                      <a:noFill/>
                    </a:lnL>
                    <a:lnR>
                      <a:noFill/>
                    </a:lnR>
                    <a:lnT>
                      <a:noFill/>
                    </a:lnT>
                    <a:lnB>
                      <a:noFill/>
                    </a:lnB>
                  </a:tcPr>
                </a:tc>
                <a:tc>
                  <a:txBody>
                    <a:bodyPr/>
                    <a:lstStyle/>
                    <a:p>
                      <a:pPr algn="l" fontAlgn="b"/>
                      <a:r>
                        <a:rPr lang="en-US" sz="1400" b="1" i="0" u="none" strike="noStrike" baseline="0" dirty="0">
                          <a:solidFill>
                            <a:srgbClr val="0070C0"/>
                          </a:solidFill>
                          <a:effectLst/>
                          <a:latin typeface="Arial"/>
                        </a:rPr>
                        <a:t>        152.3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200" b="1" i="0" u="none" strike="noStrike" baseline="0" dirty="0">
                          <a:solidFill>
                            <a:srgbClr val="0070C0"/>
                          </a:solidFill>
                          <a:effectLst/>
                          <a:latin typeface="Arial"/>
                        </a:rPr>
                        <a:t> </a:t>
                      </a:r>
                    </a:p>
                  </a:txBody>
                  <a:tcPr marL="0" marR="0" marT="0" marB="0" anchor="b">
                    <a:lnL>
                      <a:noFill/>
                    </a:lnL>
                    <a:lnR>
                      <a:noFill/>
                    </a:lnR>
                    <a:lnT>
                      <a:noFill/>
                    </a:lnT>
                    <a:lnB>
                      <a:noFill/>
                    </a:lnB>
                    <a:solidFill>
                      <a:srgbClr val="FFFF00"/>
                    </a:solidFill>
                  </a:tcPr>
                </a:tc>
                <a:tc>
                  <a:txBody>
                    <a:bodyPr/>
                    <a:lstStyle/>
                    <a:p>
                      <a:pPr algn="l" fontAlgn="b"/>
                      <a:r>
                        <a:rPr lang="en-US" sz="1400" b="1" i="0" u="none" strike="noStrike" baseline="0" dirty="0">
                          <a:solidFill>
                            <a:srgbClr val="0070C0"/>
                          </a:solidFill>
                          <a:effectLst/>
                          <a:latin typeface="Arial"/>
                        </a:rPr>
                        <a:t>         162.1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400" b="1" i="0" u="none" strike="noStrike" baseline="0" dirty="0">
                          <a:solidFill>
                            <a:srgbClr val="0070C0"/>
                          </a:solidFill>
                          <a:effectLst/>
                          <a:latin typeface="Arial"/>
                        </a:rPr>
                        <a:t> </a:t>
                      </a:r>
                    </a:p>
                  </a:txBody>
                  <a:tcPr marL="0" marR="0" marT="0" marB="0" anchor="b">
                    <a:lnL>
                      <a:noFill/>
                    </a:lnL>
                    <a:lnR>
                      <a:noFill/>
                    </a:lnR>
                    <a:lnT>
                      <a:noFill/>
                    </a:lnT>
                    <a:lnB>
                      <a:noFill/>
                    </a:lnB>
                    <a:solidFill>
                      <a:srgbClr val="FFFF00"/>
                    </a:solidFill>
                  </a:tcPr>
                </a:tc>
                <a:tc>
                  <a:txBody>
                    <a:bodyPr/>
                    <a:lstStyle/>
                    <a:p>
                      <a:pPr algn="l" fontAlgn="b"/>
                      <a:r>
                        <a:rPr lang="en-US" sz="1400" b="1" i="0" u="none" strike="noStrike" baseline="0" dirty="0">
                          <a:solidFill>
                            <a:srgbClr val="0070C0"/>
                          </a:solidFill>
                          <a:effectLst/>
                          <a:latin typeface="Arial"/>
                        </a:rPr>
                        <a:t>        123.9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r>
              <a:tr h="169643">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c>
                  <a:txBody>
                    <a:bodyPr/>
                    <a:lstStyle/>
                    <a:p>
                      <a:pPr algn="l" fontAlgn="b"/>
                      <a:endParaRPr lang="en-US" sz="1100" b="0" i="0" u="none" strike="noStrike" baseline="0" dirty="0">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baseline="0"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baseline="0" dirty="0">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baseline="0"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baseline="0"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r>
              <a:tr h="177722">
                <a:tc>
                  <a:txBody>
                    <a:bodyPr/>
                    <a:lstStyle/>
                    <a:p>
                      <a:pPr algn="l" fontAlgn="b"/>
                      <a:r>
                        <a:rPr lang="en-US" sz="1400" b="0" i="0" u="none" strike="noStrike" baseline="0" dirty="0">
                          <a:effectLst/>
                          <a:latin typeface="Arial"/>
                        </a:rPr>
                        <a:t>Earnings before Taxes</a:t>
                      </a:r>
                    </a:p>
                  </a:txBody>
                  <a:tcPr marL="0" marR="0" marT="0" marB="0" anchor="b">
                    <a:lnL>
                      <a:noFill/>
                    </a:lnL>
                    <a:lnR>
                      <a:noFill/>
                    </a:lnR>
                    <a:lnT>
                      <a:noFill/>
                    </a:lnT>
                    <a:lnB>
                      <a:noFill/>
                    </a:lnB>
                  </a:tcPr>
                </a:tc>
                <a:tc>
                  <a:txBody>
                    <a:bodyPr/>
                    <a:lstStyle/>
                    <a:p>
                      <a:pPr algn="l" fontAlgn="b"/>
                      <a:endParaRPr lang="en-US" sz="1200" b="0" i="0" u="none" strike="noStrike" baseline="0" dirty="0">
                        <a:effectLst/>
                        <a:latin typeface="Arial"/>
                      </a:endParaRPr>
                    </a:p>
                  </a:txBody>
                  <a:tcPr marL="0" marR="0" marT="0" marB="0" anchor="b">
                    <a:lnL>
                      <a:noFill/>
                    </a:lnL>
                    <a:lnR>
                      <a:noFill/>
                    </a:lnR>
                    <a:lnT>
                      <a:noFill/>
                    </a:lnT>
                    <a:lnB>
                      <a:noFill/>
                    </a:lnB>
                  </a:tcPr>
                </a:tc>
                <a:tc>
                  <a:txBody>
                    <a:bodyPr/>
                    <a:lstStyle/>
                    <a:p>
                      <a:pPr algn="l" fontAlgn="b"/>
                      <a:r>
                        <a:rPr lang="en-US" sz="1400" b="0" i="0" u="none" strike="noStrike" baseline="0" dirty="0">
                          <a:effectLst/>
                          <a:latin typeface="Arial"/>
                        </a:rPr>
                        <a:t>          18.8 </a:t>
                      </a:r>
                    </a:p>
                  </a:txBody>
                  <a:tcPr marL="0" marR="0" marT="0" marB="0" anchor="b">
                    <a:lnL>
                      <a:noFill/>
                    </a:lnL>
                    <a:lnR>
                      <a:noFill/>
                    </a:lnR>
                    <a:lnT>
                      <a:noFill/>
                    </a:lnT>
                    <a:lnB>
                      <a:noFill/>
                    </a:lnB>
                  </a:tcPr>
                </a:tc>
                <a:tc>
                  <a:txBody>
                    <a:bodyPr/>
                    <a:lstStyle/>
                    <a:p>
                      <a:pPr algn="l" fontAlgn="b"/>
                      <a:endParaRPr lang="en-US" sz="1200" b="0" i="0" u="none" strike="noStrike" baseline="0" dirty="0">
                        <a:effectLst/>
                        <a:latin typeface="Arial"/>
                      </a:endParaRPr>
                    </a:p>
                  </a:txBody>
                  <a:tcPr marL="0" marR="0" marT="0" marB="0" anchor="b">
                    <a:lnL>
                      <a:noFill/>
                    </a:lnL>
                    <a:lnR>
                      <a:noFill/>
                    </a:lnR>
                    <a:lnT>
                      <a:noFill/>
                    </a:lnT>
                    <a:lnB>
                      <a:noFill/>
                    </a:lnB>
                  </a:tcPr>
                </a:tc>
                <a:tc>
                  <a:txBody>
                    <a:bodyPr/>
                    <a:lstStyle/>
                    <a:p>
                      <a:pPr algn="l" fontAlgn="b"/>
                      <a:r>
                        <a:rPr lang="en-US" sz="1400" b="0" i="0" u="none" strike="noStrike" baseline="0" dirty="0">
                          <a:effectLst/>
                          <a:latin typeface="Arial"/>
                        </a:rPr>
                        <a:t>           41.2 </a:t>
                      </a:r>
                    </a:p>
                  </a:txBody>
                  <a:tcPr marL="0" marR="0" marT="0" marB="0" anchor="b">
                    <a:lnL>
                      <a:noFill/>
                    </a:lnL>
                    <a:lnR>
                      <a:noFill/>
                    </a:lnR>
                    <a:lnT>
                      <a:noFill/>
                    </a:lnT>
                    <a:lnB>
                      <a:noFill/>
                    </a:lnB>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c>
                  <a:txBody>
                    <a:bodyPr/>
                    <a:lstStyle/>
                    <a:p>
                      <a:pPr algn="l" fontAlgn="b"/>
                      <a:r>
                        <a:rPr lang="en-US" sz="1400" b="0" i="0" u="none" strike="noStrike" baseline="0" dirty="0">
                          <a:effectLst/>
                          <a:latin typeface="Arial"/>
                        </a:rPr>
                        <a:t>        262.9 </a:t>
                      </a:r>
                    </a:p>
                  </a:txBody>
                  <a:tcPr marL="0" marR="0" marT="0" marB="0" anchor="b">
                    <a:lnL>
                      <a:noFill/>
                    </a:lnL>
                    <a:lnR>
                      <a:noFill/>
                    </a:lnR>
                    <a:lnT>
                      <a:noFill/>
                    </a:lnT>
                    <a:lnB>
                      <a:noFill/>
                    </a:lnB>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r>
              <a:tr h="169643">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c>
                  <a:txBody>
                    <a:bodyPr/>
                    <a:lstStyle/>
                    <a:p>
                      <a:pPr algn="l" fontAlgn="b"/>
                      <a:endParaRPr lang="en-US" sz="1100" b="0" i="0" u="none" strike="noStrike" baseline="0" dirty="0">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c>
                  <a:txBody>
                    <a:bodyPr/>
                    <a:lstStyle/>
                    <a:p>
                      <a:pPr algn="l" fontAlgn="b"/>
                      <a:endParaRPr lang="en-US" sz="1100" b="0" i="0" u="none" strike="noStrike" baseline="0" dirty="0">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r>
              <a:tr h="177722">
                <a:tc>
                  <a:txBody>
                    <a:bodyPr/>
                    <a:lstStyle/>
                    <a:p>
                      <a:pPr algn="l" fontAlgn="b"/>
                      <a:r>
                        <a:rPr lang="en-US" sz="1400" b="0" i="0" u="none" strike="noStrike" baseline="0" dirty="0">
                          <a:effectLst/>
                          <a:latin typeface="Arial"/>
                        </a:rPr>
                        <a:t> Noncontrolling Interest</a:t>
                      </a:r>
                    </a:p>
                  </a:txBody>
                  <a:tcPr marL="0" marR="0" marT="0" marB="0" anchor="b">
                    <a:lnL>
                      <a:noFill/>
                    </a:lnL>
                    <a:lnR>
                      <a:noFill/>
                    </a:lnR>
                    <a:lnT>
                      <a:noFill/>
                    </a:lnT>
                    <a:lnB>
                      <a:noFill/>
                    </a:lnB>
                  </a:tcPr>
                </a:tc>
                <a:tc>
                  <a:txBody>
                    <a:bodyPr/>
                    <a:lstStyle/>
                    <a:p>
                      <a:pPr algn="l" fontAlgn="b"/>
                      <a:endParaRPr lang="en-US" sz="1200" b="0" i="0" u="none" strike="noStrike" baseline="0" dirty="0">
                        <a:effectLst/>
                        <a:latin typeface="Arial"/>
                      </a:endParaRPr>
                    </a:p>
                  </a:txBody>
                  <a:tcPr marL="0" marR="0" marT="0" marB="0" anchor="b">
                    <a:lnL>
                      <a:noFill/>
                    </a:lnL>
                    <a:lnR>
                      <a:noFill/>
                    </a:lnR>
                    <a:lnT>
                      <a:noFill/>
                    </a:lnT>
                    <a:lnB>
                      <a:noFill/>
                    </a:lnB>
                  </a:tcPr>
                </a:tc>
                <a:tc>
                  <a:txBody>
                    <a:bodyPr/>
                    <a:lstStyle/>
                    <a:p>
                      <a:pPr algn="l" fontAlgn="b"/>
                      <a:r>
                        <a:rPr lang="en-US" sz="1400" b="1" i="0" u="none" strike="noStrike" baseline="0" dirty="0">
                          <a:solidFill>
                            <a:srgbClr val="0070C0"/>
                          </a:solidFill>
                          <a:effectLst/>
                          <a:latin typeface="Arial"/>
                        </a:rPr>
                        <a:t>             -   </a:t>
                      </a:r>
                    </a:p>
                  </a:txBody>
                  <a:tcPr marL="0" marR="0" marT="0" marB="0" anchor="b">
                    <a:lnL>
                      <a:noFill/>
                    </a:lnL>
                    <a:lnR>
                      <a:noFill/>
                    </a:lnR>
                    <a:lnT>
                      <a:noFill/>
                    </a:lnT>
                    <a:lnB>
                      <a:noFill/>
                    </a:lnB>
                    <a:solidFill>
                      <a:srgbClr val="FFFF00"/>
                    </a:solidFill>
                  </a:tcPr>
                </a:tc>
                <a:tc>
                  <a:txBody>
                    <a:bodyPr/>
                    <a:lstStyle/>
                    <a:p>
                      <a:pPr algn="l" fontAlgn="b"/>
                      <a:r>
                        <a:rPr lang="en-US" sz="1200" b="1" i="0" u="none" strike="noStrike" baseline="0" dirty="0">
                          <a:solidFill>
                            <a:srgbClr val="0070C0"/>
                          </a:solidFill>
                          <a:effectLst/>
                          <a:latin typeface="Arial"/>
                        </a:rPr>
                        <a:t> </a:t>
                      </a:r>
                    </a:p>
                  </a:txBody>
                  <a:tcPr marL="0" marR="0" marT="0" marB="0" anchor="b">
                    <a:lnL>
                      <a:noFill/>
                    </a:lnL>
                    <a:lnR>
                      <a:noFill/>
                    </a:lnR>
                    <a:lnT>
                      <a:noFill/>
                    </a:lnT>
                    <a:lnB>
                      <a:noFill/>
                    </a:lnB>
                    <a:solidFill>
                      <a:srgbClr val="FFFF00"/>
                    </a:solidFill>
                  </a:tcPr>
                </a:tc>
                <a:tc>
                  <a:txBody>
                    <a:bodyPr/>
                    <a:lstStyle/>
                    <a:p>
                      <a:pPr algn="l" fontAlgn="b"/>
                      <a:r>
                        <a:rPr lang="en-US" sz="1400" b="1" i="0" u="none" strike="noStrike" baseline="0" dirty="0">
                          <a:solidFill>
                            <a:srgbClr val="0070C0"/>
                          </a:solidFill>
                          <a:effectLst/>
                          <a:latin typeface="Arial"/>
                        </a:rPr>
                        <a:t>              -   </a:t>
                      </a:r>
                    </a:p>
                  </a:txBody>
                  <a:tcPr marL="0" marR="0" marT="0" marB="0" anchor="b">
                    <a:lnL>
                      <a:noFill/>
                    </a:lnL>
                    <a:lnR>
                      <a:noFill/>
                    </a:lnR>
                    <a:lnT>
                      <a:noFill/>
                    </a:lnT>
                    <a:lnB>
                      <a:noFill/>
                    </a:lnB>
                    <a:solidFill>
                      <a:srgbClr val="FFFF00"/>
                    </a:solidFill>
                  </a:tcPr>
                </a:tc>
                <a:tc>
                  <a:txBody>
                    <a:bodyPr/>
                    <a:lstStyle/>
                    <a:p>
                      <a:pPr algn="l" fontAlgn="b"/>
                      <a:r>
                        <a:rPr lang="en-US" sz="1400" b="1" i="0" u="none" strike="noStrike" baseline="0" dirty="0">
                          <a:solidFill>
                            <a:srgbClr val="0070C0"/>
                          </a:solidFill>
                          <a:effectLst/>
                          <a:latin typeface="Arial"/>
                        </a:rPr>
                        <a:t> </a:t>
                      </a:r>
                    </a:p>
                  </a:txBody>
                  <a:tcPr marL="0" marR="0" marT="0" marB="0" anchor="b">
                    <a:lnL>
                      <a:noFill/>
                    </a:lnL>
                    <a:lnR>
                      <a:noFill/>
                    </a:lnR>
                    <a:lnT>
                      <a:noFill/>
                    </a:lnT>
                    <a:lnB>
                      <a:noFill/>
                    </a:lnB>
                    <a:solidFill>
                      <a:srgbClr val="FFFF00"/>
                    </a:solidFill>
                  </a:tcPr>
                </a:tc>
                <a:tc>
                  <a:txBody>
                    <a:bodyPr/>
                    <a:lstStyle/>
                    <a:p>
                      <a:pPr algn="l" fontAlgn="b"/>
                      <a:r>
                        <a:rPr lang="en-US" sz="1400" b="1" i="0" u="none" strike="noStrike" baseline="0" dirty="0">
                          <a:solidFill>
                            <a:srgbClr val="0070C0"/>
                          </a:solidFill>
                          <a:effectLst/>
                          <a:latin typeface="Arial"/>
                        </a:rPr>
                        <a:t>             -   </a:t>
                      </a:r>
                    </a:p>
                  </a:txBody>
                  <a:tcPr marL="0" marR="0" marT="0" marB="0" anchor="b">
                    <a:lnL>
                      <a:noFill/>
                    </a:lnL>
                    <a:lnR>
                      <a:noFill/>
                    </a:lnR>
                    <a:lnT>
                      <a:noFill/>
                    </a:lnT>
                    <a:lnB>
                      <a:noFill/>
                    </a:lnB>
                    <a:solidFill>
                      <a:srgbClr val="FFFF00"/>
                    </a:solidFill>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r>
              <a:tr h="177722">
                <a:tc>
                  <a:txBody>
                    <a:bodyPr/>
                    <a:lstStyle/>
                    <a:p>
                      <a:pPr algn="l" fontAlgn="b"/>
                      <a:r>
                        <a:rPr lang="en-US" sz="1400" b="0" i="0" u="none" strike="noStrike" baseline="0" dirty="0">
                          <a:effectLst/>
                          <a:latin typeface="Arial"/>
                        </a:rPr>
                        <a:t>  Taxes</a:t>
                      </a:r>
                    </a:p>
                  </a:txBody>
                  <a:tcPr marL="0" marR="0" marT="0" marB="0" anchor="b">
                    <a:lnL>
                      <a:noFill/>
                    </a:lnL>
                    <a:lnR>
                      <a:noFill/>
                    </a:lnR>
                    <a:lnT>
                      <a:noFill/>
                    </a:lnT>
                    <a:lnB>
                      <a:noFill/>
                    </a:lnB>
                  </a:tcPr>
                </a:tc>
                <a:tc>
                  <a:txBody>
                    <a:bodyPr/>
                    <a:lstStyle/>
                    <a:p>
                      <a:pPr algn="l" fontAlgn="b"/>
                      <a:endParaRPr lang="en-US" sz="1200" b="0" i="0" u="none" strike="noStrike" baseline="0" dirty="0">
                        <a:effectLst/>
                        <a:latin typeface="Arial"/>
                      </a:endParaRPr>
                    </a:p>
                  </a:txBody>
                  <a:tcPr marL="0" marR="0" marT="0" marB="0" anchor="b">
                    <a:lnL>
                      <a:noFill/>
                    </a:lnL>
                    <a:lnR>
                      <a:noFill/>
                    </a:lnR>
                    <a:lnT>
                      <a:noFill/>
                    </a:lnT>
                    <a:lnB>
                      <a:noFill/>
                    </a:lnB>
                  </a:tcPr>
                </a:tc>
                <a:tc>
                  <a:txBody>
                    <a:bodyPr/>
                    <a:lstStyle/>
                    <a:p>
                      <a:pPr algn="l" fontAlgn="b"/>
                      <a:r>
                        <a:rPr lang="en-US" sz="1400" b="1" i="0" u="none" strike="noStrike" baseline="0" dirty="0">
                          <a:solidFill>
                            <a:srgbClr val="0070C0"/>
                          </a:solidFill>
                          <a:effectLst/>
                          <a:latin typeface="Arial"/>
                        </a:rPr>
                        <a:t>          63.7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200" b="1" i="0" u="none" strike="noStrike" baseline="0" dirty="0">
                          <a:solidFill>
                            <a:srgbClr val="0070C0"/>
                          </a:solidFill>
                          <a:effectLst/>
                          <a:latin typeface="Arial"/>
                        </a:rPr>
                        <a:t> </a:t>
                      </a:r>
                    </a:p>
                  </a:txBody>
                  <a:tcPr marL="0" marR="0" marT="0" marB="0" anchor="b">
                    <a:lnL>
                      <a:noFill/>
                    </a:lnL>
                    <a:lnR>
                      <a:noFill/>
                    </a:lnR>
                    <a:lnT>
                      <a:noFill/>
                    </a:lnT>
                    <a:lnB>
                      <a:noFill/>
                    </a:lnB>
                    <a:solidFill>
                      <a:srgbClr val="FFFF00"/>
                    </a:solidFill>
                  </a:tcPr>
                </a:tc>
                <a:tc>
                  <a:txBody>
                    <a:bodyPr/>
                    <a:lstStyle/>
                    <a:p>
                      <a:pPr algn="l" fontAlgn="b"/>
                      <a:r>
                        <a:rPr lang="en-US" sz="1400" b="1" i="0" u="none" strike="noStrike" baseline="0" dirty="0">
                          <a:solidFill>
                            <a:srgbClr val="0070C0"/>
                          </a:solidFill>
                          <a:effectLst/>
                          <a:latin typeface="Arial"/>
                        </a:rPr>
                        <a:t>         100.9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400" b="1" i="0" u="none" strike="noStrike" baseline="0" dirty="0">
                          <a:solidFill>
                            <a:srgbClr val="0070C0"/>
                          </a:solidFill>
                          <a:effectLst/>
                          <a:latin typeface="Arial"/>
                        </a:rPr>
                        <a:t> </a:t>
                      </a:r>
                    </a:p>
                  </a:txBody>
                  <a:tcPr marL="0" marR="0" marT="0" marB="0" anchor="b">
                    <a:lnL>
                      <a:noFill/>
                    </a:lnL>
                    <a:lnR>
                      <a:noFill/>
                    </a:lnR>
                    <a:lnT>
                      <a:noFill/>
                    </a:lnT>
                    <a:lnB>
                      <a:noFill/>
                    </a:lnB>
                    <a:solidFill>
                      <a:srgbClr val="FFFF00"/>
                    </a:solidFill>
                  </a:tcPr>
                </a:tc>
                <a:tc>
                  <a:txBody>
                    <a:bodyPr/>
                    <a:lstStyle/>
                    <a:p>
                      <a:pPr algn="l" fontAlgn="b"/>
                      <a:r>
                        <a:rPr lang="en-US" sz="1400" b="1" i="0" u="none" strike="noStrike" baseline="0" dirty="0">
                          <a:solidFill>
                            <a:srgbClr val="0070C0"/>
                          </a:solidFill>
                          <a:effectLst/>
                          <a:latin typeface="Arial"/>
                        </a:rPr>
                        <a:t>        101.4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r>
              <a:tr h="169643">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c>
                  <a:txBody>
                    <a:bodyPr/>
                    <a:lstStyle/>
                    <a:p>
                      <a:pPr algn="l" fontAlgn="b"/>
                      <a:endParaRPr lang="en-US" sz="1100" b="0" i="0" u="none" strike="noStrike" baseline="0" dirty="0">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baseline="0"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baseline="0" dirty="0">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baseline="0"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baseline="0"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r>
              <a:tr h="177722">
                <a:tc>
                  <a:txBody>
                    <a:bodyPr/>
                    <a:lstStyle/>
                    <a:p>
                      <a:pPr algn="l" fontAlgn="b"/>
                      <a:r>
                        <a:rPr lang="en-US" sz="1400" b="0" i="0" u="none" strike="noStrike" baseline="0" dirty="0">
                          <a:effectLst/>
                          <a:latin typeface="Arial"/>
                        </a:rPr>
                        <a:t>Net Income before Extra Items</a:t>
                      </a:r>
                    </a:p>
                  </a:txBody>
                  <a:tcPr marL="0" marR="0" marT="0" marB="0" anchor="b">
                    <a:lnL>
                      <a:noFill/>
                    </a:lnL>
                    <a:lnR>
                      <a:noFill/>
                    </a:lnR>
                    <a:lnT>
                      <a:noFill/>
                    </a:lnT>
                    <a:lnB>
                      <a:noFill/>
                    </a:lnB>
                  </a:tcPr>
                </a:tc>
                <a:tc>
                  <a:txBody>
                    <a:bodyPr/>
                    <a:lstStyle/>
                    <a:p>
                      <a:pPr algn="l" fontAlgn="b"/>
                      <a:endParaRPr lang="en-US" sz="1200" b="0" i="0" u="none" strike="noStrike" baseline="0" dirty="0">
                        <a:effectLst/>
                        <a:latin typeface="Arial"/>
                      </a:endParaRPr>
                    </a:p>
                  </a:txBody>
                  <a:tcPr marL="0" marR="0" marT="0" marB="0" anchor="b">
                    <a:lnL>
                      <a:noFill/>
                    </a:lnL>
                    <a:lnR>
                      <a:noFill/>
                    </a:lnR>
                    <a:lnT>
                      <a:noFill/>
                    </a:lnT>
                    <a:lnB>
                      <a:noFill/>
                    </a:lnB>
                  </a:tcPr>
                </a:tc>
                <a:tc>
                  <a:txBody>
                    <a:bodyPr/>
                    <a:lstStyle/>
                    <a:p>
                      <a:pPr algn="l" fontAlgn="b"/>
                      <a:r>
                        <a:rPr lang="en-US" sz="1400" b="0" i="0" u="none" strike="noStrike" baseline="0" dirty="0">
                          <a:effectLst/>
                          <a:latin typeface="Arial"/>
                        </a:rPr>
                        <a:t>         (44.9)</a:t>
                      </a:r>
                    </a:p>
                  </a:txBody>
                  <a:tcPr marL="0" marR="0" marT="0" marB="0" anchor="b">
                    <a:lnL>
                      <a:noFill/>
                    </a:lnL>
                    <a:lnR>
                      <a:noFill/>
                    </a:lnR>
                    <a:lnT>
                      <a:noFill/>
                    </a:lnT>
                    <a:lnB>
                      <a:noFill/>
                    </a:lnB>
                  </a:tcPr>
                </a:tc>
                <a:tc>
                  <a:txBody>
                    <a:bodyPr/>
                    <a:lstStyle/>
                    <a:p>
                      <a:pPr algn="l" fontAlgn="b"/>
                      <a:endParaRPr lang="en-US" sz="1200" b="0" i="0" u="none" strike="noStrike" baseline="0" dirty="0">
                        <a:effectLst/>
                        <a:latin typeface="Arial"/>
                      </a:endParaRPr>
                    </a:p>
                  </a:txBody>
                  <a:tcPr marL="0" marR="0" marT="0" marB="0" anchor="b">
                    <a:lnL>
                      <a:noFill/>
                    </a:lnL>
                    <a:lnR>
                      <a:noFill/>
                    </a:lnR>
                    <a:lnT>
                      <a:noFill/>
                    </a:lnT>
                    <a:lnB>
                      <a:noFill/>
                    </a:lnB>
                  </a:tcPr>
                </a:tc>
                <a:tc>
                  <a:txBody>
                    <a:bodyPr/>
                    <a:lstStyle/>
                    <a:p>
                      <a:pPr algn="l" fontAlgn="b"/>
                      <a:r>
                        <a:rPr lang="en-US" sz="1400" b="0" i="0" u="none" strike="noStrike" baseline="0" dirty="0">
                          <a:effectLst/>
                          <a:latin typeface="Arial"/>
                        </a:rPr>
                        <a:t>          (59.7)</a:t>
                      </a:r>
                    </a:p>
                  </a:txBody>
                  <a:tcPr marL="0" marR="0" marT="0" marB="0" anchor="b">
                    <a:lnL>
                      <a:noFill/>
                    </a:lnL>
                    <a:lnR>
                      <a:noFill/>
                    </a:lnR>
                    <a:lnT>
                      <a:noFill/>
                    </a:lnT>
                    <a:lnB>
                      <a:noFill/>
                    </a:lnB>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c>
                  <a:txBody>
                    <a:bodyPr/>
                    <a:lstStyle/>
                    <a:p>
                      <a:pPr algn="l" fontAlgn="b"/>
                      <a:r>
                        <a:rPr lang="en-US" sz="1400" b="0" i="0" u="none" strike="noStrike" baseline="0" dirty="0">
                          <a:effectLst/>
                          <a:latin typeface="Arial"/>
                        </a:rPr>
                        <a:t>        161.5 </a:t>
                      </a:r>
                    </a:p>
                  </a:txBody>
                  <a:tcPr marL="0" marR="0" marT="0" marB="0" anchor="b">
                    <a:lnL>
                      <a:noFill/>
                    </a:lnL>
                    <a:lnR>
                      <a:noFill/>
                    </a:lnR>
                    <a:lnT>
                      <a:noFill/>
                    </a:lnT>
                    <a:lnB>
                      <a:noFill/>
                    </a:lnB>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r>
              <a:tr h="177722">
                <a:tc>
                  <a:txBody>
                    <a:bodyPr/>
                    <a:lstStyle/>
                    <a:p>
                      <a:pPr algn="l" fontAlgn="b"/>
                      <a:r>
                        <a:rPr lang="en-US" sz="1400" b="0" i="0" u="none" strike="noStrike" baseline="0" dirty="0">
                          <a:effectLst/>
                          <a:latin typeface="Arial"/>
                        </a:rPr>
                        <a:t>  Extraordinary Items</a:t>
                      </a:r>
                    </a:p>
                  </a:txBody>
                  <a:tcPr marL="0" marR="0" marT="0" marB="0" anchor="b">
                    <a:lnL>
                      <a:noFill/>
                    </a:lnL>
                    <a:lnR>
                      <a:noFill/>
                    </a:lnR>
                    <a:lnT>
                      <a:noFill/>
                    </a:lnT>
                    <a:lnB>
                      <a:noFill/>
                    </a:lnB>
                  </a:tcPr>
                </a:tc>
                <a:tc>
                  <a:txBody>
                    <a:bodyPr/>
                    <a:lstStyle/>
                    <a:p>
                      <a:pPr algn="l" fontAlgn="b"/>
                      <a:endParaRPr lang="en-US" sz="1200" b="0" i="0" u="none" strike="noStrike" baseline="0" dirty="0">
                        <a:effectLst/>
                        <a:latin typeface="Arial"/>
                      </a:endParaRPr>
                    </a:p>
                  </a:txBody>
                  <a:tcPr marL="0" marR="0" marT="0" marB="0" anchor="b">
                    <a:lnL>
                      <a:noFill/>
                    </a:lnL>
                    <a:lnR>
                      <a:noFill/>
                    </a:lnR>
                    <a:lnT>
                      <a:noFill/>
                    </a:lnT>
                    <a:lnB>
                      <a:noFill/>
                    </a:lnB>
                  </a:tcPr>
                </a:tc>
                <a:tc>
                  <a:txBody>
                    <a:bodyPr/>
                    <a:lstStyle/>
                    <a:p>
                      <a:pPr algn="l" fontAlgn="b"/>
                      <a:r>
                        <a:rPr lang="en-US" sz="1400" b="1" i="0" u="none" strike="noStrike" baseline="0" dirty="0">
                          <a:solidFill>
                            <a:srgbClr val="0070C0"/>
                          </a:solidFill>
                          <a:effectLst/>
                          <a:latin typeface="Arial"/>
                        </a:rPr>
                        <a:t>            0.6 </a:t>
                      </a:r>
                    </a:p>
                  </a:txBody>
                  <a:tcPr marL="0" marR="0" marT="0" marB="0" anchor="b">
                    <a:lnL>
                      <a:noFill/>
                    </a:lnL>
                    <a:lnR>
                      <a:noFill/>
                    </a:lnR>
                    <a:lnT>
                      <a:noFill/>
                    </a:lnT>
                    <a:lnB>
                      <a:noFill/>
                    </a:lnB>
                    <a:solidFill>
                      <a:srgbClr val="FFFF00"/>
                    </a:solidFill>
                  </a:tcPr>
                </a:tc>
                <a:tc>
                  <a:txBody>
                    <a:bodyPr/>
                    <a:lstStyle/>
                    <a:p>
                      <a:pPr algn="l" fontAlgn="b"/>
                      <a:r>
                        <a:rPr lang="en-US" sz="1200" b="1" i="0" u="none" strike="noStrike" baseline="0" dirty="0">
                          <a:solidFill>
                            <a:srgbClr val="0070C0"/>
                          </a:solidFill>
                          <a:effectLst/>
                          <a:latin typeface="Arial"/>
                        </a:rPr>
                        <a:t> </a:t>
                      </a:r>
                    </a:p>
                  </a:txBody>
                  <a:tcPr marL="0" marR="0" marT="0" marB="0" anchor="b">
                    <a:lnL>
                      <a:noFill/>
                    </a:lnL>
                    <a:lnR>
                      <a:noFill/>
                    </a:lnR>
                    <a:lnT>
                      <a:noFill/>
                    </a:lnT>
                    <a:lnB>
                      <a:noFill/>
                    </a:lnB>
                    <a:solidFill>
                      <a:srgbClr val="FFFF00"/>
                    </a:solidFill>
                  </a:tcPr>
                </a:tc>
                <a:tc>
                  <a:txBody>
                    <a:bodyPr/>
                    <a:lstStyle/>
                    <a:p>
                      <a:pPr algn="l" fontAlgn="b"/>
                      <a:r>
                        <a:rPr lang="en-US" sz="1400" b="1" i="0" u="none" strike="noStrike" baseline="0" dirty="0">
                          <a:solidFill>
                            <a:srgbClr val="0070C0"/>
                          </a:solidFill>
                          <a:effectLst/>
                          <a:latin typeface="Arial"/>
                        </a:rPr>
                        <a:t>             0.7 </a:t>
                      </a:r>
                    </a:p>
                  </a:txBody>
                  <a:tcPr marL="0" marR="0" marT="0" marB="0" anchor="b">
                    <a:lnL>
                      <a:noFill/>
                    </a:lnL>
                    <a:lnR>
                      <a:noFill/>
                    </a:lnR>
                    <a:lnT>
                      <a:noFill/>
                    </a:lnT>
                    <a:lnB>
                      <a:noFill/>
                    </a:lnB>
                    <a:solidFill>
                      <a:srgbClr val="FFFF00"/>
                    </a:solidFill>
                  </a:tcPr>
                </a:tc>
                <a:tc>
                  <a:txBody>
                    <a:bodyPr/>
                    <a:lstStyle/>
                    <a:p>
                      <a:pPr algn="l" fontAlgn="b"/>
                      <a:r>
                        <a:rPr lang="en-US" sz="1400" b="1" i="0" u="none" strike="noStrike" baseline="0" dirty="0">
                          <a:solidFill>
                            <a:srgbClr val="0070C0"/>
                          </a:solidFill>
                          <a:effectLst/>
                          <a:latin typeface="Arial"/>
                        </a:rPr>
                        <a:t> </a:t>
                      </a:r>
                    </a:p>
                  </a:txBody>
                  <a:tcPr marL="0" marR="0" marT="0" marB="0" anchor="b">
                    <a:lnL>
                      <a:noFill/>
                    </a:lnL>
                    <a:lnR>
                      <a:noFill/>
                    </a:lnR>
                    <a:lnT>
                      <a:noFill/>
                    </a:lnT>
                    <a:lnB>
                      <a:noFill/>
                    </a:lnB>
                    <a:solidFill>
                      <a:srgbClr val="FFFF00"/>
                    </a:solidFill>
                  </a:tcPr>
                </a:tc>
                <a:tc>
                  <a:txBody>
                    <a:bodyPr/>
                    <a:lstStyle/>
                    <a:p>
                      <a:pPr algn="l" fontAlgn="b"/>
                      <a:r>
                        <a:rPr lang="en-US" sz="1400" b="1" i="0" u="none" strike="noStrike" baseline="0" dirty="0">
                          <a:solidFill>
                            <a:srgbClr val="0070C0"/>
                          </a:solidFill>
                          <a:effectLst/>
                          <a:latin typeface="Arial"/>
                        </a:rPr>
                        <a:t>            0.4 </a:t>
                      </a:r>
                    </a:p>
                  </a:txBody>
                  <a:tcPr marL="0" marR="0" marT="0" marB="0" anchor="b">
                    <a:lnL>
                      <a:noFill/>
                    </a:lnL>
                    <a:lnR>
                      <a:noFill/>
                    </a:lnR>
                    <a:lnT>
                      <a:noFill/>
                    </a:lnT>
                    <a:lnB>
                      <a:noFill/>
                    </a:lnB>
                    <a:solidFill>
                      <a:srgbClr val="FFFF00"/>
                    </a:solidFill>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r>
              <a:tr h="169643">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c>
                  <a:txBody>
                    <a:bodyPr/>
                    <a:lstStyle/>
                    <a:p>
                      <a:pPr algn="l" fontAlgn="b"/>
                      <a:endParaRPr lang="en-US" sz="1100" b="0" i="0" u="none" strike="noStrike" baseline="0" dirty="0">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baseline="0" dirty="0">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r>
              <a:tr h="177722">
                <a:tc>
                  <a:txBody>
                    <a:bodyPr/>
                    <a:lstStyle/>
                    <a:p>
                      <a:pPr algn="l" fontAlgn="b"/>
                      <a:r>
                        <a:rPr lang="en-US" sz="1400" b="0" i="0" u="none" strike="noStrike" baseline="0" dirty="0">
                          <a:effectLst/>
                          <a:latin typeface="Arial"/>
                        </a:rPr>
                        <a:t>Net Income after Extra Items</a:t>
                      </a:r>
                    </a:p>
                  </a:txBody>
                  <a:tcPr marL="0" marR="0" marT="0" marB="0" anchor="b">
                    <a:lnL>
                      <a:noFill/>
                    </a:lnL>
                    <a:lnR>
                      <a:noFill/>
                    </a:lnR>
                    <a:lnT>
                      <a:noFill/>
                    </a:lnT>
                    <a:lnB>
                      <a:noFill/>
                    </a:lnB>
                  </a:tcPr>
                </a:tc>
                <a:tc>
                  <a:txBody>
                    <a:bodyPr/>
                    <a:lstStyle/>
                    <a:p>
                      <a:pPr algn="l" fontAlgn="b"/>
                      <a:endParaRPr lang="en-US" sz="1200" b="0" i="0" u="none" strike="noStrike" baseline="0" dirty="0">
                        <a:effectLst/>
                        <a:latin typeface="Arial"/>
                      </a:endParaRPr>
                    </a:p>
                  </a:txBody>
                  <a:tcPr marL="0" marR="0" marT="0" marB="0" anchor="b">
                    <a:lnL>
                      <a:noFill/>
                    </a:lnL>
                    <a:lnR>
                      <a:noFill/>
                    </a:lnR>
                    <a:lnT>
                      <a:noFill/>
                    </a:lnT>
                    <a:lnB>
                      <a:noFill/>
                    </a:lnB>
                  </a:tcPr>
                </a:tc>
                <a:tc>
                  <a:txBody>
                    <a:bodyPr/>
                    <a:lstStyle/>
                    <a:p>
                      <a:pPr algn="l" fontAlgn="b"/>
                      <a:r>
                        <a:rPr lang="en-US" sz="1400" b="0" i="0" u="none" strike="noStrike" baseline="0" dirty="0">
                          <a:effectLst/>
                          <a:latin typeface="Arial"/>
                        </a:rPr>
                        <a:t> $      (44.3)</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baseline="0" dirty="0">
                        <a:effectLst/>
                        <a:latin typeface="Arial"/>
                      </a:endParaRPr>
                    </a:p>
                  </a:txBody>
                  <a:tcPr marL="0" marR="0" marT="0" marB="0" anchor="b">
                    <a:lnL>
                      <a:noFill/>
                    </a:lnL>
                    <a:lnR>
                      <a:noFill/>
                    </a:lnR>
                    <a:lnT>
                      <a:noFill/>
                    </a:lnT>
                    <a:lnB>
                      <a:noFill/>
                    </a:lnB>
                  </a:tcPr>
                </a:tc>
                <a:tc>
                  <a:txBody>
                    <a:bodyPr/>
                    <a:lstStyle/>
                    <a:p>
                      <a:pPr algn="l" fontAlgn="b"/>
                      <a:r>
                        <a:rPr lang="en-US" sz="1400" b="0" i="0" u="none" strike="noStrike" baseline="0" dirty="0">
                          <a:effectLst/>
                          <a:latin typeface="Arial"/>
                        </a:rPr>
                        <a:t> $       (59.0)</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c>
                  <a:txBody>
                    <a:bodyPr/>
                    <a:lstStyle/>
                    <a:p>
                      <a:pPr algn="l" fontAlgn="b"/>
                      <a:r>
                        <a:rPr lang="en-US" sz="1400" b="0" i="0" u="none" strike="noStrike" baseline="0" dirty="0">
                          <a:effectLst/>
                          <a:latin typeface="Arial"/>
                        </a:rPr>
                        <a:t> $     161.9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baseline="0" dirty="0">
                        <a:effectLst/>
                        <a:latin typeface="Arial"/>
                      </a:endParaRPr>
                    </a:p>
                  </a:txBody>
                  <a:tcPr marL="0" marR="0" marT="0" marB="0" anchor="b">
                    <a:lnL>
                      <a:noFill/>
                    </a:lnL>
                    <a:lnR>
                      <a:noFill/>
                    </a:lnR>
                    <a:lnT>
                      <a:noFill/>
                    </a:lnT>
                    <a:lnB>
                      <a:noFill/>
                    </a:lnB>
                  </a:tcPr>
                </a:tc>
              </a:tr>
            </a:tbl>
          </a:graphicData>
        </a:graphic>
      </p:graphicFrame>
    </p:spTree>
    <p:extLst>
      <p:ext uri="{BB962C8B-B14F-4D97-AF65-F5344CB8AC3E}">
        <p14:creationId xmlns:p14="http://schemas.microsoft.com/office/powerpoint/2010/main" val="533526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0"/>
            <a:ext cx="9144000" cy="990600"/>
          </a:xfrm>
          <a:solidFill>
            <a:schemeClr val="folHlink"/>
          </a:solidFill>
        </p:spPr>
        <p:txBody>
          <a:bodyPr/>
          <a:lstStyle/>
          <a:p>
            <a:pPr eaLnBrk="1" hangingPunct="1"/>
            <a:r>
              <a:rPr lang="en-US" sz="3600" dirty="0" smtClean="0"/>
              <a:t>Step 2: Project Acquirer and Target Financials and Estimate Standalone Values</a:t>
            </a:r>
          </a:p>
        </p:txBody>
      </p:sp>
      <p:sp>
        <p:nvSpPr>
          <p:cNvPr id="13315" name="Rectangle 3"/>
          <p:cNvSpPr>
            <a:spLocks noGrp="1" noChangeArrowheads="1"/>
          </p:cNvSpPr>
          <p:nvPr>
            <p:ph type="body" idx="1"/>
          </p:nvPr>
        </p:nvSpPr>
        <p:spPr>
          <a:xfrm>
            <a:off x="457200" y="1524000"/>
            <a:ext cx="8229600" cy="5105400"/>
          </a:xfrm>
        </p:spPr>
        <p:txBody>
          <a:bodyPr/>
          <a:lstStyle/>
          <a:p>
            <a:pPr marL="514350" indent="-514350" eaLnBrk="1" hangingPunct="1">
              <a:lnSpc>
                <a:spcPct val="90000"/>
              </a:lnSpc>
              <a:buAutoNum type="alphaLcPeriod"/>
            </a:pPr>
            <a:r>
              <a:rPr lang="en-US" sz="2800" dirty="0" smtClean="0"/>
              <a:t>Determine forecast assumptions for each key input variable</a:t>
            </a:r>
          </a:p>
          <a:p>
            <a:pPr marL="857250" lvl="1" indent="-457200" eaLnBrk="1" hangingPunct="1">
              <a:lnSpc>
                <a:spcPct val="90000"/>
              </a:lnSpc>
              <a:buAutoNum type="arabicPeriod"/>
            </a:pPr>
            <a:r>
              <a:rPr lang="en-US" dirty="0" smtClean="0"/>
              <a:t>Revenue assumption drives cash flow growth</a:t>
            </a:r>
          </a:p>
          <a:p>
            <a:pPr marL="857250" lvl="1" indent="-457200" eaLnBrk="1" hangingPunct="1">
              <a:lnSpc>
                <a:spcPct val="90000"/>
              </a:lnSpc>
              <a:buAutoNum type="arabicPeriod"/>
            </a:pPr>
            <a:r>
              <a:rPr lang="en-US" dirty="0" smtClean="0"/>
              <a:t>Determine using historical extrapolation or scenario “what if” analysis</a:t>
            </a:r>
          </a:p>
          <a:p>
            <a:pPr marL="514350" indent="-514350" eaLnBrk="1" hangingPunct="1">
              <a:lnSpc>
                <a:spcPct val="90000"/>
              </a:lnSpc>
              <a:buAutoNum type="alphaLcPeriod"/>
            </a:pPr>
            <a:r>
              <a:rPr lang="en-US" sz="2800" dirty="0" smtClean="0"/>
              <a:t>Input forecast assumptions into the model and project financials</a:t>
            </a:r>
          </a:p>
          <a:p>
            <a:pPr marL="514350" indent="-514350" eaLnBrk="1" hangingPunct="1">
              <a:lnSpc>
                <a:spcPct val="90000"/>
              </a:lnSpc>
              <a:buAutoNum type="alphaLcPeriod"/>
            </a:pPr>
            <a:r>
              <a:rPr lang="en-US" sz="2800" dirty="0" smtClean="0"/>
              <a:t>Select appropriate discount rate and terminal assumptions to estimate standalone values </a:t>
            </a:r>
          </a:p>
          <a:p>
            <a:pPr marL="514350" indent="-514350" eaLnBrk="1" hangingPunct="1">
              <a:lnSpc>
                <a:spcPct val="90000"/>
              </a:lnSpc>
              <a:buAutoNum type="alphaLcPeriod"/>
            </a:pPr>
            <a:endParaRPr lang="en-US" sz="2800" dirty="0"/>
          </a:p>
          <a:p>
            <a:pPr marL="0" indent="0" eaLnBrk="1" hangingPunct="1">
              <a:spcBef>
                <a:spcPts val="0"/>
              </a:spcBef>
              <a:buNone/>
            </a:pPr>
            <a:endParaRPr lang="en-US" sz="12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0"/>
            <a:ext cx="9144000" cy="685800"/>
          </a:xfrm>
          <a:solidFill>
            <a:schemeClr val="folHlink"/>
          </a:solidFill>
        </p:spPr>
        <p:txBody>
          <a:bodyPr/>
          <a:lstStyle/>
          <a:p>
            <a:pPr eaLnBrk="1" hangingPunct="1">
              <a:lnSpc>
                <a:spcPct val="85000"/>
              </a:lnSpc>
            </a:pPr>
            <a:r>
              <a:rPr lang="en-US" sz="2800" dirty="0" smtClean="0"/>
              <a:t>Applying the 5-Forces Model to Project Acquirer and Target Firm Financial Performance</a:t>
            </a:r>
          </a:p>
        </p:txBody>
      </p:sp>
      <p:sp>
        <p:nvSpPr>
          <p:cNvPr id="14339" name="Rectangle 3"/>
          <p:cNvSpPr>
            <a:spLocks noGrp="1" noChangeArrowheads="1"/>
          </p:cNvSpPr>
          <p:nvPr>
            <p:ph type="body" sz="half" idx="1"/>
          </p:nvPr>
        </p:nvSpPr>
        <p:spPr>
          <a:xfrm>
            <a:off x="457200" y="762000"/>
            <a:ext cx="4038600" cy="3962400"/>
          </a:xfrm>
        </p:spPr>
        <p:txBody>
          <a:bodyPr/>
          <a:lstStyle/>
          <a:p>
            <a:pPr eaLnBrk="1" hangingPunct="1">
              <a:lnSpc>
                <a:spcPct val="90000"/>
              </a:lnSpc>
            </a:pPr>
            <a:r>
              <a:rPr lang="en-US" sz="1800" dirty="0" smtClean="0"/>
              <a:t>How have the following factors affected revenue growth and profit margins in the acquirer and target firms’ industry </a:t>
            </a:r>
            <a:r>
              <a:rPr lang="en-US" sz="1800" u="sng" dirty="0" smtClean="0"/>
              <a:t>historically</a:t>
            </a:r>
            <a:r>
              <a:rPr lang="en-US" sz="1800" dirty="0" smtClean="0"/>
              <a:t>?</a:t>
            </a:r>
          </a:p>
          <a:p>
            <a:pPr lvl="1" eaLnBrk="1" hangingPunct="1">
              <a:lnSpc>
                <a:spcPct val="90000"/>
              </a:lnSpc>
            </a:pPr>
            <a:r>
              <a:rPr lang="en-US" sz="1800" dirty="0" smtClean="0"/>
              <a:t>Customers (size, number, price sensitivity)</a:t>
            </a:r>
          </a:p>
          <a:p>
            <a:pPr lvl="1" eaLnBrk="1" hangingPunct="1">
              <a:lnSpc>
                <a:spcPct val="90000"/>
              </a:lnSpc>
            </a:pPr>
            <a:r>
              <a:rPr lang="en-US" sz="1800" dirty="0" smtClean="0"/>
              <a:t>Current competitors (market share, differentiation)</a:t>
            </a:r>
          </a:p>
          <a:p>
            <a:pPr lvl="1" eaLnBrk="1" hangingPunct="1">
              <a:lnSpc>
                <a:spcPct val="90000"/>
              </a:lnSpc>
            </a:pPr>
            <a:r>
              <a:rPr lang="en-US" sz="1800" dirty="0" smtClean="0"/>
              <a:t>Potential entrants (entry barriers, relative costs)</a:t>
            </a:r>
          </a:p>
          <a:p>
            <a:pPr lvl="1" eaLnBrk="1" hangingPunct="1">
              <a:lnSpc>
                <a:spcPct val="90000"/>
              </a:lnSpc>
            </a:pPr>
            <a:r>
              <a:rPr lang="en-US" sz="1800" dirty="0" smtClean="0"/>
              <a:t>Substitutes (availability, prices, switching costs)</a:t>
            </a:r>
          </a:p>
          <a:p>
            <a:pPr lvl="1" eaLnBrk="1" hangingPunct="1">
              <a:lnSpc>
                <a:spcPct val="90000"/>
              </a:lnSpc>
            </a:pPr>
            <a:r>
              <a:rPr lang="en-US" sz="1800" dirty="0" smtClean="0"/>
              <a:t>Suppliers (size, number, uniqueness)</a:t>
            </a:r>
          </a:p>
          <a:p>
            <a:pPr eaLnBrk="1" hangingPunct="1">
              <a:lnSpc>
                <a:spcPct val="90000"/>
              </a:lnSpc>
            </a:pPr>
            <a:endParaRPr lang="en-US" sz="1800" dirty="0" smtClean="0"/>
          </a:p>
        </p:txBody>
      </p:sp>
      <p:sp>
        <p:nvSpPr>
          <p:cNvPr id="14340" name="Rectangle 4"/>
          <p:cNvSpPr>
            <a:spLocks noGrp="1" noChangeArrowheads="1"/>
          </p:cNvSpPr>
          <p:nvPr>
            <p:ph type="body" sz="half" idx="2"/>
          </p:nvPr>
        </p:nvSpPr>
        <p:spPr>
          <a:xfrm>
            <a:off x="4648200" y="762000"/>
            <a:ext cx="4038600" cy="3962400"/>
          </a:xfrm>
        </p:spPr>
        <p:txBody>
          <a:bodyPr/>
          <a:lstStyle/>
          <a:p>
            <a:pPr eaLnBrk="1" hangingPunct="1">
              <a:lnSpc>
                <a:spcPct val="90000"/>
              </a:lnSpc>
            </a:pPr>
            <a:r>
              <a:rPr lang="en-US" sz="1800" dirty="0" smtClean="0"/>
              <a:t>How will these factors change (if at all) to impact </a:t>
            </a:r>
            <a:r>
              <a:rPr lang="en-US" sz="1800" u="sng" dirty="0" smtClean="0"/>
              <a:t>future</a:t>
            </a:r>
            <a:r>
              <a:rPr lang="en-US" sz="1800" dirty="0" smtClean="0"/>
              <a:t> revenue growth and profit margins of these firms?</a:t>
            </a:r>
          </a:p>
          <a:p>
            <a:pPr lvl="1" eaLnBrk="1" hangingPunct="1">
              <a:lnSpc>
                <a:spcPct val="90000"/>
              </a:lnSpc>
            </a:pPr>
            <a:r>
              <a:rPr lang="en-US" sz="1800" dirty="0" smtClean="0"/>
              <a:t>Customers (size, number, price sensitivity)</a:t>
            </a:r>
          </a:p>
          <a:p>
            <a:pPr lvl="1" eaLnBrk="1" hangingPunct="1">
              <a:lnSpc>
                <a:spcPct val="90000"/>
              </a:lnSpc>
            </a:pPr>
            <a:r>
              <a:rPr lang="en-US" sz="1800" dirty="0" smtClean="0"/>
              <a:t>Current competitors (market share, differentiation)</a:t>
            </a:r>
          </a:p>
          <a:p>
            <a:pPr lvl="1" eaLnBrk="1" hangingPunct="1">
              <a:lnSpc>
                <a:spcPct val="90000"/>
              </a:lnSpc>
            </a:pPr>
            <a:r>
              <a:rPr lang="en-US" sz="1800" dirty="0" smtClean="0"/>
              <a:t>Potential entrants (entry barriers, relative costs)</a:t>
            </a:r>
          </a:p>
          <a:p>
            <a:pPr lvl="1" eaLnBrk="1" hangingPunct="1">
              <a:lnSpc>
                <a:spcPct val="90000"/>
              </a:lnSpc>
            </a:pPr>
            <a:r>
              <a:rPr lang="en-US" sz="1800" dirty="0" smtClean="0"/>
              <a:t>Substitutes (availability, prices, switching costs)</a:t>
            </a:r>
          </a:p>
          <a:p>
            <a:pPr lvl="1" eaLnBrk="1" hangingPunct="1">
              <a:lnSpc>
                <a:spcPct val="90000"/>
              </a:lnSpc>
            </a:pPr>
            <a:r>
              <a:rPr lang="en-US" sz="1800" dirty="0" smtClean="0"/>
              <a:t>Suppliers (size, number, uniqueness)</a:t>
            </a:r>
          </a:p>
          <a:p>
            <a:pPr eaLnBrk="1" hangingPunct="1">
              <a:lnSpc>
                <a:spcPct val="90000"/>
              </a:lnSpc>
            </a:pPr>
            <a:endParaRPr lang="en-US" sz="1800" dirty="0" smtClean="0"/>
          </a:p>
        </p:txBody>
      </p:sp>
      <p:sp>
        <p:nvSpPr>
          <p:cNvPr id="14341" name="Text Box 5"/>
          <p:cNvSpPr txBox="1">
            <a:spLocks noChangeArrowheads="1"/>
          </p:cNvSpPr>
          <p:nvPr/>
        </p:nvSpPr>
        <p:spPr bwMode="auto">
          <a:xfrm>
            <a:off x="457200" y="4724400"/>
            <a:ext cx="8153400" cy="242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dirty="0"/>
              <a:t>Key questions: </a:t>
            </a:r>
          </a:p>
          <a:p>
            <a:pPr eaLnBrk="1" hangingPunct="1">
              <a:spcBef>
                <a:spcPct val="50000"/>
              </a:spcBef>
              <a:buFontTx/>
              <a:buAutoNum type="arabicPeriod"/>
            </a:pPr>
            <a:r>
              <a:rPr lang="en-US" dirty="0"/>
              <a:t>How might changes in the bargaining power of customers and suppliers relative to the acquirer and target firms impact product pricing, costs, and profit margins?</a:t>
            </a:r>
          </a:p>
          <a:p>
            <a:pPr eaLnBrk="1" hangingPunct="1">
              <a:spcBef>
                <a:spcPct val="50000"/>
              </a:spcBef>
              <a:buFontTx/>
              <a:buAutoNum type="arabicPeriod"/>
            </a:pPr>
            <a:r>
              <a:rPr lang="en-US" dirty="0"/>
              <a:t>How might substitutes and new entrants affect product pricing and profit margins?</a:t>
            </a:r>
          </a:p>
          <a:p>
            <a:pPr eaLnBrk="1" hangingPunct="1">
              <a:spcBef>
                <a:spcPct val="50000"/>
              </a:spcBef>
              <a:buFontTx/>
              <a:buAutoNum type="arabicPeriod"/>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0"/>
            <a:ext cx="9144000" cy="1066800"/>
          </a:xfrm>
          <a:solidFill>
            <a:srgbClr val="92D050"/>
          </a:solidFill>
        </p:spPr>
        <p:txBody>
          <a:bodyPr/>
          <a:lstStyle/>
          <a:p>
            <a:r>
              <a:rPr lang="en-US" dirty="0" smtClean="0"/>
              <a:t>Target Assumptions Worksheet</a:t>
            </a:r>
          </a:p>
        </p:txBody>
      </p:sp>
      <p:graphicFrame>
        <p:nvGraphicFramePr>
          <p:cNvPr id="3" name="Table 2"/>
          <p:cNvGraphicFramePr>
            <a:graphicFrameLocks noGrp="1"/>
          </p:cNvGraphicFramePr>
          <p:nvPr>
            <p:extLst>
              <p:ext uri="{D42A27DB-BD31-4B8C-83A1-F6EECF244321}">
                <p14:modId xmlns:p14="http://schemas.microsoft.com/office/powerpoint/2010/main" val="4200679399"/>
              </p:ext>
            </p:extLst>
          </p:nvPr>
        </p:nvGraphicFramePr>
        <p:xfrm>
          <a:off x="457200" y="1600200"/>
          <a:ext cx="8305799" cy="4340224"/>
        </p:xfrm>
        <a:graphic>
          <a:graphicData uri="http://schemas.openxmlformats.org/drawingml/2006/table">
            <a:tbl>
              <a:tblPr/>
              <a:tblGrid>
                <a:gridCol w="26416"/>
                <a:gridCol w="2262178"/>
                <a:gridCol w="102860"/>
                <a:gridCol w="642863"/>
                <a:gridCol w="102860"/>
                <a:gridCol w="642863"/>
                <a:gridCol w="102860"/>
                <a:gridCol w="642863"/>
                <a:gridCol w="402862"/>
                <a:gridCol w="642863"/>
                <a:gridCol w="642863"/>
                <a:gridCol w="642863"/>
                <a:gridCol w="642863"/>
                <a:gridCol w="642863"/>
                <a:gridCol w="162859"/>
              </a:tblGrid>
              <a:tr h="460458">
                <a:tc>
                  <a:txBody>
                    <a:bodyPr/>
                    <a:lstStyle/>
                    <a:p>
                      <a:pPr algn="l" fontAlgn="b"/>
                      <a:endParaRPr lang="en-US" sz="6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600" b="0" i="0" u="none" strike="noStrike" dirty="0">
                        <a:effectLst/>
                        <a:latin typeface="Arial"/>
                      </a:endParaRPr>
                    </a:p>
                  </a:txBody>
                  <a:tcPr marL="0" marR="0" marT="0" marB="0" anchor="b">
                    <a:lnL>
                      <a:noFill/>
                    </a:lnL>
                    <a:lnR>
                      <a:noFill/>
                    </a:lnR>
                    <a:lnT>
                      <a:noFill/>
                    </a:lnT>
                    <a:lnB>
                      <a:noFill/>
                    </a:lnB>
                  </a:tcPr>
                </a:tc>
                <a:tc gridSpan="5">
                  <a:txBody>
                    <a:bodyPr/>
                    <a:lstStyle/>
                    <a:p>
                      <a:pPr algn="ctr" fontAlgn="b"/>
                      <a:r>
                        <a:rPr lang="en-US" sz="1400" b="1" i="0" u="none" strike="noStrike" dirty="0">
                          <a:effectLst/>
                          <a:latin typeface="Arial"/>
                        </a:rPr>
                        <a:t>Actual</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400" b="0" i="0" u="none" strike="noStrike" dirty="0">
                        <a:effectLst/>
                        <a:latin typeface="Arial"/>
                      </a:endParaRPr>
                    </a:p>
                  </a:txBody>
                  <a:tcPr marL="0" marR="0" marT="0" marB="0" anchor="b">
                    <a:lnL>
                      <a:noFill/>
                    </a:lnL>
                    <a:lnR>
                      <a:noFill/>
                    </a:lnR>
                    <a:lnT>
                      <a:noFill/>
                    </a:lnT>
                    <a:lnB>
                      <a:noFill/>
                    </a:lnB>
                  </a:tcPr>
                </a:tc>
                <a:tc gridSpan="5">
                  <a:txBody>
                    <a:bodyPr/>
                    <a:lstStyle/>
                    <a:p>
                      <a:pPr algn="ctr" fontAlgn="b"/>
                      <a:r>
                        <a:rPr lang="en-US" sz="1400" b="1" i="0" u="none" strike="noStrike" dirty="0">
                          <a:effectLst/>
                          <a:latin typeface="Arial"/>
                        </a:rPr>
                        <a:t>Projections for the Period Ending December 31,</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r>
              <a:tr h="460458">
                <a:tc>
                  <a:txBody>
                    <a:bodyPr/>
                    <a:lstStyle/>
                    <a:p>
                      <a:pPr algn="l" fontAlgn="b"/>
                      <a:endParaRPr lang="en-US" sz="6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600" b="0" i="0" u="none" strike="noStrike" dirty="0">
                        <a:effectLst/>
                        <a:latin typeface="Arial"/>
                      </a:endParaRPr>
                    </a:p>
                  </a:txBody>
                  <a:tcPr marL="0" marR="0" marT="0" marB="0" anchor="b">
                    <a:lnL>
                      <a:noFill/>
                    </a:lnL>
                    <a:lnR>
                      <a:noFill/>
                    </a:lnR>
                    <a:lnT>
                      <a:noFill/>
                    </a:lnT>
                    <a:lnB>
                      <a:noFill/>
                    </a:lnB>
                  </a:tcPr>
                </a:tc>
                <a:tc>
                  <a:txBody>
                    <a:bodyPr/>
                    <a:lstStyle/>
                    <a:p>
                      <a:pPr algn="ctr" fontAlgn="b"/>
                      <a:r>
                        <a:rPr lang="en-US" sz="1200" b="1" i="0" u="none" strike="noStrike" dirty="0">
                          <a:solidFill>
                            <a:srgbClr val="0000FF"/>
                          </a:solidFill>
                          <a:effectLst/>
                          <a:latin typeface="Arial"/>
                        </a:rPr>
                        <a:t>2013</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endParaRPr lang="en-US" sz="1400" b="0" i="0" u="none" strike="noStrike" dirty="0">
                        <a:effectLst/>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400" b="1" i="0" u="none" strike="noStrike" dirty="0">
                          <a:effectLst/>
                          <a:latin typeface="Arial"/>
                        </a:rPr>
                        <a:t>2014</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effectLst/>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400" b="1" i="0" u="none" strike="noStrike" dirty="0">
                          <a:effectLst/>
                          <a:latin typeface="Arial"/>
                        </a:rPr>
                        <a:t>2015</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effectLst/>
                        <a:latin typeface="Arial"/>
                      </a:endParaRPr>
                    </a:p>
                  </a:txBody>
                  <a:tcPr marL="0" marR="0" marT="0" marB="0" anchor="b">
                    <a:lnL>
                      <a:noFill/>
                    </a:lnL>
                    <a:lnR>
                      <a:noFill/>
                    </a:lnR>
                    <a:lnT>
                      <a:noFill/>
                    </a:lnT>
                    <a:lnB>
                      <a:noFill/>
                    </a:lnB>
                  </a:tcPr>
                </a:tc>
                <a:tc>
                  <a:txBody>
                    <a:bodyPr/>
                    <a:lstStyle/>
                    <a:p>
                      <a:pPr algn="ctr" fontAlgn="b"/>
                      <a:r>
                        <a:rPr lang="en-US" sz="1400" b="1" i="0" u="none" strike="noStrike" dirty="0">
                          <a:effectLst/>
                          <a:latin typeface="Arial"/>
                        </a:rPr>
                        <a:t>2016</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effectLst/>
                          <a:latin typeface="Arial"/>
                        </a:rPr>
                        <a:t>2017</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effectLst/>
                          <a:latin typeface="Arial"/>
                        </a:rPr>
                        <a:t>2018</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effectLst/>
                          <a:latin typeface="Arial"/>
                        </a:rPr>
                        <a:t>2019</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effectLst/>
                          <a:latin typeface="Arial"/>
                        </a:rPr>
                        <a:t>2020</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r>
              <a:tr h="460458">
                <a:tc>
                  <a:txBody>
                    <a:bodyPr/>
                    <a:lstStyle/>
                    <a:p>
                      <a:pPr algn="l" fontAlgn="b"/>
                      <a:endParaRPr lang="en-US" sz="6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400" b="1" i="0" u="none" strike="noStrike" dirty="0">
                          <a:effectLst/>
                          <a:latin typeface="Arial"/>
                        </a:rPr>
                        <a:t>Income Statement</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r>
              <a:tr h="460458">
                <a:tc>
                  <a:txBody>
                    <a:bodyPr/>
                    <a:lstStyle/>
                    <a:p>
                      <a:pPr algn="l" fontAlgn="b"/>
                      <a:endParaRPr lang="en-US" sz="6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400" b="0" i="0" u="none" strike="noStrike" dirty="0">
                          <a:effectLst/>
                          <a:latin typeface="Arial"/>
                        </a:rPr>
                        <a:t>Sales Growth</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solidFill>
                            <a:schemeClr val="tx1"/>
                          </a:solidFill>
                          <a:effectLst/>
                          <a:latin typeface="Arial"/>
                        </a:rPr>
                        <a:t> NA </a:t>
                      </a:r>
                    </a:p>
                  </a:txBody>
                  <a:tcPr marL="0" marR="0" marT="0" marB="0" anchor="b">
                    <a:lnL>
                      <a:noFill/>
                    </a:lnL>
                    <a:lnR>
                      <a:noFill/>
                    </a:lnR>
                    <a:lnT>
                      <a:noFill/>
                    </a:lnT>
                    <a:lnB>
                      <a:noFill/>
                    </a:lnB>
                    <a:solidFill>
                      <a:schemeClr val="bg1"/>
                    </a:solidFill>
                  </a:tcPr>
                </a:tc>
                <a:tc>
                  <a:txBody>
                    <a:bodyPr/>
                    <a:lstStyle/>
                    <a:p>
                      <a:pPr algn="r" fontAlgn="b"/>
                      <a:endParaRPr lang="en-US" sz="1400" b="0" i="0" u="none" strike="noStrike" dirty="0">
                        <a:solidFill>
                          <a:schemeClr val="tx1"/>
                        </a:solidFill>
                        <a:effectLst/>
                        <a:latin typeface="Arial"/>
                      </a:endParaRPr>
                    </a:p>
                  </a:txBody>
                  <a:tcPr marL="0" marR="0" marT="0" marB="0" anchor="b">
                    <a:lnL>
                      <a:noFill/>
                    </a:lnL>
                    <a:lnR>
                      <a:noFill/>
                    </a:lnR>
                    <a:lnT>
                      <a:noFill/>
                    </a:lnT>
                    <a:lnB>
                      <a:noFill/>
                    </a:lnB>
                    <a:solidFill>
                      <a:schemeClr val="bg1"/>
                    </a:solidFill>
                  </a:tcPr>
                </a:tc>
                <a:tc>
                  <a:txBody>
                    <a:bodyPr/>
                    <a:lstStyle/>
                    <a:p>
                      <a:pPr algn="r" fontAlgn="b"/>
                      <a:r>
                        <a:rPr lang="en-US" sz="1400" b="0" i="0" u="none" strike="noStrike" dirty="0">
                          <a:solidFill>
                            <a:schemeClr val="tx1"/>
                          </a:solidFill>
                          <a:effectLst/>
                          <a:latin typeface="Arial"/>
                        </a:rPr>
                        <a:t>       18.1% </a:t>
                      </a:r>
                    </a:p>
                  </a:txBody>
                  <a:tcPr marL="0" marR="0" marT="0" marB="0" anchor="b">
                    <a:lnL>
                      <a:noFill/>
                    </a:lnL>
                    <a:lnR>
                      <a:noFill/>
                    </a:lnR>
                    <a:lnT>
                      <a:noFill/>
                    </a:lnT>
                    <a:lnB>
                      <a:noFill/>
                    </a:lnB>
                    <a:solidFill>
                      <a:schemeClr val="bg1"/>
                    </a:solidFill>
                  </a:tcPr>
                </a:tc>
                <a:tc>
                  <a:txBody>
                    <a:bodyPr/>
                    <a:lstStyle/>
                    <a:p>
                      <a:pPr algn="r" fontAlgn="b"/>
                      <a:endParaRPr lang="en-US" sz="1400" b="0" i="0" u="none" strike="noStrike" dirty="0">
                        <a:solidFill>
                          <a:schemeClr val="tx1"/>
                        </a:solidFill>
                        <a:effectLst/>
                        <a:latin typeface="Arial"/>
                      </a:endParaRPr>
                    </a:p>
                  </a:txBody>
                  <a:tcPr marL="0" marR="0" marT="0" marB="0" anchor="b">
                    <a:lnL>
                      <a:noFill/>
                    </a:lnL>
                    <a:lnR>
                      <a:noFill/>
                    </a:lnR>
                    <a:lnT>
                      <a:noFill/>
                    </a:lnT>
                    <a:lnB>
                      <a:noFill/>
                    </a:lnB>
                    <a:solidFill>
                      <a:schemeClr val="bg1"/>
                    </a:solidFill>
                  </a:tcPr>
                </a:tc>
                <a:tc>
                  <a:txBody>
                    <a:bodyPr/>
                    <a:lstStyle/>
                    <a:p>
                      <a:pPr algn="r" fontAlgn="b"/>
                      <a:r>
                        <a:rPr lang="en-US" sz="1400" b="0" i="0" u="none" strike="noStrike" dirty="0">
                          <a:solidFill>
                            <a:schemeClr val="tx1"/>
                          </a:solidFill>
                          <a:effectLst/>
                          <a:latin typeface="Arial"/>
                        </a:rPr>
                        <a:t>       27.7% </a:t>
                      </a:r>
                    </a:p>
                  </a:txBody>
                  <a:tcPr marL="0" marR="0" marT="0" marB="0" anchor="b">
                    <a:lnL>
                      <a:noFill/>
                    </a:lnL>
                    <a:lnR>
                      <a:noFill/>
                    </a:lnR>
                    <a:lnT>
                      <a:noFill/>
                    </a:lnT>
                    <a:lnB>
                      <a:noFill/>
                    </a:lnB>
                    <a:solidFill>
                      <a:schemeClr val="bg1"/>
                    </a:solidFill>
                  </a:tcPr>
                </a:tc>
                <a:tc>
                  <a:txBody>
                    <a:bodyPr/>
                    <a:lstStyle/>
                    <a:p>
                      <a:pPr algn="r" fontAlgn="b"/>
                      <a:endParaRPr lang="en-US" sz="14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400" b="1" i="0" u="none" strike="noStrike" dirty="0">
                          <a:solidFill>
                            <a:srgbClr val="0070C0"/>
                          </a:solidFill>
                          <a:effectLst/>
                          <a:latin typeface="Arial"/>
                        </a:rPr>
                        <a:t>       27.0</a:t>
                      </a:r>
                      <a:r>
                        <a:rPr lang="en-US" sz="1400" b="1" i="0" u="none" strike="noStrike" dirty="0" smtClean="0">
                          <a:solidFill>
                            <a:srgbClr val="0070C0"/>
                          </a:solidFill>
                          <a:effectLst/>
                          <a:latin typeface="Arial"/>
                        </a:rPr>
                        <a:t>%</a:t>
                      </a:r>
                      <a:endParaRPr lang="en-US" sz="1400" b="1" i="0" u="none" strike="noStrike" dirty="0">
                        <a:solidFill>
                          <a:srgbClr val="0070C0"/>
                        </a:solidFill>
                        <a:effectLst/>
                        <a:latin typeface="Arial"/>
                      </a:endParaRPr>
                    </a:p>
                  </a:txBody>
                  <a:tcPr marL="0" marR="0" marT="0" marB="0" anchor="b">
                    <a:lnL>
                      <a:noFill/>
                    </a:lnL>
                    <a:lnR>
                      <a:noFill/>
                    </a:lnR>
                    <a:lnT>
                      <a:noFill/>
                    </a:lnT>
                    <a:lnB>
                      <a:noFill/>
                    </a:lnB>
                    <a:solidFill>
                      <a:srgbClr val="FFFF00"/>
                    </a:solidFill>
                  </a:tcPr>
                </a:tc>
                <a:tc>
                  <a:txBody>
                    <a:bodyPr/>
                    <a:lstStyle/>
                    <a:p>
                      <a:pPr algn="r" fontAlgn="b"/>
                      <a:r>
                        <a:rPr lang="en-US" sz="1400" b="0" i="0" u="none" strike="noStrike" dirty="0">
                          <a:effectLst/>
                          <a:latin typeface="Arial"/>
                        </a:rPr>
                        <a:t>       27.0% </a:t>
                      </a:r>
                    </a:p>
                  </a:txBody>
                  <a:tcPr marL="0" marR="0" marT="0" marB="0" anchor="b">
                    <a:lnL>
                      <a:noFill/>
                    </a:lnL>
                    <a:lnR>
                      <a:noFill/>
                    </a:lnR>
                    <a:lnT>
                      <a:noFill/>
                    </a:lnT>
                    <a:lnB>
                      <a:noFill/>
                    </a:lnB>
                  </a:tcPr>
                </a:tc>
                <a:tc>
                  <a:txBody>
                    <a:bodyPr/>
                    <a:lstStyle/>
                    <a:p>
                      <a:pPr algn="r" fontAlgn="b"/>
                      <a:r>
                        <a:rPr lang="en-US" sz="1400" b="0" i="0" u="none" strike="noStrike" dirty="0">
                          <a:effectLst/>
                          <a:latin typeface="Arial"/>
                        </a:rPr>
                        <a:t>       27.0% </a:t>
                      </a:r>
                    </a:p>
                  </a:txBody>
                  <a:tcPr marL="0" marR="0" marT="0" marB="0" anchor="b">
                    <a:lnL>
                      <a:noFill/>
                    </a:lnL>
                    <a:lnR>
                      <a:noFill/>
                    </a:lnR>
                    <a:lnT>
                      <a:noFill/>
                    </a:lnT>
                    <a:lnB>
                      <a:noFill/>
                    </a:lnB>
                  </a:tcPr>
                </a:tc>
                <a:tc>
                  <a:txBody>
                    <a:bodyPr/>
                    <a:lstStyle/>
                    <a:p>
                      <a:pPr algn="r" fontAlgn="b"/>
                      <a:r>
                        <a:rPr lang="en-US" sz="1400" b="0" i="0" u="none" strike="noStrike" dirty="0">
                          <a:effectLst/>
                          <a:latin typeface="Arial"/>
                        </a:rPr>
                        <a:t>       27.0% </a:t>
                      </a:r>
                    </a:p>
                  </a:txBody>
                  <a:tcPr marL="0" marR="0" marT="0" marB="0" anchor="b">
                    <a:lnL>
                      <a:noFill/>
                    </a:lnL>
                    <a:lnR>
                      <a:noFill/>
                    </a:lnR>
                    <a:lnT>
                      <a:noFill/>
                    </a:lnT>
                    <a:lnB>
                      <a:noFill/>
                    </a:lnB>
                  </a:tcPr>
                </a:tc>
                <a:tc>
                  <a:txBody>
                    <a:bodyPr/>
                    <a:lstStyle/>
                    <a:p>
                      <a:pPr algn="r" fontAlgn="b"/>
                      <a:r>
                        <a:rPr lang="en-US" sz="1400" b="0" i="0" u="none" strike="noStrike" dirty="0">
                          <a:effectLst/>
                          <a:latin typeface="Arial"/>
                        </a:rPr>
                        <a:t>       27.0% </a:t>
                      </a: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r>
              <a:tr h="460458">
                <a:tc>
                  <a:txBody>
                    <a:bodyPr/>
                    <a:lstStyle/>
                    <a:p>
                      <a:pPr algn="l" fontAlgn="b"/>
                      <a:endParaRPr lang="en-US" sz="6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400" b="0" i="0" u="none" strike="noStrike" dirty="0">
                          <a:effectLst/>
                          <a:latin typeface="Arial"/>
                        </a:rPr>
                        <a:t>COGS as a % of Sales</a:t>
                      </a: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solidFill>
                            <a:schemeClr val="tx1"/>
                          </a:solidFill>
                          <a:effectLst/>
                          <a:latin typeface="Arial"/>
                        </a:rPr>
                        <a:t>       51.3% </a:t>
                      </a:r>
                    </a:p>
                  </a:txBody>
                  <a:tcPr marL="0" marR="0" marT="0" marB="0" anchor="b">
                    <a:lnL>
                      <a:noFill/>
                    </a:lnL>
                    <a:lnR>
                      <a:noFill/>
                    </a:lnR>
                    <a:lnT>
                      <a:noFill/>
                    </a:lnT>
                    <a:lnB>
                      <a:noFill/>
                    </a:lnB>
                    <a:solidFill>
                      <a:schemeClr val="bg1"/>
                    </a:solidFill>
                  </a:tcPr>
                </a:tc>
                <a:tc>
                  <a:txBody>
                    <a:bodyPr/>
                    <a:lstStyle/>
                    <a:p>
                      <a:pPr algn="r" fontAlgn="b"/>
                      <a:endParaRPr lang="en-US" sz="1400" b="0" i="0" u="none" strike="noStrike" dirty="0">
                        <a:solidFill>
                          <a:schemeClr val="tx1"/>
                        </a:solidFill>
                        <a:effectLst/>
                        <a:latin typeface="Arial"/>
                      </a:endParaRPr>
                    </a:p>
                  </a:txBody>
                  <a:tcPr marL="0" marR="0" marT="0" marB="0" anchor="b">
                    <a:lnL>
                      <a:noFill/>
                    </a:lnL>
                    <a:lnR>
                      <a:noFill/>
                    </a:lnR>
                    <a:lnT>
                      <a:noFill/>
                    </a:lnT>
                    <a:lnB>
                      <a:noFill/>
                    </a:lnB>
                    <a:solidFill>
                      <a:schemeClr val="bg1"/>
                    </a:solidFill>
                  </a:tcPr>
                </a:tc>
                <a:tc>
                  <a:txBody>
                    <a:bodyPr/>
                    <a:lstStyle/>
                    <a:p>
                      <a:pPr algn="r" fontAlgn="b"/>
                      <a:r>
                        <a:rPr lang="en-US" sz="1400" b="0" i="0" u="none" strike="noStrike" dirty="0">
                          <a:solidFill>
                            <a:schemeClr val="tx1"/>
                          </a:solidFill>
                          <a:effectLst/>
                          <a:latin typeface="Arial"/>
                        </a:rPr>
                        <a:t>       52.1% </a:t>
                      </a:r>
                    </a:p>
                  </a:txBody>
                  <a:tcPr marL="0" marR="0" marT="0" marB="0" anchor="b">
                    <a:lnL>
                      <a:noFill/>
                    </a:lnL>
                    <a:lnR>
                      <a:noFill/>
                    </a:lnR>
                    <a:lnT>
                      <a:noFill/>
                    </a:lnT>
                    <a:lnB>
                      <a:noFill/>
                    </a:lnB>
                    <a:solidFill>
                      <a:schemeClr val="bg1"/>
                    </a:solidFill>
                  </a:tcPr>
                </a:tc>
                <a:tc>
                  <a:txBody>
                    <a:bodyPr/>
                    <a:lstStyle/>
                    <a:p>
                      <a:pPr algn="r" fontAlgn="b"/>
                      <a:endParaRPr lang="en-US" sz="1400" b="0" i="0" u="none" strike="noStrike" dirty="0">
                        <a:solidFill>
                          <a:schemeClr val="tx1"/>
                        </a:solidFill>
                        <a:effectLst/>
                        <a:latin typeface="Arial"/>
                      </a:endParaRPr>
                    </a:p>
                  </a:txBody>
                  <a:tcPr marL="0" marR="0" marT="0" marB="0" anchor="b">
                    <a:lnL>
                      <a:noFill/>
                    </a:lnL>
                    <a:lnR>
                      <a:noFill/>
                    </a:lnR>
                    <a:lnT>
                      <a:noFill/>
                    </a:lnT>
                    <a:lnB>
                      <a:noFill/>
                    </a:lnB>
                    <a:solidFill>
                      <a:schemeClr val="bg1"/>
                    </a:solidFill>
                  </a:tcPr>
                </a:tc>
                <a:tc>
                  <a:txBody>
                    <a:bodyPr/>
                    <a:lstStyle/>
                    <a:p>
                      <a:pPr algn="r" fontAlgn="b"/>
                      <a:r>
                        <a:rPr lang="en-US" sz="1400" b="0" i="0" u="none" strike="noStrike" dirty="0">
                          <a:solidFill>
                            <a:schemeClr val="tx1"/>
                          </a:solidFill>
                          <a:effectLst/>
                          <a:latin typeface="Arial"/>
                        </a:rPr>
                        <a:t>       46.9% </a:t>
                      </a:r>
                    </a:p>
                  </a:txBody>
                  <a:tcPr marL="0" marR="0" marT="0" marB="0" anchor="b">
                    <a:lnL>
                      <a:noFill/>
                    </a:lnL>
                    <a:lnR>
                      <a:noFill/>
                    </a:lnR>
                    <a:lnT>
                      <a:noFill/>
                    </a:lnT>
                    <a:lnB>
                      <a:noFill/>
                    </a:lnB>
                    <a:solidFill>
                      <a:schemeClr val="bg1"/>
                    </a:solidFill>
                  </a:tcPr>
                </a:tc>
                <a:tc>
                  <a:txBody>
                    <a:bodyPr/>
                    <a:lstStyle/>
                    <a:p>
                      <a:pPr algn="r" fontAlgn="b"/>
                      <a:endParaRPr lang="en-US" sz="14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400" b="1" i="0" u="none" strike="noStrike" dirty="0">
                          <a:solidFill>
                            <a:srgbClr val="0070C0"/>
                          </a:solidFill>
                          <a:effectLst/>
                          <a:latin typeface="Arial"/>
                        </a:rPr>
                        <a:t>       51.2% </a:t>
                      </a:r>
                    </a:p>
                  </a:txBody>
                  <a:tcPr marL="0" marR="0" marT="0" marB="0" anchor="b">
                    <a:lnL>
                      <a:noFill/>
                    </a:lnL>
                    <a:lnR>
                      <a:noFill/>
                    </a:lnR>
                    <a:lnT>
                      <a:noFill/>
                    </a:lnT>
                    <a:lnB>
                      <a:noFill/>
                    </a:lnB>
                    <a:solidFill>
                      <a:srgbClr val="FFFF00"/>
                    </a:solidFill>
                  </a:tcPr>
                </a:tc>
                <a:tc>
                  <a:txBody>
                    <a:bodyPr/>
                    <a:lstStyle/>
                    <a:p>
                      <a:pPr algn="r" fontAlgn="b"/>
                      <a:r>
                        <a:rPr lang="en-US" sz="1400" b="0" i="0" u="none" strike="noStrike" dirty="0">
                          <a:effectLst/>
                          <a:latin typeface="Arial"/>
                        </a:rPr>
                        <a:t>       51.2% </a:t>
                      </a:r>
                    </a:p>
                  </a:txBody>
                  <a:tcPr marL="0" marR="0" marT="0" marB="0" anchor="b">
                    <a:lnL>
                      <a:noFill/>
                    </a:lnL>
                    <a:lnR>
                      <a:noFill/>
                    </a:lnR>
                    <a:lnT>
                      <a:noFill/>
                    </a:lnT>
                    <a:lnB>
                      <a:noFill/>
                    </a:lnB>
                  </a:tcPr>
                </a:tc>
                <a:tc>
                  <a:txBody>
                    <a:bodyPr/>
                    <a:lstStyle/>
                    <a:p>
                      <a:pPr algn="r" fontAlgn="b"/>
                      <a:r>
                        <a:rPr lang="en-US" sz="1400" b="0" i="0" u="none" strike="noStrike" dirty="0">
                          <a:effectLst/>
                          <a:latin typeface="Arial"/>
                        </a:rPr>
                        <a:t>       51.2% </a:t>
                      </a:r>
                    </a:p>
                  </a:txBody>
                  <a:tcPr marL="0" marR="0" marT="0" marB="0" anchor="b">
                    <a:lnL>
                      <a:noFill/>
                    </a:lnL>
                    <a:lnR>
                      <a:noFill/>
                    </a:lnR>
                    <a:lnT>
                      <a:noFill/>
                    </a:lnT>
                    <a:lnB>
                      <a:noFill/>
                    </a:lnB>
                  </a:tcPr>
                </a:tc>
                <a:tc>
                  <a:txBody>
                    <a:bodyPr/>
                    <a:lstStyle/>
                    <a:p>
                      <a:pPr algn="r" fontAlgn="b"/>
                      <a:r>
                        <a:rPr lang="en-US" sz="1400" b="0" i="0" u="none" strike="noStrike" dirty="0">
                          <a:effectLst/>
                          <a:latin typeface="Arial"/>
                        </a:rPr>
                        <a:t>       51.2% </a:t>
                      </a:r>
                    </a:p>
                  </a:txBody>
                  <a:tcPr marL="0" marR="0" marT="0" marB="0" anchor="b">
                    <a:lnL>
                      <a:noFill/>
                    </a:lnL>
                    <a:lnR>
                      <a:noFill/>
                    </a:lnR>
                    <a:lnT>
                      <a:noFill/>
                    </a:lnT>
                    <a:lnB>
                      <a:noFill/>
                    </a:lnB>
                  </a:tcPr>
                </a:tc>
                <a:tc>
                  <a:txBody>
                    <a:bodyPr/>
                    <a:lstStyle/>
                    <a:p>
                      <a:pPr algn="r" fontAlgn="b"/>
                      <a:r>
                        <a:rPr lang="en-US" sz="1400" b="0" i="0" u="none" strike="noStrike" dirty="0">
                          <a:effectLst/>
                          <a:latin typeface="Arial"/>
                        </a:rPr>
                        <a:t>       51.2% </a:t>
                      </a: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r>
              <a:tr h="460458">
                <a:tc>
                  <a:txBody>
                    <a:bodyPr/>
                    <a:lstStyle/>
                    <a:p>
                      <a:pPr algn="l" fontAlgn="b"/>
                      <a:endParaRPr lang="en-US" sz="6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400" b="0" i="0" u="none" strike="noStrike" dirty="0">
                          <a:effectLst/>
                          <a:latin typeface="Arial"/>
                        </a:rPr>
                        <a:t>SG&amp;A % annual increase (decrease)</a:t>
                      </a: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solidFill>
                            <a:schemeClr val="tx1"/>
                          </a:solidFill>
                          <a:effectLst/>
                          <a:latin typeface="Arial"/>
                        </a:rPr>
                        <a:t> NA </a:t>
                      </a:r>
                    </a:p>
                  </a:txBody>
                  <a:tcPr marL="0" marR="0" marT="0" marB="0" anchor="b">
                    <a:lnL>
                      <a:noFill/>
                    </a:lnL>
                    <a:lnR>
                      <a:noFill/>
                    </a:lnR>
                    <a:lnT>
                      <a:noFill/>
                    </a:lnT>
                    <a:lnB>
                      <a:noFill/>
                    </a:lnB>
                    <a:solidFill>
                      <a:schemeClr val="bg1"/>
                    </a:solidFill>
                  </a:tcPr>
                </a:tc>
                <a:tc>
                  <a:txBody>
                    <a:bodyPr/>
                    <a:lstStyle/>
                    <a:p>
                      <a:pPr algn="r" fontAlgn="b"/>
                      <a:endParaRPr lang="en-US" sz="1400" b="0" i="0" u="none" strike="noStrike" dirty="0">
                        <a:solidFill>
                          <a:schemeClr val="tx1"/>
                        </a:solidFill>
                        <a:effectLst/>
                        <a:latin typeface="Arial"/>
                      </a:endParaRPr>
                    </a:p>
                  </a:txBody>
                  <a:tcPr marL="0" marR="0" marT="0" marB="0" anchor="b">
                    <a:lnL>
                      <a:noFill/>
                    </a:lnL>
                    <a:lnR>
                      <a:noFill/>
                    </a:lnR>
                    <a:lnT>
                      <a:noFill/>
                    </a:lnT>
                    <a:lnB>
                      <a:noFill/>
                    </a:lnB>
                    <a:solidFill>
                      <a:schemeClr val="bg1"/>
                    </a:solidFill>
                  </a:tcPr>
                </a:tc>
                <a:tc>
                  <a:txBody>
                    <a:bodyPr/>
                    <a:lstStyle/>
                    <a:p>
                      <a:pPr algn="r" fontAlgn="b"/>
                      <a:r>
                        <a:rPr lang="en-US" sz="1400" b="0" i="0" u="none" strike="noStrike" dirty="0">
                          <a:solidFill>
                            <a:schemeClr val="tx1"/>
                          </a:solidFill>
                          <a:effectLst/>
                          <a:latin typeface="Arial"/>
                        </a:rPr>
                        <a:t>       16.3% </a:t>
                      </a:r>
                    </a:p>
                  </a:txBody>
                  <a:tcPr marL="0" marR="0" marT="0" marB="0" anchor="b">
                    <a:lnL>
                      <a:noFill/>
                    </a:lnL>
                    <a:lnR>
                      <a:noFill/>
                    </a:lnR>
                    <a:lnT>
                      <a:noFill/>
                    </a:lnT>
                    <a:lnB>
                      <a:noFill/>
                    </a:lnB>
                    <a:solidFill>
                      <a:schemeClr val="bg1"/>
                    </a:solidFill>
                  </a:tcPr>
                </a:tc>
                <a:tc>
                  <a:txBody>
                    <a:bodyPr/>
                    <a:lstStyle/>
                    <a:p>
                      <a:pPr algn="r" fontAlgn="b"/>
                      <a:endParaRPr lang="en-US" sz="1400" b="0" i="0" u="none" strike="noStrike" dirty="0">
                        <a:solidFill>
                          <a:schemeClr val="tx1"/>
                        </a:solidFill>
                        <a:effectLst/>
                        <a:latin typeface="Arial"/>
                      </a:endParaRPr>
                    </a:p>
                  </a:txBody>
                  <a:tcPr marL="0" marR="0" marT="0" marB="0" anchor="b">
                    <a:lnL>
                      <a:noFill/>
                    </a:lnL>
                    <a:lnR>
                      <a:noFill/>
                    </a:lnR>
                    <a:lnT>
                      <a:noFill/>
                    </a:lnT>
                    <a:lnB>
                      <a:noFill/>
                    </a:lnB>
                    <a:solidFill>
                      <a:schemeClr val="bg1"/>
                    </a:solidFill>
                  </a:tcPr>
                </a:tc>
                <a:tc>
                  <a:txBody>
                    <a:bodyPr/>
                    <a:lstStyle/>
                    <a:p>
                      <a:pPr algn="r" fontAlgn="b"/>
                      <a:r>
                        <a:rPr lang="en-US" sz="1400" b="0" i="0" u="none" strike="noStrike" dirty="0">
                          <a:solidFill>
                            <a:schemeClr val="tx1"/>
                          </a:solidFill>
                          <a:effectLst/>
                          <a:latin typeface="Arial"/>
                        </a:rPr>
                        <a:t>       27.0% </a:t>
                      </a:r>
                    </a:p>
                  </a:txBody>
                  <a:tcPr marL="0" marR="0" marT="0" marB="0" anchor="b">
                    <a:lnL>
                      <a:noFill/>
                    </a:lnL>
                    <a:lnR>
                      <a:noFill/>
                    </a:lnR>
                    <a:lnT>
                      <a:noFill/>
                    </a:lnT>
                    <a:lnB>
                      <a:noFill/>
                    </a:lnB>
                    <a:solidFill>
                      <a:schemeClr val="bg1"/>
                    </a:solidFill>
                  </a:tcPr>
                </a:tc>
                <a:tc>
                  <a:txBody>
                    <a:bodyPr/>
                    <a:lstStyle/>
                    <a:p>
                      <a:pPr algn="r" fontAlgn="b"/>
                      <a:endParaRPr lang="en-US" sz="14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400" b="1" i="0" u="none" strike="noStrike" dirty="0">
                          <a:solidFill>
                            <a:srgbClr val="0070C0"/>
                          </a:solidFill>
                          <a:effectLst/>
                          <a:latin typeface="Arial"/>
                        </a:rPr>
                        <a:t>       20.0% </a:t>
                      </a:r>
                    </a:p>
                  </a:txBody>
                  <a:tcPr marL="0" marR="0" marT="0" marB="0" anchor="b">
                    <a:lnL>
                      <a:noFill/>
                    </a:lnL>
                    <a:lnR>
                      <a:noFill/>
                    </a:lnR>
                    <a:lnT>
                      <a:noFill/>
                    </a:lnT>
                    <a:lnB>
                      <a:noFill/>
                    </a:lnB>
                    <a:solidFill>
                      <a:srgbClr val="FFFF00"/>
                    </a:solidFill>
                  </a:tcPr>
                </a:tc>
                <a:tc>
                  <a:txBody>
                    <a:bodyPr/>
                    <a:lstStyle/>
                    <a:p>
                      <a:pPr algn="r" fontAlgn="b"/>
                      <a:r>
                        <a:rPr lang="en-US" sz="1400" b="0" i="0" u="none" strike="noStrike" dirty="0">
                          <a:effectLst/>
                          <a:latin typeface="Arial"/>
                        </a:rPr>
                        <a:t>       20.0% </a:t>
                      </a:r>
                    </a:p>
                  </a:txBody>
                  <a:tcPr marL="0" marR="0" marT="0" marB="0" anchor="b">
                    <a:lnL>
                      <a:noFill/>
                    </a:lnL>
                    <a:lnR>
                      <a:noFill/>
                    </a:lnR>
                    <a:lnT>
                      <a:noFill/>
                    </a:lnT>
                    <a:lnB>
                      <a:noFill/>
                    </a:lnB>
                  </a:tcPr>
                </a:tc>
                <a:tc>
                  <a:txBody>
                    <a:bodyPr/>
                    <a:lstStyle/>
                    <a:p>
                      <a:pPr algn="r" fontAlgn="b"/>
                      <a:r>
                        <a:rPr lang="en-US" sz="1400" b="0" i="0" u="none" strike="noStrike" dirty="0">
                          <a:effectLst/>
                          <a:latin typeface="Arial"/>
                        </a:rPr>
                        <a:t>       20.0% </a:t>
                      </a:r>
                    </a:p>
                  </a:txBody>
                  <a:tcPr marL="0" marR="0" marT="0" marB="0" anchor="b">
                    <a:lnL>
                      <a:noFill/>
                    </a:lnL>
                    <a:lnR>
                      <a:noFill/>
                    </a:lnR>
                    <a:lnT>
                      <a:noFill/>
                    </a:lnT>
                    <a:lnB>
                      <a:noFill/>
                    </a:lnB>
                  </a:tcPr>
                </a:tc>
                <a:tc>
                  <a:txBody>
                    <a:bodyPr/>
                    <a:lstStyle/>
                    <a:p>
                      <a:pPr algn="r" fontAlgn="b"/>
                      <a:r>
                        <a:rPr lang="en-US" sz="1400" b="0" i="0" u="none" strike="noStrike" dirty="0">
                          <a:effectLst/>
                          <a:latin typeface="Arial"/>
                        </a:rPr>
                        <a:t>       20.0% </a:t>
                      </a:r>
                    </a:p>
                  </a:txBody>
                  <a:tcPr marL="0" marR="0" marT="0" marB="0" anchor="b">
                    <a:lnL>
                      <a:noFill/>
                    </a:lnL>
                    <a:lnR>
                      <a:noFill/>
                    </a:lnR>
                    <a:lnT>
                      <a:noFill/>
                    </a:lnT>
                    <a:lnB>
                      <a:noFill/>
                    </a:lnB>
                  </a:tcPr>
                </a:tc>
                <a:tc>
                  <a:txBody>
                    <a:bodyPr/>
                    <a:lstStyle/>
                    <a:p>
                      <a:pPr algn="r" fontAlgn="b"/>
                      <a:r>
                        <a:rPr lang="en-US" sz="1400" b="0" i="0" u="none" strike="noStrike" dirty="0">
                          <a:effectLst/>
                          <a:latin typeface="Arial"/>
                        </a:rPr>
                        <a:t>       20.0% </a:t>
                      </a: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r>
              <a:tr h="656560">
                <a:tc>
                  <a:txBody>
                    <a:bodyPr/>
                    <a:lstStyle/>
                    <a:p>
                      <a:pPr algn="l" fontAlgn="b"/>
                      <a:endParaRPr lang="en-US" sz="6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400" b="0" i="0" u="none" strike="noStrike" dirty="0">
                          <a:effectLst/>
                          <a:latin typeface="Arial"/>
                        </a:rPr>
                        <a:t>Other Operating Expense as a % of Sales</a:t>
                      </a: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solidFill>
                            <a:schemeClr val="tx1"/>
                          </a:solidFill>
                          <a:effectLst/>
                          <a:latin typeface="Arial"/>
                        </a:rPr>
                        <a:t>         8.1% </a:t>
                      </a:r>
                    </a:p>
                  </a:txBody>
                  <a:tcPr marL="0" marR="0" marT="0" marB="0" anchor="b">
                    <a:lnL>
                      <a:noFill/>
                    </a:lnL>
                    <a:lnR>
                      <a:noFill/>
                    </a:lnR>
                    <a:lnT>
                      <a:noFill/>
                    </a:lnT>
                    <a:lnB>
                      <a:noFill/>
                    </a:lnB>
                    <a:solidFill>
                      <a:schemeClr val="bg1"/>
                    </a:solidFill>
                  </a:tcPr>
                </a:tc>
                <a:tc>
                  <a:txBody>
                    <a:bodyPr/>
                    <a:lstStyle/>
                    <a:p>
                      <a:pPr algn="r" fontAlgn="b"/>
                      <a:endParaRPr lang="en-US" sz="1400" b="0" i="0" u="none" strike="noStrike" dirty="0">
                        <a:solidFill>
                          <a:schemeClr val="tx1"/>
                        </a:solidFill>
                        <a:effectLst/>
                        <a:latin typeface="Arial"/>
                      </a:endParaRPr>
                    </a:p>
                  </a:txBody>
                  <a:tcPr marL="0" marR="0" marT="0" marB="0" anchor="b">
                    <a:lnL>
                      <a:noFill/>
                    </a:lnL>
                    <a:lnR>
                      <a:noFill/>
                    </a:lnR>
                    <a:lnT>
                      <a:noFill/>
                    </a:lnT>
                    <a:lnB>
                      <a:noFill/>
                    </a:lnB>
                    <a:solidFill>
                      <a:schemeClr val="bg1"/>
                    </a:solidFill>
                  </a:tcPr>
                </a:tc>
                <a:tc>
                  <a:txBody>
                    <a:bodyPr/>
                    <a:lstStyle/>
                    <a:p>
                      <a:pPr algn="r" fontAlgn="b"/>
                      <a:r>
                        <a:rPr lang="en-US" sz="1400" b="0" i="0" u="none" strike="noStrike" dirty="0">
                          <a:solidFill>
                            <a:schemeClr val="tx1"/>
                          </a:solidFill>
                          <a:effectLst/>
                          <a:latin typeface="Arial"/>
                        </a:rPr>
                        <a:t>         8.4% </a:t>
                      </a:r>
                    </a:p>
                  </a:txBody>
                  <a:tcPr marL="0" marR="0" marT="0" marB="0" anchor="b">
                    <a:lnL>
                      <a:noFill/>
                    </a:lnL>
                    <a:lnR>
                      <a:noFill/>
                    </a:lnR>
                    <a:lnT>
                      <a:noFill/>
                    </a:lnT>
                    <a:lnB>
                      <a:noFill/>
                    </a:lnB>
                    <a:solidFill>
                      <a:schemeClr val="bg1"/>
                    </a:solidFill>
                  </a:tcPr>
                </a:tc>
                <a:tc>
                  <a:txBody>
                    <a:bodyPr/>
                    <a:lstStyle/>
                    <a:p>
                      <a:pPr algn="r" fontAlgn="b"/>
                      <a:endParaRPr lang="en-US" sz="1400" b="0" i="0" u="none" strike="noStrike" dirty="0">
                        <a:solidFill>
                          <a:schemeClr val="tx1"/>
                        </a:solidFill>
                        <a:effectLst/>
                        <a:latin typeface="Arial"/>
                      </a:endParaRPr>
                    </a:p>
                  </a:txBody>
                  <a:tcPr marL="0" marR="0" marT="0" marB="0" anchor="b">
                    <a:lnL>
                      <a:noFill/>
                    </a:lnL>
                    <a:lnR>
                      <a:noFill/>
                    </a:lnR>
                    <a:lnT>
                      <a:noFill/>
                    </a:lnT>
                    <a:lnB>
                      <a:noFill/>
                    </a:lnB>
                    <a:solidFill>
                      <a:schemeClr val="bg1"/>
                    </a:solidFill>
                  </a:tcPr>
                </a:tc>
                <a:tc>
                  <a:txBody>
                    <a:bodyPr/>
                    <a:lstStyle/>
                    <a:p>
                      <a:pPr algn="r" fontAlgn="b"/>
                      <a:r>
                        <a:rPr lang="en-US" sz="1400" b="0" i="0" u="none" strike="noStrike" dirty="0">
                          <a:solidFill>
                            <a:schemeClr val="tx1"/>
                          </a:solidFill>
                          <a:effectLst/>
                          <a:latin typeface="Arial"/>
                        </a:rPr>
                        <a:t>         8.8% </a:t>
                      </a:r>
                    </a:p>
                  </a:txBody>
                  <a:tcPr marL="0" marR="0" marT="0" marB="0" anchor="b">
                    <a:lnL>
                      <a:noFill/>
                    </a:lnL>
                    <a:lnR>
                      <a:noFill/>
                    </a:lnR>
                    <a:lnT>
                      <a:noFill/>
                    </a:lnT>
                    <a:lnB>
                      <a:noFill/>
                    </a:lnB>
                    <a:solidFill>
                      <a:schemeClr val="bg1"/>
                    </a:solidFill>
                  </a:tcPr>
                </a:tc>
                <a:tc>
                  <a:txBody>
                    <a:bodyPr/>
                    <a:lstStyle/>
                    <a:p>
                      <a:pPr algn="r" fontAlgn="b"/>
                      <a:endParaRPr lang="en-US" sz="14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400" b="1" i="0" u="none" strike="noStrike" dirty="0">
                          <a:solidFill>
                            <a:srgbClr val="0070C0"/>
                          </a:solidFill>
                          <a:effectLst/>
                          <a:latin typeface="Arial"/>
                        </a:rPr>
                        <a:t>         8.7% </a:t>
                      </a:r>
                    </a:p>
                  </a:txBody>
                  <a:tcPr marL="0" marR="0" marT="0" marB="0" anchor="b">
                    <a:lnL>
                      <a:noFill/>
                    </a:lnL>
                    <a:lnR>
                      <a:noFill/>
                    </a:lnR>
                    <a:lnT>
                      <a:noFill/>
                    </a:lnT>
                    <a:lnB>
                      <a:noFill/>
                    </a:lnB>
                    <a:solidFill>
                      <a:srgbClr val="FFFF00"/>
                    </a:solidFill>
                  </a:tcPr>
                </a:tc>
                <a:tc>
                  <a:txBody>
                    <a:bodyPr/>
                    <a:lstStyle/>
                    <a:p>
                      <a:pPr algn="r" fontAlgn="b"/>
                      <a:r>
                        <a:rPr lang="en-US" sz="1400" b="0" i="0" u="none" strike="noStrike" dirty="0">
                          <a:effectLst/>
                          <a:latin typeface="Arial"/>
                        </a:rPr>
                        <a:t>         8.7% </a:t>
                      </a:r>
                    </a:p>
                  </a:txBody>
                  <a:tcPr marL="0" marR="0" marT="0" marB="0" anchor="b">
                    <a:lnL>
                      <a:noFill/>
                    </a:lnL>
                    <a:lnR>
                      <a:noFill/>
                    </a:lnR>
                    <a:lnT>
                      <a:noFill/>
                    </a:lnT>
                    <a:lnB>
                      <a:noFill/>
                    </a:lnB>
                  </a:tcPr>
                </a:tc>
                <a:tc>
                  <a:txBody>
                    <a:bodyPr/>
                    <a:lstStyle/>
                    <a:p>
                      <a:pPr algn="r" fontAlgn="b"/>
                      <a:r>
                        <a:rPr lang="en-US" sz="1400" b="0" i="0" u="none" strike="noStrike" dirty="0">
                          <a:effectLst/>
                          <a:latin typeface="Arial"/>
                        </a:rPr>
                        <a:t>         8.7% </a:t>
                      </a:r>
                    </a:p>
                  </a:txBody>
                  <a:tcPr marL="0" marR="0" marT="0" marB="0" anchor="b">
                    <a:lnL>
                      <a:noFill/>
                    </a:lnL>
                    <a:lnR>
                      <a:noFill/>
                    </a:lnR>
                    <a:lnT>
                      <a:noFill/>
                    </a:lnT>
                    <a:lnB>
                      <a:noFill/>
                    </a:lnB>
                  </a:tcPr>
                </a:tc>
                <a:tc>
                  <a:txBody>
                    <a:bodyPr/>
                    <a:lstStyle/>
                    <a:p>
                      <a:pPr algn="r" fontAlgn="b"/>
                      <a:r>
                        <a:rPr lang="en-US" sz="1400" b="0" i="0" u="none" strike="noStrike" dirty="0">
                          <a:effectLst/>
                          <a:latin typeface="Arial"/>
                        </a:rPr>
                        <a:t>         8.7% </a:t>
                      </a:r>
                    </a:p>
                  </a:txBody>
                  <a:tcPr marL="0" marR="0" marT="0" marB="0" anchor="b">
                    <a:lnL>
                      <a:noFill/>
                    </a:lnL>
                    <a:lnR>
                      <a:noFill/>
                    </a:lnR>
                    <a:lnT>
                      <a:noFill/>
                    </a:lnT>
                    <a:lnB>
                      <a:noFill/>
                    </a:lnB>
                  </a:tcPr>
                </a:tc>
                <a:tc>
                  <a:txBody>
                    <a:bodyPr/>
                    <a:lstStyle/>
                    <a:p>
                      <a:pPr algn="r" fontAlgn="b"/>
                      <a:r>
                        <a:rPr lang="en-US" sz="1400" b="0" i="0" u="none" strike="noStrike" dirty="0">
                          <a:effectLst/>
                          <a:latin typeface="Arial"/>
                        </a:rPr>
                        <a:t>         8.7% </a:t>
                      </a: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r>
              <a:tr h="460458">
                <a:tc>
                  <a:txBody>
                    <a:bodyPr/>
                    <a:lstStyle/>
                    <a:p>
                      <a:pPr algn="l" fontAlgn="b"/>
                      <a:endParaRPr lang="en-US" sz="6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400" b="0" i="0" u="none" strike="noStrike" dirty="0">
                          <a:effectLst/>
                          <a:latin typeface="Arial"/>
                        </a:rPr>
                        <a:t>EBITDA Growth</a:t>
                      </a: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solidFill>
                            <a:schemeClr val="tx1"/>
                          </a:solidFill>
                          <a:effectLst/>
                          <a:latin typeface="Arial"/>
                        </a:rPr>
                        <a:t> NA </a:t>
                      </a:r>
                    </a:p>
                  </a:txBody>
                  <a:tcPr marL="0" marR="0" marT="0" marB="0" anchor="b">
                    <a:lnL>
                      <a:noFill/>
                    </a:lnL>
                    <a:lnR>
                      <a:noFill/>
                    </a:lnR>
                    <a:lnT>
                      <a:noFill/>
                    </a:lnT>
                    <a:lnB>
                      <a:noFill/>
                    </a:lnB>
                    <a:solidFill>
                      <a:schemeClr val="bg1"/>
                    </a:solidFill>
                  </a:tcPr>
                </a:tc>
                <a:tc>
                  <a:txBody>
                    <a:bodyPr/>
                    <a:lstStyle/>
                    <a:p>
                      <a:pPr algn="r" fontAlgn="b"/>
                      <a:endParaRPr lang="en-US" sz="1400" b="0" i="0" u="none" strike="noStrike" dirty="0">
                        <a:solidFill>
                          <a:schemeClr val="tx1"/>
                        </a:solidFill>
                        <a:effectLst/>
                        <a:latin typeface="Arial"/>
                      </a:endParaRPr>
                    </a:p>
                  </a:txBody>
                  <a:tcPr marL="0" marR="0" marT="0" marB="0" anchor="b">
                    <a:lnL>
                      <a:noFill/>
                    </a:lnL>
                    <a:lnR>
                      <a:noFill/>
                    </a:lnR>
                    <a:lnT>
                      <a:noFill/>
                    </a:lnT>
                    <a:lnB>
                      <a:noFill/>
                    </a:lnB>
                    <a:solidFill>
                      <a:schemeClr val="bg1"/>
                    </a:solidFill>
                  </a:tcPr>
                </a:tc>
                <a:tc>
                  <a:txBody>
                    <a:bodyPr/>
                    <a:lstStyle/>
                    <a:p>
                      <a:pPr algn="r" fontAlgn="b"/>
                      <a:r>
                        <a:rPr lang="en-US" sz="1400" b="0" i="0" u="none" strike="noStrike" dirty="0">
                          <a:solidFill>
                            <a:schemeClr val="tx1"/>
                          </a:solidFill>
                          <a:effectLst/>
                          <a:latin typeface="Arial"/>
                        </a:rPr>
                        <a:t>       10.8% </a:t>
                      </a:r>
                    </a:p>
                  </a:txBody>
                  <a:tcPr marL="0" marR="0" marT="0" marB="0" anchor="b">
                    <a:lnL>
                      <a:noFill/>
                    </a:lnL>
                    <a:lnR>
                      <a:noFill/>
                    </a:lnR>
                    <a:lnT>
                      <a:noFill/>
                    </a:lnT>
                    <a:lnB>
                      <a:noFill/>
                    </a:lnB>
                    <a:solidFill>
                      <a:schemeClr val="bg1"/>
                    </a:solidFill>
                  </a:tcPr>
                </a:tc>
                <a:tc>
                  <a:txBody>
                    <a:bodyPr/>
                    <a:lstStyle/>
                    <a:p>
                      <a:pPr algn="r" fontAlgn="b"/>
                      <a:endParaRPr lang="en-US" sz="1400" b="0" i="0" u="none" strike="noStrike" dirty="0">
                        <a:solidFill>
                          <a:schemeClr val="tx1"/>
                        </a:solidFill>
                        <a:effectLst/>
                        <a:latin typeface="Arial"/>
                      </a:endParaRPr>
                    </a:p>
                  </a:txBody>
                  <a:tcPr marL="0" marR="0" marT="0" marB="0" anchor="b">
                    <a:lnL>
                      <a:noFill/>
                    </a:lnL>
                    <a:lnR>
                      <a:noFill/>
                    </a:lnR>
                    <a:lnT>
                      <a:noFill/>
                    </a:lnT>
                    <a:lnB>
                      <a:noFill/>
                    </a:lnB>
                    <a:solidFill>
                      <a:schemeClr val="bg1"/>
                    </a:solidFill>
                  </a:tcPr>
                </a:tc>
                <a:tc>
                  <a:txBody>
                    <a:bodyPr/>
                    <a:lstStyle/>
                    <a:p>
                      <a:pPr algn="r" fontAlgn="b"/>
                      <a:r>
                        <a:rPr lang="en-US" sz="1400" b="0" i="0" u="none" strike="noStrike" dirty="0">
                          <a:solidFill>
                            <a:schemeClr val="tx1"/>
                          </a:solidFill>
                          <a:effectLst/>
                          <a:latin typeface="Arial"/>
                        </a:rPr>
                        <a:t>       90.5% </a:t>
                      </a:r>
                    </a:p>
                  </a:txBody>
                  <a:tcPr marL="0" marR="0" marT="0" marB="0" anchor="b">
                    <a:lnL>
                      <a:noFill/>
                    </a:lnL>
                    <a:lnR>
                      <a:noFill/>
                    </a:lnR>
                    <a:lnT>
                      <a:noFill/>
                    </a:lnT>
                    <a:lnB>
                      <a:noFill/>
                    </a:lnB>
                    <a:solidFill>
                      <a:schemeClr val="bg1"/>
                    </a:solidFill>
                  </a:tcPr>
                </a:tc>
                <a:tc>
                  <a:txBody>
                    <a:bodyPr/>
                    <a:lstStyle/>
                    <a:p>
                      <a:pPr algn="r" fontAlgn="b"/>
                      <a:endParaRPr lang="en-US" sz="14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400" b="0" i="0" u="none" strike="noStrike" dirty="0">
                          <a:effectLst/>
                          <a:latin typeface="Arial"/>
                        </a:rPr>
                        <a:t>         5.6% </a:t>
                      </a:r>
                    </a:p>
                  </a:txBody>
                  <a:tcPr marL="0" marR="0" marT="0" marB="0" anchor="b">
                    <a:lnL>
                      <a:noFill/>
                    </a:lnL>
                    <a:lnR>
                      <a:noFill/>
                    </a:lnR>
                    <a:lnT>
                      <a:noFill/>
                    </a:lnT>
                    <a:lnB>
                      <a:noFill/>
                    </a:lnB>
                  </a:tcPr>
                </a:tc>
                <a:tc>
                  <a:txBody>
                    <a:bodyPr/>
                    <a:lstStyle/>
                    <a:p>
                      <a:pPr algn="r" fontAlgn="b"/>
                      <a:r>
                        <a:rPr lang="en-US" sz="1400" b="0" i="0" u="none" strike="noStrike" dirty="0">
                          <a:effectLst/>
                          <a:latin typeface="Arial"/>
                        </a:rPr>
                        <a:t>       42.8% </a:t>
                      </a:r>
                    </a:p>
                  </a:txBody>
                  <a:tcPr marL="0" marR="0" marT="0" marB="0" anchor="b">
                    <a:lnL>
                      <a:noFill/>
                    </a:lnL>
                    <a:lnR>
                      <a:noFill/>
                    </a:lnR>
                    <a:lnT>
                      <a:noFill/>
                    </a:lnT>
                    <a:lnB>
                      <a:noFill/>
                    </a:lnB>
                  </a:tcPr>
                </a:tc>
                <a:tc>
                  <a:txBody>
                    <a:bodyPr/>
                    <a:lstStyle/>
                    <a:p>
                      <a:pPr algn="r" fontAlgn="b"/>
                      <a:r>
                        <a:rPr lang="en-US" sz="1400" b="0" i="0" u="none" strike="noStrike" dirty="0">
                          <a:effectLst/>
                          <a:latin typeface="Arial"/>
                        </a:rPr>
                        <a:t>       40.2% </a:t>
                      </a:r>
                    </a:p>
                  </a:txBody>
                  <a:tcPr marL="0" marR="0" marT="0" marB="0" anchor="b">
                    <a:lnL>
                      <a:noFill/>
                    </a:lnL>
                    <a:lnR>
                      <a:noFill/>
                    </a:lnR>
                    <a:lnT>
                      <a:noFill/>
                    </a:lnT>
                    <a:lnB>
                      <a:noFill/>
                    </a:lnB>
                  </a:tcPr>
                </a:tc>
                <a:tc>
                  <a:txBody>
                    <a:bodyPr/>
                    <a:lstStyle/>
                    <a:p>
                      <a:pPr algn="r" fontAlgn="b"/>
                      <a:r>
                        <a:rPr lang="en-US" sz="1400" b="0" i="0" u="none" strike="noStrike" dirty="0">
                          <a:effectLst/>
                          <a:latin typeface="Arial"/>
                        </a:rPr>
                        <a:t>       38.3% </a:t>
                      </a:r>
                    </a:p>
                  </a:txBody>
                  <a:tcPr marL="0" marR="0" marT="0" marB="0" anchor="b">
                    <a:lnL>
                      <a:noFill/>
                    </a:lnL>
                    <a:lnR>
                      <a:noFill/>
                    </a:lnR>
                    <a:lnT>
                      <a:noFill/>
                    </a:lnT>
                    <a:lnB>
                      <a:noFill/>
                    </a:lnB>
                  </a:tcPr>
                </a:tc>
                <a:tc>
                  <a:txBody>
                    <a:bodyPr/>
                    <a:lstStyle/>
                    <a:p>
                      <a:pPr algn="r" fontAlgn="b"/>
                      <a:r>
                        <a:rPr lang="en-US" sz="1400" b="0" i="0" u="none" strike="noStrike" dirty="0">
                          <a:effectLst/>
                          <a:latin typeface="Arial"/>
                        </a:rPr>
                        <a:t>       36.8% </a:t>
                      </a: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r>
              <a:tr h="460458">
                <a:tc>
                  <a:txBody>
                    <a:bodyPr/>
                    <a:lstStyle/>
                    <a:p>
                      <a:pPr algn="l" fontAlgn="b"/>
                      <a:endParaRPr lang="en-US" sz="6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400" b="0" i="0" u="none" strike="noStrike" dirty="0">
                          <a:effectLst/>
                          <a:latin typeface="Arial"/>
                        </a:rPr>
                        <a:t>EBITDA Margin</a:t>
                      </a: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solidFill>
                            <a:schemeClr val="tx1"/>
                          </a:solidFill>
                          <a:effectLst/>
                          <a:latin typeface="Arial"/>
                        </a:rPr>
                        <a:t>       10.6% </a:t>
                      </a:r>
                    </a:p>
                  </a:txBody>
                  <a:tcPr marL="0" marR="0" marT="0" marB="0" anchor="b">
                    <a:lnL>
                      <a:noFill/>
                    </a:lnL>
                    <a:lnR>
                      <a:noFill/>
                    </a:lnR>
                    <a:lnT>
                      <a:noFill/>
                    </a:lnT>
                    <a:lnB>
                      <a:noFill/>
                    </a:lnB>
                    <a:solidFill>
                      <a:schemeClr val="bg1"/>
                    </a:solidFill>
                  </a:tcPr>
                </a:tc>
                <a:tc>
                  <a:txBody>
                    <a:bodyPr/>
                    <a:lstStyle/>
                    <a:p>
                      <a:pPr algn="r" fontAlgn="b"/>
                      <a:endParaRPr lang="en-US" sz="1400" b="0" i="0" u="none" strike="noStrike" dirty="0">
                        <a:solidFill>
                          <a:schemeClr val="tx1"/>
                        </a:solidFill>
                        <a:effectLst/>
                        <a:latin typeface="Arial"/>
                      </a:endParaRPr>
                    </a:p>
                  </a:txBody>
                  <a:tcPr marL="0" marR="0" marT="0" marB="0" anchor="b">
                    <a:lnL>
                      <a:noFill/>
                    </a:lnL>
                    <a:lnR>
                      <a:noFill/>
                    </a:lnR>
                    <a:lnT>
                      <a:noFill/>
                    </a:lnT>
                    <a:lnB>
                      <a:noFill/>
                    </a:lnB>
                    <a:solidFill>
                      <a:schemeClr val="bg1"/>
                    </a:solidFill>
                  </a:tcPr>
                </a:tc>
                <a:tc>
                  <a:txBody>
                    <a:bodyPr/>
                    <a:lstStyle/>
                    <a:p>
                      <a:pPr algn="r" fontAlgn="b"/>
                      <a:r>
                        <a:rPr lang="en-US" sz="1400" b="0" i="0" u="none" strike="noStrike" dirty="0">
                          <a:solidFill>
                            <a:schemeClr val="tx1"/>
                          </a:solidFill>
                          <a:effectLst/>
                          <a:latin typeface="Arial"/>
                        </a:rPr>
                        <a:t>         9.9% </a:t>
                      </a:r>
                    </a:p>
                  </a:txBody>
                  <a:tcPr marL="0" marR="0" marT="0" marB="0" anchor="b">
                    <a:lnL>
                      <a:noFill/>
                    </a:lnL>
                    <a:lnR>
                      <a:noFill/>
                    </a:lnR>
                    <a:lnT>
                      <a:noFill/>
                    </a:lnT>
                    <a:lnB>
                      <a:noFill/>
                    </a:lnB>
                    <a:solidFill>
                      <a:schemeClr val="bg1"/>
                    </a:solidFill>
                  </a:tcPr>
                </a:tc>
                <a:tc>
                  <a:txBody>
                    <a:bodyPr/>
                    <a:lstStyle/>
                    <a:p>
                      <a:pPr algn="r" fontAlgn="b"/>
                      <a:endParaRPr lang="en-US" sz="1400" b="0" i="0" u="none" strike="noStrike" dirty="0">
                        <a:solidFill>
                          <a:schemeClr val="tx1"/>
                        </a:solidFill>
                        <a:effectLst/>
                        <a:latin typeface="Arial"/>
                      </a:endParaRPr>
                    </a:p>
                  </a:txBody>
                  <a:tcPr marL="0" marR="0" marT="0" marB="0" anchor="b">
                    <a:lnL>
                      <a:noFill/>
                    </a:lnL>
                    <a:lnR>
                      <a:noFill/>
                    </a:lnR>
                    <a:lnT>
                      <a:noFill/>
                    </a:lnT>
                    <a:lnB>
                      <a:noFill/>
                    </a:lnB>
                    <a:solidFill>
                      <a:schemeClr val="bg1"/>
                    </a:solidFill>
                  </a:tcPr>
                </a:tc>
                <a:tc>
                  <a:txBody>
                    <a:bodyPr/>
                    <a:lstStyle/>
                    <a:p>
                      <a:pPr algn="r" fontAlgn="b"/>
                      <a:r>
                        <a:rPr lang="en-US" sz="1400" b="0" i="0" u="none" strike="noStrike" dirty="0">
                          <a:solidFill>
                            <a:schemeClr val="tx1"/>
                          </a:solidFill>
                          <a:effectLst/>
                          <a:latin typeface="Arial"/>
                        </a:rPr>
                        <a:t>       14.8% </a:t>
                      </a:r>
                    </a:p>
                  </a:txBody>
                  <a:tcPr marL="0" marR="0" marT="0" marB="0" anchor="b">
                    <a:lnL>
                      <a:noFill/>
                    </a:lnL>
                    <a:lnR>
                      <a:noFill/>
                    </a:lnR>
                    <a:lnT>
                      <a:noFill/>
                    </a:lnT>
                    <a:lnB>
                      <a:noFill/>
                    </a:lnB>
                    <a:solidFill>
                      <a:schemeClr val="bg1"/>
                    </a:solidFill>
                  </a:tcPr>
                </a:tc>
                <a:tc>
                  <a:txBody>
                    <a:bodyPr/>
                    <a:lstStyle/>
                    <a:p>
                      <a:pPr algn="r" fontAlgn="b"/>
                      <a:endParaRPr lang="en-US" sz="14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400" b="0" i="0" u="none" strike="noStrike" dirty="0">
                          <a:effectLst/>
                          <a:latin typeface="Arial"/>
                        </a:rPr>
                        <a:t>       12.3% </a:t>
                      </a:r>
                    </a:p>
                  </a:txBody>
                  <a:tcPr marL="0" marR="0" marT="0" marB="0" anchor="b">
                    <a:lnL>
                      <a:noFill/>
                    </a:lnL>
                    <a:lnR>
                      <a:noFill/>
                    </a:lnR>
                    <a:lnT>
                      <a:noFill/>
                    </a:lnT>
                    <a:lnB>
                      <a:noFill/>
                    </a:lnB>
                  </a:tcPr>
                </a:tc>
                <a:tc>
                  <a:txBody>
                    <a:bodyPr/>
                    <a:lstStyle/>
                    <a:p>
                      <a:pPr algn="r" fontAlgn="b"/>
                      <a:r>
                        <a:rPr lang="en-US" sz="1400" b="0" i="0" u="none" strike="noStrike" dirty="0">
                          <a:effectLst/>
                          <a:latin typeface="Arial"/>
                        </a:rPr>
                        <a:t>       13.9% </a:t>
                      </a:r>
                    </a:p>
                  </a:txBody>
                  <a:tcPr marL="0" marR="0" marT="0" marB="0" anchor="b">
                    <a:lnL>
                      <a:noFill/>
                    </a:lnL>
                    <a:lnR>
                      <a:noFill/>
                    </a:lnR>
                    <a:lnT>
                      <a:noFill/>
                    </a:lnT>
                    <a:lnB>
                      <a:noFill/>
                    </a:lnB>
                  </a:tcPr>
                </a:tc>
                <a:tc>
                  <a:txBody>
                    <a:bodyPr/>
                    <a:lstStyle/>
                    <a:p>
                      <a:pPr algn="r" fontAlgn="b"/>
                      <a:r>
                        <a:rPr lang="en-US" sz="1400" b="0" i="0" u="none" strike="noStrike" dirty="0">
                          <a:effectLst/>
                          <a:latin typeface="Arial"/>
                        </a:rPr>
                        <a:t>       15.3% </a:t>
                      </a:r>
                    </a:p>
                  </a:txBody>
                  <a:tcPr marL="0" marR="0" marT="0" marB="0" anchor="b">
                    <a:lnL>
                      <a:noFill/>
                    </a:lnL>
                    <a:lnR>
                      <a:noFill/>
                    </a:lnR>
                    <a:lnT>
                      <a:noFill/>
                    </a:lnT>
                    <a:lnB>
                      <a:noFill/>
                    </a:lnB>
                  </a:tcPr>
                </a:tc>
                <a:tc>
                  <a:txBody>
                    <a:bodyPr/>
                    <a:lstStyle/>
                    <a:p>
                      <a:pPr algn="r" fontAlgn="b"/>
                      <a:r>
                        <a:rPr lang="en-US" sz="1400" b="0" i="0" u="none" strike="noStrike" dirty="0">
                          <a:effectLst/>
                          <a:latin typeface="Arial"/>
                        </a:rPr>
                        <a:t>       16.7% </a:t>
                      </a:r>
                    </a:p>
                  </a:txBody>
                  <a:tcPr marL="0" marR="0" marT="0" marB="0" anchor="b">
                    <a:lnL>
                      <a:noFill/>
                    </a:lnL>
                    <a:lnR>
                      <a:noFill/>
                    </a:lnR>
                    <a:lnT>
                      <a:noFill/>
                    </a:lnT>
                    <a:lnB>
                      <a:noFill/>
                    </a:lnB>
                  </a:tcPr>
                </a:tc>
                <a:tc>
                  <a:txBody>
                    <a:bodyPr/>
                    <a:lstStyle/>
                    <a:p>
                      <a:pPr algn="r" fontAlgn="b"/>
                      <a:r>
                        <a:rPr lang="en-US" sz="1400" b="0" i="0" u="none" strike="noStrike" dirty="0">
                          <a:effectLst/>
                          <a:latin typeface="Arial"/>
                        </a:rPr>
                        <a:t>       18.0% </a:t>
                      </a: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r>
            </a:tbl>
          </a:graphicData>
        </a:graphic>
      </p:graphicFrame>
      <p:sp>
        <p:nvSpPr>
          <p:cNvPr id="2" name="TextBox 1"/>
          <p:cNvSpPr txBox="1"/>
          <p:nvPr/>
        </p:nvSpPr>
        <p:spPr>
          <a:xfrm>
            <a:off x="457200" y="6019800"/>
            <a:ext cx="8382000" cy="615553"/>
          </a:xfrm>
          <a:prstGeom prst="rect">
            <a:avLst/>
          </a:prstGeom>
          <a:noFill/>
        </p:spPr>
        <p:txBody>
          <a:bodyPr wrap="square" rtlCol="0">
            <a:spAutoFit/>
          </a:bodyPr>
          <a:lstStyle/>
          <a:p>
            <a:r>
              <a:rPr lang="en-US" dirty="0" smtClean="0"/>
              <a:t>    </a:t>
            </a:r>
            <a:r>
              <a:rPr lang="en-US" sz="1600" u="sng" dirty="0" smtClean="0"/>
              <a:t>Key Point</a:t>
            </a:r>
            <a:r>
              <a:rPr lang="en-US" sz="1600" dirty="0" smtClean="0"/>
              <a:t>: Make small changes to assumptions one at a time to assess their</a:t>
            </a:r>
          </a:p>
          <a:p>
            <a:r>
              <a:rPr lang="en-US" sz="1600" dirty="0"/>
              <a:t> </a:t>
            </a:r>
            <a:r>
              <a:rPr lang="en-US" sz="1600" dirty="0" smtClean="0"/>
              <a:t>                     impact on financial statements. </a:t>
            </a:r>
            <a:endParaRPr lang="en-US" sz="1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0" y="0"/>
            <a:ext cx="9144000" cy="990600"/>
          </a:xfrm>
          <a:solidFill>
            <a:srgbClr val="92D050"/>
          </a:solidFill>
        </p:spPr>
        <p:txBody>
          <a:bodyPr/>
          <a:lstStyle/>
          <a:p>
            <a:r>
              <a:rPr lang="en-US" sz="4000" dirty="0" smtClean="0"/>
              <a:t>Practice Exercise 1</a:t>
            </a:r>
          </a:p>
        </p:txBody>
      </p:sp>
      <p:sp>
        <p:nvSpPr>
          <p:cNvPr id="15363" name="Content Placeholder 2"/>
          <p:cNvSpPr>
            <a:spLocks noGrp="1"/>
          </p:cNvSpPr>
          <p:nvPr>
            <p:ph idx="1"/>
          </p:nvPr>
        </p:nvSpPr>
        <p:spPr>
          <a:xfrm>
            <a:off x="152400" y="1066801"/>
            <a:ext cx="8839200" cy="4343400"/>
          </a:xfrm>
        </p:spPr>
        <p:txBody>
          <a:bodyPr/>
          <a:lstStyle/>
          <a:p>
            <a:pPr>
              <a:defRPr/>
            </a:pPr>
            <a:r>
              <a:rPr lang="en-US" sz="2400" dirty="0" smtClean="0"/>
              <a:t>Using the M&amp;A Valuation &amp; Deal Structuring Model accompanying this text:</a:t>
            </a:r>
          </a:p>
          <a:p>
            <a:pPr lvl="1">
              <a:defRPr/>
            </a:pPr>
            <a:r>
              <a:rPr lang="en-US" sz="2400" dirty="0" smtClean="0"/>
              <a:t>On the Valuation worksheet, identify the enterprise and equity value of Target and Newco.</a:t>
            </a:r>
          </a:p>
          <a:p>
            <a:pPr lvl="1">
              <a:defRPr/>
            </a:pPr>
            <a:r>
              <a:rPr lang="en-US" sz="2400" dirty="0" smtClean="0"/>
              <a:t>On the worksheet named Target Assumptions, increase the sales growth rate by 1% (i.e., to 6.5%). What is the impact on the Target’s and Newco’s enterprise and equity values? (Hint: See Valuation and Summary worksheets)</a:t>
            </a:r>
          </a:p>
          <a:p>
            <a:pPr lvl="1">
              <a:defRPr/>
            </a:pPr>
            <a:r>
              <a:rPr lang="en-US" sz="2400" dirty="0" smtClean="0"/>
              <a:t>Click undo command to eliminate increase in sales growth rate or close model but do not save results</a:t>
            </a:r>
            <a:r>
              <a:rPr lang="en-US" sz="2400" baseline="30000" dirty="0" smtClean="0"/>
              <a:t>1</a:t>
            </a:r>
            <a:r>
              <a:rPr lang="en-US" sz="2400" dirty="0" smtClean="0"/>
              <a:t> from Practice Exercise 1 </a:t>
            </a:r>
          </a:p>
          <a:p>
            <a:pPr lvl="1">
              <a:defRPr/>
            </a:pPr>
            <a:endParaRPr lang="en-US" dirty="0" smtClean="0"/>
          </a:p>
          <a:p>
            <a:pPr marL="457200" lvl="1" indent="0">
              <a:buFontTx/>
              <a:buNone/>
              <a:defRPr/>
            </a:pPr>
            <a:endParaRPr lang="en-US" dirty="0" smtClean="0"/>
          </a:p>
        </p:txBody>
      </p:sp>
      <p:sp>
        <p:nvSpPr>
          <p:cNvPr id="2" name="TextBox 1"/>
          <p:cNvSpPr txBox="1"/>
          <p:nvPr/>
        </p:nvSpPr>
        <p:spPr>
          <a:xfrm>
            <a:off x="457200" y="6324600"/>
            <a:ext cx="8382000" cy="261610"/>
          </a:xfrm>
          <a:prstGeom prst="rect">
            <a:avLst/>
          </a:prstGeom>
          <a:noFill/>
        </p:spPr>
        <p:txBody>
          <a:bodyPr wrap="square" rtlCol="0">
            <a:spAutoFit/>
          </a:bodyPr>
          <a:lstStyle/>
          <a:p>
            <a:r>
              <a:rPr lang="en-US" sz="1100" baseline="30000" dirty="0" smtClean="0"/>
              <a:t>1</a:t>
            </a:r>
            <a:r>
              <a:rPr lang="en-US" sz="1100" dirty="0" smtClean="0"/>
              <a:t>This allows the model results to revert back to the “base” case and enables the model to be used in additional practice exercises.</a:t>
            </a:r>
            <a:endParaRPr lang="en-US" sz="1100" dirty="0"/>
          </a:p>
        </p:txBody>
      </p:sp>
      <p:sp>
        <p:nvSpPr>
          <p:cNvPr id="3" name="TextBox 2"/>
          <p:cNvSpPr txBox="1"/>
          <p:nvPr/>
        </p:nvSpPr>
        <p:spPr>
          <a:xfrm>
            <a:off x="685800" y="5468034"/>
            <a:ext cx="8153400" cy="830997"/>
          </a:xfrm>
          <a:prstGeom prst="rect">
            <a:avLst/>
          </a:prstGeom>
          <a:noFill/>
        </p:spPr>
        <p:txBody>
          <a:bodyPr wrap="square" rtlCol="0">
            <a:spAutoFit/>
          </a:bodyPr>
          <a:lstStyle/>
          <a:p>
            <a:r>
              <a:rPr lang="en-US" sz="2400" u="sng" dirty="0" smtClean="0"/>
              <a:t>Key Point</a:t>
            </a:r>
            <a:r>
              <a:rPr lang="en-US" sz="2400" dirty="0" smtClean="0"/>
              <a:t>: Impact of assumption changes on value observable on the Valuation and Summary Worksheets</a:t>
            </a:r>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076325" y="2300288"/>
            <a:ext cx="6992938" cy="155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n-US" sz="3200" i="1" dirty="0"/>
              <a:t>Tact is for people </a:t>
            </a:r>
          </a:p>
          <a:p>
            <a:pPr algn="ctr"/>
            <a:r>
              <a:rPr lang="en-US" sz="3200" i="1" dirty="0"/>
              <a:t>not witty enough to be sarcastic.</a:t>
            </a:r>
            <a:endParaRPr lang="en-US" sz="3200" dirty="0"/>
          </a:p>
          <a:p>
            <a:pPr algn="ctr"/>
            <a:r>
              <a:rPr lang="en-US" sz="3200" i="1" dirty="0"/>
              <a:t>                                       --Anonymous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0" y="0"/>
            <a:ext cx="9144000" cy="914400"/>
          </a:xfrm>
          <a:solidFill>
            <a:srgbClr val="92D050"/>
          </a:solidFill>
        </p:spPr>
        <p:txBody>
          <a:bodyPr/>
          <a:lstStyle/>
          <a:p>
            <a:r>
              <a:rPr lang="en-US" sz="4000" dirty="0" smtClean="0"/>
              <a:t>Practice Exercise 2</a:t>
            </a:r>
          </a:p>
        </p:txBody>
      </p:sp>
      <p:sp>
        <p:nvSpPr>
          <p:cNvPr id="18435" name="Content Placeholder 2"/>
          <p:cNvSpPr>
            <a:spLocks noGrp="1"/>
          </p:cNvSpPr>
          <p:nvPr>
            <p:ph idx="1"/>
          </p:nvPr>
        </p:nvSpPr>
        <p:spPr>
          <a:xfrm>
            <a:off x="76200" y="914400"/>
            <a:ext cx="9067800" cy="4754563"/>
          </a:xfrm>
        </p:spPr>
        <p:txBody>
          <a:bodyPr/>
          <a:lstStyle/>
          <a:p>
            <a:r>
              <a:rPr lang="en-US" sz="2400" dirty="0" smtClean="0"/>
              <a:t>Using the M&amp;A Valuation &amp; Deal Structuring Model accompanying this text:</a:t>
            </a:r>
          </a:p>
          <a:p>
            <a:pPr lvl="1"/>
            <a:r>
              <a:rPr lang="en-US" sz="2400" dirty="0" smtClean="0"/>
              <a:t>On the Valuation worksheet, identify the enterprise and equity values of Target and Newco?</a:t>
            </a:r>
          </a:p>
          <a:p>
            <a:pPr lvl="1"/>
            <a:r>
              <a:rPr lang="en-US" sz="2400" dirty="0" smtClean="0"/>
              <a:t>On the worksheet named Target Assumptions, increase COGS (cost of goods sold) as a percent of sales by one percentage point (i.e., .43 to .44). What is the impact on the Target’s  and Newco’s enterprise and equity values? (Hint: See Valuation and Summary worksheets)</a:t>
            </a:r>
          </a:p>
          <a:p>
            <a:pPr lvl="1"/>
            <a:r>
              <a:rPr lang="en-US" sz="2400" dirty="0" smtClean="0"/>
              <a:t>Click undo command to eliminate increase in cost of sales or close Model but do not save results from Practice Exercise 2</a:t>
            </a:r>
          </a:p>
          <a:p>
            <a:endParaRPr lang="en-US" dirty="0" smtClean="0"/>
          </a:p>
        </p:txBody>
      </p:sp>
      <p:sp>
        <p:nvSpPr>
          <p:cNvPr id="2" name="TextBox 1"/>
          <p:cNvSpPr txBox="1"/>
          <p:nvPr/>
        </p:nvSpPr>
        <p:spPr>
          <a:xfrm>
            <a:off x="228600" y="5657671"/>
            <a:ext cx="8839200" cy="830997"/>
          </a:xfrm>
          <a:prstGeom prst="rect">
            <a:avLst/>
          </a:prstGeom>
          <a:noFill/>
        </p:spPr>
        <p:txBody>
          <a:bodyPr wrap="square" rtlCol="0">
            <a:spAutoFit/>
          </a:bodyPr>
          <a:lstStyle/>
          <a:p>
            <a:r>
              <a:rPr lang="en-US" sz="2400" u="sng" dirty="0" smtClean="0"/>
              <a:t>Key Point</a:t>
            </a:r>
            <a:r>
              <a:rPr lang="en-US" sz="2400" dirty="0" smtClean="0"/>
              <a:t>: Changes to key driver assumptions should be small and made one at a time to determine their impact on firm value.</a:t>
            </a:r>
            <a:endParaRPr lang="en-US"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0" y="0"/>
            <a:ext cx="9144000" cy="1219200"/>
          </a:xfrm>
          <a:solidFill>
            <a:srgbClr val="92D050"/>
          </a:solidFill>
        </p:spPr>
        <p:txBody>
          <a:bodyPr/>
          <a:lstStyle/>
          <a:p>
            <a:r>
              <a:rPr lang="en-US" sz="4000" dirty="0" smtClean="0"/>
              <a:t>Step 3: Estimate the Value of Newco, Including Synergy</a:t>
            </a:r>
          </a:p>
        </p:txBody>
      </p:sp>
      <p:sp>
        <p:nvSpPr>
          <p:cNvPr id="19459" name="Content Placeholder 2"/>
          <p:cNvSpPr>
            <a:spLocks noGrp="1"/>
          </p:cNvSpPr>
          <p:nvPr>
            <p:ph idx="1"/>
          </p:nvPr>
        </p:nvSpPr>
        <p:spPr>
          <a:xfrm>
            <a:off x="457200" y="1752600"/>
            <a:ext cx="8153400" cy="4495800"/>
          </a:xfrm>
        </p:spPr>
        <p:txBody>
          <a:bodyPr/>
          <a:lstStyle/>
          <a:p>
            <a:pPr marL="457200" indent="-457200">
              <a:buAutoNum type="alphaLcPeriod"/>
            </a:pPr>
            <a:r>
              <a:rPr lang="en-US" sz="2800" dirty="0" smtClean="0"/>
              <a:t>Estimate synergy and investment required to realize synergy</a:t>
            </a:r>
          </a:p>
          <a:p>
            <a:pPr marL="457200" indent="-457200">
              <a:buAutoNum type="alphaLcPeriod"/>
            </a:pPr>
            <a:r>
              <a:rPr lang="en-US" sz="2800" dirty="0" smtClean="0"/>
              <a:t>Project Newco financials including effects of synergy and deal terms</a:t>
            </a:r>
          </a:p>
          <a:p>
            <a:pPr marL="457200" indent="-457200">
              <a:buAutoNum type="alphaLcPeriod"/>
            </a:pPr>
            <a:r>
              <a:rPr lang="en-US" sz="2800" dirty="0" smtClean="0"/>
              <a:t>Select appropriate discount rate</a:t>
            </a:r>
            <a:r>
              <a:rPr lang="en-US" sz="2800" baseline="30000" dirty="0" smtClean="0"/>
              <a:t>1</a:t>
            </a:r>
            <a:r>
              <a:rPr lang="en-US" sz="2800" dirty="0" smtClean="0"/>
              <a:t> and terminal period assumptions</a:t>
            </a:r>
          </a:p>
          <a:p>
            <a:pPr marL="0" indent="0">
              <a:buNone/>
            </a:pPr>
            <a:endParaRPr lang="en-US" sz="1200" dirty="0"/>
          </a:p>
          <a:p>
            <a:pPr marL="0" indent="0">
              <a:buNone/>
            </a:pPr>
            <a:endParaRPr lang="en-US" sz="1200" dirty="0" smtClean="0"/>
          </a:p>
          <a:p>
            <a:pPr marL="0" indent="0">
              <a:buNone/>
            </a:pPr>
            <a:endParaRPr lang="en-US" sz="1200" dirty="0"/>
          </a:p>
          <a:p>
            <a:pPr marL="0" indent="0">
              <a:buNone/>
            </a:pPr>
            <a:endParaRPr lang="en-US" sz="1200" dirty="0" smtClean="0"/>
          </a:p>
          <a:p>
            <a:pPr marL="0" indent="0">
              <a:buNone/>
            </a:pPr>
            <a:r>
              <a:rPr lang="en-US" sz="1200" baseline="30000" dirty="0" smtClean="0"/>
              <a:t>1</a:t>
            </a:r>
            <a:r>
              <a:rPr lang="en-US" sz="1200" dirty="0" smtClean="0"/>
              <a:t>The appropriate discount rate for the combined firm’s cash flows should be that associated with the Target if the Target is large relative to the Acquirer and its cash flows are viewed as riskier than those of the Acquirer.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0" y="0"/>
            <a:ext cx="9144000" cy="914400"/>
          </a:xfrm>
          <a:solidFill>
            <a:srgbClr val="92D050"/>
          </a:solidFill>
        </p:spPr>
        <p:txBody>
          <a:bodyPr/>
          <a:lstStyle/>
          <a:p>
            <a:r>
              <a:rPr lang="en-US" dirty="0" smtClean="0"/>
              <a:t>Quick Quiz</a:t>
            </a:r>
          </a:p>
        </p:txBody>
      </p:sp>
      <p:sp>
        <p:nvSpPr>
          <p:cNvPr id="33795" name="Content Placeholder 2"/>
          <p:cNvSpPr>
            <a:spLocks noGrp="1"/>
          </p:cNvSpPr>
          <p:nvPr>
            <p:ph idx="1"/>
          </p:nvPr>
        </p:nvSpPr>
        <p:spPr/>
        <p:txBody>
          <a:bodyPr/>
          <a:lstStyle/>
          <a:p>
            <a:pPr marL="0" indent="0">
              <a:buFontTx/>
              <a:buNone/>
            </a:pPr>
            <a:r>
              <a:rPr lang="en-US" sz="2400" dirty="0" smtClean="0"/>
              <a:t>Which of the following is generally not considered a source of value to the acquiring firm?  </a:t>
            </a:r>
          </a:p>
          <a:p>
            <a:pPr marL="0" indent="0">
              <a:buFontTx/>
              <a:buNone/>
            </a:pPr>
            <a:endParaRPr lang="en-US" sz="2400" dirty="0" smtClean="0"/>
          </a:p>
          <a:p>
            <a:pPr marL="0" indent="0">
              <a:buFontTx/>
              <a:buNone/>
            </a:pPr>
            <a:r>
              <a:rPr lang="en-US" sz="2400" dirty="0" smtClean="0"/>
              <a:t>a.	Duplicate facilities</a:t>
            </a:r>
          </a:p>
          <a:p>
            <a:pPr marL="0" indent="0">
              <a:buFontTx/>
              <a:buNone/>
            </a:pPr>
            <a:r>
              <a:rPr lang="en-US" sz="2400" dirty="0" smtClean="0"/>
              <a:t>b.	Patents</a:t>
            </a:r>
          </a:p>
          <a:p>
            <a:pPr marL="0" indent="0">
              <a:buFontTx/>
              <a:buNone/>
            </a:pPr>
            <a:r>
              <a:rPr lang="en-US" sz="2400" dirty="0" smtClean="0"/>
              <a:t>c.	Land on the balance sheet at below market value</a:t>
            </a:r>
          </a:p>
          <a:p>
            <a:pPr marL="0" indent="0">
              <a:buFontTx/>
              <a:buNone/>
            </a:pPr>
            <a:r>
              <a:rPr lang="en-US" sz="2400" dirty="0" smtClean="0"/>
              <a:t>d.	Warranty claims</a:t>
            </a:r>
          </a:p>
          <a:p>
            <a:pPr marL="0" indent="0">
              <a:buFontTx/>
              <a:buNone/>
            </a:pPr>
            <a:r>
              <a:rPr lang="en-US" sz="2400" dirty="0" smtClean="0"/>
              <a:t>e.	Copyrights</a:t>
            </a:r>
          </a:p>
          <a:p>
            <a:pPr marL="0" indent="0">
              <a:buFontTx/>
              <a:buNone/>
            </a:pPr>
            <a:endParaRPr lang="en-US" dirty="0" smtClean="0"/>
          </a:p>
          <a:p>
            <a:pPr marL="0" indent="0">
              <a:buFontTx/>
              <a:buNone/>
            </a:pPr>
            <a:endParaRPr lang="en-US"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0" y="0"/>
            <a:ext cx="9144000" cy="685800"/>
          </a:xfrm>
          <a:solidFill>
            <a:srgbClr val="92D050"/>
          </a:solidFill>
        </p:spPr>
        <p:txBody>
          <a:bodyPr/>
          <a:lstStyle/>
          <a:p>
            <a:r>
              <a:rPr lang="en-US" sz="3600" dirty="0" smtClean="0"/>
              <a:t>Summary Worksheet: Deal Terms</a:t>
            </a:r>
          </a:p>
        </p:txBody>
      </p:sp>
      <p:graphicFrame>
        <p:nvGraphicFramePr>
          <p:cNvPr id="4" name="Table 3"/>
          <p:cNvGraphicFramePr>
            <a:graphicFrameLocks noGrp="1"/>
          </p:cNvGraphicFramePr>
          <p:nvPr>
            <p:extLst>
              <p:ext uri="{D42A27DB-BD31-4B8C-83A1-F6EECF244321}">
                <p14:modId xmlns:p14="http://schemas.microsoft.com/office/powerpoint/2010/main" val="2516442521"/>
              </p:ext>
            </p:extLst>
          </p:nvPr>
        </p:nvGraphicFramePr>
        <p:xfrm>
          <a:off x="0" y="685800"/>
          <a:ext cx="9143998" cy="6267455"/>
        </p:xfrm>
        <a:graphic>
          <a:graphicData uri="http://schemas.openxmlformats.org/drawingml/2006/table">
            <a:tbl>
              <a:tblPr/>
              <a:tblGrid>
                <a:gridCol w="126297"/>
                <a:gridCol w="101038"/>
                <a:gridCol w="1515581"/>
                <a:gridCol w="513614"/>
                <a:gridCol w="29470"/>
                <a:gridCol w="71568"/>
                <a:gridCol w="690432"/>
                <a:gridCol w="33677"/>
                <a:gridCol w="101038"/>
                <a:gridCol w="1515581"/>
                <a:gridCol w="513614"/>
                <a:gridCol w="45890"/>
                <a:gridCol w="55148"/>
                <a:gridCol w="554452"/>
                <a:gridCol w="60200"/>
                <a:gridCol w="101038"/>
                <a:gridCol w="1591360"/>
                <a:gridCol w="572553"/>
                <a:gridCol w="37049"/>
                <a:gridCol w="72410"/>
                <a:gridCol w="740950"/>
                <a:gridCol w="101038"/>
              </a:tblGrid>
              <a:tr h="355045">
                <a:tc gridSpan="22">
                  <a:txBody>
                    <a:bodyPr/>
                    <a:lstStyle/>
                    <a:p>
                      <a:pPr algn="ctr" fontAlgn="b"/>
                      <a:r>
                        <a:rPr lang="en-US" sz="1200" b="1" i="0" u="none" strike="noStrike" dirty="0">
                          <a:solidFill>
                            <a:srgbClr val="0070C0"/>
                          </a:solidFill>
                          <a:effectLst/>
                          <a:latin typeface="Arial"/>
                        </a:rPr>
                        <a:t>Acquirer</a:t>
                      </a:r>
                      <a:r>
                        <a:rPr lang="en-US" sz="1200" b="1" i="0" u="none" strike="noStrike" dirty="0">
                          <a:effectLst/>
                          <a:latin typeface="Arial"/>
                        </a:rPr>
                        <a:t> Transaction Summary</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90492">
                <a:tc gridSpan="4">
                  <a:txBody>
                    <a:bodyPr/>
                    <a:lstStyle/>
                    <a:p>
                      <a:pPr algn="l" fontAlgn="b"/>
                      <a:r>
                        <a:rPr lang="en-US" sz="1100" b="1" i="0" u="none" strike="noStrike" dirty="0">
                          <a:effectLst/>
                          <a:latin typeface="Arial"/>
                        </a:rPr>
                        <a:t>($Millions, except per share data)</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l" fontAlgn="b"/>
                      <a:endParaRPr lang="en-US" sz="1100" b="0" i="0" u="none" strike="noStrike" dirty="0">
                        <a:effectLst/>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l" fontAlgn="b"/>
                      <a:endParaRPr lang="en-US" sz="1100" b="0" i="0" u="none" strike="noStrike" dirty="0">
                        <a:effectLst/>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sz="1800" dirty="0"/>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effectLst/>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gridSpan="2">
                  <a:txBody>
                    <a:bodyPr/>
                    <a:lstStyle/>
                    <a:p>
                      <a:pPr algn="l" fontAlgn="b"/>
                      <a:endParaRPr lang="en-US" sz="1200" b="0" i="0" u="none" strike="noStrike" dirty="0">
                        <a:effectLst/>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l" fontAlgn="b"/>
                      <a:endParaRPr lang="en-US" sz="1200" b="0" i="0" u="none" strike="noStrike" dirty="0">
                        <a:effectLst/>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sz="1200" dirty="0"/>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gridSpan="2">
                  <a:txBody>
                    <a:bodyPr/>
                    <a:lstStyle/>
                    <a:p>
                      <a:pPr algn="l" fontAlgn="b"/>
                      <a:endParaRPr lang="en-US" sz="1200" b="0" i="0" u="none" strike="noStrike" dirty="0">
                        <a:effectLst/>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l" fontAlgn="b"/>
                      <a:endParaRPr lang="en-US" sz="1200" b="0" i="0" u="none" strike="noStrike" dirty="0">
                        <a:effectLst/>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effectLst/>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r>
              <a:tr h="352736">
                <a:tc>
                  <a:txBody>
                    <a:bodyPr/>
                    <a:lstStyle/>
                    <a:p>
                      <a:pPr algn="l" fontAlgn="b"/>
                      <a:endParaRPr lang="en-US" sz="11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gridSpan="5">
                  <a:txBody>
                    <a:bodyPr/>
                    <a:lstStyle/>
                    <a:p>
                      <a:pPr algn="ctr" fontAlgn="b"/>
                      <a:r>
                        <a:rPr lang="en-US" sz="1200" b="1" i="0" u="none" strike="noStrike" dirty="0" smtClean="0">
                          <a:effectLst/>
                          <a:latin typeface="Arial"/>
                        </a:rPr>
                        <a:t>Transaction Value</a:t>
                      </a:r>
                      <a:endParaRPr lang="en-US" sz="1200" b="1" i="0" u="none" strike="noStrike" dirty="0">
                        <a:effectLst/>
                        <a:latin typeface="Arial"/>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E3E3E3"/>
                    </a:solidFill>
                  </a:tcPr>
                </a:tc>
                <a:tc hMerge="1">
                  <a:txBody>
                    <a:bodyPr/>
                    <a:lstStyle/>
                    <a:p>
                      <a:pPr algn="l" fontAlgn="b"/>
                      <a:endParaRPr lang="en-US" sz="1100" b="0" i="0" u="none" strike="noStrike" dirty="0">
                        <a:effectLst/>
                        <a:latin typeface="Arial"/>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E3E3E3"/>
                    </a:solidFill>
                  </a:tcPr>
                </a:tc>
                <a:tc hMerge="1">
                  <a:txBody>
                    <a:bodyPr/>
                    <a:lstStyle/>
                    <a:p>
                      <a:pPr algn="l" fontAlgn="b"/>
                      <a:endParaRPr lang="en-US" sz="1100" b="0" i="0" u="none" strike="noStrike" dirty="0">
                        <a:effectLst/>
                        <a:latin typeface="Arial"/>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E3E3E3"/>
                    </a:solidFill>
                  </a:tcPr>
                </a:tc>
                <a:tc hMerge="1">
                  <a:txBody>
                    <a:bodyPr/>
                    <a:lstStyle/>
                    <a:p>
                      <a:endParaRPr lang="en-US"/>
                    </a:p>
                  </a:txBody>
                  <a:tcPr/>
                </a:tc>
                <a:tc hMerge="1">
                  <a:txBody>
                    <a:bodyPr/>
                    <a:lstStyle/>
                    <a:p>
                      <a:pPr algn="ctr" fontAlgn="b"/>
                      <a:endParaRPr lang="en-US" sz="1100" b="1" i="0" u="none" strike="noStrike" dirty="0">
                        <a:solidFill>
                          <a:srgbClr val="000000"/>
                        </a:solidFill>
                        <a:effectLst/>
                        <a:latin typeface="Arial"/>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E3E3E3"/>
                    </a:solidFill>
                  </a:tcPr>
                </a:tc>
                <a:tc>
                  <a:txBody>
                    <a:bodyPr/>
                    <a:lstStyle/>
                    <a:p>
                      <a:endParaRPr lang="en-US" sz="1800" dirty="0"/>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gridSpan="5">
                  <a:txBody>
                    <a:bodyPr/>
                    <a:lstStyle/>
                    <a:p>
                      <a:pPr algn="ctr" fontAlgn="b"/>
                      <a:r>
                        <a:rPr lang="en-US" sz="1200" b="1" i="0" u="none" strike="noStrike" dirty="0">
                          <a:effectLst/>
                          <a:latin typeface="Arial"/>
                        </a:rPr>
                        <a:t>Form of Payment</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E3E3E3"/>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sz="1200" dirty="0"/>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gridSpan="5">
                  <a:txBody>
                    <a:bodyPr/>
                    <a:lstStyle/>
                    <a:p>
                      <a:pPr algn="ctr" fontAlgn="b"/>
                      <a:r>
                        <a:rPr lang="en-US" sz="1200" b="1" i="0" u="none" strike="noStrike" dirty="0">
                          <a:effectLst/>
                          <a:latin typeface="Arial"/>
                        </a:rPr>
                        <a:t>Sources &amp; Uses</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E3E3E3"/>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dirty="0">
                        <a:effectLst/>
                        <a:latin typeface="Arial"/>
                      </a:endParaRPr>
                    </a:p>
                  </a:txBody>
                  <a:tcPr marL="0" marR="0" marT="0" marB="0" anchor="b">
                    <a:lnL w="12700" cap="flat" cmpd="sng" algn="ctr">
                      <a:noFill/>
                      <a:prstDash val="solid"/>
                      <a:round/>
                      <a:headEnd type="none" w="med" len="med"/>
                      <a:tailEnd type="none" w="med" len="med"/>
                    </a:lnL>
                    <a:lnR>
                      <a:noFill/>
                    </a:lnR>
                    <a:lnT>
                      <a:noFill/>
                    </a:lnT>
                    <a:lnB>
                      <a:noFill/>
                    </a:lnB>
                  </a:tcPr>
                </a:tc>
              </a:tr>
              <a:tr h="274354">
                <a:tc>
                  <a:txBody>
                    <a:bodyPr/>
                    <a:lstStyle/>
                    <a:p>
                      <a:pPr algn="l" fontAlgn="b"/>
                      <a:endParaRPr lang="en-US" sz="11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1100" b="1"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l" fontAlgn="b"/>
                      <a:endParaRPr lang="en-US" sz="11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l" fontAlgn="b"/>
                      <a:endParaRPr lang="en-US" sz="11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gridSpan="2">
                  <a:txBody>
                    <a:bodyPr/>
                    <a:lstStyle/>
                    <a:p>
                      <a:endParaRPr lang="en-US" sz="1800" dirty="0"/>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hMerge="1">
                  <a:txBody>
                    <a:bodyPr/>
                    <a:lstStyle/>
                    <a:p>
                      <a:pPr algn="ctr" fontAlgn="b"/>
                      <a:endParaRPr lang="en-US" sz="1100" b="1" i="0" u="none" strike="noStrike">
                        <a:solidFill>
                          <a:srgbClr val="0000FF"/>
                        </a:solidFill>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endParaRPr lang="en-US" sz="1800" dirty="0"/>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chemeClr val="bg2">
                        <a:lumMod val="20000"/>
                        <a:lumOff val="80000"/>
                      </a:schemeClr>
                    </a:solidFill>
                  </a:tcPr>
                </a:tc>
                <a:tc>
                  <a:txBody>
                    <a:bodyPr/>
                    <a:lstStyle/>
                    <a:p>
                      <a:pPr algn="l" fontAlgn="b"/>
                      <a:r>
                        <a:rPr lang="en-US" sz="11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chemeClr val="bg2">
                        <a:lumMod val="20000"/>
                        <a:lumOff val="80000"/>
                      </a:schemeClr>
                    </a:solidFill>
                  </a:tcPr>
                </a:tc>
                <a:tc>
                  <a:txBody>
                    <a:bodyPr/>
                    <a:lstStyle/>
                    <a:p>
                      <a:pPr algn="ctr" fontAlgn="b"/>
                      <a:endParaRPr lang="en-US" sz="1100" b="1"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ctr" fontAlgn="b"/>
                      <a:endParaRPr lang="en-US" sz="11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ctr" fontAlgn="b"/>
                      <a:endParaRPr lang="en-US" sz="11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gridSpan="2">
                  <a:txBody>
                    <a:bodyPr/>
                    <a:lstStyle/>
                    <a:p>
                      <a:endParaRPr lang="en-US" sz="1800" dirty="0"/>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hMerge="1">
                  <a:txBody>
                    <a:bodyPr/>
                    <a:lstStyle/>
                    <a:p>
                      <a:pPr algn="ctr" fontAlgn="b"/>
                      <a:endParaRPr lang="en-US" sz="1100" b="0" i="0" u="none" strike="noStrike">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endParaRPr lang="en-US" sz="1800" dirty="0"/>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gridSpan="2">
                  <a:txBody>
                    <a:bodyPr/>
                    <a:lstStyle/>
                    <a:p>
                      <a:endParaRPr lang="en-US" sz="1800" dirty="0"/>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pPr algn="l" fontAlgn="b"/>
                      <a:endParaRPr lang="en-US" sz="11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effectLst/>
                        <a:latin typeface="Arial"/>
                      </a:endParaRPr>
                    </a:p>
                  </a:txBody>
                  <a:tcPr marL="0" marR="0" marT="0" marB="0" anchor="b">
                    <a:lnL w="12700" cap="flat" cmpd="sng" algn="ctr">
                      <a:noFill/>
                      <a:prstDash val="solid"/>
                      <a:round/>
                      <a:headEnd type="none" w="med" len="med"/>
                      <a:tailEnd type="none" w="med" len="med"/>
                    </a:lnL>
                    <a:lnR>
                      <a:noFill/>
                    </a:lnR>
                    <a:lnT>
                      <a:noFill/>
                    </a:lnT>
                    <a:lnB>
                      <a:noFill/>
                    </a:lnB>
                  </a:tcPr>
                </a:tc>
              </a:tr>
              <a:tr h="352736">
                <a:tc>
                  <a:txBody>
                    <a:bodyPr/>
                    <a:lstStyle/>
                    <a:p>
                      <a:pPr algn="l" fontAlgn="b"/>
                      <a:endParaRPr lang="en-US" sz="11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effectLst/>
                          <a:latin typeface="Arial"/>
                        </a:rPr>
                        <a:t>Price Per Share</a:t>
                      </a:r>
                    </a:p>
                  </a:txBody>
                  <a:tcPr marL="0" marR="0" marT="0" marB="0" anchor="b">
                    <a:lnL>
                      <a:noFill/>
                    </a:lnL>
                    <a:lnR>
                      <a:noFill/>
                    </a:lnR>
                    <a:lnT>
                      <a:noFill/>
                    </a:lnT>
                    <a:lnB>
                      <a:noFill/>
                    </a:lnB>
                    <a:solidFill>
                      <a:schemeClr val="bg2">
                        <a:lumMod val="20000"/>
                        <a:lumOff val="80000"/>
                      </a:schemeClr>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gridSpan="2">
                  <a:txBody>
                    <a:bodyPr/>
                    <a:lstStyle/>
                    <a:p>
                      <a:pPr algn="l" fontAlgn="b"/>
                      <a:r>
                        <a:rPr lang="en-US" sz="1200" b="1" i="0" u="none" strike="noStrike" dirty="0">
                          <a:solidFill>
                            <a:srgbClr val="0000FF"/>
                          </a:solidFill>
                          <a:effectLst/>
                          <a:latin typeface="Arial"/>
                        </a:rPr>
                        <a:t> $     115.0 </a:t>
                      </a:r>
                    </a:p>
                  </a:txBody>
                  <a:tcPr marL="0" marR="0" marT="0" marB="0" anchor="b">
                    <a:lnL>
                      <a:noFill/>
                    </a:lnL>
                    <a:lnR>
                      <a:noFill/>
                    </a:lnR>
                    <a:lnT>
                      <a:noFill/>
                    </a:lnT>
                    <a:lnB>
                      <a:noFill/>
                    </a:lnB>
                    <a:solidFill>
                      <a:srgbClr val="FFFF00"/>
                    </a:solidFill>
                  </a:tcPr>
                </a:tc>
                <a:tc hMerge="1">
                  <a:txBody>
                    <a:bodyPr/>
                    <a:lstStyle/>
                    <a:p>
                      <a:pPr algn="l" fontAlgn="b"/>
                      <a:endParaRPr lang="en-US" sz="1200" b="1" i="0" u="none" strike="noStrike" dirty="0">
                        <a:solidFill>
                          <a:srgbClr val="0000FF"/>
                        </a:solidFill>
                        <a:effectLst/>
                        <a:latin typeface="Arial"/>
                      </a:endParaRPr>
                    </a:p>
                  </a:txBody>
                  <a:tcPr marL="0" marR="0" marT="0" marB="0" anchor="b">
                    <a:lnL>
                      <a:noFill/>
                    </a:lnL>
                    <a:lnR>
                      <a:noFill/>
                    </a:lnR>
                    <a:lnT>
                      <a:noFill/>
                    </a:lnT>
                    <a:lnB>
                      <a:noFill/>
                    </a:lnB>
                    <a:solidFill>
                      <a:srgbClr val="FFFF00"/>
                    </a:solidFill>
                  </a:tcPr>
                </a:tc>
                <a:tc>
                  <a:txBody>
                    <a:bodyPr/>
                    <a:lstStyle/>
                    <a:p>
                      <a:endParaRPr lang="en-US" sz="1200" dirty="0"/>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chemeClr val="bg2">
                        <a:lumMod val="20000"/>
                        <a:lumOff val="80000"/>
                      </a:schemeClr>
                    </a:solidFill>
                  </a:tcPr>
                </a:tc>
                <a:tc>
                  <a:txBody>
                    <a:bodyPr/>
                    <a:lstStyle/>
                    <a:p>
                      <a:pPr algn="l"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chemeClr val="bg2">
                        <a:lumMod val="20000"/>
                        <a:lumOff val="80000"/>
                      </a:schemeClr>
                    </a:solidFill>
                  </a:tcPr>
                </a:tc>
                <a:tc>
                  <a:txBody>
                    <a:bodyPr/>
                    <a:lstStyle/>
                    <a:p>
                      <a:pPr algn="l" fontAlgn="b"/>
                      <a:r>
                        <a:rPr lang="en-US" sz="1200" b="0" i="0" u="none" strike="noStrike" dirty="0">
                          <a:effectLst/>
                          <a:latin typeface="Arial"/>
                        </a:rPr>
                        <a:t>% Stock</a:t>
                      </a:r>
                    </a:p>
                  </a:txBody>
                  <a:tcPr marL="0" marR="0" marT="0" marB="0" anchor="b">
                    <a:lnL>
                      <a:noFill/>
                    </a:lnL>
                    <a:lnR>
                      <a:noFill/>
                    </a:lnR>
                    <a:lnT>
                      <a:noFill/>
                    </a:lnT>
                    <a:lnB>
                      <a:noFill/>
                    </a:lnB>
                    <a:solidFill>
                      <a:schemeClr val="bg2">
                        <a:lumMod val="20000"/>
                        <a:lumOff val="80000"/>
                      </a:schemeClr>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gridSpan="2">
                  <a:txBody>
                    <a:bodyPr/>
                    <a:lstStyle/>
                    <a:p>
                      <a:pPr algn="l" fontAlgn="b"/>
                      <a:r>
                        <a:rPr lang="en-US" sz="1200" b="1" i="0" u="none" strike="noStrike" dirty="0">
                          <a:solidFill>
                            <a:srgbClr val="0000FF"/>
                          </a:solidFill>
                          <a:effectLst/>
                          <a:latin typeface="Arial"/>
                        </a:rPr>
                        <a:t>    50.0% </a:t>
                      </a:r>
                    </a:p>
                  </a:txBody>
                  <a:tcPr marL="0" marR="0" marT="0" marB="0" anchor="b">
                    <a:lnL>
                      <a:noFill/>
                    </a:lnL>
                    <a:lnR>
                      <a:noFill/>
                    </a:lnR>
                    <a:lnT>
                      <a:noFill/>
                    </a:lnT>
                    <a:lnB>
                      <a:noFill/>
                    </a:lnB>
                    <a:solidFill>
                      <a:srgbClr val="FFFF00"/>
                    </a:solidFill>
                  </a:tcPr>
                </a:tc>
                <a:tc hMerge="1">
                  <a:txBody>
                    <a:bodyPr/>
                    <a:lstStyle/>
                    <a:p>
                      <a:pPr algn="l" fontAlgn="b"/>
                      <a:endParaRPr lang="en-US" sz="1200" b="1" i="0" u="none" strike="noStrike" dirty="0">
                        <a:solidFill>
                          <a:srgbClr val="0000FF"/>
                        </a:solidFill>
                        <a:effectLst/>
                        <a:latin typeface="Arial"/>
                      </a:endParaRPr>
                    </a:p>
                  </a:txBody>
                  <a:tcPr marL="0" marR="0" marT="0" marB="0" anchor="b">
                    <a:lnL>
                      <a:noFill/>
                    </a:lnL>
                    <a:lnR>
                      <a:noFill/>
                    </a:lnR>
                    <a:lnT>
                      <a:noFill/>
                    </a:lnT>
                    <a:lnB>
                      <a:noFill/>
                    </a:lnB>
                    <a:solidFill>
                      <a:srgbClr val="FFFF00"/>
                    </a:solidFill>
                  </a:tcPr>
                </a:tc>
                <a:tc>
                  <a:txBody>
                    <a:bodyPr/>
                    <a:lstStyle/>
                    <a:p>
                      <a:endParaRPr lang="en-US" sz="1200" dirty="0"/>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effectLst/>
                          <a:latin typeface="Arial"/>
                        </a:rPr>
                        <a:t>Excess Cash</a:t>
                      </a:r>
                    </a:p>
                  </a:txBody>
                  <a:tcPr marL="0" marR="0" marT="0" marB="0" anchor="b">
                    <a:lnL>
                      <a:noFill/>
                    </a:lnL>
                    <a:lnR>
                      <a:noFill/>
                    </a:lnR>
                    <a:lnT>
                      <a:noFill/>
                    </a:lnT>
                    <a:lnB>
                      <a:noFill/>
                    </a:lnB>
                  </a:tcPr>
                </a:tc>
                <a:tc>
                  <a:txBody>
                    <a:bodyPr/>
                    <a:lstStyle/>
                    <a:p>
                      <a:pPr algn="ct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ctr" fontAlgn="b"/>
                      <a:endParaRPr lang="en-US" sz="1200" b="0" i="0" u="none" strike="noStrike" dirty="0">
                        <a:effectLst/>
                        <a:latin typeface="Arial"/>
                      </a:endParaRPr>
                    </a:p>
                  </a:txBody>
                  <a:tcPr marL="0" marR="0" marT="0" marB="0" anchor="b">
                    <a:lnL>
                      <a:noFill/>
                    </a:lnL>
                    <a:lnR>
                      <a:noFill/>
                    </a:lnR>
                    <a:lnT>
                      <a:noFill/>
                    </a:lnT>
                    <a:lnB>
                      <a:noFill/>
                    </a:lnB>
                  </a:tcPr>
                </a:tc>
                <a:tc gridSpan="2">
                  <a:txBody>
                    <a:bodyPr/>
                    <a:lstStyle/>
                    <a:p>
                      <a:pPr algn="l" fontAlgn="b"/>
                      <a:r>
                        <a:rPr lang="en-US" sz="1200" b="1" i="0" u="none" strike="noStrike" dirty="0">
                          <a:solidFill>
                            <a:srgbClr val="0070C0"/>
                          </a:solidFill>
                          <a:effectLst/>
                          <a:latin typeface="Arial"/>
                        </a:rPr>
                        <a:t> $   2,500.0 </a:t>
                      </a:r>
                    </a:p>
                  </a:txBody>
                  <a:tcPr marL="0" marR="0" marT="0" marB="0" anchor="b">
                    <a:lnL>
                      <a:noFill/>
                    </a:lnL>
                    <a:lnR>
                      <a:noFill/>
                    </a:lnR>
                    <a:lnT>
                      <a:noFill/>
                    </a:lnT>
                    <a:lnB>
                      <a:noFill/>
                    </a:lnB>
                    <a:solidFill>
                      <a:srgbClr val="FFFF00"/>
                    </a:solidFill>
                  </a:tcPr>
                </a:tc>
                <a:tc hMerge="1">
                  <a:txBody>
                    <a:bodyPr/>
                    <a:lstStyle/>
                    <a:p>
                      <a:pPr algn="l" fontAlgn="b"/>
                      <a:endParaRPr lang="en-US" sz="1200" b="1" i="0" u="none" strike="noStrike" dirty="0">
                        <a:solidFill>
                          <a:srgbClr val="0070C0"/>
                        </a:solidFill>
                        <a:effectLst/>
                        <a:latin typeface="Arial"/>
                      </a:endParaRPr>
                    </a:p>
                  </a:txBody>
                  <a:tcPr marL="0" marR="0" marT="0" marB="0" anchor="b">
                    <a:lnL>
                      <a:noFill/>
                    </a:lnL>
                    <a:lnR>
                      <a:noFill/>
                    </a:lnR>
                    <a:lnT>
                      <a:noFill/>
                    </a:lnT>
                    <a:lnB>
                      <a:noFill/>
                    </a:lnB>
                    <a:solidFill>
                      <a:srgbClr val="FFFF00"/>
                    </a:solidFill>
                  </a:tcPr>
                </a:tc>
                <a:tc>
                  <a:txBody>
                    <a:bodyPr/>
                    <a:lstStyle/>
                    <a:p>
                      <a:pPr algn="l" fontAlgn="b"/>
                      <a:endParaRPr lang="en-US" sz="1200" b="0" i="0" u="none" strike="noStrike" dirty="0">
                        <a:effectLst/>
                        <a:latin typeface="Arial"/>
                      </a:endParaRPr>
                    </a:p>
                  </a:txBody>
                  <a:tcPr marL="0" marR="0" marT="0" marB="0" anchor="b">
                    <a:lnL w="12700" cap="flat" cmpd="sng" algn="ctr">
                      <a:noFill/>
                      <a:prstDash val="solid"/>
                      <a:round/>
                      <a:headEnd type="none" w="med" len="med"/>
                      <a:tailEnd type="none" w="med" len="med"/>
                    </a:lnL>
                    <a:lnR>
                      <a:noFill/>
                    </a:lnR>
                    <a:lnT>
                      <a:noFill/>
                    </a:lnT>
                    <a:lnB>
                      <a:noFill/>
                    </a:lnB>
                  </a:tcPr>
                </a:tc>
              </a:tr>
              <a:tr h="520255">
                <a:tc>
                  <a:txBody>
                    <a:bodyPr/>
                    <a:lstStyle/>
                    <a:p>
                      <a:pPr algn="l" fontAlgn="b"/>
                      <a:endParaRPr lang="en-US" sz="11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effectLst/>
                          <a:latin typeface="Arial"/>
                        </a:rPr>
                        <a:t>Target Shares Outstanding</a:t>
                      </a:r>
                    </a:p>
                  </a:txBody>
                  <a:tcPr marL="0" marR="0" marT="0" marB="0" anchor="b">
                    <a:lnL>
                      <a:noFill/>
                    </a:lnL>
                    <a:lnR>
                      <a:noFill/>
                    </a:lnR>
                    <a:lnT>
                      <a:noFill/>
                    </a:lnT>
                    <a:lnB>
                      <a:noFill/>
                    </a:lnB>
                    <a:solidFill>
                      <a:schemeClr val="bg2">
                        <a:lumMod val="20000"/>
                        <a:lumOff val="80000"/>
                      </a:schemeClr>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gridSpan="2">
                  <a:txBody>
                    <a:bodyPr/>
                    <a:lstStyle/>
                    <a:p>
                      <a:pPr algn="l" fontAlgn="b"/>
                      <a:r>
                        <a:rPr lang="en-US" sz="1200" b="0" i="0" u="none" strike="noStrike" dirty="0">
                          <a:solidFill>
                            <a:srgbClr val="000000"/>
                          </a:solidFill>
                          <a:effectLst/>
                          <a:latin typeface="Arial"/>
                        </a:rPr>
                        <a:t>   </a:t>
                      </a:r>
                      <a:endParaRPr lang="en-US" sz="1200" b="0" i="0" u="none" strike="noStrike" dirty="0" smtClean="0">
                        <a:solidFill>
                          <a:srgbClr val="000000"/>
                        </a:solidFill>
                        <a:effectLst/>
                        <a:latin typeface="Arial"/>
                      </a:endParaRPr>
                    </a:p>
                    <a:p>
                      <a:pPr algn="l" fontAlgn="b"/>
                      <a:r>
                        <a:rPr lang="en-US" sz="1200" b="0" i="0" u="none" strike="noStrike" dirty="0" smtClean="0">
                          <a:solidFill>
                            <a:srgbClr val="000000"/>
                          </a:solidFill>
                          <a:effectLst/>
                          <a:latin typeface="Arial"/>
                        </a:rPr>
                        <a:t>          51.3 </a:t>
                      </a:r>
                      <a:endParaRPr lang="en-US" sz="1200" b="0" i="0" u="none" strike="noStrike" dirty="0">
                        <a:solidFill>
                          <a:srgbClr val="000000"/>
                        </a:solidFill>
                        <a:effectLst/>
                        <a:latin typeface="Arial"/>
                      </a:endParaRPr>
                    </a:p>
                  </a:txBody>
                  <a:tcPr marL="0" marR="0" marT="0" marB="0" anchor="b">
                    <a:lnL>
                      <a:noFill/>
                    </a:lnL>
                    <a:lnR>
                      <a:noFill/>
                    </a:lnR>
                    <a:lnT>
                      <a:noFill/>
                    </a:lnT>
                    <a:lnB>
                      <a:noFill/>
                    </a:lnB>
                    <a:solidFill>
                      <a:schemeClr val="bg2">
                        <a:lumMod val="20000"/>
                        <a:lumOff val="80000"/>
                      </a:schemeClr>
                    </a:solidFill>
                  </a:tcPr>
                </a:tc>
                <a:tc hMerge="1">
                  <a:txBody>
                    <a:bodyPr/>
                    <a:lstStyle/>
                    <a:p>
                      <a:pPr algn="l" fontAlgn="b"/>
                      <a:endParaRPr lang="en-US" sz="1200" b="0" i="0" u="none" strike="noStrike" dirty="0">
                        <a:solidFill>
                          <a:srgbClr val="000000"/>
                        </a:solidFill>
                        <a:effectLst/>
                        <a:latin typeface="Arial"/>
                      </a:endParaRPr>
                    </a:p>
                  </a:txBody>
                  <a:tcPr marL="0" marR="0" marT="0" marB="0" anchor="b">
                    <a:lnL>
                      <a:noFill/>
                    </a:lnL>
                    <a:lnR>
                      <a:noFill/>
                    </a:lnR>
                    <a:lnT>
                      <a:noFill/>
                    </a:lnT>
                    <a:lnB>
                      <a:noFill/>
                    </a:lnB>
                    <a:solidFill>
                      <a:schemeClr val="bg2">
                        <a:lumMod val="20000"/>
                        <a:lumOff val="80000"/>
                      </a:schemeClr>
                    </a:solidFill>
                  </a:tcPr>
                </a:tc>
                <a:tc>
                  <a:txBody>
                    <a:bodyPr/>
                    <a:lstStyle/>
                    <a:p>
                      <a:endParaRPr lang="en-US" sz="1200" dirty="0"/>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chemeClr val="bg2">
                        <a:lumMod val="20000"/>
                        <a:lumOff val="80000"/>
                      </a:schemeClr>
                    </a:solidFill>
                  </a:tcPr>
                </a:tc>
                <a:tc>
                  <a:txBody>
                    <a:bodyPr/>
                    <a:lstStyle/>
                    <a:p>
                      <a:pPr algn="l"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chemeClr val="bg2">
                        <a:lumMod val="20000"/>
                        <a:lumOff val="80000"/>
                      </a:schemeClr>
                    </a:solidFill>
                  </a:tcPr>
                </a:tc>
                <a:tc>
                  <a:txBody>
                    <a:bodyPr/>
                    <a:lstStyle/>
                    <a:p>
                      <a:pPr algn="l" fontAlgn="b"/>
                      <a:r>
                        <a:rPr lang="en-US" sz="1200" b="0" i="0" u="none" strike="noStrike" dirty="0">
                          <a:effectLst/>
                          <a:latin typeface="Arial"/>
                        </a:rPr>
                        <a:t>% Cash</a:t>
                      </a:r>
                    </a:p>
                  </a:txBody>
                  <a:tcPr marL="0" marR="0" marT="0" marB="0" anchor="b">
                    <a:lnL>
                      <a:noFill/>
                    </a:lnL>
                    <a:lnR>
                      <a:noFill/>
                    </a:lnR>
                    <a:lnT>
                      <a:noFill/>
                    </a:lnT>
                    <a:lnB>
                      <a:noFill/>
                    </a:lnB>
                    <a:solidFill>
                      <a:schemeClr val="bg2">
                        <a:lumMod val="20000"/>
                        <a:lumOff val="80000"/>
                      </a:schemeClr>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gridSpan="2">
                  <a:txBody>
                    <a:bodyPr/>
                    <a:lstStyle/>
                    <a:p>
                      <a:pPr algn="l" fontAlgn="b"/>
                      <a:r>
                        <a:rPr lang="en-US" sz="1200" b="0" i="0" u="none" strike="noStrike" dirty="0">
                          <a:effectLst/>
                          <a:latin typeface="Arial"/>
                        </a:rPr>
                        <a:t>   50.0% </a:t>
                      </a:r>
                    </a:p>
                  </a:txBody>
                  <a:tcPr marL="0" marR="0" marT="0" marB="0" anchor="b">
                    <a:lnL>
                      <a:noFill/>
                    </a:lnL>
                    <a:lnR>
                      <a:noFill/>
                    </a:lnR>
                    <a:lnT>
                      <a:noFill/>
                    </a:lnT>
                    <a:lnB>
                      <a:noFill/>
                    </a:lnB>
                    <a:solidFill>
                      <a:schemeClr val="bg2">
                        <a:lumMod val="20000"/>
                        <a:lumOff val="80000"/>
                      </a:schemeClr>
                    </a:solidFill>
                  </a:tcPr>
                </a:tc>
                <a:tc hMerge="1">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a:txBody>
                    <a:bodyPr/>
                    <a:lstStyle/>
                    <a:p>
                      <a:endParaRPr lang="en-US" sz="1200" dirty="0"/>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gridSpan="3">
                  <a:txBody>
                    <a:bodyPr/>
                    <a:lstStyle/>
                    <a:p>
                      <a:pPr algn="l" fontAlgn="b"/>
                      <a:r>
                        <a:rPr lang="en-US" sz="1200" b="0" i="0" u="none" strike="noStrike" dirty="0">
                          <a:effectLst/>
                          <a:latin typeface="Arial"/>
                        </a:rPr>
                        <a:t>Common Shares Issued to Target Shareholders</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gridSpan="2">
                  <a:txBody>
                    <a:bodyPr/>
                    <a:lstStyle/>
                    <a:p>
                      <a:pPr algn="l" fontAlgn="b"/>
                      <a:r>
                        <a:rPr lang="en-US" sz="1200" b="0" i="0" u="none" strike="noStrike" dirty="0">
                          <a:effectLst/>
                          <a:latin typeface="Arial"/>
                        </a:rPr>
                        <a:t>      3,093.8 </a:t>
                      </a:r>
                    </a:p>
                  </a:txBody>
                  <a:tcPr marL="0" marR="0" marT="0" marB="0" anchor="b">
                    <a:lnL>
                      <a:noFill/>
                    </a:lnL>
                    <a:lnR>
                      <a:noFill/>
                    </a:lnR>
                    <a:lnT>
                      <a:noFill/>
                    </a:lnT>
                    <a:lnB>
                      <a:noFill/>
                    </a:lnB>
                  </a:tcPr>
                </a:tc>
                <a:tc hMerge="1">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w="12700" cap="flat" cmpd="sng" algn="ctr">
                      <a:noFill/>
                      <a:prstDash val="solid"/>
                      <a:round/>
                      <a:headEnd type="none" w="med" len="med"/>
                      <a:tailEnd type="none" w="med" len="med"/>
                    </a:lnL>
                    <a:lnR>
                      <a:noFill/>
                    </a:lnR>
                    <a:lnT>
                      <a:noFill/>
                    </a:lnT>
                    <a:lnB>
                      <a:noFill/>
                    </a:lnB>
                  </a:tcPr>
                </a:tc>
              </a:tr>
              <a:tr h="520255">
                <a:tc>
                  <a:txBody>
                    <a:bodyPr/>
                    <a:lstStyle/>
                    <a:p>
                      <a:pPr algn="l" fontAlgn="b"/>
                      <a:endParaRPr lang="en-US" sz="11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effectLst/>
                          <a:latin typeface="Arial"/>
                        </a:rPr>
                        <a:t>Dilutive Effect of Stock Options</a:t>
                      </a:r>
                    </a:p>
                  </a:txBody>
                  <a:tcPr marL="0" marR="0" marT="0" marB="0" anchor="b">
                    <a:lnL>
                      <a:noFill/>
                    </a:lnL>
                    <a:lnR>
                      <a:noFill/>
                    </a:lnR>
                    <a:lnT>
                      <a:noFill/>
                    </a:lnT>
                    <a:lnB>
                      <a:noFill/>
                    </a:lnB>
                    <a:solidFill>
                      <a:schemeClr val="bg2">
                        <a:lumMod val="20000"/>
                        <a:lumOff val="80000"/>
                      </a:schemeClr>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gridSpan="2">
                  <a:txBody>
                    <a:bodyPr/>
                    <a:lstStyle/>
                    <a:p>
                      <a:pPr algn="l" fontAlgn="b"/>
                      <a:r>
                        <a:rPr lang="en-US" sz="1200" b="0" i="0" u="none" strike="noStrike" dirty="0">
                          <a:effectLst/>
                          <a:latin typeface="Arial"/>
                        </a:rPr>
                        <a:t>           2.5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c hMerge="1">
                  <a:txBody>
                    <a:bodyPr/>
                    <a:lstStyle/>
                    <a:p>
                      <a:pPr algn="l" fontAlgn="b"/>
                      <a:endParaRPr lang="en-US" sz="1200" b="0" i="0" u="none" strike="noStrike" dirty="0">
                        <a:effectLst/>
                        <a:latin typeface="Arial"/>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endParaRPr lang="en-US" sz="1200" dirty="0"/>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chemeClr val="bg2">
                        <a:lumMod val="20000"/>
                        <a:lumOff val="80000"/>
                      </a:schemeClr>
                    </a:solidFill>
                  </a:tcPr>
                </a:tc>
                <a:tc>
                  <a:txBody>
                    <a:bodyPr/>
                    <a:lstStyle/>
                    <a:p>
                      <a:pPr algn="l"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chemeClr val="bg2">
                        <a:lumMod val="20000"/>
                        <a:lumOff val="80000"/>
                      </a:schemeClr>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gridSpan="2">
                  <a:txBody>
                    <a:bodyPr/>
                    <a:lstStyle/>
                    <a:p>
                      <a:endParaRPr lang="en-US" sz="1800" dirty="0"/>
                    </a:p>
                  </a:txBody>
                  <a:tcPr marL="0" marR="0" marT="0" marB="0" anchor="b">
                    <a:lnL>
                      <a:noFill/>
                    </a:lnL>
                    <a:lnR>
                      <a:noFill/>
                    </a:lnR>
                    <a:lnT>
                      <a:noFill/>
                    </a:lnT>
                    <a:lnB>
                      <a:noFill/>
                    </a:lnB>
                    <a:solidFill>
                      <a:schemeClr val="bg2">
                        <a:lumMod val="20000"/>
                        <a:lumOff val="80000"/>
                      </a:schemeClr>
                    </a:solidFill>
                  </a:tcPr>
                </a:tc>
                <a:tc hMerge="1">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a:txBody>
                    <a:bodyPr/>
                    <a:lstStyle/>
                    <a:p>
                      <a:endParaRPr lang="en-US" sz="1200" dirty="0"/>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effectLst/>
                          <a:latin typeface="Arial"/>
                        </a:rPr>
                        <a:t>New Common Shares Issued</a:t>
                      </a: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gridSpan="2">
                  <a:txBody>
                    <a:bodyPr/>
                    <a:lstStyle/>
                    <a:p>
                      <a:pPr algn="l" fontAlgn="b"/>
                      <a:r>
                        <a:rPr lang="en-US" sz="1200" b="1" i="0" u="none" strike="noStrike" dirty="0">
                          <a:solidFill>
                            <a:srgbClr val="0000FF"/>
                          </a:solidFill>
                          <a:effectLst/>
                          <a:latin typeface="Arial"/>
                        </a:rPr>
                        <a:t>             -   </a:t>
                      </a:r>
                    </a:p>
                  </a:txBody>
                  <a:tcPr marL="0" marR="0" marT="0" marB="0" anchor="b">
                    <a:lnL>
                      <a:noFill/>
                    </a:lnL>
                    <a:lnR>
                      <a:noFill/>
                    </a:lnR>
                    <a:lnT>
                      <a:noFill/>
                    </a:lnT>
                    <a:lnB>
                      <a:noFill/>
                    </a:lnB>
                    <a:solidFill>
                      <a:srgbClr val="FFFF00"/>
                    </a:solidFill>
                  </a:tcPr>
                </a:tc>
                <a:tc hMerge="1">
                  <a:txBody>
                    <a:bodyPr/>
                    <a:lstStyle/>
                    <a:p>
                      <a:pPr algn="l" fontAlgn="b"/>
                      <a:endParaRPr lang="en-US" sz="1200" b="1" i="0" u="none" strike="noStrike" dirty="0">
                        <a:solidFill>
                          <a:srgbClr val="0000FF"/>
                        </a:solidFill>
                        <a:effectLst/>
                        <a:latin typeface="Arial"/>
                      </a:endParaRPr>
                    </a:p>
                  </a:txBody>
                  <a:tcPr marL="0" marR="0" marT="0" marB="0" anchor="b">
                    <a:lnL>
                      <a:noFill/>
                    </a:lnL>
                    <a:lnR>
                      <a:noFill/>
                    </a:lnR>
                    <a:lnT>
                      <a:noFill/>
                    </a:lnT>
                    <a:lnB>
                      <a:noFill/>
                    </a:lnB>
                    <a:solidFill>
                      <a:srgbClr val="FFFF00"/>
                    </a:solidFill>
                  </a:tcPr>
                </a:tc>
                <a:tc>
                  <a:txBody>
                    <a:bodyPr/>
                    <a:lstStyle/>
                    <a:p>
                      <a:pPr algn="l" fontAlgn="b"/>
                      <a:endParaRPr lang="en-US" sz="1200" b="0" i="0" u="none" strike="noStrike" dirty="0">
                        <a:effectLst/>
                        <a:latin typeface="Arial"/>
                      </a:endParaRPr>
                    </a:p>
                  </a:txBody>
                  <a:tcPr marL="0" marR="0" marT="0" marB="0" anchor="b">
                    <a:lnL w="12700" cap="flat" cmpd="sng" algn="ctr">
                      <a:noFill/>
                      <a:prstDash val="solid"/>
                      <a:round/>
                      <a:headEnd type="none" w="med" len="med"/>
                      <a:tailEnd type="none" w="med" len="med"/>
                    </a:lnL>
                    <a:lnR>
                      <a:noFill/>
                    </a:lnR>
                    <a:lnT>
                      <a:noFill/>
                    </a:lnT>
                    <a:lnB>
                      <a:noFill/>
                    </a:lnB>
                  </a:tcPr>
                </a:tc>
              </a:tr>
              <a:tr h="365760">
                <a:tc>
                  <a:txBody>
                    <a:bodyPr/>
                    <a:lstStyle/>
                    <a:p>
                      <a:pPr algn="l" fontAlgn="b"/>
                      <a:endParaRPr lang="en-US" sz="11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effectLst/>
                          <a:latin typeface="Arial"/>
                        </a:rPr>
                        <a:t>   Equity Consideration</a:t>
                      </a:r>
                    </a:p>
                  </a:txBody>
                  <a:tcPr marL="0" marR="0" marT="0" marB="0" anchor="b">
                    <a:lnL>
                      <a:noFill/>
                    </a:lnL>
                    <a:lnR>
                      <a:noFill/>
                    </a:lnR>
                    <a:lnT>
                      <a:noFill/>
                    </a:lnT>
                    <a:lnB>
                      <a:noFill/>
                    </a:lnB>
                    <a:solidFill>
                      <a:schemeClr val="bg2">
                        <a:lumMod val="20000"/>
                        <a:lumOff val="80000"/>
                      </a:schemeClr>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gridSpan="2">
                  <a:txBody>
                    <a:bodyPr/>
                    <a:lstStyle/>
                    <a:p>
                      <a:pPr algn="l" fontAlgn="b"/>
                      <a:r>
                        <a:rPr lang="en-US" sz="1200" b="0" i="0" u="none" strike="noStrike" dirty="0">
                          <a:effectLst/>
                          <a:latin typeface="Arial"/>
                        </a:rPr>
                        <a:t> $  6,187.7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hMerge="1">
                  <a:txBody>
                    <a:bodyPr/>
                    <a:lstStyle/>
                    <a:p>
                      <a:pPr algn="l" fontAlgn="b"/>
                      <a:endParaRPr lang="en-US" sz="1200" b="0" i="0" u="none" strike="noStrike">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endParaRPr lang="en-US" sz="1200" dirty="0"/>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chemeClr val="bg2">
                        <a:lumMod val="20000"/>
                        <a:lumOff val="80000"/>
                      </a:schemeClr>
                    </a:solidFill>
                  </a:tcPr>
                </a:tc>
                <a:tc>
                  <a:txBody>
                    <a:bodyPr/>
                    <a:lstStyle/>
                    <a:p>
                      <a:pPr algn="l"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chemeClr val="bg2">
                        <a:lumMod val="20000"/>
                        <a:lumOff val="80000"/>
                      </a:schemeClr>
                    </a:solidFill>
                  </a:tcPr>
                </a:tc>
                <a:tc gridSpan="2">
                  <a:txBody>
                    <a:bodyPr/>
                    <a:lstStyle/>
                    <a:p>
                      <a:pPr algn="l" fontAlgn="b"/>
                      <a:r>
                        <a:rPr lang="en-US" sz="1200" b="0" i="0" u="none" strike="noStrike" dirty="0">
                          <a:effectLst/>
                          <a:latin typeface="Arial"/>
                        </a:rPr>
                        <a:t>Target Preannouncement Share Price</a:t>
                      </a:r>
                    </a:p>
                  </a:txBody>
                  <a:tcPr marL="0" marR="0" marT="0" marB="0" anchor="b">
                    <a:lnL>
                      <a:noFill/>
                    </a:lnL>
                    <a:lnR>
                      <a:noFill/>
                    </a:lnR>
                    <a:lnT>
                      <a:noFill/>
                    </a:lnT>
                    <a:lnB>
                      <a:noFill/>
                    </a:lnB>
                    <a:solidFill>
                      <a:schemeClr val="bg2">
                        <a:lumMod val="20000"/>
                        <a:lumOff val="80000"/>
                      </a:schemeClr>
                    </a:solidFill>
                  </a:tcPr>
                </a:tc>
                <a:tc hMerge="1">
                  <a:txBody>
                    <a:bodyPr/>
                    <a:lstStyle/>
                    <a:p>
                      <a:endParaRPr lang="en-US"/>
                    </a:p>
                  </a:txBody>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gridSpan="2">
                  <a:txBody>
                    <a:bodyPr/>
                    <a:lstStyle/>
                    <a:p>
                      <a:pPr algn="l" fontAlgn="b"/>
                      <a:r>
                        <a:rPr lang="en-US" sz="1200" b="1" i="0" u="none" strike="noStrike" dirty="0">
                          <a:solidFill>
                            <a:srgbClr val="0000FF"/>
                          </a:solidFill>
                          <a:effectLst/>
                          <a:latin typeface="Arial"/>
                        </a:rPr>
                        <a:t> $  91.14 </a:t>
                      </a:r>
                    </a:p>
                  </a:txBody>
                  <a:tcPr marL="0" marR="0" marT="0" marB="0" anchor="b">
                    <a:lnL>
                      <a:noFill/>
                    </a:lnL>
                    <a:lnR>
                      <a:noFill/>
                    </a:lnR>
                    <a:lnT>
                      <a:noFill/>
                    </a:lnT>
                    <a:lnB>
                      <a:noFill/>
                    </a:lnB>
                    <a:solidFill>
                      <a:srgbClr val="FFFF00"/>
                    </a:solidFill>
                  </a:tcPr>
                </a:tc>
                <a:tc hMerge="1">
                  <a:txBody>
                    <a:bodyPr/>
                    <a:lstStyle/>
                    <a:p>
                      <a:pPr algn="l" fontAlgn="b"/>
                      <a:endParaRPr lang="en-US" sz="1200" b="1" i="0" u="none" strike="noStrike" dirty="0">
                        <a:solidFill>
                          <a:srgbClr val="0000FF"/>
                        </a:solidFill>
                        <a:effectLst/>
                        <a:latin typeface="Arial"/>
                      </a:endParaRPr>
                    </a:p>
                  </a:txBody>
                  <a:tcPr marL="0" marR="0" marT="0" marB="0" anchor="b">
                    <a:lnL>
                      <a:noFill/>
                    </a:lnL>
                    <a:lnR>
                      <a:noFill/>
                    </a:lnR>
                    <a:lnT>
                      <a:noFill/>
                    </a:lnT>
                    <a:lnB>
                      <a:noFill/>
                    </a:lnB>
                    <a:solidFill>
                      <a:srgbClr val="FFFF00"/>
                    </a:solidFill>
                  </a:tcPr>
                </a:tc>
                <a:tc>
                  <a:txBody>
                    <a:bodyPr/>
                    <a:lstStyle/>
                    <a:p>
                      <a:endParaRPr lang="en-US" sz="1200" dirty="0"/>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effectLst/>
                          <a:latin typeface="Arial"/>
                        </a:rPr>
                        <a:t>Convertible Preferred Equity</a:t>
                      </a:r>
                    </a:p>
                  </a:txBody>
                  <a:tcPr marL="0" marR="0" marT="0" marB="0" anchor="b">
                    <a:lnL>
                      <a:noFill/>
                    </a:lnL>
                    <a:lnR>
                      <a:noFill/>
                    </a:lnR>
                    <a:lnT>
                      <a:noFill/>
                    </a:lnT>
                    <a:lnB>
                      <a:noFill/>
                    </a:lnB>
                  </a:tcPr>
                </a:tc>
                <a:tc>
                  <a:txBody>
                    <a:bodyPr/>
                    <a:lstStyle/>
                    <a:p>
                      <a:pPr algn="ctr" fontAlgn="b"/>
                      <a:r>
                        <a:rPr lang="en-US" sz="1200" b="1" i="0" u="none" strike="noStrike" dirty="0">
                          <a:solidFill>
                            <a:srgbClr val="0000FF"/>
                          </a:solidFill>
                          <a:effectLst/>
                          <a:latin typeface="Arial"/>
                        </a:rPr>
                        <a:t>         5.00% </a:t>
                      </a:r>
                    </a:p>
                  </a:txBody>
                  <a:tcPr marL="0" marR="0" marT="0" marB="0" anchor="b">
                    <a:lnL>
                      <a:noFill/>
                    </a:lnL>
                    <a:lnR>
                      <a:noFill/>
                    </a:lnR>
                    <a:lnT>
                      <a:noFill/>
                    </a:lnT>
                    <a:lnB>
                      <a:noFill/>
                    </a:lnB>
                    <a:solidFill>
                      <a:srgbClr val="FFFF00"/>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gridSpan="2">
                  <a:txBody>
                    <a:bodyPr/>
                    <a:lstStyle/>
                    <a:p>
                      <a:pPr algn="l" fontAlgn="b"/>
                      <a:r>
                        <a:rPr lang="en-US" sz="1200" b="1" i="0" u="none" strike="noStrike" dirty="0">
                          <a:solidFill>
                            <a:srgbClr val="0000FF"/>
                          </a:solidFill>
                          <a:effectLst/>
                          <a:latin typeface="Arial"/>
                        </a:rPr>
                        <a:t>             -   </a:t>
                      </a:r>
                    </a:p>
                  </a:txBody>
                  <a:tcPr marL="0" marR="0" marT="0" marB="0" anchor="b">
                    <a:lnL>
                      <a:noFill/>
                    </a:lnL>
                    <a:lnR>
                      <a:noFill/>
                    </a:lnR>
                    <a:lnT>
                      <a:noFill/>
                    </a:lnT>
                    <a:lnB>
                      <a:noFill/>
                    </a:lnB>
                    <a:solidFill>
                      <a:srgbClr val="FFFF00"/>
                    </a:solidFill>
                  </a:tcPr>
                </a:tc>
                <a:tc hMerge="1">
                  <a:txBody>
                    <a:bodyPr/>
                    <a:lstStyle/>
                    <a:p>
                      <a:pPr algn="l" fontAlgn="b"/>
                      <a:endParaRPr lang="en-US" sz="1200" b="1" i="0" u="none" strike="noStrike" dirty="0">
                        <a:solidFill>
                          <a:srgbClr val="0000FF"/>
                        </a:solidFill>
                        <a:effectLst/>
                        <a:latin typeface="Arial"/>
                      </a:endParaRPr>
                    </a:p>
                  </a:txBody>
                  <a:tcPr marL="0" marR="0" marT="0" marB="0" anchor="b">
                    <a:lnL>
                      <a:noFill/>
                    </a:lnL>
                    <a:lnR>
                      <a:noFill/>
                    </a:lnR>
                    <a:lnT>
                      <a:noFill/>
                    </a:lnT>
                    <a:lnB>
                      <a:noFill/>
                    </a:lnB>
                    <a:solidFill>
                      <a:srgbClr val="FFFF00"/>
                    </a:solidFill>
                  </a:tcPr>
                </a:tc>
                <a:tc>
                  <a:txBody>
                    <a:bodyPr/>
                    <a:lstStyle/>
                    <a:p>
                      <a:pPr algn="l" fontAlgn="b"/>
                      <a:endParaRPr lang="en-US" sz="1200" b="0" i="0" u="none" strike="noStrike" dirty="0">
                        <a:effectLst/>
                        <a:latin typeface="Arial"/>
                      </a:endParaRPr>
                    </a:p>
                  </a:txBody>
                  <a:tcPr marL="0" marR="0" marT="0" marB="0" anchor="b">
                    <a:lnL w="12700" cap="flat" cmpd="sng" algn="ctr">
                      <a:noFill/>
                      <a:prstDash val="solid"/>
                      <a:round/>
                      <a:headEnd type="none" w="med" len="med"/>
                      <a:tailEnd type="none" w="med" len="med"/>
                    </a:lnL>
                    <a:lnR>
                      <a:noFill/>
                    </a:lnR>
                    <a:lnT>
                      <a:noFill/>
                    </a:lnT>
                    <a:lnB>
                      <a:noFill/>
                    </a:lnB>
                  </a:tcPr>
                </a:tc>
              </a:tr>
              <a:tr h="365760">
                <a:tc>
                  <a:txBody>
                    <a:bodyPr/>
                    <a:lstStyle/>
                    <a:p>
                      <a:pPr algn="l" fontAlgn="b"/>
                      <a:endParaRPr lang="en-US" sz="11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gridSpan="2">
                  <a:txBody>
                    <a:bodyPr/>
                    <a:lstStyle/>
                    <a:p>
                      <a:endParaRPr lang="en-US" sz="1800" dirty="0"/>
                    </a:p>
                  </a:txBody>
                  <a:tcPr marL="0" marR="0" marT="0" marB="0" anchor="b">
                    <a:lnL>
                      <a:noFill/>
                    </a:lnL>
                    <a:lnR>
                      <a:noFill/>
                    </a:lnR>
                    <a:lnT>
                      <a:noFill/>
                    </a:lnT>
                    <a:lnB>
                      <a:noFill/>
                    </a:lnB>
                    <a:solidFill>
                      <a:schemeClr val="bg2">
                        <a:lumMod val="20000"/>
                        <a:lumOff val="80000"/>
                      </a:schemeClr>
                    </a:solidFill>
                  </a:tcPr>
                </a:tc>
                <a:tc hMerge="1">
                  <a:txBody>
                    <a:bodyPr/>
                    <a:lstStyle/>
                    <a:p>
                      <a:pPr algn="l" fontAlgn="b"/>
                      <a:endParaRPr lang="en-US" sz="1200" b="0" i="0" u="none" strike="noStrike">
                        <a:effectLst/>
                        <a:latin typeface="Arial"/>
                      </a:endParaRPr>
                    </a:p>
                  </a:txBody>
                  <a:tcPr marL="0" marR="0" marT="0" marB="0" anchor="b">
                    <a:lnL>
                      <a:noFill/>
                    </a:lnL>
                    <a:lnR>
                      <a:noFill/>
                    </a:lnR>
                    <a:lnT>
                      <a:noFill/>
                    </a:lnT>
                    <a:lnB>
                      <a:noFill/>
                    </a:lnB>
                    <a:solidFill>
                      <a:schemeClr val="bg2">
                        <a:lumMod val="20000"/>
                        <a:lumOff val="80000"/>
                      </a:schemeClr>
                    </a:solidFill>
                  </a:tcPr>
                </a:tc>
                <a:tc>
                  <a:txBody>
                    <a:bodyPr/>
                    <a:lstStyle/>
                    <a:p>
                      <a:endParaRPr lang="en-US" sz="1200" dirty="0"/>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chemeClr val="bg2">
                        <a:lumMod val="20000"/>
                        <a:lumOff val="80000"/>
                      </a:schemeClr>
                    </a:solidFill>
                  </a:tcPr>
                </a:tc>
                <a:tc>
                  <a:txBody>
                    <a:bodyPr/>
                    <a:lstStyle/>
                    <a:p>
                      <a:pPr algn="l"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chemeClr val="bg2">
                        <a:lumMod val="20000"/>
                        <a:lumOff val="80000"/>
                      </a:schemeClr>
                    </a:solidFill>
                  </a:tcPr>
                </a:tc>
                <a:tc gridSpan="2">
                  <a:txBody>
                    <a:bodyPr/>
                    <a:lstStyle/>
                    <a:p>
                      <a:pPr algn="l" fontAlgn="b"/>
                      <a:r>
                        <a:rPr lang="en-US" sz="1200" b="0" i="0" u="none" strike="noStrike" dirty="0">
                          <a:effectLst/>
                          <a:latin typeface="Arial"/>
                        </a:rPr>
                        <a:t>Implied Purchase Price Premium</a:t>
                      </a:r>
                    </a:p>
                  </a:txBody>
                  <a:tcPr marL="0" marR="0" marT="0" marB="0" anchor="b">
                    <a:lnL>
                      <a:noFill/>
                    </a:lnL>
                    <a:lnR>
                      <a:noFill/>
                    </a:lnR>
                    <a:lnT>
                      <a:noFill/>
                    </a:lnT>
                    <a:lnB>
                      <a:noFill/>
                    </a:lnB>
                    <a:solidFill>
                      <a:schemeClr val="bg2">
                        <a:lumMod val="20000"/>
                        <a:lumOff val="80000"/>
                      </a:schemeClr>
                    </a:solidFill>
                  </a:tcPr>
                </a:tc>
                <a:tc hMerge="1">
                  <a:txBody>
                    <a:bodyPr/>
                    <a:lstStyle/>
                    <a:p>
                      <a:endParaRPr lang="en-US"/>
                    </a:p>
                  </a:txBody>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gridSpan="2">
                  <a:txBody>
                    <a:bodyPr/>
                    <a:lstStyle/>
                    <a:p>
                      <a:pPr algn="l" fontAlgn="b"/>
                      <a:r>
                        <a:rPr lang="en-US" sz="1200" b="0" i="0" u="none" strike="noStrike" dirty="0">
                          <a:effectLst/>
                          <a:latin typeface="Arial"/>
                        </a:rPr>
                        <a:t>   26.2% </a:t>
                      </a:r>
                    </a:p>
                  </a:txBody>
                  <a:tcPr marL="0" marR="0" marT="0" marB="0" anchor="b">
                    <a:lnL>
                      <a:noFill/>
                    </a:lnL>
                    <a:lnR>
                      <a:noFill/>
                    </a:lnR>
                    <a:lnT>
                      <a:noFill/>
                    </a:lnT>
                    <a:lnB>
                      <a:noFill/>
                    </a:lnB>
                    <a:solidFill>
                      <a:schemeClr val="bg2">
                        <a:lumMod val="20000"/>
                        <a:lumOff val="80000"/>
                      </a:schemeClr>
                    </a:solidFill>
                  </a:tcPr>
                </a:tc>
                <a:tc hMerge="1">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a:txBody>
                    <a:bodyPr/>
                    <a:lstStyle/>
                    <a:p>
                      <a:endParaRPr lang="en-US" sz="1200" dirty="0"/>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effectLst/>
                          <a:latin typeface="Arial"/>
                        </a:rPr>
                        <a:t>Revolving Credit Facility</a:t>
                      </a:r>
                    </a:p>
                  </a:txBody>
                  <a:tcPr marL="0" marR="0" marT="0" marB="0" anchor="b">
                    <a:lnL>
                      <a:noFill/>
                    </a:lnL>
                    <a:lnR>
                      <a:noFill/>
                    </a:lnR>
                    <a:lnT>
                      <a:noFill/>
                    </a:lnT>
                    <a:lnB>
                      <a:noFill/>
                    </a:lnB>
                  </a:tcPr>
                </a:tc>
                <a:tc>
                  <a:txBody>
                    <a:bodyPr/>
                    <a:lstStyle/>
                    <a:p>
                      <a:pPr algn="ctr" fontAlgn="b"/>
                      <a:r>
                        <a:rPr lang="en-US" sz="1200" b="0" i="0" u="none" strike="noStrike" dirty="0">
                          <a:solidFill>
                            <a:srgbClr val="000000"/>
                          </a:solidFill>
                          <a:effectLst/>
                          <a:latin typeface="Arial"/>
                        </a:rPr>
                        <a:t>        4.00% </a:t>
                      </a:r>
                    </a:p>
                  </a:txBody>
                  <a:tcPr marL="0" marR="0" marT="0" marB="0" anchor="b">
                    <a:lnL>
                      <a:noFill/>
                    </a:lnL>
                    <a:lnR>
                      <a:noFill/>
                    </a:lnR>
                    <a:lnT>
                      <a:noFill/>
                    </a:lnT>
                    <a:lnB>
                      <a:noFill/>
                    </a:lnB>
                  </a:tcPr>
                </a:tc>
                <a:tc>
                  <a:txBody>
                    <a:bodyPr/>
                    <a:lstStyle/>
                    <a:p>
                      <a:pPr algn="ctr" fontAlgn="b"/>
                      <a:endParaRPr lang="en-US" sz="1200" b="0" i="0" u="none" strike="noStrike" dirty="0">
                        <a:solidFill>
                          <a:srgbClr val="0000FF"/>
                        </a:solidFill>
                        <a:effectLst/>
                        <a:latin typeface="Arial"/>
                      </a:endParaRPr>
                    </a:p>
                  </a:txBody>
                  <a:tcPr marL="0" marR="0" marT="0" marB="0" anchor="b">
                    <a:lnL>
                      <a:noFill/>
                    </a:lnL>
                    <a:lnR>
                      <a:noFill/>
                    </a:lnR>
                    <a:lnT>
                      <a:noFill/>
                    </a:lnT>
                    <a:lnB>
                      <a:noFill/>
                    </a:lnB>
                  </a:tcPr>
                </a:tc>
                <a:tc gridSpan="2">
                  <a:txBody>
                    <a:bodyPr/>
                    <a:lstStyle/>
                    <a:p>
                      <a:pPr algn="l" fontAlgn="b"/>
                      <a:r>
                        <a:rPr lang="en-US" sz="1200" b="1" i="0" u="none" strike="noStrike" dirty="0">
                          <a:solidFill>
                            <a:srgbClr val="0000FF"/>
                          </a:solidFill>
                          <a:effectLst/>
                          <a:latin typeface="Arial"/>
                        </a:rPr>
                        <a:t>             -   </a:t>
                      </a:r>
                    </a:p>
                  </a:txBody>
                  <a:tcPr marL="0" marR="0" marT="0" marB="0" anchor="b">
                    <a:lnL>
                      <a:noFill/>
                    </a:lnL>
                    <a:lnR>
                      <a:noFill/>
                    </a:lnR>
                    <a:lnT>
                      <a:noFill/>
                    </a:lnT>
                    <a:lnB>
                      <a:noFill/>
                    </a:lnB>
                    <a:solidFill>
                      <a:srgbClr val="FFFF00"/>
                    </a:solidFill>
                  </a:tcPr>
                </a:tc>
                <a:tc hMerge="1">
                  <a:txBody>
                    <a:bodyPr/>
                    <a:lstStyle/>
                    <a:p>
                      <a:pPr algn="l" fontAlgn="b"/>
                      <a:endParaRPr lang="en-US" sz="1200" b="1" i="0" u="none" strike="noStrike" dirty="0">
                        <a:solidFill>
                          <a:srgbClr val="0000FF"/>
                        </a:solidFill>
                        <a:effectLst/>
                        <a:latin typeface="Arial"/>
                      </a:endParaRPr>
                    </a:p>
                  </a:txBody>
                  <a:tcPr marL="0" marR="0" marT="0" marB="0" anchor="b">
                    <a:lnL>
                      <a:noFill/>
                    </a:lnL>
                    <a:lnR>
                      <a:noFill/>
                    </a:lnR>
                    <a:lnT>
                      <a:noFill/>
                    </a:lnT>
                    <a:lnB>
                      <a:noFill/>
                    </a:lnB>
                    <a:solidFill>
                      <a:srgbClr val="FFFF00"/>
                    </a:solidFill>
                  </a:tcPr>
                </a:tc>
                <a:tc>
                  <a:txBody>
                    <a:bodyPr/>
                    <a:lstStyle/>
                    <a:p>
                      <a:pPr algn="l" fontAlgn="b"/>
                      <a:endParaRPr lang="en-US" sz="1200" b="0" i="0" u="none" strike="noStrike" dirty="0">
                        <a:effectLst/>
                        <a:latin typeface="Arial"/>
                      </a:endParaRPr>
                    </a:p>
                  </a:txBody>
                  <a:tcPr marL="0" marR="0" marT="0" marB="0" anchor="b">
                    <a:lnL w="12700" cap="flat" cmpd="sng" algn="ctr">
                      <a:noFill/>
                      <a:prstDash val="solid"/>
                      <a:round/>
                      <a:headEnd type="none" w="med" len="med"/>
                      <a:tailEnd type="none" w="med" len="med"/>
                    </a:lnL>
                    <a:lnR>
                      <a:noFill/>
                    </a:lnR>
                    <a:lnT>
                      <a:noFill/>
                    </a:lnT>
                    <a:lnB>
                      <a:noFill/>
                    </a:lnB>
                  </a:tcPr>
                </a:tc>
              </a:tr>
              <a:tr h="365760">
                <a:tc>
                  <a:txBody>
                    <a:bodyPr/>
                    <a:lstStyle/>
                    <a:p>
                      <a:pPr algn="l" fontAlgn="b"/>
                      <a:endParaRPr lang="en-US" sz="11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effectLst/>
                          <a:latin typeface="Arial"/>
                        </a:rPr>
                        <a:t>Less: Cash</a:t>
                      </a:r>
                    </a:p>
                  </a:txBody>
                  <a:tcPr marL="0" marR="0" marT="0" marB="0" anchor="b">
                    <a:lnL>
                      <a:noFill/>
                    </a:lnL>
                    <a:lnR>
                      <a:noFill/>
                    </a:lnR>
                    <a:lnT>
                      <a:noFill/>
                    </a:lnT>
                    <a:lnB>
                      <a:noFill/>
                    </a:lnB>
                    <a:solidFill>
                      <a:schemeClr val="bg2">
                        <a:lumMod val="20000"/>
                        <a:lumOff val="80000"/>
                      </a:schemeClr>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gridSpan="2">
                  <a:txBody>
                    <a:bodyPr/>
                    <a:lstStyle/>
                    <a:p>
                      <a:pPr algn="l" fontAlgn="b"/>
                      <a:r>
                        <a:rPr lang="en-US" sz="1200" b="0" i="0" u="none" strike="noStrike" dirty="0">
                          <a:effectLst/>
                          <a:latin typeface="Arial"/>
                        </a:rPr>
                        <a:t> $     203.9 </a:t>
                      </a:r>
                    </a:p>
                  </a:txBody>
                  <a:tcPr marL="0" marR="0" marT="0" marB="0" anchor="b">
                    <a:lnL>
                      <a:noFill/>
                    </a:lnL>
                    <a:lnR>
                      <a:noFill/>
                    </a:lnR>
                    <a:lnT>
                      <a:noFill/>
                    </a:lnT>
                    <a:lnB>
                      <a:noFill/>
                    </a:lnB>
                    <a:solidFill>
                      <a:schemeClr val="bg2">
                        <a:lumMod val="20000"/>
                        <a:lumOff val="80000"/>
                      </a:schemeClr>
                    </a:solidFill>
                  </a:tcPr>
                </a:tc>
                <a:tc hMerge="1">
                  <a:txBody>
                    <a:bodyPr/>
                    <a:lstStyle/>
                    <a:p>
                      <a:pPr algn="l" fontAlgn="b"/>
                      <a:endParaRPr lang="en-US" sz="1200" b="0" i="0" u="none" strike="noStrike">
                        <a:effectLst/>
                        <a:latin typeface="Arial"/>
                      </a:endParaRPr>
                    </a:p>
                  </a:txBody>
                  <a:tcPr marL="0" marR="0" marT="0" marB="0" anchor="b">
                    <a:lnL>
                      <a:noFill/>
                    </a:lnL>
                    <a:lnR>
                      <a:noFill/>
                    </a:lnR>
                    <a:lnT>
                      <a:noFill/>
                    </a:lnT>
                    <a:lnB>
                      <a:noFill/>
                    </a:lnB>
                    <a:solidFill>
                      <a:schemeClr val="bg2">
                        <a:lumMod val="20000"/>
                        <a:lumOff val="80000"/>
                      </a:schemeClr>
                    </a:solidFill>
                  </a:tcPr>
                </a:tc>
                <a:tc>
                  <a:txBody>
                    <a:bodyPr/>
                    <a:lstStyle/>
                    <a:p>
                      <a:endParaRPr lang="en-US" sz="1200" dirty="0"/>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chemeClr val="bg2">
                        <a:lumMod val="20000"/>
                        <a:lumOff val="80000"/>
                      </a:schemeClr>
                    </a:solidFill>
                  </a:tcPr>
                </a:tc>
                <a:tc>
                  <a:txBody>
                    <a:bodyPr/>
                    <a:lstStyle/>
                    <a:p>
                      <a:pPr algn="l"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chemeClr val="bg2">
                        <a:lumMod val="20000"/>
                        <a:lumOff val="80000"/>
                      </a:schemeClr>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a:txBody>
                    <a:bodyPr/>
                    <a:lstStyle/>
                    <a:p>
                      <a:pPr algn="ctr" fontAlgn="b"/>
                      <a:r>
                        <a:rPr lang="en-US" sz="1200" b="0" i="0" u="none" strike="noStrike" dirty="0">
                          <a:effectLst/>
                          <a:latin typeface="Arial"/>
                        </a:rPr>
                        <a:t>Shares</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fontAlgn="b"/>
                      <a:endParaRPr lang="en-US" sz="1200" b="0" i="0" u="sng"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gridSpan="2">
                  <a:txBody>
                    <a:bodyPr/>
                    <a:lstStyle/>
                    <a:p>
                      <a:pPr algn="ctr" fontAlgn="b"/>
                      <a:r>
                        <a:rPr lang="en-US" sz="1200" b="0" i="0" u="none" strike="noStrike" dirty="0">
                          <a:effectLst/>
                          <a:latin typeface="Arial"/>
                        </a:rPr>
                        <a:t>%</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c hMerge="1">
                  <a:txBody>
                    <a:bodyPr/>
                    <a:lstStyle/>
                    <a:p>
                      <a:pPr algn="ctr" fontAlgn="b"/>
                      <a:endParaRPr lang="en-US" sz="1200" b="0" i="0" u="none" strike="noStrike" dirty="0">
                        <a:effectLst/>
                        <a:latin typeface="Arial"/>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endParaRPr lang="en-US" sz="1200" dirty="0"/>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smtClean="0">
                          <a:effectLst/>
                          <a:latin typeface="Arial"/>
                        </a:rPr>
                        <a:t>Senior </a:t>
                      </a:r>
                      <a:r>
                        <a:rPr lang="en-US" sz="1200" b="0" i="0" u="none" strike="noStrike" dirty="0">
                          <a:effectLst/>
                          <a:latin typeface="Arial"/>
                        </a:rPr>
                        <a:t>Debt</a:t>
                      </a:r>
                    </a:p>
                  </a:txBody>
                  <a:tcPr marL="0" marR="0" marT="0" marB="0" anchor="b">
                    <a:lnL>
                      <a:noFill/>
                    </a:lnL>
                    <a:lnR>
                      <a:noFill/>
                    </a:lnR>
                    <a:lnT>
                      <a:noFill/>
                    </a:lnT>
                    <a:lnB>
                      <a:noFill/>
                    </a:lnB>
                  </a:tcPr>
                </a:tc>
                <a:tc>
                  <a:txBody>
                    <a:bodyPr/>
                    <a:lstStyle/>
                    <a:p>
                      <a:pPr algn="ctr" fontAlgn="b"/>
                      <a:r>
                        <a:rPr lang="en-US" sz="1200" b="0" i="0" u="none" strike="noStrike" dirty="0">
                          <a:solidFill>
                            <a:srgbClr val="000000"/>
                          </a:solidFill>
                          <a:effectLst/>
                          <a:latin typeface="Arial"/>
                        </a:rPr>
                        <a:t>        4.50% </a:t>
                      </a:r>
                    </a:p>
                  </a:txBody>
                  <a:tcPr marL="0" marR="0" marT="0" marB="0" anchor="b">
                    <a:lnL>
                      <a:noFill/>
                    </a:lnL>
                    <a:lnR>
                      <a:noFill/>
                    </a:lnR>
                    <a:lnT>
                      <a:noFill/>
                    </a:lnT>
                    <a:lnB>
                      <a:noFill/>
                    </a:lnB>
                  </a:tcPr>
                </a:tc>
                <a:tc>
                  <a:txBody>
                    <a:bodyPr/>
                    <a:lstStyle/>
                    <a:p>
                      <a:pPr algn="ctr" fontAlgn="b"/>
                      <a:endParaRPr lang="en-US" sz="1200" b="0" i="0" u="none" strike="noStrike" dirty="0">
                        <a:solidFill>
                          <a:srgbClr val="0000FF"/>
                        </a:solidFill>
                        <a:effectLst/>
                        <a:latin typeface="Arial"/>
                      </a:endParaRPr>
                    </a:p>
                  </a:txBody>
                  <a:tcPr marL="0" marR="0" marT="0" marB="0" anchor="b">
                    <a:lnL>
                      <a:noFill/>
                    </a:lnL>
                    <a:lnR>
                      <a:noFill/>
                    </a:lnR>
                    <a:lnT>
                      <a:noFill/>
                    </a:lnT>
                    <a:lnB>
                      <a:noFill/>
                    </a:lnB>
                  </a:tcPr>
                </a:tc>
                <a:tc gridSpan="2">
                  <a:txBody>
                    <a:bodyPr/>
                    <a:lstStyle/>
                    <a:p>
                      <a:pPr algn="l" fontAlgn="b"/>
                      <a:r>
                        <a:rPr lang="en-US" sz="1200" b="1" i="0" u="none" strike="noStrike" dirty="0">
                          <a:effectLst/>
                          <a:latin typeface="Arial"/>
                        </a:rPr>
                        <a:t>     </a:t>
                      </a:r>
                      <a:endParaRPr lang="en-US" sz="1200" b="1" i="0" u="none" strike="noStrike" dirty="0" smtClean="0">
                        <a:effectLst/>
                        <a:latin typeface="Arial"/>
                      </a:endParaRPr>
                    </a:p>
                    <a:p>
                      <a:pPr algn="l" fontAlgn="b"/>
                      <a:r>
                        <a:rPr lang="en-US" sz="1200" b="1" i="0" u="none" strike="noStrike" dirty="0" smtClean="0">
                          <a:effectLst/>
                          <a:latin typeface="Arial"/>
                        </a:rPr>
                        <a:t>         593.8 </a:t>
                      </a:r>
                      <a:endParaRPr lang="en-US" sz="1200" b="1" i="0" u="none" strike="noStrike" dirty="0">
                        <a:effectLst/>
                        <a:latin typeface="Arial"/>
                      </a:endParaRPr>
                    </a:p>
                  </a:txBody>
                  <a:tcPr marL="0" marR="0" marT="0" marB="0" anchor="b">
                    <a:lnL>
                      <a:noFill/>
                    </a:lnL>
                    <a:lnR>
                      <a:noFill/>
                    </a:lnR>
                    <a:lnT>
                      <a:noFill/>
                    </a:lnT>
                    <a:lnB>
                      <a:noFill/>
                    </a:lnB>
                    <a:solidFill>
                      <a:srgbClr val="FFFFFF"/>
                    </a:solidFill>
                  </a:tcPr>
                </a:tc>
                <a:tc hMerge="1">
                  <a:txBody>
                    <a:bodyPr/>
                    <a:lstStyle/>
                    <a:p>
                      <a:pPr algn="l" fontAlgn="b"/>
                      <a:endParaRPr lang="en-US" sz="1200" b="1" i="0" u="none" strike="noStrike" dirty="0">
                        <a:effectLst/>
                        <a:latin typeface="Arial"/>
                      </a:endParaRPr>
                    </a:p>
                  </a:txBody>
                  <a:tcPr marL="0" marR="0" marT="0" marB="0" anchor="b">
                    <a:lnL>
                      <a:noFill/>
                    </a:lnL>
                    <a:lnR>
                      <a:noFill/>
                    </a:lnR>
                    <a:lnT>
                      <a:noFill/>
                    </a:lnT>
                    <a:lnB>
                      <a:noFill/>
                    </a:lnB>
                    <a:solidFill>
                      <a:srgbClr val="FFFFFF"/>
                    </a:solidFill>
                  </a:tcPr>
                </a:tc>
                <a:tc>
                  <a:txBody>
                    <a:bodyPr/>
                    <a:lstStyle/>
                    <a:p>
                      <a:pPr algn="l" fontAlgn="b"/>
                      <a:endParaRPr lang="en-US" sz="1200" b="0" i="0" u="none" strike="noStrike" dirty="0">
                        <a:effectLst/>
                        <a:latin typeface="Arial"/>
                      </a:endParaRPr>
                    </a:p>
                  </a:txBody>
                  <a:tcPr marL="0" marR="0" marT="0" marB="0" anchor="b">
                    <a:lnL w="12700" cap="flat" cmpd="sng" algn="ctr">
                      <a:noFill/>
                      <a:prstDash val="solid"/>
                      <a:round/>
                      <a:headEnd type="none" w="med" len="med"/>
                      <a:tailEnd type="none" w="med" len="med"/>
                    </a:lnL>
                    <a:lnR>
                      <a:noFill/>
                    </a:lnR>
                    <a:lnT>
                      <a:noFill/>
                    </a:lnT>
                    <a:lnB>
                      <a:noFill/>
                    </a:lnB>
                  </a:tcPr>
                </a:tc>
              </a:tr>
              <a:tr h="365760">
                <a:tc>
                  <a:txBody>
                    <a:bodyPr/>
                    <a:lstStyle/>
                    <a:p>
                      <a:pPr algn="l" fontAlgn="b"/>
                      <a:endParaRPr lang="en-US" sz="11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effectLst/>
                          <a:latin typeface="Arial"/>
                        </a:rPr>
                        <a:t>Less: Equity in </a:t>
                      </a:r>
                      <a:r>
                        <a:rPr lang="en-US" sz="1200" b="0" i="0" u="none" strike="noStrike" dirty="0" smtClean="0">
                          <a:effectLst/>
                          <a:latin typeface="Arial"/>
                        </a:rPr>
                        <a:t>Affiliates</a:t>
                      </a:r>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gridSpan="2">
                  <a:txBody>
                    <a:bodyPr/>
                    <a:lstStyle/>
                    <a:p>
                      <a:pPr algn="l" fontAlgn="b"/>
                      <a:r>
                        <a:rPr lang="en-US" sz="1200" b="0" i="0" u="none" strike="noStrike" dirty="0">
                          <a:effectLst/>
                          <a:latin typeface="Arial"/>
                        </a:rPr>
                        <a:t>             -   </a:t>
                      </a:r>
                    </a:p>
                  </a:txBody>
                  <a:tcPr marL="0" marR="0" marT="0" marB="0" anchor="b">
                    <a:lnL>
                      <a:noFill/>
                    </a:lnL>
                    <a:lnR>
                      <a:noFill/>
                    </a:lnR>
                    <a:lnT>
                      <a:noFill/>
                    </a:lnT>
                    <a:lnB>
                      <a:noFill/>
                    </a:lnB>
                    <a:solidFill>
                      <a:schemeClr val="bg2">
                        <a:lumMod val="20000"/>
                        <a:lumOff val="80000"/>
                      </a:schemeClr>
                    </a:solidFill>
                  </a:tcPr>
                </a:tc>
                <a:tc hMerge="1">
                  <a:txBody>
                    <a:bodyPr/>
                    <a:lstStyle/>
                    <a:p>
                      <a:pPr algn="l" fontAlgn="b"/>
                      <a:endParaRPr lang="en-US" sz="1200" b="0" i="0" u="none" strike="noStrike">
                        <a:effectLst/>
                        <a:latin typeface="Arial"/>
                      </a:endParaRPr>
                    </a:p>
                  </a:txBody>
                  <a:tcPr marL="0" marR="0" marT="0" marB="0" anchor="b">
                    <a:lnL>
                      <a:noFill/>
                    </a:lnL>
                    <a:lnR>
                      <a:noFill/>
                    </a:lnR>
                    <a:lnT>
                      <a:noFill/>
                    </a:lnT>
                    <a:lnB>
                      <a:noFill/>
                    </a:lnB>
                    <a:solidFill>
                      <a:schemeClr val="bg2">
                        <a:lumMod val="20000"/>
                        <a:lumOff val="80000"/>
                      </a:schemeClr>
                    </a:solidFill>
                  </a:tcPr>
                </a:tc>
                <a:tc>
                  <a:txBody>
                    <a:bodyPr/>
                    <a:lstStyle/>
                    <a:p>
                      <a:endParaRPr lang="en-US" sz="1200" dirty="0"/>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chemeClr val="bg2">
                        <a:lumMod val="20000"/>
                        <a:lumOff val="80000"/>
                      </a:schemeClr>
                    </a:solidFill>
                  </a:tcPr>
                </a:tc>
                <a:tc>
                  <a:txBody>
                    <a:bodyPr/>
                    <a:lstStyle/>
                    <a:p>
                      <a:pPr algn="l"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chemeClr val="bg2">
                        <a:lumMod val="20000"/>
                        <a:lumOff val="80000"/>
                      </a:schemeClr>
                    </a:solidFill>
                  </a:tcPr>
                </a:tc>
                <a:tc>
                  <a:txBody>
                    <a:bodyPr/>
                    <a:lstStyle/>
                    <a:p>
                      <a:pPr algn="l" fontAlgn="b"/>
                      <a:r>
                        <a:rPr lang="en-US" sz="1200" b="0" i="0" u="none" strike="noStrike" dirty="0">
                          <a:effectLst/>
                          <a:latin typeface="Arial"/>
                        </a:rPr>
                        <a:t>Current Shares Outstanding</a:t>
                      </a:r>
                    </a:p>
                  </a:txBody>
                  <a:tcPr marL="0" marR="0" marT="0" marB="0" anchor="b">
                    <a:lnL>
                      <a:noFill/>
                    </a:lnL>
                    <a:lnR>
                      <a:noFill/>
                    </a:lnR>
                    <a:lnT>
                      <a:noFill/>
                    </a:lnT>
                    <a:lnB>
                      <a:noFill/>
                    </a:lnB>
                    <a:solidFill>
                      <a:schemeClr val="bg2">
                        <a:lumMod val="20000"/>
                        <a:lumOff val="80000"/>
                      </a:schemeClr>
                    </a:solidFill>
                  </a:tcPr>
                </a:tc>
                <a:tc>
                  <a:txBody>
                    <a:bodyPr/>
                    <a:lstStyle/>
                    <a:p>
                      <a:pPr algn="l" fontAlgn="b"/>
                      <a:r>
                        <a:rPr lang="en-US" sz="1200" b="0" i="0" u="none" strike="noStrike" dirty="0">
                          <a:effectLst/>
                          <a:latin typeface="Arial"/>
                        </a:rPr>
                        <a:t>     475.5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gridSpan="2">
                  <a:txBody>
                    <a:bodyPr/>
                    <a:lstStyle/>
                    <a:p>
                      <a:pPr algn="l" fontAlgn="b"/>
                      <a:r>
                        <a:rPr lang="en-US" sz="1200" b="0" i="0" u="none" strike="noStrike" dirty="0">
                          <a:effectLst/>
                          <a:latin typeface="Arial"/>
                        </a:rPr>
                        <a:t>   77.3%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hMerge="1">
                  <a:txBody>
                    <a:bodyPr/>
                    <a:lstStyle/>
                    <a:p>
                      <a:pPr algn="l" fontAlgn="b"/>
                      <a:endParaRPr lang="en-US" sz="12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endParaRPr lang="en-US" sz="1200" dirty="0"/>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effectLst/>
                          <a:latin typeface="Arial"/>
                        </a:rPr>
                        <a:t>Subordinated Debt</a:t>
                      </a:r>
                    </a:p>
                  </a:txBody>
                  <a:tcPr marL="0" marR="0" marT="0" marB="0" anchor="b">
                    <a:lnL>
                      <a:noFill/>
                    </a:lnL>
                    <a:lnR>
                      <a:noFill/>
                    </a:lnR>
                    <a:lnT>
                      <a:noFill/>
                    </a:lnT>
                    <a:lnB>
                      <a:noFill/>
                    </a:lnB>
                  </a:tcPr>
                </a:tc>
                <a:tc>
                  <a:txBody>
                    <a:bodyPr/>
                    <a:lstStyle/>
                    <a:p>
                      <a:pPr algn="ctr" fontAlgn="b"/>
                      <a:r>
                        <a:rPr lang="en-US" sz="1200" b="1" i="0" u="none" strike="noStrike" dirty="0">
                          <a:solidFill>
                            <a:srgbClr val="0000FF"/>
                          </a:solidFill>
                          <a:effectLst/>
                          <a:latin typeface="Arial"/>
                        </a:rPr>
                        <a:t>      10.00% </a:t>
                      </a:r>
                    </a:p>
                  </a:txBody>
                  <a:tcPr marL="0" marR="0" marT="0" marB="0" anchor="b">
                    <a:lnL>
                      <a:noFill/>
                    </a:lnL>
                    <a:lnR>
                      <a:noFill/>
                    </a:lnR>
                    <a:lnT>
                      <a:noFill/>
                    </a:lnT>
                    <a:lnB>
                      <a:noFill/>
                    </a:lnB>
                    <a:solidFill>
                      <a:srgbClr val="FFFF00"/>
                    </a:solidFill>
                  </a:tcPr>
                </a:tc>
                <a:tc>
                  <a:txBody>
                    <a:bodyPr/>
                    <a:lstStyle/>
                    <a:p>
                      <a:pPr algn="ctr" fontAlgn="b"/>
                      <a:endParaRPr lang="en-US" sz="1200" b="0" i="0" u="none" strike="noStrike" dirty="0">
                        <a:solidFill>
                          <a:srgbClr val="0000FF"/>
                        </a:solidFill>
                        <a:effectLst/>
                        <a:latin typeface="Arial"/>
                      </a:endParaRPr>
                    </a:p>
                  </a:txBody>
                  <a:tcPr marL="0" marR="0" marT="0" marB="0" anchor="b">
                    <a:lnL>
                      <a:noFill/>
                    </a:lnL>
                    <a:lnR>
                      <a:noFill/>
                    </a:lnR>
                    <a:lnT>
                      <a:noFill/>
                    </a:lnT>
                    <a:lnB>
                      <a:noFill/>
                    </a:lnB>
                  </a:tcPr>
                </a:tc>
                <a:tc gridSpan="2">
                  <a:txBody>
                    <a:bodyPr/>
                    <a:lstStyle/>
                    <a:p>
                      <a:pPr algn="l" fontAlgn="b"/>
                      <a:r>
                        <a:rPr lang="en-US" sz="1200" b="1" i="0" u="none" strike="noStrike" dirty="0">
                          <a:solidFill>
                            <a:srgbClr val="0000FF"/>
                          </a:solidFill>
                          <a:effectLst/>
                          <a:latin typeface="Arial"/>
                        </a:rPr>
                        <a:t>             -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00"/>
                    </a:solidFill>
                  </a:tcPr>
                </a:tc>
                <a:tc hMerge="1">
                  <a:txBody>
                    <a:bodyPr/>
                    <a:lstStyle/>
                    <a:p>
                      <a:pPr algn="l" fontAlgn="b"/>
                      <a:endParaRPr lang="en-US" sz="1200" b="1" i="0" u="none" strike="noStrike" dirty="0">
                        <a:solidFill>
                          <a:srgbClr val="0000FF"/>
                        </a:solidFill>
                        <a:effectLst/>
                        <a:latin typeface="Arial"/>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l" fontAlgn="b"/>
                      <a:endParaRPr lang="en-US" sz="1200" b="0" i="0" u="none" strike="noStrike" dirty="0">
                        <a:effectLst/>
                        <a:latin typeface="Arial"/>
                      </a:endParaRPr>
                    </a:p>
                  </a:txBody>
                  <a:tcPr marL="0" marR="0" marT="0" marB="0" anchor="b">
                    <a:lnL w="12700" cap="flat" cmpd="sng" algn="ctr">
                      <a:noFill/>
                      <a:prstDash val="solid"/>
                      <a:round/>
                      <a:headEnd type="none" w="med" len="med"/>
                      <a:tailEnd type="none" w="med" len="med"/>
                    </a:lnL>
                    <a:lnR>
                      <a:noFill/>
                    </a:lnR>
                    <a:lnT>
                      <a:noFill/>
                    </a:lnT>
                    <a:lnB>
                      <a:noFill/>
                    </a:lnB>
                  </a:tcPr>
                </a:tc>
              </a:tr>
              <a:tr h="365760">
                <a:tc>
                  <a:txBody>
                    <a:bodyPr/>
                    <a:lstStyle/>
                    <a:p>
                      <a:pPr algn="l" fontAlgn="b"/>
                      <a:endParaRPr lang="en-US" sz="11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effectLst/>
                          <a:latin typeface="Arial"/>
                        </a:rPr>
                        <a:t>Plus: Total Debt</a:t>
                      </a:r>
                    </a:p>
                  </a:txBody>
                  <a:tcPr marL="0" marR="0" marT="0" marB="0" anchor="b">
                    <a:lnL>
                      <a:noFill/>
                    </a:lnL>
                    <a:lnR>
                      <a:noFill/>
                    </a:lnR>
                    <a:lnT>
                      <a:noFill/>
                    </a:lnT>
                    <a:lnB>
                      <a:noFill/>
                    </a:lnB>
                    <a:solidFill>
                      <a:schemeClr val="bg2">
                        <a:lumMod val="20000"/>
                        <a:lumOff val="80000"/>
                      </a:schemeClr>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gridSpan="2">
                  <a:txBody>
                    <a:bodyPr/>
                    <a:lstStyle/>
                    <a:p>
                      <a:pPr algn="l" fontAlgn="b"/>
                      <a:r>
                        <a:rPr lang="en-US" sz="1200" b="0" i="0" u="none" strike="noStrike" dirty="0">
                          <a:effectLst/>
                          <a:latin typeface="Arial"/>
                        </a:rPr>
                        <a:t>           9.1 </a:t>
                      </a:r>
                    </a:p>
                  </a:txBody>
                  <a:tcPr marL="0" marR="0" marT="0" marB="0" anchor="b">
                    <a:lnL>
                      <a:noFill/>
                    </a:lnL>
                    <a:lnR>
                      <a:noFill/>
                    </a:lnR>
                    <a:lnT>
                      <a:noFill/>
                    </a:lnT>
                    <a:lnB>
                      <a:noFill/>
                    </a:lnB>
                    <a:solidFill>
                      <a:schemeClr val="bg2">
                        <a:lumMod val="20000"/>
                        <a:lumOff val="80000"/>
                      </a:schemeClr>
                    </a:solidFill>
                  </a:tcPr>
                </a:tc>
                <a:tc hMerge="1">
                  <a:txBody>
                    <a:bodyPr/>
                    <a:lstStyle/>
                    <a:p>
                      <a:pPr algn="l" fontAlgn="b"/>
                      <a:endParaRPr lang="en-US" sz="1200" b="0" i="0" u="none" strike="noStrike">
                        <a:effectLst/>
                        <a:latin typeface="Arial"/>
                      </a:endParaRPr>
                    </a:p>
                  </a:txBody>
                  <a:tcPr marL="0" marR="0" marT="0" marB="0" anchor="b">
                    <a:lnL>
                      <a:noFill/>
                    </a:lnL>
                    <a:lnR>
                      <a:noFill/>
                    </a:lnR>
                    <a:lnT>
                      <a:noFill/>
                    </a:lnT>
                    <a:lnB>
                      <a:noFill/>
                    </a:lnB>
                    <a:solidFill>
                      <a:schemeClr val="bg2">
                        <a:lumMod val="20000"/>
                        <a:lumOff val="80000"/>
                      </a:schemeClr>
                    </a:solidFill>
                  </a:tcPr>
                </a:tc>
                <a:tc>
                  <a:txBody>
                    <a:bodyPr/>
                    <a:lstStyle/>
                    <a:p>
                      <a:endParaRPr lang="en-US" sz="1200" dirty="0"/>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chemeClr val="bg2">
                        <a:lumMod val="20000"/>
                        <a:lumOff val="80000"/>
                      </a:schemeClr>
                    </a:solidFill>
                  </a:tcPr>
                </a:tc>
                <a:tc>
                  <a:txBody>
                    <a:bodyPr/>
                    <a:lstStyle/>
                    <a:p>
                      <a:pPr algn="l"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chemeClr val="bg2">
                        <a:lumMod val="20000"/>
                        <a:lumOff val="80000"/>
                      </a:schemeClr>
                    </a:solidFill>
                  </a:tcPr>
                </a:tc>
                <a:tc>
                  <a:txBody>
                    <a:bodyPr/>
                    <a:lstStyle/>
                    <a:p>
                      <a:pPr algn="l" fontAlgn="b"/>
                      <a:r>
                        <a:rPr lang="en-US" sz="1200" b="0" i="0" u="none" strike="noStrike" dirty="0">
                          <a:effectLst/>
                          <a:latin typeface="Arial"/>
                        </a:rPr>
                        <a:t>New Common Shares Issued</a:t>
                      </a:r>
                    </a:p>
                  </a:txBody>
                  <a:tcPr marL="0" marR="0" marT="0" marB="0" anchor="b">
                    <a:lnL>
                      <a:noFill/>
                    </a:lnL>
                    <a:lnR>
                      <a:noFill/>
                    </a:lnR>
                    <a:lnT>
                      <a:noFill/>
                    </a:lnT>
                    <a:lnB>
                      <a:noFill/>
                    </a:lnB>
                    <a:solidFill>
                      <a:schemeClr val="bg2">
                        <a:lumMod val="20000"/>
                        <a:lumOff val="80000"/>
                      </a:schemeClr>
                    </a:solidFill>
                  </a:tcPr>
                </a:tc>
                <a:tc>
                  <a:txBody>
                    <a:bodyPr/>
                    <a:lstStyle/>
                    <a:p>
                      <a:pPr algn="l" fontAlgn="b"/>
                      <a:r>
                        <a:rPr lang="en-US" sz="1200" b="0" i="0" u="none" strike="noStrike" dirty="0">
                          <a:effectLst/>
                          <a:latin typeface="Arial"/>
                        </a:rPr>
                        <a:t>     139.4 </a:t>
                      </a:r>
                    </a:p>
                  </a:txBody>
                  <a:tcPr marL="0" marR="0" marT="0" marB="0" anchor="b">
                    <a:lnL>
                      <a:noFill/>
                    </a:lnL>
                    <a:lnR>
                      <a:noFill/>
                    </a:lnR>
                    <a:lnT>
                      <a:noFill/>
                    </a:lnT>
                    <a:lnB>
                      <a:noFill/>
                    </a:lnB>
                    <a:solidFill>
                      <a:schemeClr val="bg2">
                        <a:lumMod val="20000"/>
                        <a:lumOff val="80000"/>
                      </a:schemeClr>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gridSpan="2">
                  <a:txBody>
                    <a:bodyPr/>
                    <a:lstStyle/>
                    <a:p>
                      <a:pPr algn="l" fontAlgn="b"/>
                      <a:r>
                        <a:rPr lang="en-US" sz="1200" b="0" i="0" u="none" strike="noStrike" dirty="0">
                          <a:effectLst/>
                          <a:latin typeface="Arial"/>
                        </a:rPr>
                        <a:t>   22.7% </a:t>
                      </a:r>
                    </a:p>
                  </a:txBody>
                  <a:tcPr marL="0" marR="0" marT="0" marB="0" anchor="b">
                    <a:lnL>
                      <a:noFill/>
                    </a:lnL>
                    <a:lnR>
                      <a:noFill/>
                    </a:lnR>
                    <a:lnT>
                      <a:noFill/>
                    </a:lnT>
                    <a:lnB>
                      <a:noFill/>
                    </a:lnB>
                    <a:solidFill>
                      <a:schemeClr val="bg2">
                        <a:lumMod val="20000"/>
                        <a:lumOff val="80000"/>
                      </a:schemeClr>
                    </a:solidFill>
                  </a:tcPr>
                </a:tc>
                <a:tc hMerge="1">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a:txBody>
                    <a:bodyPr/>
                    <a:lstStyle/>
                    <a:p>
                      <a:endParaRPr lang="en-US" sz="1200" dirty="0"/>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effectLst/>
                          <a:latin typeface="Arial"/>
                        </a:rPr>
                        <a:t>   Total Sources</a:t>
                      </a: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gridSpan="2">
                  <a:txBody>
                    <a:bodyPr/>
                    <a:lstStyle/>
                    <a:p>
                      <a:pPr algn="l" fontAlgn="b"/>
                      <a:r>
                        <a:rPr lang="en-US" sz="1200" b="0" i="0" u="none" strike="noStrike" dirty="0">
                          <a:effectLst/>
                          <a:latin typeface="Arial"/>
                        </a:rPr>
                        <a:t> $   6,187.7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pPr algn="l" fontAlgn="b"/>
                      <a:endParaRPr lang="en-US" sz="12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effectLst/>
                        <a:latin typeface="Arial"/>
                      </a:endParaRPr>
                    </a:p>
                  </a:txBody>
                  <a:tcPr marL="0" marR="0" marT="0" marB="0" anchor="b">
                    <a:lnL w="12700" cap="flat" cmpd="sng" algn="ctr">
                      <a:noFill/>
                      <a:prstDash val="solid"/>
                      <a:round/>
                      <a:headEnd type="none" w="med" len="med"/>
                      <a:tailEnd type="none" w="med" len="med"/>
                    </a:lnL>
                    <a:lnR>
                      <a:noFill/>
                    </a:lnR>
                    <a:lnT>
                      <a:noFill/>
                    </a:lnT>
                    <a:lnB>
                      <a:noFill/>
                    </a:lnB>
                  </a:tcPr>
                </a:tc>
              </a:tr>
              <a:tr h="365760">
                <a:tc>
                  <a:txBody>
                    <a:bodyPr/>
                    <a:lstStyle/>
                    <a:p>
                      <a:pPr algn="l" fontAlgn="b"/>
                      <a:endParaRPr lang="en-US" sz="11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effectLst/>
                          <a:latin typeface="Arial"/>
                        </a:rPr>
                        <a:t>Plus: Noncontrolling Interests</a:t>
                      </a:r>
                    </a:p>
                  </a:txBody>
                  <a:tcPr marL="0" marR="0" marT="0" marB="0" anchor="b">
                    <a:lnL>
                      <a:noFill/>
                    </a:lnL>
                    <a:lnR>
                      <a:noFill/>
                    </a:lnR>
                    <a:lnT>
                      <a:noFill/>
                    </a:lnT>
                    <a:lnB>
                      <a:noFill/>
                    </a:lnB>
                    <a:solidFill>
                      <a:schemeClr val="bg2">
                        <a:lumMod val="20000"/>
                        <a:lumOff val="80000"/>
                      </a:schemeClr>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gridSpan="2">
                  <a:txBody>
                    <a:bodyPr/>
                    <a:lstStyle/>
                    <a:p>
                      <a:pPr algn="l" fontAlgn="b"/>
                      <a:r>
                        <a:rPr lang="en-US" sz="1200" b="0" i="0" u="none" strike="noStrike" dirty="0">
                          <a:effectLst/>
                          <a:latin typeface="Arial"/>
                        </a:rPr>
                        <a:t>             -   </a:t>
                      </a:r>
                    </a:p>
                  </a:txBody>
                  <a:tcPr marL="0" marR="0" marT="0" marB="0" anchor="b">
                    <a:lnL>
                      <a:noFill/>
                    </a:lnL>
                    <a:lnR>
                      <a:noFill/>
                    </a:lnR>
                    <a:lnT>
                      <a:noFill/>
                    </a:lnT>
                    <a:lnB>
                      <a:noFill/>
                    </a:lnB>
                    <a:solidFill>
                      <a:schemeClr val="bg2">
                        <a:lumMod val="20000"/>
                        <a:lumOff val="80000"/>
                      </a:schemeClr>
                    </a:solidFill>
                  </a:tcPr>
                </a:tc>
                <a:tc hMerge="1">
                  <a:txBody>
                    <a:bodyPr/>
                    <a:lstStyle/>
                    <a:p>
                      <a:pPr algn="l" fontAlgn="b"/>
                      <a:endParaRPr lang="en-US" sz="1200" b="0" i="0" u="none" strike="noStrike">
                        <a:effectLst/>
                        <a:latin typeface="Arial"/>
                      </a:endParaRPr>
                    </a:p>
                  </a:txBody>
                  <a:tcPr marL="0" marR="0" marT="0" marB="0" anchor="b">
                    <a:lnL>
                      <a:noFill/>
                    </a:lnL>
                    <a:lnR>
                      <a:noFill/>
                    </a:lnR>
                    <a:lnT>
                      <a:noFill/>
                    </a:lnT>
                    <a:lnB>
                      <a:noFill/>
                    </a:lnB>
                    <a:solidFill>
                      <a:schemeClr val="bg2">
                        <a:lumMod val="20000"/>
                        <a:lumOff val="80000"/>
                      </a:schemeClr>
                    </a:solidFill>
                  </a:tcPr>
                </a:tc>
                <a:tc>
                  <a:txBody>
                    <a:bodyPr/>
                    <a:lstStyle/>
                    <a:p>
                      <a:endParaRPr lang="en-US" sz="1200" dirty="0"/>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chemeClr val="bg2">
                        <a:lumMod val="20000"/>
                        <a:lumOff val="80000"/>
                      </a:schemeClr>
                    </a:solidFill>
                  </a:tcPr>
                </a:tc>
                <a:tc>
                  <a:txBody>
                    <a:bodyPr/>
                    <a:lstStyle/>
                    <a:p>
                      <a:pPr algn="l"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chemeClr val="bg2">
                        <a:lumMod val="20000"/>
                        <a:lumOff val="80000"/>
                      </a:schemeClr>
                    </a:solidFill>
                  </a:tcPr>
                </a:tc>
                <a:tc>
                  <a:txBody>
                    <a:bodyPr/>
                    <a:lstStyle/>
                    <a:p>
                      <a:pPr algn="l" fontAlgn="b"/>
                      <a:r>
                        <a:rPr lang="en-US" sz="1200" b="0" i="0" u="none" strike="noStrike" dirty="0">
                          <a:effectLst/>
                          <a:latin typeface="Arial"/>
                        </a:rPr>
                        <a:t>Convertible Preferred Shares</a:t>
                      </a:r>
                    </a:p>
                  </a:txBody>
                  <a:tcPr marL="0" marR="0" marT="0" marB="0" anchor="b">
                    <a:lnL>
                      <a:noFill/>
                    </a:lnL>
                    <a:lnR>
                      <a:noFill/>
                    </a:lnR>
                    <a:lnT>
                      <a:noFill/>
                    </a:lnT>
                    <a:lnB>
                      <a:noFill/>
                    </a:lnB>
                    <a:solidFill>
                      <a:schemeClr val="bg2">
                        <a:lumMod val="20000"/>
                        <a:lumOff val="80000"/>
                      </a:schemeClr>
                    </a:solidFill>
                  </a:tcPr>
                </a:tc>
                <a:tc>
                  <a:txBody>
                    <a:bodyPr/>
                    <a:lstStyle/>
                    <a:p>
                      <a:pPr algn="l" fontAlgn="b"/>
                      <a:r>
                        <a:rPr lang="en-US" sz="1200" b="0" i="0" u="none" strike="noStrike" dirty="0">
                          <a:effectLst/>
                          <a:latin typeface="Arial"/>
                        </a:rPr>
                        <a:t>          -   </a:t>
                      </a:r>
                    </a:p>
                  </a:txBody>
                  <a:tcPr marL="0" marR="0" marT="0" marB="0" anchor="b">
                    <a:lnL>
                      <a:noFill/>
                    </a:lnL>
                    <a:lnR>
                      <a:noFill/>
                    </a:lnR>
                    <a:lnT>
                      <a:noFill/>
                    </a:lnT>
                    <a:lnB>
                      <a:noFill/>
                    </a:lnB>
                    <a:solidFill>
                      <a:schemeClr val="bg2">
                        <a:lumMod val="20000"/>
                        <a:lumOff val="80000"/>
                      </a:schemeClr>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gridSpan="2">
                  <a:txBody>
                    <a:bodyPr/>
                    <a:lstStyle/>
                    <a:p>
                      <a:pPr algn="l" fontAlgn="b"/>
                      <a:r>
                        <a:rPr lang="en-US" sz="1200" b="0" i="0" u="none" strike="noStrike" dirty="0">
                          <a:effectLst/>
                          <a:latin typeface="Arial"/>
                        </a:rPr>
                        <a:t>           -  </a:t>
                      </a:r>
                    </a:p>
                  </a:txBody>
                  <a:tcPr marL="0" marR="0" marT="0" marB="0" anchor="b">
                    <a:lnL>
                      <a:noFill/>
                    </a:lnL>
                    <a:lnR>
                      <a:noFill/>
                    </a:lnR>
                    <a:lnT>
                      <a:noFill/>
                    </a:lnT>
                    <a:lnB>
                      <a:noFill/>
                    </a:lnB>
                    <a:solidFill>
                      <a:schemeClr val="bg2">
                        <a:lumMod val="20000"/>
                        <a:lumOff val="80000"/>
                      </a:schemeClr>
                    </a:solidFill>
                  </a:tcPr>
                </a:tc>
                <a:tc hMerge="1">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a:txBody>
                    <a:bodyPr/>
                    <a:lstStyle/>
                    <a:p>
                      <a:endParaRPr lang="en-US" sz="1200" dirty="0"/>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gridSpan="2">
                  <a:txBody>
                    <a:bodyPr/>
                    <a:lstStyle/>
                    <a:p>
                      <a:endParaRPr lang="en-US" sz="1800" dirty="0"/>
                    </a:p>
                  </a:txBody>
                  <a:tcPr marL="0" marR="0" marT="0" marB="0" anchor="b">
                    <a:lnL>
                      <a:noFill/>
                    </a:lnL>
                    <a:lnR>
                      <a:noFill/>
                    </a:lnR>
                    <a:lnT>
                      <a:noFill/>
                    </a:lnT>
                    <a:lnB>
                      <a:noFill/>
                    </a:lnB>
                  </a:tcPr>
                </a:tc>
                <a:tc hMerge="1">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w="12700" cap="flat" cmpd="sng" algn="ctr">
                      <a:noFill/>
                      <a:prstDash val="solid"/>
                      <a:round/>
                      <a:headEnd type="none" w="med" len="med"/>
                      <a:tailEnd type="none" w="med" len="med"/>
                    </a:lnL>
                    <a:lnR>
                      <a:noFill/>
                    </a:lnR>
                    <a:lnT>
                      <a:noFill/>
                    </a:lnT>
                    <a:lnB>
                      <a:noFill/>
                    </a:lnB>
                  </a:tcPr>
                </a:tc>
              </a:tr>
              <a:tr h="365760">
                <a:tc>
                  <a:txBody>
                    <a:bodyPr/>
                    <a:lstStyle/>
                    <a:p>
                      <a:pPr algn="l" fontAlgn="b"/>
                      <a:endParaRPr lang="en-US" sz="11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effectLst/>
                          <a:latin typeface="Arial"/>
                        </a:rPr>
                        <a:t>Less Other Adjustments</a:t>
                      </a:r>
                    </a:p>
                  </a:txBody>
                  <a:tcPr marL="0" marR="0" marT="0" marB="0" anchor="b">
                    <a:lnL>
                      <a:noFill/>
                    </a:lnL>
                    <a:lnR>
                      <a:noFill/>
                    </a:lnR>
                    <a:lnT>
                      <a:noFill/>
                    </a:lnT>
                    <a:lnB>
                      <a:noFill/>
                    </a:lnB>
                    <a:solidFill>
                      <a:schemeClr val="bg2">
                        <a:lumMod val="20000"/>
                        <a:lumOff val="80000"/>
                      </a:schemeClr>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gridSpan="2">
                  <a:txBody>
                    <a:bodyPr/>
                    <a:lstStyle/>
                    <a:p>
                      <a:pPr algn="l" fontAlgn="b"/>
                      <a:r>
                        <a:rPr lang="en-US" sz="1200" b="0" i="0" u="none" strike="noStrike" dirty="0">
                          <a:solidFill>
                            <a:srgbClr val="0000FF"/>
                          </a:solidFill>
                          <a:effectLst/>
                          <a:latin typeface="Arial"/>
                        </a:rPr>
                        <a:t>             -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c hMerge="1">
                  <a:txBody>
                    <a:bodyPr/>
                    <a:lstStyle/>
                    <a:p>
                      <a:pPr algn="l" fontAlgn="b"/>
                      <a:endParaRPr lang="en-US" sz="1200" b="0" i="0" u="none" strike="noStrike">
                        <a:solidFill>
                          <a:srgbClr val="0000FF"/>
                        </a:solidFill>
                        <a:effectLst/>
                        <a:latin typeface="Arial"/>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endParaRPr lang="en-US" sz="1200" dirty="0"/>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chemeClr val="bg2">
                        <a:lumMod val="20000"/>
                        <a:lumOff val="80000"/>
                      </a:schemeClr>
                    </a:solidFill>
                  </a:tcPr>
                </a:tc>
                <a:tc>
                  <a:txBody>
                    <a:bodyPr/>
                    <a:lstStyle/>
                    <a:p>
                      <a:pPr algn="l"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chemeClr val="bg2">
                        <a:lumMod val="20000"/>
                        <a:lumOff val="80000"/>
                      </a:schemeClr>
                    </a:solidFill>
                  </a:tcPr>
                </a:tc>
                <a:tc>
                  <a:txBody>
                    <a:bodyPr/>
                    <a:lstStyle/>
                    <a:p>
                      <a:pPr algn="l" fontAlgn="b"/>
                      <a:r>
                        <a:rPr lang="en-US" sz="1200" b="0" i="0" u="none" strike="noStrike" dirty="0">
                          <a:effectLst/>
                          <a:latin typeface="Arial"/>
                        </a:rPr>
                        <a:t>Convertible Debt</a:t>
                      </a:r>
                    </a:p>
                  </a:txBody>
                  <a:tcPr marL="0" marR="0" marT="0" marB="0" anchor="b">
                    <a:lnL>
                      <a:noFill/>
                    </a:lnL>
                    <a:lnR>
                      <a:noFill/>
                    </a:lnR>
                    <a:lnT>
                      <a:noFill/>
                    </a:lnT>
                    <a:lnB>
                      <a:noFill/>
                    </a:lnB>
                    <a:solidFill>
                      <a:schemeClr val="bg2">
                        <a:lumMod val="20000"/>
                        <a:lumOff val="80000"/>
                      </a:schemeClr>
                    </a:solidFill>
                  </a:tcPr>
                </a:tc>
                <a:tc>
                  <a:txBody>
                    <a:bodyPr/>
                    <a:lstStyle/>
                    <a:p>
                      <a:pPr algn="l" fontAlgn="b"/>
                      <a:r>
                        <a:rPr lang="en-US" sz="1200" b="0" i="0" u="none" strike="noStrike" dirty="0">
                          <a:effectLst/>
                          <a:latin typeface="Arial"/>
                        </a:rPr>
                        <a:t>          -   </a:t>
                      </a:r>
                    </a:p>
                  </a:txBody>
                  <a:tcPr marL="0" marR="0" marT="0" marB="0" anchor="b">
                    <a:lnL>
                      <a:noFill/>
                    </a:lnL>
                    <a:lnR>
                      <a:noFill/>
                    </a:lnR>
                    <a:lnT>
                      <a:noFill/>
                    </a:lnT>
                    <a:lnB>
                      <a:noFill/>
                    </a:lnB>
                    <a:solidFill>
                      <a:schemeClr val="bg2">
                        <a:lumMod val="20000"/>
                        <a:lumOff val="80000"/>
                      </a:schemeClr>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gridSpan="2">
                  <a:txBody>
                    <a:bodyPr/>
                    <a:lstStyle/>
                    <a:p>
                      <a:pPr algn="l" fontAlgn="b"/>
                      <a:r>
                        <a:rPr lang="en-US" sz="1200" b="0" i="0" u="none" strike="noStrike" dirty="0">
                          <a:effectLst/>
                          <a:latin typeface="Arial"/>
                        </a:rPr>
                        <a:t>           -  </a:t>
                      </a:r>
                    </a:p>
                  </a:txBody>
                  <a:tcPr marL="0" marR="0" marT="0" marB="0" anchor="b">
                    <a:lnL>
                      <a:noFill/>
                    </a:lnL>
                    <a:lnR>
                      <a:noFill/>
                    </a:lnR>
                    <a:lnT>
                      <a:noFill/>
                    </a:lnT>
                    <a:lnB>
                      <a:noFill/>
                    </a:lnB>
                    <a:solidFill>
                      <a:schemeClr val="bg2">
                        <a:lumMod val="20000"/>
                        <a:lumOff val="80000"/>
                      </a:schemeClr>
                    </a:solidFill>
                  </a:tcPr>
                </a:tc>
                <a:tc hMerge="1">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a:txBody>
                    <a:bodyPr/>
                    <a:lstStyle/>
                    <a:p>
                      <a:endParaRPr lang="en-US" sz="1200" dirty="0"/>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effectLst/>
                          <a:latin typeface="Arial"/>
                        </a:rPr>
                        <a:t>Equity Consideration</a:t>
                      </a: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gridSpan="2">
                  <a:txBody>
                    <a:bodyPr/>
                    <a:lstStyle/>
                    <a:p>
                      <a:pPr algn="l" fontAlgn="b"/>
                      <a:r>
                        <a:rPr lang="en-US" sz="1200" b="0" i="0" u="none" strike="noStrike" dirty="0">
                          <a:effectLst/>
                          <a:latin typeface="Arial"/>
                        </a:rPr>
                        <a:t> $   6,187.7 </a:t>
                      </a:r>
                    </a:p>
                  </a:txBody>
                  <a:tcPr marL="0" marR="0" marT="0" marB="0" anchor="b">
                    <a:lnL>
                      <a:noFill/>
                    </a:lnL>
                    <a:lnR>
                      <a:noFill/>
                    </a:lnR>
                    <a:lnT>
                      <a:noFill/>
                    </a:lnT>
                    <a:lnB>
                      <a:noFill/>
                    </a:lnB>
                  </a:tcPr>
                </a:tc>
                <a:tc hMerge="1">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w="12700" cap="flat" cmpd="sng" algn="ctr">
                      <a:noFill/>
                      <a:prstDash val="solid"/>
                      <a:round/>
                      <a:headEnd type="none" w="med" len="med"/>
                      <a:tailEnd type="none" w="med" len="med"/>
                    </a:lnL>
                    <a:lnR>
                      <a:noFill/>
                    </a:lnR>
                    <a:lnT>
                      <a:noFill/>
                    </a:lnT>
                    <a:lnB>
                      <a:noFill/>
                    </a:lnB>
                  </a:tcPr>
                </a:tc>
              </a:tr>
              <a:tr h="352736">
                <a:tc>
                  <a:txBody>
                    <a:bodyPr/>
                    <a:lstStyle/>
                    <a:p>
                      <a:pPr algn="l" fontAlgn="b"/>
                      <a:endParaRPr lang="en-US" sz="11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effectLst/>
                          <a:latin typeface="Arial"/>
                        </a:rPr>
                        <a:t>   Enterprise Value</a:t>
                      </a:r>
                    </a:p>
                  </a:txBody>
                  <a:tcPr marL="0" marR="0" marT="0" marB="0" anchor="b">
                    <a:lnL>
                      <a:noFill/>
                    </a:lnL>
                    <a:lnR>
                      <a:noFill/>
                    </a:lnR>
                    <a:lnT>
                      <a:noFill/>
                    </a:lnT>
                    <a:lnB>
                      <a:noFill/>
                    </a:lnB>
                    <a:solidFill>
                      <a:schemeClr val="bg2">
                        <a:lumMod val="20000"/>
                        <a:lumOff val="80000"/>
                      </a:schemeClr>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gridSpan="2">
                  <a:txBody>
                    <a:bodyPr/>
                    <a:lstStyle/>
                    <a:p>
                      <a:pPr algn="l" fontAlgn="b"/>
                      <a:r>
                        <a:rPr lang="en-US" sz="1200" b="0" i="0" u="none" strike="noStrike" dirty="0">
                          <a:effectLst/>
                          <a:latin typeface="Arial"/>
                        </a:rPr>
                        <a:t> $  5,992.9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hMerge="1">
                  <a:txBody>
                    <a:bodyPr/>
                    <a:lstStyle/>
                    <a:p>
                      <a:pPr algn="l" fontAlgn="b"/>
                      <a:endParaRPr lang="en-US" sz="1200" b="0" i="0" u="none" strike="noStrike">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endParaRPr lang="en-US" sz="1200" dirty="0"/>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chemeClr val="bg2">
                        <a:lumMod val="20000"/>
                        <a:lumOff val="80000"/>
                      </a:schemeClr>
                    </a:solidFill>
                  </a:tcPr>
                </a:tc>
                <a:tc>
                  <a:txBody>
                    <a:bodyPr/>
                    <a:lstStyle/>
                    <a:p>
                      <a:pPr algn="l"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chemeClr val="bg2">
                        <a:lumMod val="20000"/>
                        <a:lumOff val="80000"/>
                      </a:schemeClr>
                    </a:solidFill>
                  </a:tcPr>
                </a:tc>
                <a:tc>
                  <a:txBody>
                    <a:bodyPr/>
                    <a:lstStyle/>
                    <a:p>
                      <a:pPr algn="l" fontAlgn="b"/>
                      <a:r>
                        <a:rPr lang="en-US" sz="1200" b="0" i="0" u="none" strike="noStrike" dirty="0">
                          <a:effectLst/>
                          <a:latin typeface="Arial"/>
                        </a:rPr>
                        <a:t>New Warrants Issued</a:t>
                      </a:r>
                    </a:p>
                  </a:txBody>
                  <a:tcPr marL="0" marR="0" marT="0" marB="0" anchor="b">
                    <a:lnL>
                      <a:noFill/>
                    </a:lnL>
                    <a:lnR>
                      <a:noFill/>
                    </a:lnR>
                    <a:lnT>
                      <a:noFill/>
                    </a:lnT>
                    <a:lnB>
                      <a:noFill/>
                    </a:lnB>
                    <a:solidFill>
                      <a:schemeClr val="bg2">
                        <a:lumMod val="20000"/>
                        <a:lumOff val="80000"/>
                      </a:schemeClr>
                    </a:solidFill>
                  </a:tcPr>
                </a:tc>
                <a:tc>
                  <a:txBody>
                    <a:bodyPr/>
                    <a:lstStyle/>
                    <a:p>
                      <a:pPr algn="l" fontAlgn="b"/>
                      <a:r>
                        <a:rPr lang="en-US" sz="1200" b="0" i="0" u="none" strike="noStrike" dirty="0">
                          <a:effectLst/>
                          <a:latin typeface="Arial"/>
                        </a:rPr>
                        <a:t>          -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l" fontAlgn="b"/>
                      <a:endParaRPr lang="en-US" sz="1200" b="0" i="0" u="sng"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gridSpan="2">
                  <a:txBody>
                    <a:bodyPr/>
                    <a:lstStyle/>
                    <a:p>
                      <a:pPr algn="l" fontAlgn="b"/>
                      <a:r>
                        <a:rPr lang="en-US" sz="1200" b="0" i="0" u="none" strike="noStrike" dirty="0">
                          <a:effectLst/>
                          <a:latin typeface="Arial"/>
                        </a:rPr>
                        <a:t>           -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c hMerge="1">
                  <a:txBody>
                    <a:bodyPr/>
                    <a:lstStyle/>
                    <a:p>
                      <a:pPr algn="l" fontAlgn="b"/>
                      <a:endParaRPr lang="en-US" sz="1200" b="0" i="0" u="none" strike="noStrike" dirty="0">
                        <a:effectLst/>
                        <a:latin typeface="Arial"/>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endParaRPr lang="en-US" sz="1200" dirty="0"/>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effectLst/>
                          <a:latin typeface="Arial"/>
                        </a:rPr>
                        <a:t>Transaction Expenses  </a:t>
                      </a:r>
                    </a:p>
                  </a:txBody>
                  <a:tcPr marL="0" marR="0" marT="0" marB="0" anchor="b">
                    <a:lnL>
                      <a:noFill/>
                    </a:lnL>
                    <a:lnR>
                      <a:noFill/>
                    </a:lnR>
                    <a:lnT>
                      <a:noFill/>
                    </a:lnT>
                    <a:lnB>
                      <a:noFill/>
                    </a:lnB>
                  </a:tcPr>
                </a:tc>
                <a:tc>
                  <a:txBody>
                    <a:bodyPr/>
                    <a:lstStyle/>
                    <a:p>
                      <a:pPr algn="ctr" fontAlgn="b"/>
                      <a:r>
                        <a:rPr lang="en-US" sz="1200" b="1" i="0" u="none" strike="noStrike" dirty="0">
                          <a:solidFill>
                            <a:srgbClr val="0000FF"/>
                          </a:solidFill>
                          <a:effectLst/>
                          <a:latin typeface="Arial"/>
                        </a:rPr>
                        <a:t>5 </a:t>
                      </a:r>
                      <a:r>
                        <a:rPr lang="en-US" sz="1200" b="1" i="0" u="none" strike="noStrike" dirty="0" smtClean="0">
                          <a:solidFill>
                            <a:srgbClr val="0000FF"/>
                          </a:solidFill>
                          <a:effectLst/>
                          <a:latin typeface="Arial"/>
                        </a:rPr>
                        <a:t>yrs.</a:t>
                      </a:r>
                      <a:endParaRPr lang="en-US" sz="1200" b="1" i="0" u="none" strike="noStrike" dirty="0">
                        <a:solidFill>
                          <a:srgbClr val="0000FF"/>
                        </a:solidFill>
                        <a:effectLst/>
                        <a:latin typeface="Arial"/>
                      </a:endParaRPr>
                    </a:p>
                  </a:txBody>
                  <a:tcPr marL="0" marR="0" marT="0" marB="0" anchor="b">
                    <a:lnL>
                      <a:noFill/>
                    </a:lnL>
                    <a:lnR>
                      <a:noFill/>
                    </a:lnR>
                    <a:lnT>
                      <a:noFill/>
                    </a:lnT>
                    <a:lnB>
                      <a:noFill/>
                    </a:lnB>
                    <a:solidFill>
                      <a:srgbClr val="FFFF00"/>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gridSpan="2">
                  <a:txBody>
                    <a:bodyPr/>
                    <a:lstStyle/>
                    <a:p>
                      <a:pPr algn="l" fontAlgn="b"/>
                      <a:r>
                        <a:rPr lang="en-US" sz="1200" b="1" i="0" u="none" strike="noStrike" dirty="0">
                          <a:solidFill>
                            <a:srgbClr val="0000FF"/>
                          </a:solidFill>
                          <a:effectLst/>
                          <a:latin typeface="Arial"/>
                        </a:rPr>
                        <a:t>               -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00"/>
                    </a:solidFill>
                  </a:tcPr>
                </a:tc>
                <a:tc hMerge="1">
                  <a:txBody>
                    <a:bodyPr/>
                    <a:lstStyle/>
                    <a:p>
                      <a:pPr algn="l" fontAlgn="b"/>
                      <a:endParaRPr lang="en-US" sz="1200" b="1" i="0" u="none" strike="noStrike" dirty="0">
                        <a:solidFill>
                          <a:srgbClr val="0000FF"/>
                        </a:solidFill>
                        <a:effectLst/>
                        <a:latin typeface="Arial"/>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l" fontAlgn="b"/>
                      <a:endParaRPr lang="en-US" sz="1200" b="0" i="0" u="none" strike="noStrike" dirty="0">
                        <a:effectLst/>
                        <a:latin typeface="Arial"/>
                      </a:endParaRPr>
                    </a:p>
                  </a:txBody>
                  <a:tcPr marL="0" marR="0" marT="0" marB="0" anchor="b">
                    <a:lnL w="12700" cap="flat" cmpd="sng" algn="ctr">
                      <a:noFill/>
                      <a:prstDash val="solid"/>
                      <a:round/>
                      <a:headEnd type="none" w="med" len="med"/>
                      <a:tailEnd type="none" w="med" len="med"/>
                    </a:lnL>
                    <a:lnR>
                      <a:noFill/>
                    </a:lnR>
                    <a:lnT>
                      <a:noFill/>
                    </a:lnT>
                    <a:lnB>
                      <a:noFill/>
                    </a:lnB>
                  </a:tcPr>
                </a:tc>
              </a:tr>
              <a:tr h="365760">
                <a:tc>
                  <a:txBody>
                    <a:bodyPr/>
                    <a:lstStyle/>
                    <a:p>
                      <a:pPr algn="l" fontAlgn="b"/>
                      <a:endParaRPr lang="en-US" sz="11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gridSpan="2">
                  <a:txBody>
                    <a:bodyPr/>
                    <a:lstStyle/>
                    <a:p>
                      <a:endParaRPr lang="en-US" sz="1800" dirty="0"/>
                    </a:p>
                  </a:txBody>
                  <a:tcPr marL="0" marR="0" marT="0" marB="0" anchor="b">
                    <a:lnL>
                      <a:noFill/>
                    </a:lnL>
                    <a:lnR>
                      <a:noFill/>
                    </a:lnR>
                    <a:lnT>
                      <a:noFill/>
                    </a:lnT>
                    <a:lnB>
                      <a:noFill/>
                    </a:lnB>
                    <a:solidFill>
                      <a:schemeClr val="bg2">
                        <a:lumMod val="20000"/>
                        <a:lumOff val="80000"/>
                      </a:schemeClr>
                    </a:solidFill>
                  </a:tcPr>
                </a:tc>
                <a:tc hMerge="1">
                  <a:txBody>
                    <a:bodyPr/>
                    <a:lstStyle/>
                    <a:p>
                      <a:pPr algn="l" fontAlgn="b"/>
                      <a:endParaRPr lang="en-US" sz="1200" b="0" i="0" u="none" strike="noStrike">
                        <a:effectLst/>
                        <a:latin typeface="Arial"/>
                      </a:endParaRPr>
                    </a:p>
                  </a:txBody>
                  <a:tcPr marL="0" marR="0" marT="0" marB="0" anchor="b">
                    <a:lnL>
                      <a:noFill/>
                    </a:lnL>
                    <a:lnR>
                      <a:noFill/>
                    </a:lnR>
                    <a:lnT>
                      <a:noFill/>
                    </a:lnT>
                    <a:lnB>
                      <a:noFill/>
                    </a:lnB>
                    <a:solidFill>
                      <a:schemeClr val="bg2">
                        <a:lumMod val="20000"/>
                        <a:lumOff val="80000"/>
                      </a:schemeClr>
                    </a:solidFill>
                  </a:tcPr>
                </a:tc>
                <a:tc>
                  <a:txBody>
                    <a:bodyPr/>
                    <a:lstStyle/>
                    <a:p>
                      <a:endParaRPr lang="en-US" sz="1200" dirty="0"/>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chemeClr val="bg2">
                        <a:lumMod val="20000"/>
                        <a:lumOff val="80000"/>
                      </a:schemeClr>
                    </a:solidFill>
                  </a:tcPr>
                </a:tc>
                <a:tc>
                  <a:txBody>
                    <a:bodyPr/>
                    <a:lstStyle/>
                    <a:p>
                      <a:pPr algn="l"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chemeClr val="bg2">
                        <a:lumMod val="20000"/>
                        <a:lumOff val="80000"/>
                      </a:schemeClr>
                    </a:solidFill>
                  </a:tcPr>
                </a:tc>
                <a:tc>
                  <a:txBody>
                    <a:bodyPr/>
                    <a:lstStyle/>
                    <a:p>
                      <a:pPr algn="l" fontAlgn="b"/>
                      <a:r>
                        <a:rPr lang="en-US" sz="1200" b="0" i="0" u="none" strike="noStrike" dirty="0">
                          <a:effectLst/>
                          <a:latin typeface="Arial"/>
                        </a:rPr>
                        <a:t>   Total Shares</a:t>
                      </a:r>
                    </a:p>
                  </a:txBody>
                  <a:tcPr marL="0" marR="0" marT="0" marB="0" anchor="b">
                    <a:lnL>
                      <a:noFill/>
                    </a:lnL>
                    <a:lnR>
                      <a:noFill/>
                    </a:lnR>
                    <a:lnT>
                      <a:noFill/>
                    </a:lnT>
                    <a:lnB>
                      <a:noFill/>
                    </a:lnB>
                    <a:solidFill>
                      <a:schemeClr val="bg2">
                        <a:lumMod val="20000"/>
                        <a:lumOff val="80000"/>
                      </a:schemeClr>
                    </a:solidFill>
                  </a:tcPr>
                </a:tc>
                <a:tc>
                  <a:txBody>
                    <a:bodyPr/>
                    <a:lstStyle/>
                    <a:p>
                      <a:pPr algn="l" fontAlgn="b"/>
                      <a:r>
                        <a:rPr lang="en-US" sz="1200" b="0" i="0" u="none" strike="noStrike" dirty="0">
                          <a:effectLst/>
                          <a:latin typeface="Arial"/>
                        </a:rPr>
                        <a:t>     614.9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gridSpan="2">
                  <a:txBody>
                    <a:bodyPr/>
                    <a:lstStyle/>
                    <a:p>
                      <a:pPr algn="l" fontAlgn="b"/>
                      <a:r>
                        <a:rPr lang="en-US" sz="1200" b="0" i="0" u="none" strike="noStrike" dirty="0">
                          <a:effectLst/>
                          <a:latin typeface="Arial"/>
                        </a:rPr>
                        <a:t>  100.0%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hMerge="1">
                  <a:txBody>
                    <a:bodyPr/>
                    <a:lstStyle/>
                    <a:p>
                      <a:pPr algn="l" fontAlgn="b"/>
                      <a:endParaRPr lang="en-US" sz="12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endParaRPr lang="en-US" sz="1200" dirty="0"/>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effectLst/>
                          <a:latin typeface="Arial"/>
                        </a:rPr>
                        <a:t>   Total Uses</a:t>
                      </a: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gridSpan="2">
                  <a:txBody>
                    <a:bodyPr/>
                    <a:lstStyle/>
                    <a:p>
                      <a:pPr algn="l" fontAlgn="b"/>
                      <a:r>
                        <a:rPr lang="en-US" sz="1200" b="0" i="0" u="none" strike="noStrike" dirty="0">
                          <a:effectLst/>
                          <a:latin typeface="Arial"/>
                        </a:rPr>
                        <a:t> $   6,187.7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pPr algn="l" fontAlgn="b"/>
                      <a:endParaRPr lang="en-US" sz="12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effectLst/>
                        <a:latin typeface="Arial"/>
                      </a:endParaRPr>
                    </a:p>
                  </a:txBody>
                  <a:tcPr marL="0" marR="0" marT="0" marB="0" anchor="b">
                    <a:lnL w="12700" cap="flat" cmpd="sng" algn="ctr">
                      <a:noFill/>
                      <a:prstDash val="solid"/>
                      <a:round/>
                      <a:headEnd type="none" w="med" len="med"/>
                      <a:tailEnd type="none" w="med" len="med"/>
                    </a:lnL>
                    <a:lnR>
                      <a:noFill/>
                    </a:lnR>
                    <a:lnT>
                      <a:noFill/>
                    </a:lnT>
                    <a:lnB>
                      <a:noFill/>
                    </a:lnB>
                  </a:tcPr>
                </a:tc>
              </a:tr>
              <a:tr h="322766">
                <a:tc>
                  <a:txBody>
                    <a:bodyPr/>
                    <a:lstStyle/>
                    <a:p>
                      <a:pPr algn="l" fontAlgn="b"/>
                      <a:endParaRPr lang="en-US" sz="11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effectLst/>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effectLst/>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effectLst/>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gn="l" fontAlgn="b"/>
                      <a:r>
                        <a:rPr lang="en-US" sz="1200" b="0" i="0" u="none" strike="noStrike" dirty="0">
                          <a:effectLst/>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l" fontAlgn="b"/>
                      <a:endParaRPr lang="en-US" sz="1200" b="0" i="0" u="none" strike="noStrike">
                        <a:effectLst/>
                        <a:latin typeface="Arial"/>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effectLst/>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effectLst/>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effectLst/>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gn="l" fontAlgn="b"/>
                      <a:r>
                        <a:rPr lang="en-US" sz="1200" b="0" i="0" u="none" strike="noStrike" dirty="0">
                          <a:effectLst/>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l" fontAlgn="b"/>
                      <a:endParaRPr lang="en-US" sz="1200" b="0" i="0" u="none" strike="noStrike" dirty="0">
                        <a:effectLst/>
                        <a:latin typeface="Arial"/>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effectLst/>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effectLst/>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effectLst/>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gn="l" fontAlgn="b"/>
                      <a:r>
                        <a:rPr lang="en-US" sz="1200" b="0" i="0" u="none" strike="noStrike" dirty="0">
                          <a:effectLst/>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l" fontAlgn="b"/>
                      <a:endParaRPr lang="en-US" sz="1200" b="0" i="0" u="none" strike="noStrike" dirty="0">
                        <a:effectLst/>
                        <a:latin typeface="Arial"/>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effectLst/>
                        <a:latin typeface="Arial"/>
                      </a:endParaRPr>
                    </a:p>
                  </a:txBody>
                  <a:tcPr marL="0" marR="0" marT="0" marB="0" anchor="b">
                    <a:lnL w="12700" cap="flat" cmpd="sng" algn="ctr">
                      <a:no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0" y="0"/>
            <a:ext cx="9144000" cy="685800"/>
          </a:xfrm>
          <a:solidFill>
            <a:srgbClr val="92D050"/>
          </a:solidFill>
        </p:spPr>
        <p:txBody>
          <a:bodyPr/>
          <a:lstStyle/>
          <a:p>
            <a:r>
              <a:rPr lang="en-US" sz="3600" dirty="0" smtClean="0"/>
              <a:t>Newco Assumptions Worksheet</a:t>
            </a:r>
          </a:p>
        </p:txBody>
      </p:sp>
      <p:graphicFrame>
        <p:nvGraphicFramePr>
          <p:cNvPr id="3" name="Table 2"/>
          <p:cNvGraphicFramePr>
            <a:graphicFrameLocks noGrp="1"/>
          </p:cNvGraphicFramePr>
          <p:nvPr/>
        </p:nvGraphicFramePr>
        <p:xfrm>
          <a:off x="152400" y="838200"/>
          <a:ext cx="8839199" cy="5346706"/>
        </p:xfrm>
        <a:graphic>
          <a:graphicData uri="http://schemas.openxmlformats.org/drawingml/2006/table">
            <a:tbl>
              <a:tblPr/>
              <a:tblGrid>
                <a:gridCol w="168450"/>
                <a:gridCol w="2189848"/>
                <a:gridCol w="106391"/>
                <a:gridCol w="664934"/>
                <a:gridCol w="106391"/>
                <a:gridCol w="664934"/>
                <a:gridCol w="106391"/>
                <a:gridCol w="664934"/>
                <a:gridCol w="416692"/>
                <a:gridCol w="664934"/>
                <a:gridCol w="106391"/>
                <a:gridCol w="664934"/>
                <a:gridCol w="106391"/>
                <a:gridCol w="664934"/>
                <a:gridCol w="106391"/>
                <a:gridCol w="664934"/>
                <a:gridCol w="106391"/>
                <a:gridCol w="664934"/>
              </a:tblGrid>
              <a:tr h="345223">
                <a:tc>
                  <a:txBody>
                    <a:bodyPr/>
                    <a:lstStyle/>
                    <a:p>
                      <a:pPr algn="l" fontAlgn="b"/>
                      <a:endParaRPr lang="en-US" sz="9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gridSpan="5">
                  <a:txBody>
                    <a:bodyPr/>
                    <a:lstStyle/>
                    <a:p>
                      <a:pPr algn="ctr" fontAlgn="b"/>
                      <a:r>
                        <a:rPr lang="en-US" sz="1200" b="1" i="0" u="none" strike="noStrike" dirty="0">
                          <a:effectLst/>
                          <a:latin typeface="Arial"/>
                        </a:rPr>
                        <a:t>Actual</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gridSpan="9">
                  <a:txBody>
                    <a:bodyPr/>
                    <a:lstStyle/>
                    <a:p>
                      <a:pPr algn="ctr" fontAlgn="b"/>
                      <a:r>
                        <a:rPr lang="en-US" sz="1200" b="1" i="0" u="none" strike="noStrike" dirty="0">
                          <a:effectLst/>
                          <a:latin typeface="Arial"/>
                        </a:rPr>
                        <a:t>Projections</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6041">
                <a:tc>
                  <a:txBody>
                    <a:bodyPr/>
                    <a:lstStyle/>
                    <a:p>
                      <a:pPr algn="l" fontAlgn="b"/>
                      <a:endParaRPr lang="en-US" sz="9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ctr" fontAlgn="b"/>
                      <a:r>
                        <a:rPr lang="en-US" sz="1200" b="1" i="0" u="none" strike="noStrike" dirty="0">
                          <a:solidFill>
                            <a:srgbClr val="0000FF"/>
                          </a:solidFill>
                          <a:effectLst/>
                          <a:latin typeface="Arial"/>
                        </a:rPr>
                        <a:t>2013</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endParaRPr lang="en-US" sz="1200" b="0" i="0" u="none" strike="noStrike" dirty="0">
                        <a:effectLst/>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200" b="1" i="0" u="none" strike="noStrike" dirty="0">
                          <a:effectLst/>
                          <a:latin typeface="Arial"/>
                        </a:rPr>
                        <a:t>2014</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effectLst/>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200" b="1" i="0" u="none" strike="noStrike" dirty="0">
                          <a:effectLst/>
                          <a:latin typeface="Arial"/>
                        </a:rPr>
                        <a:t>2015</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200" b="1" i="0" u="none" strike="noStrike" dirty="0">
                        <a:effectLst/>
                        <a:latin typeface="Arial"/>
                      </a:endParaRPr>
                    </a:p>
                  </a:txBody>
                  <a:tcPr marL="0" marR="0" marT="0" marB="0" anchor="b">
                    <a:lnL>
                      <a:noFill/>
                    </a:lnL>
                    <a:lnR>
                      <a:noFill/>
                    </a:lnR>
                    <a:lnT>
                      <a:noFill/>
                    </a:lnT>
                    <a:lnB>
                      <a:noFill/>
                    </a:lnB>
                  </a:tcPr>
                </a:tc>
                <a:tc>
                  <a:txBody>
                    <a:bodyPr/>
                    <a:lstStyle/>
                    <a:p>
                      <a:pPr algn="ctr" fontAlgn="b"/>
                      <a:r>
                        <a:rPr lang="en-US" sz="1200" b="1" i="0" u="none" strike="noStrike" dirty="0">
                          <a:effectLst/>
                          <a:latin typeface="Arial"/>
                        </a:rPr>
                        <a:t>2016</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effectLst/>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200" b="1" i="0" u="none" strike="noStrike" dirty="0">
                          <a:effectLst/>
                          <a:latin typeface="Arial"/>
                        </a:rPr>
                        <a:t>2017</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effectLst/>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200" b="1" i="0" u="none" strike="noStrike" dirty="0">
                          <a:effectLst/>
                          <a:latin typeface="Arial"/>
                        </a:rPr>
                        <a:t>2018</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effectLst/>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200" b="1" i="0" u="none" strike="noStrike" dirty="0">
                          <a:effectLst/>
                          <a:latin typeface="Arial"/>
                        </a:rPr>
                        <a:t>2019</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effectLst/>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200" b="1" i="0" u="none" strike="noStrike" dirty="0">
                          <a:effectLst/>
                          <a:latin typeface="Arial"/>
                        </a:rPr>
                        <a:t>2020</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6041">
                <a:tc>
                  <a:txBody>
                    <a:bodyPr/>
                    <a:lstStyle/>
                    <a:p>
                      <a:pPr algn="l" fontAlgn="b"/>
                      <a:endParaRPr lang="en-US" sz="9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200" b="1" i="0" u="none" strike="noStrike" dirty="0">
                          <a:effectLst/>
                          <a:latin typeface="Arial"/>
                        </a:rPr>
                        <a:t>Income Statement</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r>
              <a:tr h="365760">
                <a:tc>
                  <a:txBody>
                    <a:bodyPr/>
                    <a:lstStyle/>
                    <a:p>
                      <a:pPr algn="l" fontAlgn="b"/>
                      <a:endParaRPr lang="en-US" sz="9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200" b="0" i="0" u="none" strike="noStrike" dirty="0">
                          <a:effectLst/>
                          <a:latin typeface="Arial"/>
                        </a:rPr>
                        <a:t>Sales Growth</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NA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(0.3%)</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0.3%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7.7%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3.9%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3.6%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4.0%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4.6% </a:t>
                      </a:r>
                    </a:p>
                  </a:txBody>
                  <a:tcPr marL="0" marR="0" marT="0" marB="0" anchor="b">
                    <a:lnL>
                      <a:noFill/>
                    </a:lnL>
                    <a:lnR>
                      <a:noFill/>
                    </a:lnR>
                    <a:lnT>
                      <a:noFill/>
                    </a:lnT>
                    <a:lnB>
                      <a:noFill/>
                    </a:lnB>
                  </a:tcPr>
                </a:tc>
              </a:tr>
              <a:tr h="365760">
                <a:tc>
                  <a:txBody>
                    <a:bodyPr/>
                    <a:lstStyle/>
                    <a:p>
                      <a:pPr algn="l" fontAlgn="b"/>
                      <a:endParaRPr lang="en-US" sz="9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200" b="0" i="0" u="none" strike="noStrike" dirty="0">
                          <a:effectLst/>
                          <a:latin typeface="Arial"/>
                        </a:rPr>
                        <a:t>COGS as a % of Sales</a:t>
                      </a: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53.3%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53.7%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54.3%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56.1%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54.7%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53.5%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53.4%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53.4% </a:t>
                      </a:r>
                    </a:p>
                  </a:txBody>
                  <a:tcPr marL="0" marR="0" marT="0" marB="0" anchor="b">
                    <a:lnL>
                      <a:noFill/>
                    </a:lnL>
                    <a:lnR>
                      <a:noFill/>
                    </a:lnR>
                    <a:lnT>
                      <a:noFill/>
                    </a:lnT>
                    <a:lnB>
                      <a:noFill/>
                    </a:lnB>
                  </a:tcPr>
                </a:tc>
              </a:tr>
              <a:tr h="365760">
                <a:tc>
                  <a:txBody>
                    <a:bodyPr/>
                    <a:lstStyle/>
                    <a:p>
                      <a:pPr algn="l" fontAlgn="b"/>
                      <a:endParaRPr lang="en-US" sz="9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200" b="0" i="0" u="none" strike="noStrike" dirty="0">
                          <a:effectLst/>
                          <a:latin typeface="Arial"/>
                        </a:rPr>
                        <a:t>Integration Related Expenses ($M)</a:t>
                      </a: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1" i="0" u="none" strike="noStrike" dirty="0">
                          <a:solidFill>
                            <a:srgbClr val="0070C0"/>
                          </a:solidFill>
                          <a:effectLst/>
                          <a:latin typeface="Arial"/>
                        </a:rPr>
                        <a:t>        500.0 </a:t>
                      </a:r>
                    </a:p>
                  </a:txBody>
                  <a:tcPr marL="0" marR="0" marT="0" marB="0" anchor="b">
                    <a:lnL>
                      <a:noFill/>
                    </a:lnL>
                    <a:lnR>
                      <a:noFill/>
                    </a:lnR>
                    <a:lnT>
                      <a:noFill/>
                    </a:lnT>
                    <a:lnB>
                      <a:noFill/>
                    </a:lnB>
                    <a:solidFill>
                      <a:srgbClr val="FFFF00"/>
                    </a:solidFill>
                  </a:tcPr>
                </a:tc>
                <a:tc>
                  <a:txBody>
                    <a:bodyPr/>
                    <a:lstStyle/>
                    <a:p>
                      <a:pPr algn="r" fontAlgn="b"/>
                      <a:r>
                        <a:rPr lang="en-US" sz="1200" b="0" i="0" u="none" strike="noStrike" dirty="0">
                          <a:effectLst/>
                          <a:latin typeface="Arial"/>
                        </a:rPr>
                        <a:t> </a:t>
                      </a:r>
                    </a:p>
                  </a:txBody>
                  <a:tcPr marL="0" marR="0" marT="0" marB="0" anchor="b">
                    <a:lnL>
                      <a:noFill/>
                    </a:lnL>
                    <a:lnR>
                      <a:noFill/>
                    </a:lnR>
                    <a:lnT>
                      <a:noFill/>
                    </a:lnT>
                    <a:lnB>
                      <a:noFill/>
                    </a:lnB>
                    <a:solidFill>
                      <a:srgbClr val="FFFF00"/>
                    </a:solidFill>
                  </a:tcPr>
                </a:tc>
                <a:tc>
                  <a:txBody>
                    <a:bodyPr/>
                    <a:lstStyle/>
                    <a:p>
                      <a:pPr algn="r" fontAlgn="b"/>
                      <a:r>
                        <a:rPr lang="en-US" sz="1200" b="1" i="0" u="none" strike="noStrike" dirty="0">
                          <a:solidFill>
                            <a:srgbClr val="0070C0"/>
                          </a:solidFill>
                          <a:effectLst/>
                          <a:latin typeface="Arial"/>
                        </a:rPr>
                        <a:t>        250.0 </a:t>
                      </a:r>
                    </a:p>
                  </a:txBody>
                  <a:tcPr marL="0" marR="0" marT="0" marB="0" anchor="b">
                    <a:lnL>
                      <a:noFill/>
                    </a:lnL>
                    <a:lnR>
                      <a:noFill/>
                    </a:lnR>
                    <a:lnT>
                      <a:noFill/>
                    </a:lnT>
                    <a:lnB>
                      <a:noFill/>
                    </a:lnB>
                    <a:solidFill>
                      <a:srgbClr val="FFFF00"/>
                    </a:solidFill>
                  </a:tcPr>
                </a:tc>
                <a:tc>
                  <a:txBody>
                    <a:bodyPr/>
                    <a:lstStyle/>
                    <a:p>
                      <a:pPr algn="r" fontAlgn="b"/>
                      <a:r>
                        <a:rPr lang="en-US" sz="1200" b="0" i="0" u="none" strike="noStrike" dirty="0">
                          <a:effectLst/>
                          <a:latin typeface="Arial"/>
                        </a:rPr>
                        <a:t> </a:t>
                      </a:r>
                    </a:p>
                  </a:txBody>
                  <a:tcPr marL="0" marR="0" marT="0" marB="0" anchor="b">
                    <a:lnL>
                      <a:noFill/>
                    </a:lnL>
                    <a:lnR>
                      <a:noFill/>
                    </a:lnR>
                    <a:lnT>
                      <a:noFill/>
                    </a:lnT>
                    <a:lnB>
                      <a:noFill/>
                    </a:lnB>
                    <a:solidFill>
                      <a:srgbClr val="FFFF00"/>
                    </a:solidFill>
                  </a:tcPr>
                </a:tc>
                <a:tc>
                  <a:txBody>
                    <a:bodyPr/>
                    <a:lstStyle/>
                    <a:p>
                      <a:pPr algn="r" fontAlgn="b"/>
                      <a:r>
                        <a:rPr lang="en-US" sz="1200" b="0" i="0" u="none" strike="noStrike" dirty="0">
                          <a:effectLst/>
                          <a:latin typeface="Arial"/>
                        </a:rPr>
                        <a:t> </a:t>
                      </a:r>
                    </a:p>
                  </a:txBody>
                  <a:tcPr marL="0" marR="0" marT="0" marB="0" anchor="b">
                    <a:lnL>
                      <a:noFill/>
                    </a:lnL>
                    <a:lnR>
                      <a:noFill/>
                    </a:lnR>
                    <a:lnT>
                      <a:noFill/>
                    </a:lnT>
                    <a:lnB>
                      <a:noFill/>
                    </a:lnB>
                    <a:solidFill>
                      <a:srgbClr val="FFFF00"/>
                    </a:solidFill>
                  </a:tcPr>
                </a:tc>
                <a:tc>
                  <a:txBody>
                    <a:bodyPr/>
                    <a:lstStyle/>
                    <a:p>
                      <a:pPr algn="r" fontAlgn="b"/>
                      <a:r>
                        <a:rPr lang="en-US" sz="1200" b="0" i="0" u="none" strike="noStrike" dirty="0">
                          <a:effectLst/>
                          <a:latin typeface="Arial"/>
                        </a:rPr>
                        <a:t> </a:t>
                      </a:r>
                    </a:p>
                  </a:txBody>
                  <a:tcPr marL="0" marR="0" marT="0" marB="0" anchor="b">
                    <a:lnL>
                      <a:noFill/>
                    </a:lnL>
                    <a:lnR>
                      <a:noFill/>
                    </a:lnR>
                    <a:lnT>
                      <a:noFill/>
                    </a:lnT>
                    <a:lnB>
                      <a:noFill/>
                    </a:lnB>
                    <a:solidFill>
                      <a:srgbClr val="FFFF00"/>
                    </a:solidFill>
                  </a:tcPr>
                </a:tc>
                <a:tc>
                  <a:txBody>
                    <a:bodyPr/>
                    <a:lstStyle/>
                    <a:p>
                      <a:pPr algn="r" fontAlgn="b"/>
                      <a:r>
                        <a:rPr lang="en-US" sz="1200" b="0" i="0" u="none" strike="noStrike" dirty="0">
                          <a:effectLst/>
                          <a:latin typeface="Arial"/>
                        </a:rPr>
                        <a:t> </a:t>
                      </a:r>
                    </a:p>
                  </a:txBody>
                  <a:tcPr marL="0" marR="0" marT="0" marB="0" anchor="b">
                    <a:lnL>
                      <a:noFill/>
                    </a:lnL>
                    <a:lnR>
                      <a:noFill/>
                    </a:lnR>
                    <a:lnT>
                      <a:noFill/>
                    </a:lnT>
                    <a:lnB>
                      <a:noFill/>
                    </a:lnB>
                    <a:solidFill>
                      <a:srgbClr val="FFFF00"/>
                    </a:solidFill>
                  </a:tcPr>
                </a:tc>
                <a:tc>
                  <a:txBody>
                    <a:bodyPr/>
                    <a:lstStyle/>
                    <a:p>
                      <a:pPr algn="r" fontAlgn="b"/>
                      <a:r>
                        <a:rPr lang="en-US" sz="1200" b="0" i="0" u="none" strike="noStrike" dirty="0">
                          <a:effectLst/>
                          <a:latin typeface="Arial"/>
                        </a:rPr>
                        <a:t> </a:t>
                      </a:r>
                    </a:p>
                  </a:txBody>
                  <a:tcPr marL="0" marR="0" marT="0" marB="0" anchor="b">
                    <a:lnL>
                      <a:noFill/>
                    </a:lnL>
                    <a:lnR>
                      <a:noFill/>
                    </a:lnR>
                    <a:lnT>
                      <a:noFill/>
                    </a:lnT>
                    <a:lnB>
                      <a:noFill/>
                    </a:lnB>
                    <a:solidFill>
                      <a:srgbClr val="FFFF00"/>
                    </a:solidFill>
                  </a:tcPr>
                </a:tc>
                <a:tc>
                  <a:txBody>
                    <a:bodyPr/>
                    <a:lstStyle/>
                    <a:p>
                      <a:pPr algn="r" fontAlgn="b"/>
                      <a:r>
                        <a:rPr lang="en-US" sz="1200" b="0" i="0" u="none" strike="noStrike" dirty="0">
                          <a:effectLst/>
                          <a:latin typeface="Arial"/>
                        </a:rPr>
                        <a:t> </a:t>
                      </a:r>
                    </a:p>
                  </a:txBody>
                  <a:tcPr marL="0" marR="0" marT="0" marB="0" anchor="b">
                    <a:lnL>
                      <a:noFill/>
                    </a:lnL>
                    <a:lnR>
                      <a:noFill/>
                    </a:lnR>
                    <a:lnT>
                      <a:noFill/>
                    </a:lnT>
                    <a:lnB>
                      <a:noFill/>
                    </a:lnB>
                    <a:solidFill>
                      <a:srgbClr val="FFFF00"/>
                    </a:solidFill>
                  </a:tcPr>
                </a:tc>
              </a:tr>
              <a:tr h="365760">
                <a:tc>
                  <a:txBody>
                    <a:bodyPr/>
                    <a:lstStyle/>
                    <a:p>
                      <a:pPr algn="l" fontAlgn="b"/>
                      <a:endParaRPr lang="en-US" sz="9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200" b="0" i="0" u="none" strike="noStrike" dirty="0">
                          <a:effectLst/>
                          <a:latin typeface="Arial"/>
                        </a:rPr>
                        <a:t>SG&amp;A % annual increase</a:t>
                      </a: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NA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2.9%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5.8%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5.4%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5.0%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5.0%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5.1%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5.3% </a:t>
                      </a:r>
                    </a:p>
                  </a:txBody>
                  <a:tcPr marL="0" marR="0" marT="0" marB="0" anchor="b">
                    <a:lnL>
                      <a:noFill/>
                    </a:lnL>
                    <a:lnR>
                      <a:noFill/>
                    </a:lnR>
                    <a:lnT>
                      <a:noFill/>
                    </a:lnT>
                    <a:lnB>
                      <a:noFill/>
                    </a:lnB>
                  </a:tcPr>
                </a:tc>
              </a:tr>
              <a:tr h="365760">
                <a:tc>
                  <a:txBody>
                    <a:bodyPr/>
                    <a:lstStyle/>
                    <a:p>
                      <a:pPr algn="l" fontAlgn="b"/>
                      <a:endParaRPr lang="en-US" sz="900" b="0" i="0" u="none" strike="noStrike" dirty="0">
                        <a:effectLst/>
                        <a:latin typeface="Arial"/>
                      </a:endParaRPr>
                    </a:p>
                  </a:txBody>
                  <a:tcPr marL="0" marR="0" marT="0" marB="0" anchor="b">
                    <a:lnL>
                      <a:noFill/>
                    </a:lnL>
                    <a:lnR>
                      <a:noFill/>
                    </a:lnR>
                    <a:lnT>
                      <a:noFill/>
                    </a:lnT>
                    <a:lnB>
                      <a:noFill/>
                    </a:lnB>
                  </a:tcPr>
                </a:tc>
                <a:tc gridSpan="2">
                  <a:txBody>
                    <a:bodyPr/>
                    <a:lstStyle/>
                    <a:p>
                      <a:pPr algn="l" fontAlgn="b"/>
                      <a:r>
                        <a:rPr lang="en-US" sz="1200" b="0" i="0" u="none" strike="noStrike" dirty="0">
                          <a:effectLst/>
                          <a:latin typeface="Arial"/>
                        </a:rPr>
                        <a:t>Other Operating Expense as a % of Sales</a:t>
                      </a:r>
                    </a:p>
                  </a:txBody>
                  <a:tcPr marL="0" marR="0" marT="0" marB="0" anchor="b">
                    <a:lnL>
                      <a:noFill/>
                    </a:lnL>
                    <a:lnR>
                      <a:noFill/>
                    </a:lnR>
                    <a:lnT>
                      <a:noFill/>
                    </a:lnT>
                    <a:lnB>
                      <a:noFill/>
                    </a:lnB>
                  </a:tcPr>
                </a:tc>
                <a:tc hMerge="1">
                  <a:txBody>
                    <a:bodyPr/>
                    <a:lstStyle/>
                    <a:p>
                      <a:endParaRPr lang="en-US"/>
                    </a:p>
                  </a:txBody>
                  <a:tcPr/>
                </a:tc>
                <a:tc>
                  <a:txBody>
                    <a:bodyPr/>
                    <a:lstStyle/>
                    <a:p>
                      <a:pPr algn="r" fontAlgn="b"/>
                      <a:r>
                        <a:rPr lang="en-US" sz="1200" b="0" i="0" u="none" strike="noStrike" dirty="0">
                          <a:effectLst/>
                          <a:latin typeface="Arial"/>
                        </a:rPr>
                        <a:t>              -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0.6%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0.7%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0.9%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1.1%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1.3% </a:t>
                      </a:r>
                    </a:p>
                  </a:txBody>
                  <a:tcPr marL="0" marR="0" marT="0" marB="0" anchor="b">
                    <a:lnL>
                      <a:noFill/>
                    </a:lnL>
                    <a:lnR>
                      <a:noFill/>
                    </a:lnR>
                    <a:lnT>
                      <a:noFill/>
                    </a:lnT>
                    <a:lnB>
                      <a:noFill/>
                    </a:lnB>
                  </a:tcPr>
                </a:tc>
              </a:tr>
              <a:tr h="365760">
                <a:tc>
                  <a:txBody>
                    <a:bodyPr/>
                    <a:lstStyle/>
                    <a:p>
                      <a:pPr algn="l" fontAlgn="b"/>
                      <a:endParaRPr lang="en-US" sz="9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200" b="0" i="0" u="none" strike="noStrike" dirty="0">
                          <a:effectLst/>
                          <a:latin typeface="Arial"/>
                        </a:rPr>
                        <a:t>EBITDA Growth</a:t>
                      </a: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NA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(10.2%)</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(18.6%)</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(12.2%)</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8.4%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10.1%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(1.5%)</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0.1% </a:t>
                      </a:r>
                    </a:p>
                  </a:txBody>
                  <a:tcPr marL="0" marR="0" marT="0" marB="0" anchor="b">
                    <a:lnL>
                      <a:noFill/>
                    </a:lnL>
                    <a:lnR>
                      <a:noFill/>
                    </a:lnR>
                    <a:lnT>
                      <a:noFill/>
                    </a:lnT>
                    <a:lnB>
                      <a:noFill/>
                    </a:lnB>
                  </a:tcPr>
                </a:tc>
              </a:tr>
              <a:tr h="365760">
                <a:tc>
                  <a:txBody>
                    <a:bodyPr/>
                    <a:lstStyle/>
                    <a:p>
                      <a:pPr algn="l" fontAlgn="b"/>
                      <a:endParaRPr lang="en-US" sz="9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200" b="0" i="0" u="none" strike="noStrike" dirty="0">
                          <a:effectLst/>
                          <a:latin typeface="Arial"/>
                        </a:rPr>
                        <a:t>EBITDA Margin</a:t>
                      </a: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14.4%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13.0%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10.6%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8.6%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9.0%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9.6%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9.1%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8.7% </a:t>
                      </a:r>
                    </a:p>
                  </a:txBody>
                  <a:tcPr marL="0" marR="0" marT="0" marB="0" anchor="b">
                    <a:lnL>
                      <a:noFill/>
                    </a:lnL>
                    <a:lnR>
                      <a:noFill/>
                    </a:lnR>
                    <a:lnT>
                      <a:noFill/>
                    </a:lnT>
                    <a:lnB>
                      <a:noFill/>
                    </a:lnB>
                  </a:tcPr>
                </a:tc>
              </a:tr>
              <a:tr h="326041">
                <a:tc>
                  <a:txBody>
                    <a:bodyPr/>
                    <a:lstStyle/>
                    <a:p>
                      <a:pPr algn="l" fontAlgn="b"/>
                      <a:endParaRPr lang="en-US" sz="9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200" b="1" i="0" u="none" strike="noStrike" dirty="0">
                          <a:effectLst/>
                          <a:latin typeface="Arial"/>
                        </a:rPr>
                        <a:t>Balance Sheet</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r>
              <a:tr h="365760">
                <a:tc>
                  <a:txBody>
                    <a:bodyPr/>
                    <a:lstStyle/>
                    <a:p>
                      <a:pPr algn="l" fontAlgn="b"/>
                      <a:endParaRPr lang="en-US" sz="9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200" b="0" i="0" u="none" strike="noStrike" dirty="0">
                          <a:effectLst/>
                          <a:latin typeface="Arial"/>
                        </a:rPr>
                        <a:t>Receivable Days</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53.3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49.0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54.3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52.2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52.0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51.9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51.7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51.4 </a:t>
                      </a:r>
                    </a:p>
                  </a:txBody>
                  <a:tcPr marL="0" marR="0" marT="0" marB="0" anchor="b">
                    <a:lnL>
                      <a:noFill/>
                    </a:lnL>
                    <a:lnR>
                      <a:noFill/>
                    </a:lnR>
                    <a:lnT>
                      <a:noFill/>
                    </a:lnT>
                    <a:lnB>
                      <a:noFill/>
                    </a:lnB>
                  </a:tcPr>
                </a:tc>
              </a:tr>
              <a:tr h="365760">
                <a:tc>
                  <a:txBody>
                    <a:bodyPr/>
                    <a:lstStyle/>
                    <a:p>
                      <a:pPr algn="l" fontAlgn="b"/>
                      <a:endParaRPr lang="en-US" sz="9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200" b="0" i="0" u="none" strike="noStrike" dirty="0">
                          <a:effectLst/>
                          <a:latin typeface="Arial"/>
                        </a:rPr>
                        <a:t>Inventory Days</a:t>
                      </a: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84.6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76.5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71.0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86.9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88.3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89.9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91.8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93.9 </a:t>
                      </a:r>
                    </a:p>
                  </a:txBody>
                  <a:tcPr marL="0" marR="0" marT="0" marB="0" anchor="b">
                    <a:lnL>
                      <a:noFill/>
                    </a:lnL>
                    <a:lnR>
                      <a:noFill/>
                    </a:lnR>
                    <a:lnT>
                      <a:noFill/>
                    </a:lnT>
                    <a:lnB>
                      <a:noFill/>
                    </a:lnB>
                  </a:tcPr>
                </a:tc>
              </a:tr>
              <a:tr h="365760">
                <a:tc>
                  <a:txBody>
                    <a:bodyPr/>
                    <a:lstStyle/>
                    <a:p>
                      <a:pPr algn="l" fontAlgn="b"/>
                      <a:endParaRPr lang="en-US" sz="9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200" b="0" i="0" u="none" strike="noStrike" dirty="0">
                          <a:effectLst/>
                          <a:latin typeface="Arial"/>
                        </a:rPr>
                        <a:t>Oth Cur Assets % of Sales</a:t>
                      </a: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2.5%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2.4%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3.0%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2.6%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2.6%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2.5%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2.5%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2.5% </a:t>
                      </a:r>
                    </a:p>
                  </a:txBody>
                  <a:tcPr marL="0" marR="0" marT="0" marB="0" anchor="b">
                    <a:lnL>
                      <a:noFill/>
                    </a:lnL>
                    <a:lnR>
                      <a:noFill/>
                    </a:lnR>
                    <a:lnT>
                      <a:noFill/>
                    </a:lnT>
                    <a:lnB>
                      <a:noFill/>
                    </a:lnB>
                  </a:tcPr>
                </a:tc>
              </a:tr>
              <a:tr h="365760">
                <a:tc>
                  <a:txBody>
                    <a:bodyPr/>
                    <a:lstStyle/>
                    <a:p>
                      <a:pPr algn="l" fontAlgn="b"/>
                      <a:endParaRPr lang="en-US" sz="9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200" b="0" i="0" u="none" strike="noStrike" dirty="0">
                          <a:effectLst/>
                          <a:latin typeface="Arial"/>
                        </a:rPr>
                        <a:t>Days in Accounts Payable</a:t>
                      </a: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33.4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37.7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45.4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41.8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42.0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42.3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42.7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43.1 </a:t>
                      </a:r>
                    </a:p>
                  </a:txBody>
                  <a:tcPr marL="0" marR="0" marT="0"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0" y="0"/>
            <a:ext cx="9144000" cy="990600"/>
          </a:xfrm>
          <a:solidFill>
            <a:srgbClr val="92D050"/>
          </a:solidFill>
        </p:spPr>
        <p:txBody>
          <a:bodyPr/>
          <a:lstStyle/>
          <a:p>
            <a:r>
              <a:rPr lang="en-US" sz="3600" dirty="0" smtClean="0"/>
              <a:t>Summary Worksheet: </a:t>
            </a:r>
            <a:br>
              <a:rPr lang="en-US" sz="3600" dirty="0" smtClean="0"/>
            </a:br>
            <a:r>
              <a:rPr lang="en-US" sz="3600" dirty="0" smtClean="0"/>
              <a:t>Newco Synergy Inputs</a:t>
            </a:r>
          </a:p>
        </p:txBody>
      </p:sp>
      <p:graphicFrame>
        <p:nvGraphicFramePr>
          <p:cNvPr id="3" name="Table 2"/>
          <p:cNvGraphicFramePr>
            <a:graphicFrameLocks noGrp="1"/>
          </p:cNvGraphicFramePr>
          <p:nvPr/>
        </p:nvGraphicFramePr>
        <p:xfrm>
          <a:off x="76200" y="1066800"/>
          <a:ext cx="9067800" cy="5486401"/>
        </p:xfrm>
        <a:graphic>
          <a:graphicData uri="http://schemas.openxmlformats.org/drawingml/2006/table">
            <a:tbl>
              <a:tblPr/>
              <a:tblGrid>
                <a:gridCol w="1555468"/>
                <a:gridCol w="530012"/>
                <a:gridCol w="103697"/>
                <a:gridCol w="645231"/>
                <a:gridCol w="103697"/>
                <a:gridCol w="103697"/>
                <a:gridCol w="1324176"/>
                <a:gridCol w="761306"/>
                <a:gridCol w="103697"/>
                <a:gridCol w="530012"/>
                <a:gridCol w="103697"/>
                <a:gridCol w="103697"/>
                <a:gridCol w="1636122"/>
                <a:gridCol w="587621"/>
                <a:gridCol w="58752"/>
                <a:gridCol w="713221"/>
                <a:gridCol w="103697"/>
              </a:tblGrid>
              <a:tr h="661481">
                <a:tc gridSpan="4">
                  <a:txBody>
                    <a:bodyPr/>
                    <a:lstStyle/>
                    <a:p>
                      <a:pPr algn="ctr" fontAlgn="b"/>
                      <a:r>
                        <a:rPr lang="en-US" sz="1400" b="1" i="0" u="none" strike="noStrike" dirty="0">
                          <a:effectLst/>
                          <a:latin typeface="Arial"/>
                        </a:rPr>
                        <a:t>SG&amp;A Synergies</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E3E3E3"/>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4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1400" b="0"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gridSpan="4">
                  <a:txBody>
                    <a:bodyPr/>
                    <a:lstStyle/>
                    <a:p>
                      <a:pPr algn="ctr" fontAlgn="b"/>
                      <a:r>
                        <a:rPr lang="en-US" sz="1400" b="1" i="0" u="none" strike="noStrike" dirty="0">
                          <a:effectLst/>
                          <a:latin typeface="Arial"/>
                        </a:rPr>
                        <a:t>Gross Margin Improvement</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E3E3E3"/>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4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1400" b="0"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gridSpan="4">
                  <a:txBody>
                    <a:bodyPr/>
                    <a:lstStyle/>
                    <a:p>
                      <a:pPr algn="ctr" fontAlgn="b"/>
                      <a:r>
                        <a:rPr lang="en-US" sz="1400" b="1" i="0" u="none" strike="noStrike" dirty="0">
                          <a:effectLst/>
                          <a:latin typeface="Arial"/>
                        </a:rPr>
                        <a:t>Incremental Sales Synergy</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E3E3E3"/>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4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661481">
                <a:tc>
                  <a:txBody>
                    <a:bodyPr/>
                    <a:lstStyle/>
                    <a:p>
                      <a:pPr algn="l" fontAlgn="b"/>
                      <a:endParaRPr lang="en-US" sz="14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400" b="1" i="0" u="sng" strike="noStrike" dirty="0">
                          <a:effectLst/>
                          <a:latin typeface="Arial"/>
                        </a:rPr>
                        <a:t>$'s</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4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1400" b="0"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4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1" i="0" u="none" strike="noStrike" dirty="0">
                          <a:effectLst/>
                          <a:latin typeface="Arial"/>
                        </a:rPr>
                        <a:t>%</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400" b="1" i="0" u="sng"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1" i="0" u="none" strike="noStrike" dirty="0">
                          <a:effectLst/>
                          <a:latin typeface="Arial"/>
                        </a:rPr>
                        <a:t>$'s</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1400" b="0"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4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1" i="0" u="none" strike="noStrike" dirty="0">
                          <a:effectLst/>
                          <a:latin typeface="Arial"/>
                        </a:rPr>
                        <a:t>Margin</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400" b="1" i="0" u="sng"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1" i="0" u="none" strike="noStrike" dirty="0">
                          <a:effectLst/>
                          <a:latin typeface="Arial"/>
                        </a:rPr>
                        <a:t>$'s</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661481">
                <a:tc>
                  <a:txBody>
                    <a:bodyPr/>
                    <a:lstStyle/>
                    <a:p>
                      <a:pPr algn="l" fontAlgn="b"/>
                      <a:r>
                        <a:rPr lang="en-US" sz="1400" b="0" i="0" u="none" strike="noStrike" dirty="0">
                          <a:solidFill>
                            <a:srgbClr val="008000"/>
                          </a:solidFill>
                          <a:effectLst/>
                          <a:latin typeface="Arial"/>
                        </a:rPr>
                        <a:t>2016</a:t>
                      </a:r>
                    </a:p>
                  </a:txBody>
                  <a:tcPr marL="0" marR="0" marT="0" marB="0" anchor="b">
                    <a:lnL>
                      <a:noFill/>
                    </a:lnL>
                    <a:lnR>
                      <a:noFill/>
                    </a:lnR>
                    <a:lnT>
                      <a:noFill/>
                    </a:lnT>
                    <a:lnB>
                      <a:noFill/>
                    </a:lnB>
                  </a:tcPr>
                </a:tc>
                <a:tc>
                  <a:txBody>
                    <a:bodyPr/>
                    <a:lstStyle/>
                    <a:p>
                      <a:pPr algn="l" fontAlgn="b"/>
                      <a:endParaRPr lang="en-US" sz="14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400" b="1" i="0" u="none" strike="noStrike" dirty="0">
                          <a:solidFill>
                            <a:srgbClr val="0000FF"/>
                          </a:solidFill>
                          <a:effectLst/>
                          <a:latin typeface="Arial"/>
                        </a:rPr>
                        <a:t>$20.0 </a:t>
                      </a:r>
                    </a:p>
                  </a:txBody>
                  <a:tcPr marL="0" marR="0" marT="0" marB="0" anchor="b">
                    <a:lnL>
                      <a:noFill/>
                    </a:lnL>
                    <a:lnR>
                      <a:noFill/>
                    </a:lnR>
                    <a:lnT>
                      <a:noFill/>
                    </a:lnT>
                    <a:lnB>
                      <a:noFill/>
                    </a:lnB>
                    <a:solidFill>
                      <a:srgbClr val="FFFF00"/>
                    </a:solidFill>
                  </a:tcPr>
                </a:tc>
                <a:tc>
                  <a:txBody>
                    <a:bodyPr/>
                    <a:lstStyle/>
                    <a:p>
                      <a:pPr algn="l" fontAlgn="b"/>
                      <a:r>
                        <a:rPr lang="en-US" sz="14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1400" b="0"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400" b="0" i="0" u="none" strike="noStrike" dirty="0">
                          <a:effectLst/>
                          <a:latin typeface="Arial"/>
                        </a:rPr>
                        <a:t>2016</a:t>
                      </a:r>
                    </a:p>
                  </a:txBody>
                  <a:tcPr marL="0" marR="0" marT="0" marB="0" anchor="b">
                    <a:lnL>
                      <a:noFill/>
                    </a:lnL>
                    <a:lnR>
                      <a:noFill/>
                    </a:lnR>
                    <a:lnT>
                      <a:noFill/>
                    </a:lnT>
                    <a:lnB>
                      <a:noFill/>
                    </a:lnB>
                  </a:tcPr>
                </a:tc>
                <a:tc>
                  <a:txBody>
                    <a:bodyPr/>
                    <a:lstStyle/>
                    <a:p>
                      <a:pPr algn="ctr" fontAlgn="b"/>
                      <a:r>
                        <a:rPr lang="en-US" sz="1400" b="0" i="0" u="none" strike="noStrike" dirty="0">
                          <a:effectLst/>
                          <a:latin typeface="Arial"/>
                        </a:rPr>
                        <a:t>0.12%</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400" b="0" i="0" u="none" strike="noStrike" dirty="0">
                        <a:solidFill>
                          <a:srgbClr val="0000FF"/>
                        </a:solidFill>
                        <a:effectLst/>
                        <a:latin typeface="Arial"/>
                      </a:endParaRPr>
                    </a:p>
                  </a:txBody>
                  <a:tcPr marL="0" marR="0" marT="0" marB="0" anchor="b">
                    <a:lnL>
                      <a:noFill/>
                    </a:lnL>
                    <a:lnR>
                      <a:noFill/>
                    </a:lnR>
                    <a:lnT>
                      <a:noFill/>
                    </a:lnT>
                    <a:lnB>
                      <a:noFill/>
                    </a:lnB>
                  </a:tcPr>
                </a:tc>
                <a:tc>
                  <a:txBody>
                    <a:bodyPr/>
                    <a:lstStyle/>
                    <a:p>
                      <a:pPr algn="r" fontAlgn="b"/>
                      <a:r>
                        <a:rPr lang="en-US" sz="1400" b="1" i="0" u="none" strike="noStrike" dirty="0">
                          <a:solidFill>
                            <a:srgbClr val="0000FF"/>
                          </a:solidFill>
                          <a:effectLst/>
                          <a:latin typeface="Arial"/>
                        </a:rPr>
                        <a:t>$25.0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b"/>
                      <a:r>
                        <a:rPr lang="en-US" sz="14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1400" b="0"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400" b="0" i="0" u="none" strike="noStrike" dirty="0">
                          <a:effectLst/>
                          <a:latin typeface="Arial"/>
                        </a:rPr>
                        <a:t>2016</a:t>
                      </a:r>
                    </a:p>
                  </a:txBody>
                  <a:tcPr marL="0" marR="0" marT="0" marB="0" anchor="b">
                    <a:lnL>
                      <a:noFill/>
                    </a:lnL>
                    <a:lnR>
                      <a:noFill/>
                    </a:lnR>
                    <a:lnT>
                      <a:noFill/>
                    </a:lnT>
                    <a:lnB>
                      <a:noFill/>
                    </a:lnB>
                  </a:tcPr>
                </a:tc>
                <a:tc>
                  <a:txBody>
                    <a:bodyPr/>
                    <a:lstStyle/>
                    <a:p>
                      <a:pPr algn="ctr" fontAlgn="b"/>
                      <a:r>
                        <a:rPr lang="en-US" sz="1400" b="0" i="0" u="none" strike="noStrike" dirty="0">
                          <a:effectLst/>
                          <a:latin typeface="Arial"/>
                        </a:rPr>
                        <a:t>        43.9%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4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400" b="1" i="0" u="none" strike="noStrike" dirty="0">
                          <a:solidFill>
                            <a:srgbClr val="0000FF"/>
                          </a:solidFill>
                          <a:effectLst/>
                          <a:latin typeface="Arial"/>
                        </a:rPr>
                        <a:t> </a:t>
                      </a:r>
                      <a:r>
                        <a:rPr lang="en-US" sz="1400" b="1" i="0" u="none" strike="noStrike" dirty="0" smtClean="0">
                          <a:solidFill>
                            <a:srgbClr val="0000FF"/>
                          </a:solidFill>
                          <a:effectLst/>
                          <a:latin typeface="Arial"/>
                        </a:rPr>
                        <a:t>      </a:t>
                      </a:r>
                      <a:r>
                        <a:rPr lang="en-US" sz="1400" b="1" i="0" u="none" strike="noStrike" dirty="0">
                          <a:solidFill>
                            <a:srgbClr val="0000FF"/>
                          </a:solidFill>
                          <a:effectLst/>
                          <a:latin typeface="Arial"/>
                        </a:rPr>
                        <a:t>100.0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b"/>
                      <a:r>
                        <a:rPr lang="en-US" sz="14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661481">
                <a:tc>
                  <a:txBody>
                    <a:bodyPr/>
                    <a:lstStyle/>
                    <a:p>
                      <a:pPr algn="l" fontAlgn="b"/>
                      <a:r>
                        <a:rPr lang="en-US" sz="1400" b="0" i="0" u="none" strike="noStrike" dirty="0">
                          <a:effectLst/>
                          <a:latin typeface="Arial"/>
                        </a:rPr>
                        <a:t>2017</a:t>
                      </a:r>
                    </a:p>
                  </a:txBody>
                  <a:tcPr marL="0" marR="0" marT="0" marB="0" anchor="b">
                    <a:lnL>
                      <a:noFill/>
                    </a:lnL>
                    <a:lnR>
                      <a:noFill/>
                    </a:lnR>
                    <a:lnT>
                      <a:noFill/>
                    </a:lnT>
                    <a:lnB>
                      <a:noFill/>
                    </a:lnB>
                  </a:tcPr>
                </a:tc>
                <a:tc>
                  <a:txBody>
                    <a:bodyPr/>
                    <a:lstStyle/>
                    <a:p>
                      <a:pPr algn="l" fontAlgn="b"/>
                      <a:endParaRPr lang="en-US" sz="14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400" b="1" i="0" u="none" strike="noStrike" dirty="0">
                          <a:solidFill>
                            <a:srgbClr val="0070C0"/>
                          </a:solidFill>
                          <a:effectLst/>
                          <a:latin typeface="Arial"/>
                        </a:rPr>
                        <a:t>25.0 </a:t>
                      </a:r>
                    </a:p>
                  </a:txBody>
                  <a:tcPr marL="0" marR="0" marT="0" marB="0" anchor="b">
                    <a:lnL>
                      <a:noFill/>
                    </a:lnL>
                    <a:lnR>
                      <a:noFill/>
                    </a:lnR>
                    <a:lnT>
                      <a:noFill/>
                    </a:lnT>
                    <a:lnB>
                      <a:noFill/>
                    </a:lnB>
                    <a:solidFill>
                      <a:srgbClr val="FFFF00"/>
                    </a:solidFill>
                  </a:tcPr>
                </a:tc>
                <a:tc>
                  <a:txBody>
                    <a:bodyPr/>
                    <a:lstStyle/>
                    <a:p>
                      <a:pPr algn="l" fontAlgn="b"/>
                      <a:r>
                        <a:rPr lang="en-US" sz="14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1400" b="0"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400" b="0" i="0" u="none" strike="noStrike" dirty="0">
                          <a:effectLst/>
                          <a:latin typeface="Arial"/>
                        </a:rPr>
                        <a:t>2017</a:t>
                      </a:r>
                    </a:p>
                  </a:txBody>
                  <a:tcPr marL="0" marR="0" marT="0" marB="0" anchor="b">
                    <a:lnL>
                      <a:noFill/>
                    </a:lnL>
                    <a:lnR>
                      <a:noFill/>
                    </a:lnR>
                    <a:lnT>
                      <a:noFill/>
                    </a:lnT>
                    <a:lnB>
                      <a:noFill/>
                    </a:lnB>
                  </a:tcPr>
                </a:tc>
                <a:tc>
                  <a:txBody>
                    <a:bodyPr/>
                    <a:lstStyle/>
                    <a:p>
                      <a:pPr algn="ctr" fontAlgn="b"/>
                      <a:r>
                        <a:rPr lang="en-US" sz="1400" b="0" i="0" u="none" strike="noStrike" dirty="0">
                          <a:effectLst/>
                          <a:latin typeface="Arial"/>
                        </a:rPr>
                        <a:t>0.23%</a:t>
                      </a:r>
                    </a:p>
                  </a:txBody>
                  <a:tcPr marL="0" marR="0" marT="0" marB="0" anchor="b">
                    <a:lnL>
                      <a:noFill/>
                    </a:lnL>
                    <a:lnR>
                      <a:noFill/>
                    </a:lnR>
                    <a:lnT>
                      <a:noFill/>
                    </a:lnT>
                    <a:lnB>
                      <a:noFill/>
                    </a:lnB>
                  </a:tcPr>
                </a:tc>
                <a:tc>
                  <a:txBody>
                    <a:bodyPr/>
                    <a:lstStyle/>
                    <a:p>
                      <a:pPr algn="ctr" fontAlgn="b"/>
                      <a:endParaRPr lang="en-US" sz="1400" b="0" i="0" u="none" strike="noStrike" dirty="0">
                        <a:solidFill>
                          <a:srgbClr val="0000FF"/>
                        </a:solidFill>
                        <a:effectLst/>
                        <a:latin typeface="Arial"/>
                      </a:endParaRPr>
                    </a:p>
                  </a:txBody>
                  <a:tcPr marL="0" marR="0" marT="0" marB="0" anchor="b">
                    <a:lnL>
                      <a:noFill/>
                    </a:lnL>
                    <a:lnR>
                      <a:noFill/>
                    </a:lnR>
                    <a:lnT>
                      <a:noFill/>
                    </a:lnT>
                    <a:lnB>
                      <a:noFill/>
                    </a:lnB>
                  </a:tcPr>
                </a:tc>
                <a:tc>
                  <a:txBody>
                    <a:bodyPr/>
                    <a:lstStyle/>
                    <a:p>
                      <a:pPr algn="r" fontAlgn="b"/>
                      <a:r>
                        <a:rPr lang="en-US" sz="1400" b="1" i="0" u="none" strike="noStrike" dirty="0">
                          <a:solidFill>
                            <a:srgbClr val="0070C0"/>
                          </a:solidFill>
                          <a:effectLst/>
                          <a:latin typeface="Arial"/>
                        </a:rPr>
                        <a:t>50.0 </a:t>
                      </a:r>
                    </a:p>
                  </a:txBody>
                  <a:tcPr marL="0" marR="0" marT="0" marB="0" anchor="b">
                    <a:lnL>
                      <a:noFill/>
                    </a:lnL>
                    <a:lnR>
                      <a:noFill/>
                    </a:lnR>
                    <a:lnT>
                      <a:noFill/>
                    </a:lnT>
                    <a:lnB>
                      <a:noFill/>
                    </a:lnB>
                    <a:solidFill>
                      <a:srgbClr val="FFFF00"/>
                    </a:solidFill>
                  </a:tcPr>
                </a:tc>
                <a:tc>
                  <a:txBody>
                    <a:bodyPr/>
                    <a:lstStyle/>
                    <a:p>
                      <a:pPr algn="l" fontAlgn="b"/>
                      <a:r>
                        <a:rPr lang="en-US" sz="14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1400" b="0"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400" b="0" i="0" u="none" strike="noStrike" dirty="0">
                          <a:effectLst/>
                          <a:latin typeface="Arial"/>
                        </a:rPr>
                        <a:t>2017</a:t>
                      </a:r>
                    </a:p>
                  </a:txBody>
                  <a:tcPr marL="0" marR="0" marT="0" marB="0" anchor="b">
                    <a:lnL>
                      <a:noFill/>
                    </a:lnL>
                    <a:lnR>
                      <a:noFill/>
                    </a:lnR>
                    <a:lnT>
                      <a:noFill/>
                    </a:lnT>
                    <a:lnB>
                      <a:noFill/>
                    </a:lnB>
                  </a:tcPr>
                </a:tc>
                <a:tc>
                  <a:txBody>
                    <a:bodyPr/>
                    <a:lstStyle/>
                    <a:p>
                      <a:pPr algn="ctr" fontAlgn="b"/>
                      <a:r>
                        <a:rPr lang="en-US" sz="1400" b="0" i="0" u="none" strike="noStrike" dirty="0">
                          <a:effectLst/>
                          <a:latin typeface="Arial"/>
                        </a:rPr>
                        <a:t>        45.3% </a:t>
                      </a:r>
                    </a:p>
                  </a:txBody>
                  <a:tcPr marL="0" marR="0" marT="0" marB="0" anchor="b">
                    <a:lnL>
                      <a:noFill/>
                    </a:lnL>
                    <a:lnR>
                      <a:noFill/>
                    </a:lnR>
                    <a:lnT>
                      <a:noFill/>
                    </a:lnT>
                    <a:lnB>
                      <a:noFill/>
                    </a:lnB>
                  </a:tcPr>
                </a:tc>
                <a:tc>
                  <a:txBody>
                    <a:bodyPr/>
                    <a:lstStyle/>
                    <a:p>
                      <a:pPr algn="ctr" fontAlgn="b"/>
                      <a:endParaRPr lang="en-US" sz="14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400" b="1" i="0" u="none" strike="noStrike" dirty="0">
                          <a:solidFill>
                            <a:srgbClr val="0000FF"/>
                          </a:solidFill>
                          <a:effectLst/>
                          <a:latin typeface="Arial"/>
                        </a:rPr>
                        <a:t>        </a:t>
                      </a:r>
                      <a:r>
                        <a:rPr lang="en-US" sz="1400" b="1" i="0" u="none" strike="noStrike" dirty="0" smtClean="0">
                          <a:solidFill>
                            <a:srgbClr val="0000FF"/>
                          </a:solidFill>
                          <a:effectLst/>
                          <a:latin typeface="Arial"/>
                        </a:rPr>
                        <a:t> </a:t>
                      </a:r>
                    </a:p>
                    <a:p>
                      <a:pPr algn="l" fontAlgn="b"/>
                      <a:r>
                        <a:rPr lang="en-US" sz="1400" b="1" i="0" u="none" strike="noStrike" dirty="0" smtClean="0">
                          <a:solidFill>
                            <a:srgbClr val="0000FF"/>
                          </a:solidFill>
                          <a:effectLst/>
                          <a:latin typeface="Arial"/>
                        </a:rPr>
                        <a:t>   </a:t>
                      </a:r>
                    </a:p>
                    <a:p>
                      <a:pPr algn="l" fontAlgn="b"/>
                      <a:r>
                        <a:rPr lang="en-US" sz="1400" b="1" i="0" u="none" strike="noStrike" dirty="0" smtClean="0">
                          <a:solidFill>
                            <a:srgbClr val="0000FF"/>
                          </a:solidFill>
                          <a:effectLst/>
                          <a:latin typeface="Arial"/>
                        </a:rPr>
                        <a:t>    250.0 </a:t>
                      </a:r>
                      <a:endParaRPr lang="en-US" sz="1400" b="1" i="0" u="none" strike="noStrike" dirty="0">
                        <a:solidFill>
                          <a:srgbClr val="0000FF"/>
                        </a:solidFill>
                        <a:effectLst/>
                        <a:latin typeface="Arial"/>
                      </a:endParaRPr>
                    </a:p>
                  </a:txBody>
                  <a:tcPr marL="0" marR="0" marT="0" marB="0" anchor="b">
                    <a:lnL>
                      <a:noFill/>
                    </a:lnL>
                    <a:lnR>
                      <a:noFill/>
                    </a:lnR>
                    <a:lnT>
                      <a:noFill/>
                    </a:lnT>
                    <a:lnB>
                      <a:noFill/>
                    </a:lnB>
                    <a:solidFill>
                      <a:srgbClr val="FFFF00"/>
                    </a:solidFill>
                  </a:tcPr>
                </a:tc>
                <a:tc>
                  <a:txBody>
                    <a:bodyPr/>
                    <a:lstStyle/>
                    <a:p>
                      <a:pPr algn="l" fontAlgn="b"/>
                      <a:r>
                        <a:rPr lang="en-US" sz="14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661481">
                <a:tc>
                  <a:txBody>
                    <a:bodyPr/>
                    <a:lstStyle/>
                    <a:p>
                      <a:pPr algn="l" fontAlgn="b"/>
                      <a:r>
                        <a:rPr lang="en-US" sz="1400" b="0" i="0" u="none" strike="noStrike" dirty="0">
                          <a:effectLst/>
                          <a:latin typeface="Arial"/>
                        </a:rPr>
                        <a:t>2018</a:t>
                      </a:r>
                    </a:p>
                  </a:txBody>
                  <a:tcPr marL="0" marR="0" marT="0" marB="0" anchor="b">
                    <a:lnL>
                      <a:noFill/>
                    </a:lnL>
                    <a:lnR>
                      <a:noFill/>
                    </a:lnR>
                    <a:lnT>
                      <a:noFill/>
                    </a:lnT>
                    <a:lnB>
                      <a:noFill/>
                    </a:lnB>
                  </a:tcPr>
                </a:tc>
                <a:tc>
                  <a:txBody>
                    <a:bodyPr/>
                    <a:lstStyle/>
                    <a:p>
                      <a:pPr algn="l" fontAlgn="b"/>
                      <a:endParaRPr lang="en-US" sz="14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400" b="0" i="0" u="none" strike="noStrike" dirty="0">
                          <a:solidFill>
                            <a:srgbClr val="000000"/>
                          </a:solidFill>
                          <a:effectLst/>
                          <a:latin typeface="Arial"/>
                        </a:rPr>
                        <a:t>25.0 </a:t>
                      </a:r>
                    </a:p>
                  </a:txBody>
                  <a:tcPr marL="0" marR="0" marT="0" marB="0" anchor="b">
                    <a:lnL>
                      <a:noFill/>
                    </a:lnL>
                    <a:lnR>
                      <a:noFill/>
                    </a:lnR>
                    <a:lnT>
                      <a:noFill/>
                    </a:lnT>
                    <a:lnB>
                      <a:noFill/>
                    </a:lnB>
                  </a:tcPr>
                </a:tc>
                <a:tc>
                  <a:txBody>
                    <a:bodyPr/>
                    <a:lstStyle/>
                    <a:p>
                      <a:pPr algn="l" fontAlgn="b"/>
                      <a:r>
                        <a:rPr lang="en-US" sz="14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1400" b="0"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400" b="0" i="0" u="none" strike="noStrike" dirty="0">
                          <a:effectLst/>
                          <a:latin typeface="Arial"/>
                        </a:rPr>
                        <a:t>2018</a:t>
                      </a:r>
                    </a:p>
                  </a:txBody>
                  <a:tcPr marL="0" marR="0" marT="0" marB="0" anchor="b">
                    <a:lnL>
                      <a:noFill/>
                    </a:lnL>
                    <a:lnR>
                      <a:noFill/>
                    </a:lnR>
                    <a:lnT>
                      <a:noFill/>
                    </a:lnT>
                    <a:lnB>
                      <a:noFill/>
                    </a:lnB>
                  </a:tcPr>
                </a:tc>
                <a:tc>
                  <a:txBody>
                    <a:bodyPr/>
                    <a:lstStyle/>
                    <a:p>
                      <a:pPr algn="ctr" fontAlgn="b"/>
                      <a:r>
                        <a:rPr lang="en-US" sz="1400" b="0" i="0" u="none" strike="noStrike" dirty="0">
                          <a:effectLst/>
                          <a:latin typeface="Arial"/>
                        </a:rPr>
                        <a:t>0.23%</a:t>
                      </a:r>
                    </a:p>
                  </a:txBody>
                  <a:tcPr marL="0" marR="0" marT="0" marB="0" anchor="b">
                    <a:lnL>
                      <a:noFill/>
                    </a:lnL>
                    <a:lnR>
                      <a:noFill/>
                    </a:lnR>
                    <a:lnT>
                      <a:noFill/>
                    </a:lnT>
                    <a:lnB>
                      <a:noFill/>
                    </a:lnB>
                  </a:tcPr>
                </a:tc>
                <a:tc>
                  <a:txBody>
                    <a:bodyPr/>
                    <a:lstStyle/>
                    <a:p>
                      <a:pPr algn="ctr" fontAlgn="b"/>
                      <a:endParaRPr lang="en-US" sz="14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400" b="0" i="0" u="none" strike="noStrike" dirty="0">
                          <a:effectLst/>
                          <a:latin typeface="Arial"/>
                        </a:rPr>
                        <a:t>50.0 </a:t>
                      </a:r>
                    </a:p>
                  </a:txBody>
                  <a:tcPr marL="0" marR="0" marT="0" marB="0" anchor="b">
                    <a:lnL>
                      <a:noFill/>
                    </a:lnL>
                    <a:lnR>
                      <a:noFill/>
                    </a:lnR>
                    <a:lnT>
                      <a:noFill/>
                    </a:lnT>
                    <a:lnB>
                      <a:noFill/>
                    </a:lnB>
                  </a:tcPr>
                </a:tc>
                <a:tc>
                  <a:txBody>
                    <a:bodyPr/>
                    <a:lstStyle/>
                    <a:p>
                      <a:pPr algn="l" fontAlgn="b"/>
                      <a:r>
                        <a:rPr lang="en-US" sz="14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1400" b="0"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400" b="0" i="0" u="none" strike="noStrike" dirty="0">
                          <a:effectLst/>
                          <a:latin typeface="Arial"/>
                        </a:rPr>
                        <a:t>2018</a:t>
                      </a:r>
                    </a:p>
                  </a:txBody>
                  <a:tcPr marL="0" marR="0" marT="0" marB="0" anchor="b">
                    <a:lnL>
                      <a:noFill/>
                    </a:lnL>
                    <a:lnR>
                      <a:noFill/>
                    </a:lnR>
                    <a:lnT>
                      <a:noFill/>
                    </a:lnT>
                    <a:lnB>
                      <a:noFill/>
                    </a:lnB>
                  </a:tcPr>
                </a:tc>
                <a:tc>
                  <a:txBody>
                    <a:bodyPr/>
                    <a:lstStyle/>
                    <a:p>
                      <a:pPr algn="ctr" fontAlgn="b"/>
                      <a:r>
                        <a:rPr lang="en-US" sz="1400" b="0" i="0" u="none" strike="noStrike" dirty="0">
                          <a:effectLst/>
                          <a:latin typeface="Arial"/>
                        </a:rPr>
                        <a:t>        46.5% </a:t>
                      </a:r>
                    </a:p>
                  </a:txBody>
                  <a:tcPr marL="0" marR="0" marT="0" marB="0" anchor="b">
                    <a:lnL>
                      <a:noFill/>
                    </a:lnL>
                    <a:lnR>
                      <a:noFill/>
                    </a:lnR>
                    <a:lnT>
                      <a:noFill/>
                    </a:lnT>
                    <a:lnB>
                      <a:noFill/>
                    </a:lnB>
                  </a:tcPr>
                </a:tc>
                <a:tc>
                  <a:txBody>
                    <a:bodyPr/>
                    <a:lstStyle/>
                    <a:p>
                      <a:pPr algn="ctr" fontAlgn="b"/>
                      <a:endParaRPr lang="en-US" sz="14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400" b="0" i="0" u="none" strike="noStrike" dirty="0">
                          <a:effectLst/>
                          <a:latin typeface="Arial"/>
                        </a:rPr>
                        <a:t>     </a:t>
                      </a:r>
                      <a:endParaRPr lang="en-US" sz="1400" b="0" i="0" u="none" strike="noStrike" dirty="0" smtClean="0">
                        <a:effectLst/>
                        <a:latin typeface="Arial"/>
                      </a:endParaRPr>
                    </a:p>
                    <a:p>
                      <a:pPr algn="l" fontAlgn="b"/>
                      <a:r>
                        <a:rPr lang="en-US" sz="1400" b="0" i="0" u="none" strike="noStrike" dirty="0" smtClean="0">
                          <a:effectLst/>
                          <a:latin typeface="Arial"/>
                        </a:rPr>
                        <a:t>    </a:t>
                      </a:r>
                      <a:r>
                        <a:rPr lang="en-US" sz="1400" b="0" i="0" u="none" strike="noStrike" dirty="0">
                          <a:effectLst/>
                          <a:latin typeface="Arial"/>
                        </a:rPr>
                        <a:t>250.0 </a:t>
                      </a:r>
                    </a:p>
                  </a:txBody>
                  <a:tcPr marL="0" marR="0" marT="0" marB="0" anchor="b">
                    <a:lnL>
                      <a:noFill/>
                    </a:lnL>
                    <a:lnR>
                      <a:noFill/>
                    </a:lnR>
                    <a:lnT>
                      <a:noFill/>
                    </a:lnT>
                    <a:lnB>
                      <a:noFill/>
                    </a:lnB>
                  </a:tcPr>
                </a:tc>
                <a:tc>
                  <a:txBody>
                    <a:bodyPr/>
                    <a:lstStyle/>
                    <a:p>
                      <a:pPr algn="l" fontAlgn="b"/>
                      <a:r>
                        <a:rPr lang="en-US" sz="14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661481">
                <a:tc>
                  <a:txBody>
                    <a:bodyPr/>
                    <a:lstStyle/>
                    <a:p>
                      <a:pPr algn="l" fontAlgn="b"/>
                      <a:r>
                        <a:rPr lang="en-US" sz="1400" b="0" i="0" u="none" strike="noStrike" dirty="0">
                          <a:effectLst/>
                          <a:latin typeface="Arial"/>
                        </a:rPr>
                        <a:t>2019</a:t>
                      </a:r>
                    </a:p>
                  </a:txBody>
                  <a:tcPr marL="0" marR="0" marT="0" marB="0" anchor="b">
                    <a:lnL>
                      <a:noFill/>
                    </a:lnL>
                    <a:lnR>
                      <a:noFill/>
                    </a:lnR>
                    <a:lnT>
                      <a:noFill/>
                    </a:lnT>
                    <a:lnB>
                      <a:noFill/>
                    </a:lnB>
                  </a:tcPr>
                </a:tc>
                <a:tc>
                  <a:txBody>
                    <a:bodyPr/>
                    <a:lstStyle/>
                    <a:p>
                      <a:pPr algn="l" fontAlgn="b"/>
                      <a:endParaRPr lang="en-US" sz="14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400" b="0" i="0" u="none" strike="noStrike" dirty="0">
                          <a:solidFill>
                            <a:srgbClr val="000000"/>
                          </a:solidFill>
                          <a:effectLst/>
                          <a:latin typeface="Arial"/>
                        </a:rPr>
                        <a:t>25.0 </a:t>
                      </a:r>
                    </a:p>
                  </a:txBody>
                  <a:tcPr marL="0" marR="0" marT="0" marB="0" anchor="b">
                    <a:lnL>
                      <a:noFill/>
                    </a:lnL>
                    <a:lnR>
                      <a:noFill/>
                    </a:lnR>
                    <a:lnT>
                      <a:noFill/>
                    </a:lnT>
                    <a:lnB>
                      <a:noFill/>
                    </a:lnB>
                  </a:tcPr>
                </a:tc>
                <a:tc>
                  <a:txBody>
                    <a:bodyPr/>
                    <a:lstStyle/>
                    <a:p>
                      <a:pPr algn="l" fontAlgn="b"/>
                      <a:r>
                        <a:rPr lang="en-US" sz="14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1400" b="0"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400" b="0" i="0" u="none" strike="noStrike" dirty="0">
                          <a:effectLst/>
                          <a:latin typeface="Arial"/>
                        </a:rPr>
                        <a:t>2019</a:t>
                      </a:r>
                    </a:p>
                  </a:txBody>
                  <a:tcPr marL="0" marR="0" marT="0" marB="0" anchor="b">
                    <a:lnL>
                      <a:noFill/>
                    </a:lnL>
                    <a:lnR>
                      <a:noFill/>
                    </a:lnR>
                    <a:lnT>
                      <a:noFill/>
                    </a:lnT>
                    <a:lnB>
                      <a:noFill/>
                    </a:lnB>
                  </a:tcPr>
                </a:tc>
                <a:tc>
                  <a:txBody>
                    <a:bodyPr/>
                    <a:lstStyle/>
                    <a:p>
                      <a:pPr algn="ctr" fontAlgn="b"/>
                      <a:r>
                        <a:rPr lang="en-US" sz="1400" b="0" i="0" u="none" strike="noStrike" dirty="0">
                          <a:effectLst/>
                          <a:latin typeface="Arial"/>
                        </a:rPr>
                        <a:t>0.22%</a:t>
                      </a:r>
                    </a:p>
                  </a:txBody>
                  <a:tcPr marL="0" marR="0" marT="0" marB="0" anchor="b">
                    <a:lnL>
                      <a:noFill/>
                    </a:lnL>
                    <a:lnR>
                      <a:noFill/>
                    </a:lnR>
                    <a:lnT>
                      <a:noFill/>
                    </a:lnT>
                    <a:lnB>
                      <a:noFill/>
                    </a:lnB>
                  </a:tcPr>
                </a:tc>
                <a:tc>
                  <a:txBody>
                    <a:bodyPr/>
                    <a:lstStyle/>
                    <a:p>
                      <a:pPr algn="ctr" fontAlgn="b"/>
                      <a:endParaRPr lang="en-US" sz="14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400" b="0" i="0" u="none" strike="noStrike" dirty="0">
                          <a:effectLst/>
                          <a:latin typeface="Arial"/>
                        </a:rPr>
                        <a:t>50.0 </a:t>
                      </a:r>
                    </a:p>
                  </a:txBody>
                  <a:tcPr marL="0" marR="0" marT="0" marB="0" anchor="b">
                    <a:lnL>
                      <a:noFill/>
                    </a:lnL>
                    <a:lnR>
                      <a:noFill/>
                    </a:lnR>
                    <a:lnT>
                      <a:noFill/>
                    </a:lnT>
                    <a:lnB>
                      <a:noFill/>
                    </a:lnB>
                  </a:tcPr>
                </a:tc>
                <a:tc>
                  <a:txBody>
                    <a:bodyPr/>
                    <a:lstStyle/>
                    <a:p>
                      <a:pPr algn="l" fontAlgn="b"/>
                      <a:r>
                        <a:rPr lang="en-US" sz="14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1400" b="0"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400" b="0" i="0" u="none" strike="noStrike" dirty="0">
                          <a:effectLst/>
                          <a:latin typeface="Arial"/>
                        </a:rPr>
                        <a:t>2019</a:t>
                      </a:r>
                    </a:p>
                  </a:txBody>
                  <a:tcPr marL="0" marR="0" marT="0" marB="0" anchor="b">
                    <a:lnL>
                      <a:noFill/>
                    </a:lnL>
                    <a:lnR>
                      <a:noFill/>
                    </a:lnR>
                    <a:lnT>
                      <a:noFill/>
                    </a:lnT>
                    <a:lnB>
                      <a:noFill/>
                    </a:lnB>
                  </a:tcPr>
                </a:tc>
                <a:tc>
                  <a:txBody>
                    <a:bodyPr/>
                    <a:lstStyle/>
                    <a:p>
                      <a:pPr algn="ctr" fontAlgn="b"/>
                      <a:r>
                        <a:rPr lang="en-US" sz="1400" b="0" i="0" u="none" strike="noStrike" dirty="0">
                          <a:effectLst/>
                          <a:latin typeface="Arial"/>
                        </a:rPr>
                        <a:t>        46.6% </a:t>
                      </a:r>
                    </a:p>
                  </a:txBody>
                  <a:tcPr marL="0" marR="0" marT="0" marB="0" anchor="b">
                    <a:lnL>
                      <a:noFill/>
                    </a:lnL>
                    <a:lnR>
                      <a:noFill/>
                    </a:lnR>
                    <a:lnT>
                      <a:noFill/>
                    </a:lnT>
                    <a:lnB>
                      <a:noFill/>
                    </a:lnB>
                  </a:tcPr>
                </a:tc>
                <a:tc>
                  <a:txBody>
                    <a:bodyPr/>
                    <a:lstStyle/>
                    <a:p>
                      <a:pPr algn="ctr" fontAlgn="b"/>
                      <a:endParaRPr lang="en-US" sz="14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400" b="0" i="0" u="none" strike="noStrike" dirty="0">
                          <a:effectLst/>
                          <a:latin typeface="Arial"/>
                        </a:rPr>
                        <a:t>      </a:t>
                      </a:r>
                      <a:endParaRPr lang="en-US" sz="1400" b="0" i="0" u="none" strike="noStrike" dirty="0" smtClean="0">
                        <a:effectLst/>
                        <a:latin typeface="Arial"/>
                      </a:endParaRPr>
                    </a:p>
                    <a:p>
                      <a:pPr algn="l" fontAlgn="b"/>
                      <a:r>
                        <a:rPr lang="en-US" sz="1400" b="0" i="0" u="none" strike="noStrike" dirty="0" smtClean="0">
                          <a:effectLst/>
                          <a:latin typeface="Arial"/>
                        </a:rPr>
                        <a:t>    </a:t>
                      </a:r>
                      <a:r>
                        <a:rPr lang="en-US" sz="1400" b="0" i="0" u="none" strike="noStrike" dirty="0">
                          <a:effectLst/>
                          <a:latin typeface="Arial"/>
                        </a:rPr>
                        <a:t>250.0 </a:t>
                      </a:r>
                    </a:p>
                  </a:txBody>
                  <a:tcPr marL="0" marR="0" marT="0" marB="0" anchor="b">
                    <a:lnL>
                      <a:noFill/>
                    </a:lnL>
                    <a:lnR>
                      <a:noFill/>
                    </a:lnR>
                    <a:lnT>
                      <a:noFill/>
                    </a:lnT>
                    <a:lnB>
                      <a:noFill/>
                    </a:lnB>
                  </a:tcPr>
                </a:tc>
                <a:tc>
                  <a:txBody>
                    <a:bodyPr/>
                    <a:lstStyle/>
                    <a:p>
                      <a:pPr algn="l" fontAlgn="b"/>
                      <a:r>
                        <a:rPr lang="en-US" sz="14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894945">
                <a:tc>
                  <a:txBody>
                    <a:bodyPr/>
                    <a:lstStyle/>
                    <a:p>
                      <a:pPr algn="l" fontAlgn="b"/>
                      <a:r>
                        <a:rPr lang="en-US" sz="1400" b="0" i="0" u="none" strike="noStrike" dirty="0">
                          <a:effectLst/>
                          <a:latin typeface="Arial"/>
                        </a:rPr>
                        <a:t>2020</a:t>
                      </a:r>
                    </a:p>
                  </a:txBody>
                  <a:tcPr marL="0" marR="0" marT="0" marB="0" anchor="b">
                    <a:lnL>
                      <a:noFill/>
                    </a:lnL>
                    <a:lnR>
                      <a:noFill/>
                    </a:lnR>
                    <a:lnT>
                      <a:noFill/>
                    </a:lnT>
                    <a:lnB>
                      <a:noFill/>
                    </a:lnB>
                  </a:tcPr>
                </a:tc>
                <a:tc>
                  <a:txBody>
                    <a:bodyPr/>
                    <a:lstStyle/>
                    <a:p>
                      <a:pPr algn="l" fontAlgn="b"/>
                      <a:endParaRPr lang="en-US" sz="14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400" b="0" i="0" u="none" strike="noStrike" dirty="0">
                          <a:solidFill>
                            <a:srgbClr val="000000"/>
                          </a:solidFill>
                          <a:effectLst/>
                          <a:latin typeface="Arial"/>
                        </a:rPr>
                        <a:t>25.0 </a:t>
                      </a:r>
                    </a:p>
                  </a:txBody>
                  <a:tcPr marL="0" marR="0" marT="0" marB="0" anchor="b">
                    <a:lnL>
                      <a:noFill/>
                    </a:lnL>
                    <a:lnR>
                      <a:noFill/>
                    </a:lnR>
                    <a:lnT>
                      <a:noFill/>
                    </a:lnT>
                    <a:lnB>
                      <a:noFill/>
                    </a:lnB>
                  </a:tcPr>
                </a:tc>
                <a:tc>
                  <a:txBody>
                    <a:bodyPr/>
                    <a:lstStyle/>
                    <a:p>
                      <a:pPr algn="l" fontAlgn="b"/>
                      <a:r>
                        <a:rPr lang="en-US" sz="14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1400" b="0"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400" b="0" i="0" u="none" strike="noStrike" dirty="0">
                          <a:effectLst/>
                          <a:latin typeface="Arial"/>
                        </a:rPr>
                        <a:t>2020</a:t>
                      </a:r>
                    </a:p>
                  </a:txBody>
                  <a:tcPr marL="0" marR="0" marT="0" marB="0" anchor="b">
                    <a:lnL>
                      <a:noFill/>
                    </a:lnL>
                    <a:lnR>
                      <a:noFill/>
                    </a:lnR>
                    <a:lnT>
                      <a:noFill/>
                    </a:lnT>
                    <a:lnB>
                      <a:noFill/>
                    </a:lnB>
                  </a:tcPr>
                </a:tc>
                <a:tc>
                  <a:txBody>
                    <a:bodyPr/>
                    <a:lstStyle/>
                    <a:p>
                      <a:pPr algn="ctr" fontAlgn="b"/>
                      <a:r>
                        <a:rPr lang="en-US" sz="1400" b="0" i="0" u="none" strike="noStrike" dirty="0">
                          <a:effectLst/>
                          <a:latin typeface="Arial"/>
                        </a:rPr>
                        <a:t>0.21%</a:t>
                      </a:r>
                    </a:p>
                  </a:txBody>
                  <a:tcPr marL="0" marR="0" marT="0" marB="0" anchor="b">
                    <a:lnL>
                      <a:noFill/>
                    </a:lnL>
                    <a:lnR>
                      <a:noFill/>
                    </a:lnR>
                    <a:lnT>
                      <a:noFill/>
                    </a:lnT>
                    <a:lnB>
                      <a:noFill/>
                    </a:lnB>
                  </a:tcPr>
                </a:tc>
                <a:tc>
                  <a:txBody>
                    <a:bodyPr/>
                    <a:lstStyle/>
                    <a:p>
                      <a:pPr algn="ctr" fontAlgn="b"/>
                      <a:endParaRPr lang="en-US" sz="14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400" b="0" i="0" u="none" strike="noStrike" dirty="0">
                          <a:effectLst/>
                          <a:latin typeface="Arial"/>
                        </a:rPr>
                        <a:t>50.0 </a:t>
                      </a:r>
                    </a:p>
                  </a:txBody>
                  <a:tcPr marL="0" marR="0" marT="0" marB="0" anchor="b">
                    <a:lnL>
                      <a:noFill/>
                    </a:lnL>
                    <a:lnR>
                      <a:noFill/>
                    </a:lnR>
                    <a:lnT>
                      <a:noFill/>
                    </a:lnT>
                    <a:lnB>
                      <a:noFill/>
                    </a:lnB>
                  </a:tcPr>
                </a:tc>
                <a:tc>
                  <a:txBody>
                    <a:bodyPr/>
                    <a:lstStyle/>
                    <a:p>
                      <a:pPr algn="l" fontAlgn="b"/>
                      <a:r>
                        <a:rPr lang="en-US" sz="14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1400" b="0"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400" b="0" i="0" u="none" strike="noStrike" dirty="0">
                          <a:effectLst/>
                          <a:latin typeface="Arial"/>
                        </a:rPr>
                        <a:t>2020</a:t>
                      </a:r>
                    </a:p>
                  </a:txBody>
                  <a:tcPr marL="0" marR="0" marT="0" marB="0" anchor="b">
                    <a:lnL>
                      <a:noFill/>
                    </a:lnL>
                    <a:lnR>
                      <a:noFill/>
                    </a:lnR>
                    <a:lnT>
                      <a:noFill/>
                    </a:lnT>
                    <a:lnB>
                      <a:noFill/>
                    </a:lnB>
                  </a:tcPr>
                </a:tc>
                <a:tc>
                  <a:txBody>
                    <a:bodyPr/>
                    <a:lstStyle/>
                    <a:p>
                      <a:pPr algn="ctr" fontAlgn="b"/>
                      <a:r>
                        <a:rPr lang="en-US" sz="1400" b="0" i="0" u="none" strike="noStrike" dirty="0">
                          <a:effectLst/>
                          <a:latin typeface="Arial"/>
                        </a:rPr>
                        <a:t>        46.6% </a:t>
                      </a:r>
                    </a:p>
                  </a:txBody>
                  <a:tcPr marL="0" marR="0" marT="0" marB="0" anchor="b">
                    <a:lnL>
                      <a:noFill/>
                    </a:lnL>
                    <a:lnR>
                      <a:noFill/>
                    </a:lnR>
                    <a:lnT>
                      <a:noFill/>
                    </a:lnT>
                    <a:lnB>
                      <a:noFill/>
                    </a:lnB>
                  </a:tcPr>
                </a:tc>
                <a:tc>
                  <a:txBody>
                    <a:bodyPr/>
                    <a:lstStyle/>
                    <a:p>
                      <a:pPr algn="ctr" fontAlgn="b"/>
                      <a:endParaRPr lang="en-US" sz="14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400" b="0" i="0" u="none" strike="noStrike" dirty="0">
                          <a:effectLst/>
                          <a:latin typeface="Arial"/>
                        </a:rPr>
                        <a:t>   </a:t>
                      </a:r>
                      <a:endParaRPr lang="en-US" sz="1400" b="0" i="0" u="none" strike="noStrike" dirty="0" smtClean="0">
                        <a:effectLst/>
                        <a:latin typeface="Arial"/>
                      </a:endParaRPr>
                    </a:p>
                    <a:p>
                      <a:pPr algn="l" fontAlgn="b"/>
                      <a:r>
                        <a:rPr lang="en-US" sz="1400" b="0" i="0" u="none" strike="noStrike" dirty="0" smtClean="0">
                          <a:effectLst/>
                          <a:latin typeface="Arial"/>
                        </a:rPr>
                        <a:t>     </a:t>
                      </a:r>
                      <a:r>
                        <a:rPr lang="en-US" sz="1400" b="0" i="0" u="none" strike="noStrike" dirty="0">
                          <a:effectLst/>
                          <a:latin typeface="Arial"/>
                        </a:rPr>
                        <a:t>250.0 </a:t>
                      </a:r>
                    </a:p>
                  </a:txBody>
                  <a:tcPr marL="0" marR="0" marT="0" marB="0" anchor="b">
                    <a:lnL>
                      <a:noFill/>
                    </a:lnL>
                    <a:lnR>
                      <a:noFill/>
                    </a:lnR>
                    <a:lnT>
                      <a:noFill/>
                    </a:lnT>
                    <a:lnB>
                      <a:noFill/>
                    </a:lnB>
                  </a:tcPr>
                </a:tc>
                <a:tc>
                  <a:txBody>
                    <a:bodyPr/>
                    <a:lstStyle/>
                    <a:p>
                      <a:pPr algn="l" fontAlgn="b"/>
                      <a:r>
                        <a:rPr lang="en-US" sz="14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622570">
                <a:tc>
                  <a:txBody>
                    <a:bodyPr/>
                    <a:lstStyle/>
                    <a:p>
                      <a:pPr algn="l" fontAlgn="b"/>
                      <a:r>
                        <a:rPr lang="en-US" sz="1400" b="0" i="0" u="none" strike="noStrike" dirty="0">
                          <a:effectLst/>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effectLst/>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effectLst/>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effectLst/>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effectLst/>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effectLst/>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effectLst/>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effectLst/>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effectLst/>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effectLst/>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effectLst/>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effectLst/>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0" y="0"/>
            <a:ext cx="9144000" cy="533400"/>
          </a:xfrm>
          <a:solidFill>
            <a:srgbClr val="92D050"/>
          </a:solidFill>
        </p:spPr>
        <p:txBody>
          <a:bodyPr/>
          <a:lstStyle/>
          <a:p>
            <a:r>
              <a:rPr lang="en-US" sz="2400" dirty="0" smtClean="0"/>
              <a:t>Newco Income Statement Worksheet</a:t>
            </a:r>
          </a:p>
        </p:txBody>
      </p:sp>
      <p:graphicFrame>
        <p:nvGraphicFramePr>
          <p:cNvPr id="3" name="Table 2"/>
          <p:cNvGraphicFramePr>
            <a:graphicFrameLocks noGrp="1"/>
          </p:cNvGraphicFramePr>
          <p:nvPr/>
        </p:nvGraphicFramePr>
        <p:xfrm>
          <a:off x="152400" y="685800"/>
          <a:ext cx="8839198" cy="5791195"/>
        </p:xfrm>
        <a:graphic>
          <a:graphicData uri="http://schemas.openxmlformats.org/drawingml/2006/table">
            <a:tbl>
              <a:tblPr/>
              <a:tblGrid>
                <a:gridCol w="1586526"/>
                <a:gridCol w="89877"/>
                <a:gridCol w="832491"/>
                <a:gridCol w="25400"/>
                <a:gridCol w="56508"/>
                <a:gridCol w="782298"/>
                <a:gridCol w="97224"/>
                <a:gridCol w="669758"/>
                <a:gridCol w="97224"/>
                <a:gridCol w="639493"/>
                <a:gridCol w="76200"/>
                <a:gridCol w="721047"/>
                <a:gridCol w="40952"/>
                <a:gridCol w="76200"/>
                <a:gridCol w="747054"/>
                <a:gridCol w="25400"/>
                <a:gridCol w="741582"/>
                <a:gridCol w="25400"/>
                <a:gridCol w="741582"/>
                <a:gridCol w="81179"/>
                <a:gridCol w="685803"/>
              </a:tblGrid>
              <a:tr h="438544">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ctr" fontAlgn="b"/>
                      <a:r>
                        <a:rPr lang="en-US" sz="1200" b="1" i="0" u="none" strike="noStrike" dirty="0">
                          <a:effectLst/>
                          <a:latin typeface="Arial"/>
                        </a:rPr>
                        <a:t>Actual</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1200" b="1"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1"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gridSpan="3">
                  <a:txBody>
                    <a:bodyPr/>
                    <a:lstStyle/>
                    <a:p>
                      <a:pPr algn="ctr" fontAlgn="b"/>
                      <a:r>
                        <a:rPr lang="en-US" sz="1200" b="1" i="0" u="none" strike="noStrike" dirty="0">
                          <a:effectLst/>
                          <a:latin typeface="Arial"/>
                        </a:rPr>
                        <a:t>Projected 2016</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1200" b="0" i="0" u="none" strike="noStrike" dirty="0">
                          <a:effectLst/>
                          <a:latin typeface="Arial"/>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200" b="1" i="0" u="none" strike="noStrike" dirty="0">
                          <a:effectLst/>
                          <a:latin typeface="Arial"/>
                        </a:rPr>
                        <a:t>Trans</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l" fontAlgn="b"/>
                      <a:r>
                        <a:rPr lang="en-US" sz="1200" b="0" i="0" u="none" strike="noStrike" dirty="0">
                          <a:effectLst/>
                          <a:latin typeface="Arial"/>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200" b="1" i="0" u="none" strike="noStrike" dirty="0">
                          <a:effectLst/>
                          <a:latin typeface="Arial"/>
                        </a:rPr>
                        <a:t>Pro Forma</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endParaRPr lang="en-US" sz="1200" b="0"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gridSpan="7">
                  <a:txBody>
                    <a:bodyPr/>
                    <a:lstStyle/>
                    <a:p>
                      <a:pPr algn="ctr" fontAlgn="b"/>
                      <a:r>
                        <a:rPr lang="en-US" sz="1200" b="1" i="0" u="none" strike="noStrike" dirty="0">
                          <a:effectLst/>
                          <a:latin typeface="Arial"/>
                        </a:rPr>
                        <a:t>Projections</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0242">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ctr" fontAlgn="b"/>
                      <a:r>
                        <a:rPr lang="en-US" sz="1200" b="1" i="0" u="none" strike="noStrike" dirty="0">
                          <a:effectLst/>
                          <a:latin typeface="Arial"/>
                        </a:rPr>
                        <a:t>2015</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200" b="1"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1"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200" b="1" i="0" u="none" strike="noStrike" dirty="0">
                          <a:effectLst/>
                          <a:latin typeface="Arial"/>
                        </a:rPr>
                        <a:t>Acquirer</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effectLst/>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200" b="1" i="0" u="none" strike="noStrike" dirty="0">
                          <a:effectLst/>
                          <a:latin typeface="Arial"/>
                        </a:rPr>
                        <a:t>Target</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ctr" fontAlgn="b"/>
                      <a:r>
                        <a:rPr lang="en-US" sz="1200" b="1" i="0" u="none" strike="noStrike" dirty="0">
                          <a:effectLst/>
                          <a:latin typeface="Arial"/>
                        </a:rPr>
                        <a:t>Adj</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fontAlgn="b"/>
                      <a:endParaRPr lang="en-US" sz="1200" b="1" i="0" u="none" strike="noStrike" dirty="0">
                        <a:effectLst/>
                        <a:latin typeface="Arial"/>
                      </a:endParaRPr>
                    </a:p>
                  </a:txBody>
                  <a:tcPr marL="0" marR="0" marT="0" marB="0" anchor="b">
                    <a:lnL>
                      <a:noFill/>
                    </a:lnL>
                    <a:lnR>
                      <a:noFill/>
                    </a:lnR>
                    <a:lnT>
                      <a:noFill/>
                    </a:lnT>
                    <a:lnB>
                      <a:noFill/>
                    </a:lnB>
                  </a:tcPr>
                </a:tc>
                <a:tc>
                  <a:txBody>
                    <a:bodyPr/>
                    <a:lstStyle/>
                    <a:p>
                      <a:pPr algn="ctr" fontAlgn="b"/>
                      <a:r>
                        <a:rPr lang="en-US" sz="1200" b="1" i="0" u="none" strike="noStrike" dirty="0">
                          <a:effectLst/>
                          <a:latin typeface="Arial"/>
                        </a:rPr>
                        <a:t>2016</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1200" b="0"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200" b="1" i="0" u="none" strike="noStrike" dirty="0">
                          <a:effectLst/>
                          <a:latin typeface="Arial"/>
                        </a:rPr>
                        <a:t>2017</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effectLst/>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200" b="1" i="0" u="none" strike="noStrike" dirty="0">
                          <a:effectLst/>
                          <a:latin typeface="Arial"/>
                        </a:rPr>
                        <a:t>2018</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effectLst/>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200" b="1" i="0" u="none" strike="noStrike" dirty="0">
                          <a:effectLst/>
                          <a:latin typeface="Arial"/>
                        </a:rPr>
                        <a:t>2019</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effectLst/>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200" b="1" i="0" u="none" strike="noStrike" dirty="0">
                          <a:effectLst/>
                          <a:latin typeface="Arial"/>
                        </a:rPr>
                        <a:t>2020</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343">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2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1200" b="0"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r>
              <a:tr h="438544">
                <a:tc>
                  <a:txBody>
                    <a:bodyPr/>
                    <a:lstStyle/>
                    <a:p>
                      <a:pPr algn="l" fontAlgn="b"/>
                      <a:r>
                        <a:rPr lang="en-US" sz="1200" b="0" i="0" u="none" strike="noStrike" dirty="0">
                          <a:effectLst/>
                          <a:latin typeface="Arial"/>
                        </a:rPr>
                        <a:t>Sales</a:t>
                      </a: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smtClean="0">
                          <a:effectLst/>
                          <a:latin typeface="Arial"/>
                        </a:rPr>
                        <a:t>   $19,062.0 </a:t>
                      </a:r>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200" b="0" i="0" u="none" strike="noStrike" dirty="0">
                          <a:effectLst/>
                          <a:latin typeface="Arial"/>
                        </a:rPr>
                        <a:t> </a:t>
                      </a:r>
                      <a:r>
                        <a:rPr lang="en-US" sz="1200" b="0" i="0" u="none" strike="noStrike" dirty="0" smtClean="0">
                          <a:effectLst/>
                          <a:latin typeface="Arial"/>
                        </a:rPr>
                        <a:t>   $19,347.9 </a:t>
                      </a:r>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smtClean="0">
                          <a:effectLst/>
                          <a:latin typeface="Arial"/>
                        </a:rPr>
                        <a:t>    $1,389.3 </a:t>
                      </a:r>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smtClean="0">
                          <a:effectLst/>
                          <a:latin typeface="Arial"/>
                        </a:rPr>
                        <a:t>       $100.0 </a:t>
                      </a:r>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smtClean="0">
                          <a:effectLst/>
                          <a:latin typeface="Arial"/>
                        </a:rPr>
                        <a:t>   $20,837.2 </a:t>
                      </a:r>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endParaRPr lang="en-US" sz="1200" b="0"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200" b="0" i="0" u="none" strike="noStrike" dirty="0">
                          <a:effectLst/>
                          <a:latin typeface="Arial"/>
                        </a:rPr>
                        <a:t> </a:t>
                      </a:r>
                      <a:r>
                        <a:rPr lang="en-US" sz="1200" b="0" i="0" u="none" strike="noStrike" dirty="0" smtClean="0">
                          <a:effectLst/>
                          <a:latin typeface="Arial"/>
                        </a:rPr>
                        <a:t>  $21,652.5 </a:t>
                      </a:r>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a:t>
                      </a:r>
                      <a:r>
                        <a:rPr lang="en-US" sz="1200" b="0" i="0" u="none" strike="noStrike" dirty="0" smtClean="0">
                          <a:effectLst/>
                          <a:latin typeface="Arial"/>
                        </a:rPr>
                        <a:t>   $22,423.4 </a:t>
                      </a:r>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smtClean="0">
                          <a:effectLst/>
                          <a:latin typeface="Arial"/>
                        </a:rPr>
                        <a:t>   $23,327.4 </a:t>
                      </a:r>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a:t>
                      </a:r>
                      <a:r>
                        <a:rPr lang="en-US" sz="1200" b="0" i="0" u="none" strike="noStrike" dirty="0" smtClean="0">
                          <a:effectLst/>
                          <a:latin typeface="Arial"/>
                        </a:rPr>
                        <a:t>   $24,399.3 </a:t>
                      </a:r>
                      <a:endParaRPr lang="en-US" sz="1200" b="0" i="0" u="none" strike="noStrike" dirty="0">
                        <a:effectLst/>
                        <a:latin typeface="Arial"/>
                      </a:endParaRPr>
                    </a:p>
                  </a:txBody>
                  <a:tcPr marL="0" marR="0" marT="0" marB="0" anchor="b">
                    <a:lnL>
                      <a:noFill/>
                    </a:lnL>
                    <a:lnR>
                      <a:noFill/>
                    </a:lnR>
                    <a:lnT>
                      <a:noFill/>
                    </a:lnT>
                    <a:lnB>
                      <a:noFill/>
                    </a:lnB>
                  </a:tcPr>
                </a:tc>
              </a:tr>
              <a:tr h="240242">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solidFill>
                          <a:srgbClr val="0000FF"/>
                        </a:solidFill>
                        <a:effectLst/>
                        <a:latin typeface="Arial"/>
                      </a:endParaRPr>
                    </a:p>
                  </a:txBody>
                  <a:tcPr marL="0" marR="0" marT="0" marB="0" anchor="b">
                    <a:lnL>
                      <a:noFill/>
                    </a:lnL>
                    <a:lnR>
                      <a:noFill/>
                    </a:lnR>
                    <a:lnT>
                      <a:noFill/>
                    </a:lnT>
                    <a:lnB>
                      <a:noFill/>
                    </a:lnB>
                    <a:solidFill>
                      <a:schemeClr val="bg2">
                        <a:lumMod val="20000"/>
                        <a:lumOff val="80000"/>
                      </a:schemeClr>
                    </a:solidFill>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endParaRPr lang="en-US" sz="1200" b="0"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r>
              <a:tr h="438544">
                <a:tc>
                  <a:txBody>
                    <a:bodyPr/>
                    <a:lstStyle/>
                    <a:p>
                      <a:pPr algn="l" fontAlgn="b"/>
                      <a:r>
                        <a:rPr lang="en-US" sz="1200" b="0" i="0" u="none" strike="noStrike" dirty="0">
                          <a:effectLst/>
                          <a:latin typeface="Arial"/>
                        </a:rPr>
                        <a:t>  Integration Expenses</a:t>
                      </a: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500.0 </a:t>
                      </a:r>
                    </a:p>
                  </a:txBody>
                  <a:tcPr marL="0" marR="0" marT="0" marB="0" anchor="b">
                    <a:lnL>
                      <a:noFill/>
                    </a:lnL>
                    <a:lnR>
                      <a:noFill/>
                    </a:lnR>
                    <a:lnT>
                      <a:noFill/>
                    </a:lnT>
                    <a:lnB>
                      <a:noFill/>
                    </a:lnB>
                    <a:solidFill>
                      <a:schemeClr val="bg2">
                        <a:lumMod val="20000"/>
                        <a:lumOff val="80000"/>
                      </a:schemeClr>
                    </a:solidFill>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500.0 </a:t>
                      </a: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endParaRPr lang="en-US" sz="1200" b="0"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200" b="0" i="0" u="none" strike="noStrike" dirty="0">
                          <a:effectLst/>
                          <a:latin typeface="Arial"/>
                        </a:rPr>
                        <a:t>          250.0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r>
              <a:tr h="438544">
                <a:tc>
                  <a:txBody>
                    <a:bodyPr/>
                    <a:lstStyle/>
                    <a:p>
                      <a:pPr algn="l" fontAlgn="b"/>
                      <a:r>
                        <a:rPr lang="en-US" sz="1200" b="0" i="0" u="none" strike="noStrike" dirty="0">
                          <a:effectLst/>
                          <a:latin typeface="Arial"/>
                        </a:rPr>
                        <a:t>  Cost of Goods Sold</a:t>
                      </a: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10,354.0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endParaRPr lang="en-US" sz="12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200" b="0" i="0" u="none" strike="noStrike" dirty="0">
                          <a:effectLst/>
                          <a:latin typeface="Arial"/>
                        </a:rPr>
                        <a:t>     10,447.9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711.3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31.1 </a:t>
                      </a:r>
                    </a:p>
                  </a:txBody>
                  <a:tcPr marL="0" marR="0" marT="0" marB="0" anchor="b">
                    <a:lnL>
                      <a:noFill/>
                    </a:lnL>
                    <a:lnR>
                      <a:noFill/>
                    </a:lnR>
                    <a:lnT>
                      <a:noFill/>
                    </a:lnT>
                    <a:lnB>
                      <a:noFill/>
                    </a:lnB>
                    <a:solidFill>
                      <a:schemeClr val="bg2">
                        <a:lumMod val="20000"/>
                        <a:lumOff val="80000"/>
                      </a:schemeClr>
                    </a:solidFill>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11,690.3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endParaRPr lang="en-US" sz="1200" b="0"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200" b="0" i="0" u="none" strike="noStrike" dirty="0">
                          <a:effectLst/>
                          <a:latin typeface="Arial"/>
                        </a:rPr>
                        <a:t>     11,844.7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11,994.7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12,465.7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13,022.8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228343">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en-US" sz="12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solidFill>
                          <a:srgbClr val="0000FF"/>
                        </a:solidFill>
                        <a:effectLst/>
                        <a:latin typeface="Arial"/>
                      </a:endParaRPr>
                    </a:p>
                  </a:txBody>
                  <a:tcPr marL="0" marR="0" marT="0" marB="0" anchor="b">
                    <a:lnL>
                      <a:noFill/>
                    </a:lnL>
                    <a:lnR>
                      <a:noFill/>
                    </a:lnR>
                    <a:lnT>
                      <a:noFill/>
                    </a:lnT>
                    <a:lnB>
                      <a:noFill/>
                    </a:lnB>
                    <a:solidFill>
                      <a:schemeClr val="bg2">
                        <a:lumMod val="20000"/>
                        <a:lumOff val="80000"/>
                      </a:schemeClr>
                    </a:solidFill>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2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endParaRPr lang="en-US" sz="1200" b="0"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r>
              <a:tr h="438544">
                <a:tc>
                  <a:txBody>
                    <a:bodyPr/>
                    <a:lstStyle/>
                    <a:p>
                      <a:pPr algn="l" fontAlgn="b"/>
                      <a:r>
                        <a:rPr lang="en-US" sz="1200" b="0" i="0" u="none" strike="noStrike" dirty="0">
                          <a:effectLst/>
                          <a:latin typeface="Arial"/>
                        </a:rPr>
                        <a:t>Gross Profit</a:t>
                      </a: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8,708.0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200" b="0" i="0" u="none" strike="noStrike" dirty="0">
                          <a:effectLst/>
                          <a:latin typeface="Arial"/>
                        </a:rPr>
                        <a:t>       8,900.0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678.0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solidFill>
                          <a:srgbClr val="0000FF"/>
                        </a:solidFill>
                        <a:effectLst/>
                        <a:latin typeface="Arial"/>
                      </a:endParaRPr>
                    </a:p>
                  </a:txBody>
                  <a:tcPr marL="0" marR="0" marT="0" marB="0" anchor="b">
                    <a:lnL>
                      <a:noFill/>
                    </a:lnL>
                    <a:lnR>
                      <a:noFill/>
                    </a:lnR>
                    <a:lnT>
                      <a:noFill/>
                    </a:lnT>
                    <a:lnB>
                      <a:noFill/>
                    </a:lnB>
                    <a:solidFill>
                      <a:schemeClr val="bg2">
                        <a:lumMod val="20000"/>
                        <a:lumOff val="80000"/>
                      </a:schemeClr>
                    </a:solidFill>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9,146.9 </a:t>
                      </a: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endParaRPr lang="en-US" sz="1200" b="0"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200" b="0" i="0" u="none" strike="noStrike" dirty="0">
                          <a:effectLst/>
                          <a:latin typeface="Arial"/>
                        </a:rPr>
                        <a:t>       9,807.8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10,428.8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10,861.7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11,376.4 </a:t>
                      </a:r>
                    </a:p>
                  </a:txBody>
                  <a:tcPr marL="0" marR="0" marT="0" marB="0" anchor="b">
                    <a:lnL>
                      <a:noFill/>
                    </a:lnL>
                    <a:lnR>
                      <a:noFill/>
                    </a:lnR>
                    <a:lnT>
                      <a:noFill/>
                    </a:lnT>
                    <a:lnB>
                      <a:noFill/>
                    </a:lnB>
                  </a:tcPr>
                </a:tc>
              </a:tr>
              <a:tr h="240242">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endParaRPr lang="en-US" sz="1200" b="0"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r>
              <a:tr h="438544">
                <a:tc>
                  <a:txBody>
                    <a:bodyPr/>
                    <a:lstStyle/>
                    <a:p>
                      <a:pPr algn="l" fontAlgn="b"/>
                      <a:r>
                        <a:rPr lang="en-US" sz="1200" b="0" i="0" u="none" strike="noStrike" dirty="0">
                          <a:effectLst/>
                          <a:latin typeface="Arial"/>
                        </a:rPr>
                        <a:t>  SG&amp;A</a:t>
                      </a: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6,693.0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200" b="0" i="0" u="none" strike="noStrike" dirty="0">
                          <a:effectLst/>
                          <a:latin typeface="Arial"/>
                        </a:rPr>
                        <a:t>       6,960.7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385.7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(10.0)</a:t>
                      </a:r>
                    </a:p>
                  </a:txBody>
                  <a:tcPr marL="0" marR="0" marT="0" marB="0" anchor="b">
                    <a:lnL>
                      <a:noFill/>
                    </a:lnL>
                    <a:lnR>
                      <a:noFill/>
                    </a:lnR>
                    <a:lnT>
                      <a:noFill/>
                    </a:lnT>
                    <a:lnB>
                      <a:noFill/>
                    </a:lnB>
                    <a:solidFill>
                      <a:schemeClr val="bg2">
                        <a:lumMod val="20000"/>
                        <a:lumOff val="80000"/>
                      </a:schemeClr>
                    </a:solidFill>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7,336.4 </a:t>
                      </a: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endParaRPr lang="en-US" sz="1200" b="0"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200" b="0" i="0" u="none" strike="noStrike" dirty="0">
                          <a:effectLst/>
                          <a:latin typeface="Arial"/>
                        </a:rPr>
                        <a:t>       7,702.0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8,084.1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8,496.3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8,942.8 </a:t>
                      </a:r>
                    </a:p>
                  </a:txBody>
                  <a:tcPr marL="0" marR="0" marT="0" marB="0" anchor="b">
                    <a:lnL>
                      <a:noFill/>
                    </a:lnL>
                    <a:lnR>
                      <a:noFill/>
                    </a:lnR>
                    <a:lnT>
                      <a:noFill/>
                    </a:lnT>
                    <a:lnB>
                      <a:noFill/>
                    </a:lnB>
                  </a:tcPr>
                </a:tc>
              </a:tr>
              <a:tr h="438544">
                <a:tc>
                  <a:txBody>
                    <a:bodyPr/>
                    <a:lstStyle/>
                    <a:p>
                      <a:pPr algn="l" fontAlgn="b"/>
                      <a:r>
                        <a:rPr lang="en-US" sz="1200" b="0" i="0" u="none" strike="noStrike" dirty="0">
                          <a:effectLst/>
                          <a:latin typeface="Arial"/>
                        </a:rPr>
                        <a:t>  Other Operating Expense</a:t>
                      </a: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200" b="0" i="0" u="none" strike="noStrike" dirty="0">
                          <a:effectLst/>
                          <a:latin typeface="Arial"/>
                        </a:rPr>
                        <a:t>               -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120.9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solidFill>
                          <a:srgbClr val="0000FF"/>
                        </a:solidFill>
                        <a:effectLst/>
                        <a:latin typeface="Arial"/>
                      </a:endParaRPr>
                    </a:p>
                  </a:txBody>
                  <a:tcPr marL="0" marR="0" marT="0" marB="0" anchor="b">
                    <a:lnL>
                      <a:noFill/>
                    </a:lnL>
                    <a:lnR>
                      <a:noFill/>
                    </a:lnR>
                    <a:lnT>
                      <a:noFill/>
                    </a:lnT>
                    <a:lnB>
                      <a:noFill/>
                    </a:lnB>
                    <a:solidFill>
                      <a:schemeClr val="bg2">
                        <a:lumMod val="20000"/>
                        <a:lumOff val="80000"/>
                      </a:schemeClr>
                    </a:solidFill>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120.9 </a:t>
                      </a: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endParaRPr lang="en-US" sz="1200" b="0"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200" b="0" i="0" u="none" strike="noStrike" dirty="0">
                          <a:effectLst/>
                          <a:latin typeface="Arial"/>
                        </a:rPr>
                        <a:t>          153.5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194.9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247.6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314.4 </a:t>
                      </a:r>
                    </a:p>
                  </a:txBody>
                  <a:tcPr marL="0" marR="0" marT="0" marB="0" anchor="b">
                    <a:lnL>
                      <a:noFill/>
                    </a:lnL>
                    <a:lnR>
                      <a:noFill/>
                    </a:lnR>
                    <a:lnT>
                      <a:noFill/>
                    </a:lnT>
                    <a:lnB>
                      <a:noFill/>
                    </a:lnB>
                  </a:tcPr>
                </a:tc>
              </a:tr>
              <a:tr h="438544">
                <a:tc>
                  <a:txBody>
                    <a:bodyPr/>
                    <a:lstStyle/>
                    <a:p>
                      <a:pPr algn="l" fontAlgn="b"/>
                      <a:r>
                        <a:rPr lang="en-US" sz="1200" b="0" i="0" u="none" strike="noStrike" dirty="0">
                          <a:effectLst/>
                          <a:latin typeface="Arial"/>
                        </a:rPr>
                        <a:t>  Depreciation</a:t>
                      </a: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342.0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200" b="0" i="0" u="none" strike="noStrike" dirty="0">
                          <a:effectLst/>
                          <a:latin typeface="Arial"/>
                        </a:rPr>
                        <a:t>          309.6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41.7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endParaRPr lang="en-US" sz="1200" b="0" i="0" u="none" strike="noStrike" dirty="0">
                        <a:solidFill>
                          <a:srgbClr val="0000FF"/>
                        </a:solidFill>
                        <a:effectLst/>
                        <a:latin typeface="Arial"/>
                      </a:endParaRPr>
                    </a:p>
                  </a:txBody>
                  <a:tcPr marL="0" marR="0" marT="0" marB="0" anchor="b">
                    <a:lnL>
                      <a:noFill/>
                    </a:lnL>
                    <a:lnR>
                      <a:noFill/>
                    </a:lnR>
                    <a:lnT>
                      <a:noFill/>
                    </a:lnT>
                    <a:lnB>
                      <a:noFill/>
                    </a:lnB>
                    <a:solidFill>
                      <a:schemeClr val="bg2">
                        <a:lumMod val="20000"/>
                        <a:lumOff val="80000"/>
                      </a:schemeClr>
                    </a:solidFill>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351.2 </a:t>
                      </a: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endParaRPr lang="en-US" sz="1200" b="0"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200" b="0" i="0" u="none" strike="noStrike" dirty="0">
                          <a:effectLst/>
                          <a:latin typeface="Arial"/>
                        </a:rPr>
                        <a:t>          367.1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386.1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409.1 </a:t>
                      </a:r>
                    </a:p>
                  </a:txBody>
                  <a:tcPr marL="0" marR="0" marT="0" marB="0" anchor="b">
                    <a:lnL>
                      <a:noFill/>
                    </a:lnL>
                    <a:lnR>
                      <a:noFill/>
                    </a:lnR>
                    <a:lnT>
                      <a:noFill/>
                    </a:lnT>
                    <a:lnB>
                      <a:noFill/>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437.0 </a:t>
                      </a:r>
                    </a:p>
                  </a:txBody>
                  <a:tcPr marL="0" marR="0" marT="0" marB="0" anchor="b">
                    <a:lnL>
                      <a:noFill/>
                    </a:lnL>
                    <a:lnR>
                      <a:noFill/>
                    </a:lnR>
                    <a:lnT>
                      <a:noFill/>
                    </a:lnT>
                    <a:lnB>
                      <a:noFill/>
                    </a:lnB>
                  </a:tcPr>
                </a:tc>
              </a:tr>
              <a:tr h="438544">
                <a:tc>
                  <a:txBody>
                    <a:bodyPr/>
                    <a:lstStyle/>
                    <a:p>
                      <a:pPr algn="l" fontAlgn="b"/>
                      <a:r>
                        <a:rPr lang="en-US" sz="1200" b="0" i="0" u="none" strike="noStrike" dirty="0">
                          <a:effectLst/>
                          <a:latin typeface="Arial"/>
                        </a:rPr>
                        <a:t>  Amortization</a:t>
                      </a: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85.0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endParaRPr lang="en-US" sz="12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200" b="0" i="0" u="none" strike="noStrike" dirty="0">
                          <a:effectLst/>
                          <a:latin typeface="Arial"/>
                        </a:rPr>
                        <a:t>               -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   </a:t>
                      </a:r>
                    </a:p>
                  </a:txBody>
                  <a:tcPr marL="0" marR="0" marT="0" marB="0" anchor="b">
                    <a:lnL>
                      <a:noFill/>
                    </a:lnL>
                    <a:lnR>
                      <a:noFill/>
                    </a:lnR>
                    <a:lnT>
                      <a:noFill/>
                    </a:lnT>
                    <a:lnB>
                      <a:noFill/>
                    </a:lnB>
                    <a:solidFill>
                      <a:schemeClr val="bg2">
                        <a:lumMod val="20000"/>
                        <a:lumOff val="80000"/>
                      </a:schemeClr>
                    </a:solidFill>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endParaRPr lang="en-US" sz="1200" b="0"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200" b="0" i="0" u="none" strike="noStrike" dirty="0">
                          <a:effectLst/>
                          <a:latin typeface="Arial"/>
                        </a:rPr>
                        <a:t>          112.0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112.0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112.0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200" b="0" i="0" u="none" strike="noStrike" dirty="0">
                          <a:effectLst/>
                          <a:latin typeface="Arial"/>
                        </a:rPr>
                        <a:t>          112.0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228343">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200" b="0" i="0" u="none" strike="noStrike" dirty="0">
                        <a:solidFill>
                          <a:srgbClr val="0000FF"/>
                        </a:solidFill>
                        <a:effectLst/>
                        <a:latin typeface="Arial"/>
                      </a:endParaRPr>
                    </a:p>
                  </a:txBody>
                  <a:tcPr marL="0" marR="0" marT="0" marB="0" anchor="b">
                    <a:lnL>
                      <a:noFill/>
                    </a:lnL>
                    <a:lnR>
                      <a:noFill/>
                    </a:lnR>
                    <a:lnT>
                      <a:noFill/>
                    </a:lnT>
                    <a:lnB>
                      <a:noFill/>
                    </a:lnB>
                    <a:solidFill>
                      <a:schemeClr val="bg2">
                        <a:lumMod val="20000"/>
                        <a:lumOff val="80000"/>
                      </a:schemeClr>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2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1200" b="0"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r>
              <a:tr h="438544">
                <a:tc>
                  <a:txBody>
                    <a:bodyPr/>
                    <a:lstStyle/>
                    <a:p>
                      <a:pPr algn="l" fontAlgn="b"/>
                      <a:r>
                        <a:rPr lang="en-US" sz="1200" b="1" i="0" u="none" strike="noStrike" dirty="0">
                          <a:effectLst/>
                          <a:latin typeface="Arial"/>
                        </a:rPr>
                        <a:t>EBIT</a:t>
                      </a: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200" b="1" i="0" u="none" strike="noStrike" dirty="0">
                          <a:effectLst/>
                          <a:latin typeface="Arial"/>
                        </a:rPr>
                        <a:t>       1,588.0 </a:t>
                      </a:r>
                    </a:p>
                  </a:txBody>
                  <a:tcPr marL="0" marR="0" marT="0" marB="0" anchor="b">
                    <a:lnL>
                      <a:noFill/>
                    </a:lnL>
                    <a:lnR>
                      <a:noFill/>
                    </a:lnR>
                    <a:lnT>
                      <a:noFill/>
                    </a:lnT>
                    <a:lnB>
                      <a:noFill/>
                    </a:lnB>
                  </a:tcPr>
                </a:tc>
                <a:tc>
                  <a:txBody>
                    <a:bodyPr/>
                    <a:lstStyle/>
                    <a:p>
                      <a:pPr algn="l" fontAlgn="b"/>
                      <a:endParaRPr lang="en-US" sz="1200" b="1"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1"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1" i="0" u="none" strike="noStrike" dirty="0">
                          <a:effectLst/>
                          <a:latin typeface="Arial"/>
                        </a:rPr>
                        <a:t>       1,629.8 </a:t>
                      </a: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200" b="1" i="0" u="none" strike="noStrike" dirty="0">
                          <a:effectLst/>
                          <a:latin typeface="Arial"/>
                        </a:rPr>
                        <a:t>          129.7 </a:t>
                      </a: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200" b="1" i="0" u="none" strike="noStrike" dirty="0">
                        <a:solidFill>
                          <a:srgbClr val="0000FF"/>
                        </a:solidFill>
                        <a:effectLst/>
                        <a:latin typeface="Arial"/>
                      </a:endParaRPr>
                    </a:p>
                  </a:txBody>
                  <a:tcPr marL="0" marR="0" marT="0" marB="0" anchor="b">
                    <a:lnL>
                      <a:noFill/>
                    </a:lnL>
                    <a:lnR>
                      <a:noFill/>
                    </a:lnR>
                    <a:lnT>
                      <a:noFill/>
                    </a:lnT>
                    <a:lnB>
                      <a:noFill/>
                    </a:lnB>
                    <a:solidFill>
                      <a:schemeClr val="bg2">
                        <a:lumMod val="20000"/>
                        <a:lumOff val="80000"/>
                      </a:schemeClr>
                    </a:solidFill>
                  </a:tcPr>
                </a:tc>
                <a:tc>
                  <a:txBody>
                    <a:bodyPr/>
                    <a:lstStyle/>
                    <a:p>
                      <a:pPr algn="l" fontAlgn="b"/>
                      <a:endParaRPr lang="en-US" sz="1200" b="1"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200" b="1" i="0" u="none" strike="noStrike" dirty="0">
                          <a:effectLst/>
                          <a:latin typeface="Arial"/>
                        </a:rPr>
                        <a:t>       1,338.4 </a:t>
                      </a:r>
                    </a:p>
                  </a:txBody>
                  <a:tcPr marL="0" marR="0" marT="0" marB="0" anchor="b">
                    <a:lnL>
                      <a:noFill/>
                    </a:lnL>
                    <a:lnR>
                      <a:noFill/>
                    </a:lnR>
                    <a:lnT>
                      <a:noFill/>
                    </a:lnT>
                    <a:lnB>
                      <a:noFill/>
                    </a:lnB>
                  </a:tcPr>
                </a:tc>
                <a:tc>
                  <a:txBody>
                    <a:bodyPr/>
                    <a:lstStyle/>
                    <a:p>
                      <a:pPr algn="l" fontAlgn="b"/>
                      <a:r>
                        <a:rPr lang="en-US" sz="12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1200" b="0"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1" i="0" u="none" strike="noStrike" dirty="0">
                          <a:effectLst/>
                          <a:latin typeface="Arial"/>
                        </a:rPr>
                        <a:t>       1,473.2 </a:t>
                      </a: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200" b="1" i="0" u="none" strike="noStrike" dirty="0">
                          <a:effectLst/>
                          <a:latin typeface="Arial"/>
                        </a:rPr>
                        <a:t>       1,651.6 </a:t>
                      </a: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200" b="1" i="0" u="none" strike="noStrike" dirty="0">
                          <a:effectLst/>
                          <a:latin typeface="Arial"/>
                        </a:rPr>
                        <a:t>       1,596.7 </a:t>
                      </a: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200" b="1" i="0" u="none" strike="noStrike" dirty="0">
                          <a:effectLst/>
                          <a:latin typeface="Arial"/>
                        </a:rPr>
                        <a:t>       1,570.2 </a:t>
                      </a:r>
                    </a:p>
                  </a:txBody>
                  <a:tcPr marL="0" marR="0" marT="0"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0" y="0"/>
            <a:ext cx="9144000" cy="762000"/>
          </a:xfrm>
          <a:solidFill>
            <a:srgbClr val="92D050"/>
          </a:solidFill>
        </p:spPr>
        <p:txBody>
          <a:bodyPr/>
          <a:lstStyle/>
          <a:p>
            <a:r>
              <a:rPr lang="en-US" dirty="0" smtClean="0"/>
              <a:t>Practice Exercise 3</a:t>
            </a:r>
          </a:p>
        </p:txBody>
      </p:sp>
      <p:sp>
        <p:nvSpPr>
          <p:cNvPr id="20483" name="Content Placeholder 2"/>
          <p:cNvSpPr>
            <a:spLocks noGrp="1"/>
          </p:cNvSpPr>
          <p:nvPr>
            <p:ph idx="1"/>
          </p:nvPr>
        </p:nvSpPr>
        <p:spPr>
          <a:xfrm>
            <a:off x="152400" y="838200"/>
            <a:ext cx="8839200" cy="4830763"/>
          </a:xfrm>
        </p:spPr>
        <p:txBody>
          <a:bodyPr/>
          <a:lstStyle/>
          <a:p>
            <a:pPr>
              <a:defRPr/>
            </a:pPr>
            <a:r>
              <a:rPr lang="en-US" sz="2400" dirty="0" smtClean="0"/>
              <a:t>Using the M&amp;A Valuation &amp; Deal Structuring Model accompanying this text:</a:t>
            </a:r>
          </a:p>
          <a:p>
            <a:pPr lvl="1">
              <a:defRPr/>
            </a:pPr>
            <a:r>
              <a:rPr lang="en-US" sz="2400" dirty="0" smtClean="0"/>
              <a:t>On the Valuation worksheet, identify the enterprise and equity values for Newco.</a:t>
            </a:r>
          </a:p>
          <a:p>
            <a:pPr lvl="1">
              <a:defRPr/>
            </a:pPr>
            <a:r>
              <a:rPr lang="en-US" sz="2400" dirty="0" smtClean="0"/>
              <a:t>On the Summary worksheet under Incremental Sales Synergy, increase incremental revenue to $200 million in the first year, $250 million in the second year and $350 in the third year. What is the impact on Newco’s enterprise and equity values? (Hint: See Valuation worksheet)</a:t>
            </a:r>
          </a:p>
          <a:p>
            <a:pPr lvl="1">
              <a:defRPr/>
            </a:pPr>
            <a:r>
              <a:rPr lang="en-US" sz="2400" dirty="0" smtClean="0"/>
              <a:t>Click undo command to eliminate increases in incremental sales revenue or close model but do not save results from Practice Exercise 3</a:t>
            </a:r>
          </a:p>
          <a:p>
            <a:pPr marL="0" indent="0">
              <a:buFontTx/>
              <a:buNone/>
              <a:defRPr/>
            </a:pPr>
            <a:endParaRPr lang="en-US" dirty="0" smtClean="0"/>
          </a:p>
        </p:txBody>
      </p:sp>
      <p:sp>
        <p:nvSpPr>
          <p:cNvPr id="2" name="TextBox 1"/>
          <p:cNvSpPr txBox="1"/>
          <p:nvPr/>
        </p:nvSpPr>
        <p:spPr>
          <a:xfrm>
            <a:off x="533400" y="5620434"/>
            <a:ext cx="8077200" cy="830997"/>
          </a:xfrm>
          <a:prstGeom prst="rect">
            <a:avLst/>
          </a:prstGeom>
          <a:noFill/>
        </p:spPr>
        <p:txBody>
          <a:bodyPr wrap="square" rtlCol="0">
            <a:spAutoFit/>
          </a:bodyPr>
          <a:lstStyle/>
          <a:p>
            <a:r>
              <a:rPr lang="en-US" sz="2400" u="sng" dirty="0" smtClean="0"/>
              <a:t>Key Point</a:t>
            </a:r>
            <a:r>
              <a:rPr lang="en-US" sz="2400" dirty="0" smtClean="0"/>
              <a:t>: Synergy is generally realized gradually and requires some investment to realize full potential.</a:t>
            </a:r>
            <a:endParaRPr lang="en-US" sz="24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0" y="0"/>
            <a:ext cx="9144000" cy="1143000"/>
          </a:xfrm>
          <a:solidFill>
            <a:srgbClr val="92D050"/>
          </a:solidFill>
        </p:spPr>
        <p:txBody>
          <a:bodyPr/>
          <a:lstStyle/>
          <a:p>
            <a:r>
              <a:rPr lang="en-US" sz="3600" dirty="0" smtClean="0"/>
              <a:t>Step 4: Determine Appropriateness of Offer Price &amp; Post-Transaction Capital Structure </a:t>
            </a:r>
          </a:p>
        </p:txBody>
      </p:sp>
      <p:sp>
        <p:nvSpPr>
          <p:cNvPr id="2" name="Content Placeholder 1"/>
          <p:cNvSpPr>
            <a:spLocks noGrp="1"/>
          </p:cNvSpPr>
          <p:nvPr>
            <p:ph idx="1"/>
          </p:nvPr>
        </p:nvSpPr>
        <p:spPr>
          <a:xfrm>
            <a:off x="0" y="1447800"/>
            <a:ext cx="9144000" cy="4678363"/>
          </a:xfrm>
        </p:spPr>
        <p:txBody>
          <a:bodyPr/>
          <a:lstStyle/>
          <a:p>
            <a:pPr marL="457200" indent="-457200">
              <a:buAutoNum type="alphaLcPeriod"/>
            </a:pPr>
            <a:r>
              <a:rPr lang="en-US" sz="2400" dirty="0" smtClean="0"/>
              <a:t>Is the offer price appropriate?:</a:t>
            </a:r>
          </a:p>
          <a:p>
            <a:pPr marL="400050" lvl="1" indent="0">
              <a:buNone/>
            </a:pPr>
            <a:r>
              <a:rPr lang="en-US" sz="2400" dirty="0" smtClean="0"/>
              <a:t>--Compare offer price with estimated maximum price </a:t>
            </a:r>
          </a:p>
          <a:p>
            <a:pPr marL="400050" lvl="1" indent="0">
              <a:buNone/>
            </a:pPr>
            <a:r>
              <a:rPr lang="en-US" sz="2400" dirty="0"/>
              <a:t> </a:t>
            </a:r>
            <a:r>
              <a:rPr lang="en-US" sz="2400" dirty="0" smtClean="0"/>
              <a:t>  and the offer price multiple with recent comparable deals</a:t>
            </a:r>
          </a:p>
          <a:p>
            <a:pPr marL="400050" lvl="1" indent="0">
              <a:buNone/>
            </a:pPr>
            <a:r>
              <a:rPr lang="en-US" sz="2400" dirty="0" smtClean="0"/>
              <a:t>--Determine </a:t>
            </a:r>
            <a:r>
              <a:rPr lang="en-US" sz="2400" dirty="0"/>
              <a:t>if the deal will allow Newco to meet or </a:t>
            </a:r>
            <a:endParaRPr lang="en-US" sz="2400" dirty="0" smtClean="0"/>
          </a:p>
          <a:p>
            <a:pPr marL="400050" lvl="1" indent="0">
              <a:buNone/>
            </a:pPr>
            <a:r>
              <a:rPr lang="en-US" sz="2400" dirty="0"/>
              <a:t> </a:t>
            </a:r>
            <a:r>
              <a:rPr lang="en-US" sz="2400" dirty="0" smtClean="0"/>
              <a:t>  exceed </a:t>
            </a:r>
            <a:r>
              <a:rPr lang="en-US" sz="2400" dirty="0"/>
              <a:t>required returns (i.e., NPV ≥ </a:t>
            </a:r>
            <a:r>
              <a:rPr lang="en-US" sz="2400" dirty="0" smtClean="0"/>
              <a:t>0)</a:t>
            </a:r>
            <a:r>
              <a:rPr lang="en-US" sz="2400" baseline="30000" dirty="0" smtClean="0"/>
              <a:t>1</a:t>
            </a:r>
            <a:r>
              <a:rPr lang="en-US" sz="2400" dirty="0" smtClean="0"/>
              <a:t> </a:t>
            </a:r>
          </a:p>
          <a:p>
            <a:pPr marL="457200" indent="-457200">
              <a:buAutoNum type="alphaLcPeriod"/>
            </a:pPr>
            <a:r>
              <a:rPr lang="en-US" sz="2400" dirty="0" smtClean="0"/>
              <a:t>Is the post-transaction capital structure sustainable?:</a:t>
            </a:r>
          </a:p>
          <a:p>
            <a:pPr marL="0" indent="0">
              <a:buNone/>
            </a:pPr>
            <a:r>
              <a:rPr lang="en-US" sz="2400" dirty="0"/>
              <a:t> </a:t>
            </a:r>
            <a:r>
              <a:rPr lang="en-US" sz="2400" dirty="0" smtClean="0"/>
              <a:t>   --Compare projected Newco credit ratios and industry average</a:t>
            </a:r>
          </a:p>
          <a:p>
            <a:pPr marL="0" indent="0">
              <a:buNone/>
            </a:pPr>
            <a:r>
              <a:rPr lang="en-US" sz="2400" dirty="0"/>
              <a:t> </a:t>
            </a:r>
            <a:r>
              <a:rPr lang="en-US" sz="2400" dirty="0" smtClean="0"/>
              <a:t>      credit ratios</a:t>
            </a:r>
          </a:p>
          <a:p>
            <a:pPr marL="0" indent="0">
              <a:buNone/>
            </a:pPr>
            <a:r>
              <a:rPr lang="en-US" sz="2400" dirty="0" smtClean="0"/>
              <a:t>    --Determine impact of deal on Newco EPS and current Newco </a:t>
            </a:r>
          </a:p>
          <a:p>
            <a:pPr marL="0" indent="0">
              <a:buNone/>
            </a:pPr>
            <a:r>
              <a:rPr lang="en-US" sz="2400" dirty="0"/>
              <a:t> </a:t>
            </a:r>
            <a:r>
              <a:rPr lang="en-US" sz="2400" dirty="0" smtClean="0"/>
              <a:t>      loan covenants</a:t>
            </a:r>
          </a:p>
          <a:p>
            <a:pPr marL="0" indent="0">
              <a:buNone/>
            </a:pPr>
            <a:endParaRPr lang="en-US" sz="2000" dirty="0"/>
          </a:p>
          <a:p>
            <a:pPr marL="0" indent="0">
              <a:buNone/>
            </a:pPr>
            <a:r>
              <a:rPr lang="en-US" sz="1600" baseline="30000" dirty="0"/>
              <a:t>1</a:t>
            </a:r>
            <a:r>
              <a:rPr lang="en-US" sz="1600" dirty="0"/>
              <a:t>NPV = PV</a:t>
            </a:r>
            <a:r>
              <a:rPr lang="en-US" sz="1600" baseline="-25000" dirty="0"/>
              <a:t>Newco</a:t>
            </a:r>
            <a:r>
              <a:rPr lang="en-US" sz="1600" dirty="0"/>
              <a:t> (including synergy) – Offer Price (including </a:t>
            </a:r>
            <a:r>
              <a:rPr lang="en-US" sz="1600" dirty="0" smtClean="0"/>
              <a:t>transaction </a:t>
            </a:r>
            <a:r>
              <a:rPr lang="en-US" sz="1600" dirty="0"/>
              <a:t>expenses) ≥ 0</a:t>
            </a:r>
          </a:p>
          <a:p>
            <a:pPr marL="0" indent="0">
              <a:buNone/>
            </a:pPr>
            <a:endParaRPr lang="en-US" sz="16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a:solidFill>
            <a:srgbClr val="92D050"/>
          </a:solidFill>
        </p:spPr>
        <p:txBody>
          <a:bodyPr/>
          <a:lstStyle/>
          <a:p>
            <a:r>
              <a:rPr lang="en-US" sz="4000" dirty="0" smtClean="0"/>
              <a:t>Determining the Offer Price</a:t>
            </a:r>
            <a:endParaRPr lang="en-US" sz="4000" dirty="0"/>
          </a:p>
        </p:txBody>
      </p:sp>
      <p:sp>
        <p:nvSpPr>
          <p:cNvPr id="3" name="Content Placeholder 2"/>
          <p:cNvSpPr>
            <a:spLocks noGrp="1"/>
          </p:cNvSpPr>
          <p:nvPr>
            <p:ph idx="1"/>
          </p:nvPr>
        </p:nvSpPr>
        <p:spPr>
          <a:xfrm>
            <a:off x="152400" y="1600200"/>
            <a:ext cx="8839200" cy="4525963"/>
          </a:xfrm>
        </p:spPr>
        <p:txBody>
          <a:bodyPr/>
          <a:lstStyle/>
          <a:p>
            <a:pPr marL="0" indent="0">
              <a:buNone/>
            </a:pPr>
            <a:r>
              <a:rPr lang="en-US" sz="2000" dirty="0" smtClean="0"/>
              <a:t>PV</a:t>
            </a:r>
            <a:r>
              <a:rPr lang="en-US" sz="2000" baseline="-25000" dirty="0" smtClean="0"/>
              <a:t>MIN</a:t>
            </a:r>
            <a:r>
              <a:rPr lang="en-US" sz="2000" dirty="0" smtClean="0"/>
              <a:t> </a:t>
            </a:r>
            <a:r>
              <a:rPr lang="en-US" sz="2000" dirty="0"/>
              <a:t>= PV</a:t>
            </a:r>
            <a:r>
              <a:rPr lang="en-US" sz="2000" i="1" baseline="-25000" dirty="0"/>
              <a:t>T</a:t>
            </a:r>
            <a:r>
              <a:rPr lang="en-US" sz="2000" dirty="0"/>
              <a:t> or MV</a:t>
            </a:r>
            <a:r>
              <a:rPr lang="en-US" sz="2000" i="1" baseline="-25000" dirty="0"/>
              <a:t>T</a:t>
            </a:r>
            <a:r>
              <a:rPr lang="en-US" sz="2000" dirty="0"/>
              <a:t>, whichever is greater. MV</a:t>
            </a:r>
            <a:r>
              <a:rPr lang="en-US" sz="2000" i="1" baseline="-25000" dirty="0"/>
              <a:t>T</a:t>
            </a:r>
            <a:r>
              <a:rPr lang="en-US" sz="2000" dirty="0"/>
              <a:t> is Target’s current share price times the number of shares </a:t>
            </a:r>
            <a:r>
              <a:rPr lang="en-US" sz="2000" dirty="0" smtClean="0"/>
              <a:t>outstanding</a:t>
            </a:r>
          </a:p>
          <a:p>
            <a:pPr marL="0" indent="0">
              <a:buNone/>
            </a:pPr>
            <a:endParaRPr lang="en-US" sz="2000" dirty="0"/>
          </a:p>
          <a:p>
            <a:pPr marL="0" indent="0">
              <a:buNone/>
            </a:pPr>
            <a:r>
              <a:rPr lang="en-US" sz="2000" dirty="0" smtClean="0"/>
              <a:t>PV</a:t>
            </a:r>
            <a:r>
              <a:rPr lang="en-US" sz="2000" baseline="-25000" dirty="0" smtClean="0"/>
              <a:t>MAX</a:t>
            </a:r>
            <a:r>
              <a:rPr lang="en-US" sz="2000" dirty="0" smtClean="0"/>
              <a:t> </a:t>
            </a:r>
            <a:r>
              <a:rPr lang="en-US" sz="2000" dirty="0"/>
              <a:t>= PV</a:t>
            </a:r>
            <a:r>
              <a:rPr lang="en-US" sz="2000" baseline="-25000" dirty="0"/>
              <a:t>MIN</a:t>
            </a:r>
            <a:r>
              <a:rPr lang="en-US" sz="2000" dirty="0"/>
              <a:t> + </a:t>
            </a:r>
            <a:r>
              <a:rPr lang="en-US" sz="2000" dirty="0" smtClean="0"/>
              <a:t>PV</a:t>
            </a:r>
            <a:r>
              <a:rPr lang="en-US" sz="2000" baseline="-25000" dirty="0" smtClean="0"/>
              <a:t>NS</a:t>
            </a:r>
            <a:r>
              <a:rPr lang="en-US" sz="2000" dirty="0"/>
              <a:t>,</a:t>
            </a:r>
            <a:r>
              <a:rPr lang="en-US" sz="2000" dirty="0" smtClean="0"/>
              <a:t> PV</a:t>
            </a:r>
            <a:r>
              <a:rPr lang="en-US" sz="2000" baseline="-25000" dirty="0" smtClean="0"/>
              <a:t>NS</a:t>
            </a:r>
            <a:r>
              <a:rPr lang="en-US" sz="2000" dirty="0" smtClean="0"/>
              <a:t> (net synergy) = PV </a:t>
            </a:r>
            <a:r>
              <a:rPr lang="en-US" sz="2000" dirty="0"/>
              <a:t>(sources of value</a:t>
            </a:r>
            <a:r>
              <a:rPr lang="en-US" sz="2000" dirty="0" smtClean="0"/>
              <a:t>) – </a:t>
            </a:r>
          </a:p>
          <a:p>
            <a:pPr marL="0" indent="0">
              <a:buNone/>
            </a:pPr>
            <a:r>
              <a:rPr lang="en-US" sz="2000" dirty="0"/>
              <a:t> </a:t>
            </a:r>
            <a:r>
              <a:rPr lang="en-US" sz="2000" dirty="0" smtClean="0"/>
              <a:t>                                                                        PV (destroyers </a:t>
            </a:r>
            <a:r>
              <a:rPr lang="en-US" sz="2000" dirty="0"/>
              <a:t>of </a:t>
            </a:r>
            <a:r>
              <a:rPr lang="en-US" sz="2000" dirty="0" smtClean="0"/>
              <a:t>value)</a:t>
            </a:r>
          </a:p>
          <a:p>
            <a:pPr marL="0" indent="0">
              <a:buNone/>
            </a:pPr>
            <a:endParaRPr lang="en-US" sz="2000" dirty="0"/>
          </a:p>
          <a:p>
            <a:pPr marL="0" indent="0">
              <a:buNone/>
            </a:pPr>
            <a:r>
              <a:rPr lang="en-US" sz="2000" dirty="0" smtClean="0"/>
              <a:t>PV</a:t>
            </a:r>
            <a:r>
              <a:rPr lang="en-US" sz="2000" baseline="-25000" dirty="0" smtClean="0"/>
              <a:t>OP</a:t>
            </a:r>
            <a:r>
              <a:rPr lang="en-US" sz="2000" dirty="0" smtClean="0"/>
              <a:t>  (offer price)  = </a:t>
            </a:r>
            <a:r>
              <a:rPr lang="en-US" sz="2000" dirty="0"/>
              <a:t>PV</a:t>
            </a:r>
            <a:r>
              <a:rPr lang="en-US" sz="2000" baseline="-25000" dirty="0"/>
              <a:t>MIN</a:t>
            </a:r>
            <a:r>
              <a:rPr lang="en-US" sz="2000" dirty="0"/>
              <a:t> + </a:t>
            </a:r>
            <a:r>
              <a:rPr lang="en-US" sz="2000" dirty="0" smtClean="0">
                <a:sym typeface="Symbol"/>
              </a:rPr>
              <a:t></a:t>
            </a:r>
            <a:r>
              <a:rPr lang="en-US" sz="2000" baseline="30000" dirty="0" smtClean="0">
                <a:sym typeface="Symbol"/>
              </a:rPr>
              <a:t>1</a:t>
            </a:r>
            <a:r>
              <a:rPr lang="en-US" sz="2000" dirty="0" smtClean="0"/>
              <a:t> </a:t>
            </a:r>
            <a:r>
              <a:rPr lang="en-US" sz="2000" dirty="0"/>
              <a:t>PV</a:t>
            </a:r>
            <a:r>
              <a:rPr lang="en-US" sz="2000" baseline="-25000" dirty="0"/>
              <a:t>NS</a:t>
            </a:r>
            <a:r>
              <a:rPr lang="en-US" sz="2000" dirty="0"/>
              <a:t>, where 0 </a:t>
            </a:r>
            <a:r>
              <a:rPr lang="en-US" sz="2000" dirty="0">
                <a:sym typeface="Symbol"/>
              </a:rPr>
              <a:t></a:t>
            </a:r>
            <a:r>
              <a:rPr lang="en-US" sz="2000" dirty="0"/>
              <a:t> </a:t>
            </a:r>
            <a:r>
              <a:rPr lang="en-US" sz="2000" dirty="0">
                <a:sym typeface="Symbol"/>
              </a:rPr>
              <a:t></a:t>
            </a:r>
            <a:r>
              <a:rPr lang="en-US" sz="2000" dirty="0"/>
              <a:t> </a:t>
            </a:r>
            <a:r>
              <a:rPr lang="en-US" sz="2000" dirty="0">
                <a:sym typeface="Symbol"/>
              </a:rPr>
              <a:t></a:t>
            </a:r>
            <a:r>
              <a:rPr lang="en-US" sz="2000" dirty="0"/>
              <a:t> 1 </a:t>
            </a:r>
            <a:endParaRPr lang="en-US" sz="2000" dirty="0" smtClean="0"/>
          </a:p>
          <a:p>
            <a:pPr marL="0" indent="0">
              <a:buNone/>
            </a:pPr>
            <a:endParaRPr lang="en-US" sz="2000" dirty="0" smtClean="0"/>
          </a:p>
          <a:p>
            <a:pPr marL="0" indent="0">
              <a:buNone/>
            </a:pPr>
            <a:r>
              <a:rPr lang="en-US" sz="2000" dirty="0" smtClean="0"/>
              <a:t>Offer </a:t>
            </a:r>
            <a:r>
              <a:rPr lang="en-US" sz="2000" dirty="0"/>
              <a:t>price range for Target = (PV</a:t>
            </a:r>
            <a:r>
              <a:rPr lang="en-US" sz="2000" i="1" baseline="-25000" dirty="0"/>
              <a:t>T</a:t>
            </a:r>
            <a:r>
              <a:rPr lang="en-US" sz="2000" dirty="0"/>
              <a:t> or MV</a:t>
            </a:r>
            <a:r>
              <a:rPr lang="en-US" sz="2000" i="1" baseline="-25000" dirty="0"/>
              <a:t>T</a:t>
            </a:r>
            <a:r>
              <a:rPr lang="en-US" sz="2000" dirty="0"/>
              <a:t>) &lt; PV</a:t>
            </a:r>
            <a:r>
              <a:rPr lang="en-US" sz="2000" baseline="-25000" dirty="0"/>
              <a:t>OP</a:t>
            </a:r>
            <a:r>
              <a:rPr lang="en-US" sz="2000" dirty="0"/>
              <a:t> &lt; (PV</a:t>
            </a:r>
            <a:r>
              <a:rPr lang="en-US" sz="2000" i="1" baseline="-25000" dirty="0"/>
              <a:t>T</a:t>
            </a:r>
            <a:r>
              <a:rPr lang="en-US" sz="2000" dirty="0"/>
              <a:t> or MV</a:t>
            </a:r>
            <a:r>
              <a:rPr lang="en-US" sz="2000" i="1" baseline="-25000" dirty="0"/>
              <a:t>T</a:t>
            </a:r>
            <a:r>
              <a:rPr lang="en-US" sz="2000" dirty="0"/>
              <a:t>) + </a:t>
            </a:r>
            <a:r>
              <a:rPr lang="en-US" sz="2000" dirty="0" smtClean="0"/>
              <a:t>PV</a:t>
            </a:r>
            <a:r>
              <a:rPr lang="en-US" sz="2000" baseline="-25000" dirty="0" smtClean="0"/>
              <a:t>NS</a:t>
            </a:r>
          </a:p>
          <a:p>
            <a:pPr marL="0" indent="0">
              <a:buNone/>
            </a:pPr>
            <a:endParaRPr lang="en-US" sz="2400" baseline="-25000" dirty="0" smtClean="0"/>
          </a:p>
          <a:p>
            <a:pPr marL="0" indent="0" algn="ctr">
              <a:buNone/>
            </a:pPr>
            <a:r>
              <a:rPr lang="en-US" sz="2000" u="sng" dirty="0"/>
              <a:t>Key Point</a:t>
            </a:r>
            <a:r>
              <a:rPr lang="en-US" sz="2000" dirty="0"/>
              <a:t>: Offer price lies between the minimum and maximum prices</a:t>
            </a:r>
          </a:p>
          <a:p>
            <a:pPr marL="0" indent="0">
              <a:buNone/>
            </a:pPr>
            <a:endParaRPr lang="en-US" sz="2400" dirty="0"/>
          </a:p>
          <a:p>
            <a:pPr marL="0" indent="0">
              <a:buNone/>
            </a:pPr>
            <a:endParaRPr lang="en-US" sz="2400" baseline="-25000" dirty="0"/>
          </a:p>
          <a:p>
            <a:pPr marL="0" indent="0">
              <a:buNone/>
            </a:pPr>
            <a:r>
              <a:rPr lang="en-US" sz="1600" baseline="30000" dirty="0" smtClean="0"/>
              <a:t>1</a:t>
            </a:r>
            <a:r>
              <a:rPr lang="en-US" sz="1600" dirty="0" smtClean="0"/>
              <a:t>Alpha (</a:t>
            </a:r>
            <a:r>
              <a:rPr lang="en-US" sz="1600" dirty="0" smtClean="0">
                <a:sym typeface="Symbol"/>
              </a:rPr>
              <a:t></a:t>
            </a:r>
            <a:r>
              <a:rPr lang="en-US" sz="1600" dirty="0" smtClean="0"/>
              <a:t>) is that portion of the PV of net synergy paid to Target shareholders.</a:t>
            </a:r>
            <a:endParaRPr lang="en-US" sz="1600" dirty="0"/>
          </a:p>
          <a:p>
            <a:pPr marL="0" indent="0">
              <a:buNone/>
            </a:pPr>
            <a:endParaRPr lang="en-US" sz="2400" dirty="0"/>
          </a:p>
        </p:txBody>
      </p:sp>
    </p:spTree>
    <p:extLst>
      <p:ext uri="{BB962C8B-B14F-4D97-AF65-F5344CB8AC3E}">
        <p14:creationId xmlns:p14="http://schemas.microsoft.com/office/powerpoint/2010/main" val="702981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Canvas 2"/>
          <p:cNvGrpSpPr>
            <a:grpSpLocks/>
          </p:cNvGrpSpPr>
          <p:nvPr/>
        </p:nvGrpSpPr>
        <p:grpSpPr bwMode="auto">
          <a:xfrm>
            <a:off x="628650" y="546100"/>
            <a:ext cx="8115300" cy="5372100"/>
            <a:chOff x="0" y="0"/>
            <a:chExt cx="8115300" cy="5372100"/>
          </a:xfrm>
        </p:grpSpPr>
        <p:sp>
          <p:nvSpPr>
            <p:cNvPr id="4099" name="Rectangle 2"/>
            <p:cNvSpPr>
              <a:spLocks noChangeArrowheads="1"/>
            </p:cNvSpPr>
            <p:nvPr/>
          </p:nvSpPr>
          <p:spPr bwMode="auto">
            <a:xfrm>
              <a:off x="0" y="0"/>
              <a:ext cx="8115300" cy="537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4100" name="Text Box 4"/>
            <p:cNvSpPr txBox="1">
              <a:spLocks noChangeArrowheads="1"/>
            </p:cNvSpPr>
            <p:nvPr/>
          </p:nvSpPr>
          <p:spPr bwMode="auto">
            <a:xfrm>
              <a:off x="2743200" y="0"/>
              <a:ext cx="2514600" cy="686435"/>
            </a:xfrm>
            <a:prstGeom prst="rect">
              <a:avLst/>
            </a:prstGeom>
            <a:solidFill>
              <a:srgbClr val="92D050"/>
            </a:solidFill>
            <a:ln w="9525">
              <a:solidFill>
                <a:srgbClr val="000000"/>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000" dirty="0">
                  <a:latin typeface="Times New Roman" pitchFamily="18" charset="0"/>
                  <a:cs typeface="Times New Roman" pitchFamily="18" charset="0"/>
                </a:rPr>
                <a:t>Exhibit 1: Course Layout: Mergers, Acquisitions, and Other </a:t>
              </a:r>
            </a:p>
            <a:p>
              <a:pPr algn="ctr" eaLnBrk="1" hangingPunct="1"/>
              <a:r>
                <a:rPr lang="en-US" sz="1000" dirty="0">
                  <a:latin typeface="Times New Roman" pitchFamily="18" charset="0"/>
                  <a:cs typeface="Times New Roman" pitchFamily="18" charset="0"/>
                </a:rPr>
                <a:t>Restructuring Activities</a:t>
              </a:r>
            </a:p>
          </p:txBody>
        </p:sp>
        <p:sp>
          <p:nvSpPr>
            <p:cNvPr id="4101" name="Text Box 5"/>
            <p:cNvSpPr txBox="1">
              <a:spLocks noChangeArrowheads="1"/>
            </p:cNvSpPr>
            <p:nvPr/>
          </p:nvSpPr>
          <p:spPr bwMode="auto">
            <a:xfrm>
              <a:off x="4914900" y="1028700"/>
              <a:ext cx="1371600" cy="683260"/>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100" dirty="0">
                  <a:latin typeface="Times New Roman" pitchFamily="18" charset="0"/>
                  <a:cs typeface="Times New Roman" pitchFamily="18" charset="0"/>
                </a:rPr>
                <a:t>Part IV: Deal Structuring and Financing</a:t>
              </a:r>
              <a:endParaRPr lang="en-US" sz="1000" dirty="0">
                <a:latin typeface="Times New Roman" pitchFamily="18" charset="0"/>
                <a:cs typeface="Times New Roman" pitchFamily="18" charset="0"/>
              </a:endParaRPr>
            </a:p>
          </p:txBody>
        </p:sp>
        <p:sp>
          <p:nvSpPr>
            <p:cNvPr id="4102" name="Text Box 6"/>
            <p:cNvSpPr txBox="1">
              <a:spLocks noChangeArrowheads="1"/>
            </p:cNvSpPr>
            <p:nvPr/>
          </p:nvSpPr>
          <p:spPr bwMode="auto">
            <a:xfrm>
              <a:off x="1714500" y="1028700"/>
              <a:ext cx="1371600" cy="683260"/>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000" dirty="0">
                  <a:latin typeface="Times New Roman" pitchFamily="18" charset="0"/>
                  <a:cs typeface="Times New Roman" pitchFamily="18" charset="0"/>
                </a:rPr>
                <a:t>Part II: M&amp;A Process</a:t>
              </a:r>
            </a:p>
          </p:txBody>
        </p:sp>
        <p:sp>
          <p:nvSpPr>
            <p:cNvPr id="4103" name="Text Box 7"/>
            <p:cNvSpPr txBox="1">
              <a:spLocks noChangeArrowheads="1"/>
            </p:cNvSpPr>
            <p:nvPr/>
          </p:nvSpPr>
          <p:spPr bwMode="auto">
            <a:xfrm>
              <a:off x="114300" y="1028700"/>
              <a:ext cx="1371600" cy="683260"/>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000" dirty="0">
                  <a:latin typeface="Times New Roman" pitchFamily="18" charset="0"/>
                  <a:cs typeface="Times New Roman" pitchFamily="18" charset="0"/>
                </a:rPr>
                <a:t>Part I: M&amp;A Environment</a:t>
              </a:r>
            </a:p>
          </p:txBody>
        </p:sp>
        <p:sp>
          <p:nvSpPr>
            <p:cNvPr id="4104" name="Text Box 8"/>
            <p:cNvSpPr txBox="1">
              <a:spLocks noChangeArrowheads="1"/>
            </p:cNvSpPr>
            <p:nvPr/>
          </p:nvSpPr>
          <p:spPr bwMode="auto">
            <a:xfrm>
              <a:off x="4914900" y="1943100"/>
              <a:ext cx="1371600" cy="685800"/>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000" dirty="0">
                  <a:latin typeface="Times New Roman" pitchFamily="18" charset="0"/>
                  <a:cs typeface="Times New Roman" pitchFamily="18" charset="0"/>
                </a:rPr>
                <a:t>Ch. 11: Payment and Legal Considerations</a:t>
              </a:r>
            </a:p>
          </p:txBody>
        </p:sp>
        <p:sp>
          <p:nvSpPr>
            <p:cNvPr id="4105" name="Text Box 9"/>
            <p:cNvSpPr txBox="1">
              <a:spLocks noChangeArrowheads="1"/>
            </p:cNvSpPr>
            <p:nvPr/>
          </p:nvSpPr>
          <p:spPr bwMode="auto">
            <a:xfrm>
              <a:off x="3321685" y="1943100"/>
              <a:ext cx="1371600" cy="685800"/>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000" dirty="0">
                  <a:latin typeface="Times New Roman" pitchFamily="18" charset="0"/>
                  <a:cs typeface="Times New Roman" pitchFamily="18" charset="0"/>
                </a:rPr>
                <a:t>Ch. 7: Discounted Cash Flow Valuation</a:t>
              </a:r>
            </a:p>
          </p:txBody>
        </p:sp>
        <p:sp>
          <p:nvSpPr>
            <p:cNvPr id="4106" name="Text Box 10"/>
            <p:cNvSpPr txBox="1">
              <a:spLocks noChangeArrowheads="1"/>
            </p:cNvSpPr>
            <p:nvPr/>
          </p:nvSpPr>
          <p:spPr bwMode="auto">
            <a:xfrm>
              <a:off x="3314700" y="3657600"/>
              <a:ext cx="1371600" cy="683260"/>
            </a:xfrm>
            <a:prstGeom prst="rect">
              <a:avLst/>
            </a:prstGeom>
            <a:noFill/>
            <a:ln w="9525">
              <a:solidFill>
                <a:srgbClr val="000000"/>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000" dirty="0">
                  <a:latin typeface="Times New Roman" pitchFamily="18" charset="0"/>
                  <a:cs typeface="Times New Roman" pitchFamily="18" charset="0"/>
                </a:rPr>
                <a:t>Ch. 9: Financial Modeling Techniques</a:t>
              </a:r>
            </a:p>
          </p:txBody>
        </p:sp>
        <p:sp>
          <p:nvSpPr>
            <p:cNvPr id="4107" name="Text Box 11"/>
            <p:cNvSpPr txBox="1">
              <a:spLocks noChangeArrowheads="1"/>
            </p:cNvSpPr>
            <p:nvPr/>
          </p:nvSpPr>
          <p:spPr bwMode="auto">
            <a:xfrm>
              <a:off x="1714500" y="3657600"/>
              <a:ext cx="1371600" cy="685800"/>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000" dirty="0">
                  <a:latin typeface="Times New Roman" pitchFamily="18" charset="0"/>
                  <a:cs typeface="Times New Roman" pitchFamily="18" charset="0"/>
                </a:rPr>
                <a:t>Ch. 6: M&amp;A Postclosing Integration</a:t>
              </a:r>
            </a:p>
          </p:txBody>
        </p:sp>
        <p:sp>
          <p:nvSpPr>
            <p:cNvPr id="4108" name="Text Box 12"/>
            <p:cNvSpPr txBox="1">
              <a:spLocks noChangeArrowheads="1"/>
            </p:cNvSpPr>
            <p:nvPr/>
          </p:nvSpPr>
          <p:spPr bwMode="auto">
            <a:xfrm>
              <a:off x="1714500" y="1943100"/>
              <a:ext cx="1371600" cy="685800"/>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000" dirty="0">
                  <a:latin typeface="Times New Roman" pitchFamily="18" charset="0"/>
                  <a:cs typeface="Times New Roman" pitchFamily="18" charset="0"/>
                </a:rPr>
                <a:t>Ch. 4: Business and Acquisition Plans</a:t>
              </a:r>
            </a:p>
          </p:txBody>
        </p:sp>
        <p:sp>
          <p:nvSpPr>
            <p:cNvPr id="4109" name="Text Box 13"/>
            <p:cNvSpPr txBox="1">
              <a:spLocks noChangeArrowheads="1"/>
            </p:cNvSpPr>
            <p:nvPr/>
          </p:nvSpPr>
          <p:spPr bwMode="auto">
            <a:xfrm>
              <a:off x="1714500" y="2858135"/>
              <a:ext cx="1371600" cy="683260"/>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000" dirty="0">
                  <a:latin typeface="Times New Roman" pitchFamily="18" charset="0"/>
                  <a:cs typeface="Times New Roman" pitchFamily="18" charset="0"/>
                </a:rPr>
                <a:t>Ch. 5: Search through Closing Activities</a:t>
              </a:r>
            </a:p>
          </p:txBody>
        </p:sp>
        <p:cxnSp>
          <p:nvCxnSpPr>
            <p:cNvPr id="4110" name="Line 14"/>
            <p:cNvCxnSpPr>
              <a:cxnSpLocks noChangeShapeType="1"/>
            </p:cNvCxnSpPr>
            <p:nvPr/>
          </p:nvCxnSpPr>
          <p:spPr bwMode="auto">
            <a:xfrm>
              <a:off x="800100" y="800100"/>
              <a:ext cx="6400800" cy="6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111" name="Line 15"/>
            <p:cNvCxnSpPr>
              <a:cxnSpLocks noChangeShapeType="1"/>
            </p:cNvCxnSpPr>
            <p:nvPr/>
          </p:nvCxnSpPr>
          <p:spPr bwMode="auto">
            <a:xfrm>
              <a:off x="7200900" y="800100"/>
              <a:ext cx="1270" cy="3435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112" name="Line 16"/>
            <p:cNvCxnSpPr>
              <a:cxnSpLocks noChangeShapeType="1"/>
            </p:cNvCxnSpPr>
            <p:nvPr/>
          </p:nvCxnSpPr>
          <p:spPr bwMode="auto">
            <a:xfrm>
              <a:off x="5600700" y="800100"/>
              <a:ext cx="1270" cy="2292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113" name="Line 17"/>
            <p:cNvCxnSpPr>
              <a:cxnSpLocks noChangeShapeType="1"/>
            </p:cNvCxnSpPr>
            <p:nvPr/>
          </p:nvCxnSpPr>
          <p:spPr bwMode="auto">
            <a:xfrm>
              <a:off x="2286000" y="800100"/>
              <a:ext cx="1270" cy="2292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114" name="Line 18"/>
            <p:cNvCxnSpPr>
              <a:cxnSpLocks noChangeShapeType="1"/>
            </p:cNvCxnSpPr>
            <p:nvPr/>
          </p:nvCxnSpPr>
          <p:spPr bwMode="auto">
            <a:xfrm>
              <a:off x="800100" y="800100"/>
              <a:ext cx="1270" cy="2292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115" name="Line 19"/>
            <p:cNvCxnSpPr>
              <a:cxnSpLocks noChangeShapeType="1"/>
            </p:cNvCxnSpPr>
            <p:nvPr/>
          </p:nvCxnSpPr>
          <p:spPr bwMode="auto">
            <a:xfrm flipH="1">
              <a:off x="7200900" y="2514600"/>
              <a:ext cx="6985" cy="3429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4116" name="Text Box 20"/>
            <p:cNvSpPr txBox="1">
              <a:spLocks noChangeArrowheads="1"/>
            </p:cNvSpPr>
            <p:nvPr/>
          </p:nvSpPr>
          <p:spPr bwMode="auto">
            <a:xfrm>
              <a:off x="6515100" y="1028700"/>
              <a:ext cx="1371600" cy="683260"/>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000" dirty="0">
                  <a:latin typeface="Times New Roman" pitchFamily="18" charset="0"/>
                  <a:cs typeface="Times New Roman" pitchFamily="18" charset="0"/>
                </a:rPr>
                <a:t>Part V: Alternative Business and Restructuring Strategies </a:t>
              </a:r>
            </a:p>
          </p:txBody>
        </p:sp>
        <p:cxnSp>
          <p:nvCxnSpPr>
            <p:cNvPr id="4117" name="Line 21"/>
            <p:cNvCxnSpPr>
              <a:cxnSpLocks noChangeShapeType="1"/>
            </p:cNvCxnSpPr>
            <p:nvPr/>
          </p:nvCxnSpPr>
          <p:spPr bwMode="auto">
            <a:xfrm>
              <a:off x="7200900" y="1714500"/>
              <a:ext cx="1270" cy="2286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118" name="Line 22"/>
            <p:cNvCxnSpPr>
              <a:cxnSpLocks noChangeShapeType="1"/>
            </p:cNvCxnSpPr>
            <p:nvPr/>
          </p:nvCxnSpPr>
          <p:spPr bwMode="auto">
            <a:xfrm>
              <a:off x="7200900" y="3429000"/>
              <a:ext cx="1270" cy="34226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119" name="Line 23"/>
            <p:cNvCxnSpPr>
              <a:cxnSpLocks noChangeShapeType="1"/>
            </p:cNvCxnSpPr>
            <p:nvPr/>
          </p:nvCxnSpPr>
          <p:spPr bwMode="auto">
            <a:xfrm>
              <a:off x="5600700" y="1714500"/>
              <a:ext cx="1270" cy="2286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120" name="Line 24"/>
            <p:cNvCxnSpPr>
              <a:cxnSpLocks noChangeShapeType="1"/>
            </p:cNvCxnSpPr>
            <p:nvPr/>
          </p:nvCxnSpPr>
          <p:spPr bwMode="auto">
            <a:xfrm>
              <a:off x="4000500" y="2628900"/>
              <a:ext cx="1270" cy="2292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121" name="Line 25"/>
            <p:cNvCxnSpPr>
              <a:cxnSpLocks noChangeShapeType="1"/>
            </p:cNvCxnSpPr>
            <p:nvPr/>
          </p:nvCxnSpPr>
          <p:spPr bwMode="auto">
            <a:xfrm>
              <a:off x="2292985" y="1714500"/>
              <a:ext cx="1270" cy="2286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122" name="Line 26"/>
            <p:cNvCxnSpPr>
              <a:cxnSpLocks noChangeShapeType="1"/>
            </p:cNvCxnSpPr>
            <p:nvPr/>
          </p:nvCxnSpPr>
          <p:spPr bwMode="auto">
            <a:xfrm>
              <a:off x="2286000" y="2628900"/>
              <a:ext cx="1270" cy="2292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123" name="Line 27"/>
            <p:cNvCxnSpPr>
              <a:cxnSpLocks noChangeShapeType="1"/>
            </p:cNvCxnSpPr>
            <p:nvPr/>
          </p:nvCxnSpPr>
          <p:spPr bwMode="auto">
            <a:xfrm>
              <a:off x="800100" y="1714500"/>
              <a:ext cx="1270" cy="2286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124" name="Line 28"/>
            <p:cNvCxnSpPr>
              <a:cxnSpLocks noChangeShapeType="1"/>
            </p:cNvCxnSpPr>
            <p:nvPr/>
          </p:nvCxnSpPr>
          <p:spPr bwMode="auto">
            <a:xfrm>
              <a:off x="800100" y="2514600"/>
              <a:ext cx="1270" cy="34417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125" name="Line 29"/>
            <p:cNvCxnSpPr>
              <a:cxnSpLocks noChangeShapeType="1"/>
            </p:cNvCxnSpPr>
            <p:nvPr/>
          </p:nvCxnSpPr>
          <p:spPr bwMode="auto">
            <a:xfrm flipV="1">
              <a:off x="4007485" y="1714500"/>
              <a:ext cx="1270" cy="2286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126" name="Line 30"/>
            <p:cNvCxnSpPr>
              <a:cxnSpLocks noChangeShapeType="1"/>
            </p:cNvCxnSpPr>
            <p:nvPr/>
          </p:nvCxnSpPr>
          <p:spPr bwMode="auto">
            <a:xfrm>
              <a:off x="4000500" y="800100"/>
              <a:ext cx="635" cy="2292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4127" name="Text Box 31"/>
            <p:cNvSpPr txBox="1">
              <a:spLocks noChangeArrowheads="1"/>
            </p:cNvSpPr>
            <p:nvPr/>
          </p:nvSpPr>
          <p:spPr bwMode="auto">
            <a:xfrm>
              <a:off x="4914900" y="2858135"/>
              <a:ext cx="1371600" cy="683260"/>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000" dirty="0">
                  <a:latin typeface="Times New Roman" pitchFamily="18" charset="0"/>
                  <a:cs typeface="Times New Roman" pitchFamily="18" charset="0"/>
                </a:rPr>
                <a:t>Ch. 12: Accounting &amp; Tax Considerations</a:t>
              </a:r>
            </a:p>
          </p:txBody>
        </p:sp>
        <p:cxnSp>
          <p:nvCxnSpPr>
            <p:cNvPr id="4128" name="Line 32"/>
            <p:cNvCxnSpPr>
              <a:cxnSpLocks noChangeShapeType="1"/>
            </p:cNvCxnSpPr>
            <p:nvPr/>
          </p:nvCxnSpPr>
          <p:spPr bwMode="auto">
            <a:xfrm>
              <a:off x="5600700" y="2628900"/>
              <a:ext cx="1270" cy="2286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4129" name="Text Box 33"/>
            <p:cNvSpPr txBox="1">
              <a:spLocks noChangeArrowheads="1"/>
            </p:cNvSpPr>
            <p:nvPr/>
          </p:nvSpPr>
          <p:spPr bwMode="auto">
            <a:xfrm>
              <a:off x="6515100" y="1943100"/>
              <a:ext cx="1371600" cy="685800"/>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000" dirty="0">
                  <a:latin typeface="Times New Roman" pitchFamily="18" charset="0"/>
                  <a:cs typeface="Times New Roman" pitchFamily="18" charset="0"/>
                </a:rPr>
                <a:t>Ch. 15: Business Alliances</a:t>
              </a:r>
            </a:p>
          </p:txBody>
        </p:sp>
        <p:sp>
          <p:nvSpPr>
            <p:cNvPr id="4130" name="Text Box 34"/>
            <p:cNvSpPr txBox="1">
              <a:spLocks noChangeArrowheads="1"/>
            </p:cNvSpPr>
            <p:nvPr/>
          </p:nvSpPr>
          <p:spPr bwMode="auto">
            <a:xfrm>
              <a:off x="6515100" y="2858135"/>
              <a:ext cx="1371600" cy="683260"/>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000" dirty="0">
                  <a:latin typeface="Times New Roman" pitchFamily="18" charset="0"/>
                  <a:cs typeface="Times New Roman" pitchFamily="18" charset="0"/>
                </a:rPr>
                <a:t>Ch. 16: Divestitures, Spin-Offs, Split-Offs, and Equity Carve-Outs</a:t>
              </a:r>
            </a:p>
          </p:txBody>
        </p:sp>
        <p:sp>
          <p:nvSpPr>
            <p:cNvPr id="4131" name="Text Box 35"/>
            <p:cNvSpPr txBox="1">
              <a:spLocks noChangeArrowheads="1"/>
            </p:cNvSpPr>
            <p:nvPr/>
          </p:nvSpPr>
          <p:spPr bwMode="auto">
            <a:xfrm>
              <a:off x="6515100" y="3695700"/>
              <a:ext cx="1371600" cy="647700"/>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000" dirty="0">
                  <a:latin typeface="Times New Roman" pitchFamily="18" charset="0"/>
                  <a:cs typeface="Times New Roman" pitchFamily="18" charset="0"/>
                </a:rPr>
                <a:t>Ch. 17: Bankruptcy and Liquidation</a:t>
              </a:r>
            </a:p>
          </p:txBody>
        </p:sp>
        <p:sp>
          <p:nvSpPr>
            <p:cNvPr id="4132" name="Text Box 36"/>
            <p:cNvSpPr txBox="1">
              <a:spLocks noChangeArrowheads="1"/>
            </p:cNvSpPr>
            <p:nvPr/>
          </p:nvSpPr>
          <p:spPr bwMode="auto">
            <a:xfrm>
              <a:off x="114300" y="2858135"/>
              <a:ext cx="1371600" cy="685165"/>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000" dirty="0">
                  <a:latin typeface="Times New Roman" pitchFamily="18" charset="0"/>
                  <a:cs typeface="Times New Roman" pitchFamily="18" charset="0"/>
                </a:rPr>
                <a:t>Ch. 2: Regulatory Considerations</a:t>
              </a:r>
            </a:p>
          </p:txBody>
        </p:sp>
        <p:sp>
          <p:nvSpPr>
            <p:cNvPr id="4133" name="Text Box 37"/>
            <p:cNvSpPr txBox="1">
              <a:spLocks noChangeArrowheads="1"/>
            </p:cNvSpPr>
            <p:nvPr/>
          </p:nvSpPr>
          <p:spPr bwMode="auto">
            <a:xfrm>
              <a:off x="107315" y="1943100"/>
              <a:ext cx="1371600" cy="685800"/>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000" dirty="0">
                  <a:latin typeface="Times New Roman" pitchFamily="18" charset="0"/>
                  <a:cs typeface="Times New Roman" pitchFamily="18" charset="0"/>
                </a:rPr>
                <a:t>Ch. 1: Motivations for M&amp;A</a:t>
              </a:r>
            </a:p>
          </p:txBody>
        </p:sp>
        <p:sp>
          <p:nvSpPr>
            <p:cNvPr id="4134" name="Text Box 38"/>
            <p:cNvSpPr txBox="1">
              <a:spLocks noChangeArrowheads="1"/>
            </p:cNvSpPr>
            <p:nvPr/>
          </p:nvSpPr>
          <p:spPr bwMode="auto">
            <a:xfrm>
              <a:off x="3314700" y="1028700"/>
              <a:ext cx="1371600" cy="683260"/>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000" dirty="0">
                  <a:latin typeface="Times New Roman" pitchFamily="18" charset="0"/>
                  <a:cs typeface="Times New Roman" pitchFamily="18" charset="0"/>
                </a:rPr>
                <a:t>Part III: M&amp;A Valuation and Modeling</a:t>
              </a:r>
            </a:p>
          </p:txBody>
        </p:sp>
        <p:sp>
          <p:nvSpPr>
            <p:cNvPr id="4135" name="Text Box 39"/>
            <p:cNvSpPr txBox="1">
              <a:spLocks noChangeArrowheads="1"/>
            </p:cNvSpPr>
            <p:nvPr/>
          </p:nvSpPr>
          <p:spPr bwMode="auto">
            <a:xfrm>
              <a:off x="114300" y="3657600"/>
              <a:ext cx="1371600" cy="685165"/>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000" dirty="0">
                  <a:latin typeface="Times New Roman" pitchFamily="18" charset="0"/>
                  <a:cs typeface="Times New Roman" pitchFamily="18" charset="0"/>
                </a:rPr>
                <a:t> Ch. 3: Takeover Tactics, Defenses, and Corporate Governance</a:t>
              </a:r>
            </a:p>
          </p:txBody>
        </p:sp>
        <p:sp>
          <p:nvSpPr>
            <p:cNvPr id="4136" name="Text Box 40"/>
            <p:cNvSpPr txBox="1">
              <a:spLocks noChangeArrowheads="1"/>
            </p:cNvSpPr>
            <p:nvPr/>
          </p:nvSpPr>
          <p:spPr bwMode="auto">
            <a:xfrm>
              <a:off x="4914900" y="3657600"/>
              <a:ext cx="1371600" cy="683260"/>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000" dirty="0">
                  <a:latin typeface="Times New Roman" pitchFamily="18" charset="0"/>
                  <a:cs typeface="Times New Roman" pitchFamily="18" charset="0"/>
                </a:rPr>
                <a:t>Ch. 13: Financing the Deal </a:t>
              </a:r>
            </a:p>
          </p:txBody>
        </p:sp>
        <p:cxnSp>
          <p:nvCxnSpPr>
            <p:cNvPr id="4137" name="Line 41"/>
            <p:cNvCxnSpPr>
              <a:cxnSpLocks noChangeShapeType="1"/>
            </p:cNvCxnSpPr>
            <p:nvPr/>
          </p:nvCxnSpPr>
          <p:spPr bwMode="auto">
            <a:xfrm>
              <a:off x="800100" y="3543300"/>
              <a:ext cx="0"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138" name="Line 42"/>
            <p:cNvCxnSpPr>
              <a:cxnSpLocks noChangeShapeType="1"/>
            </p:cNvCxnSpPr>
            <p:nvPr/>
          </p:nvCxnSpPr>
          <p:spPr bwMode="auto">
            <a:xfrm>
              <a:off x="5600700" y="3543300"/>
              <a:ext cx="0"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139" name="Line 43"/>
            <p:cNvCxnSpPr>
              <a:cxnSpLocks noChangeShapeType="1"/>
            </p:cNvCxnSpPr>
            <p:nvPr/>
          </p:nvCxnSpPr>
          <p:spPr bwMode="auto">
            <a:xfrm>
              <a:off x="4000500" y="685800"/>
              <a:ext cx="0"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4140" name="Text Box 44"/>
            <p:cNvSpPr txBox="1">
              <a:spLocks noChangeArrowheads="1"/>
            </p:cNvSpPr>
            <p:nvPr/>
          </p:nvSpPr>
          <p:spPr bwMode="auto">
            <a:xfrm>
              <a:off x="3314700" y="2857500"/>
              <a:ext cx="1371600" cy="685800"/>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000" dirty="0">
                  <a:latin typeface="Times New Roman" pitchFamily="18" charset="0"/>
                  <a:cs typeface="Times New Roman" pitchFamily="18" charset="0"/>
                </a:rPr>
                <a:t>Ch. 8: Relative Valuation Methodologies</a:t>
              </a:r>
            </a:p>
          </p:txBody>
        </p:sp>
        <p:cxnSp>
          <p:nvCxnSpPr>
            <p:cNvPr id="4141" name="Line 45"/>
            <p:cNvCxnSpPr>
              <a:cxnSpLocks noChangeShapeType="1"/>
            </p:cNvCxnSpPr>
            <p:nvPr/>
          </p:nvCxnSpPr>
          <p:spPr bwMode="auto">
            <a:xfrm>
              <a:off x="4000500" y="3543300"/>
              <a:ext cx="0"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142" name="Line 46"/>
            <p:cNvCxnSpPr>
              <a:cxnSpLocks noChangeShapeType="1"/>
            </p:cNvCxnSpPr>
            <p:nvPr/>
          </p:nvCxnSpPr>
          <p:spPr bwMode="auto">
            <a:xfrm>
              <a:off x="2286000" y="3543300"/>
              <a:ext cx="0"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4143" name="Rectangle 46"/>
            <p:cNvSpPr>
              <a:spLocks noChangeArrowheads="1"/>
            </p:cNvSpPr>
            <p:nvPr/>
          </p:nvSpPr>
          <p:spPr bwMode="auto">
            <a:xfrm>
              <a:off x="6515100" y="4572000"/>
              <a:ext cx="1371600" cy="685800"/>
            </a:xfrm>
            <a:prstGeom prst="rect">
              <a:avLst/>
            </a:prstGeom>
            <a:solidFill>
              <a:srgbClr val="FFFFFF"/>
            </a:solidFill>
            <a:ln w="9525">
              <a:solidFill>
                <a:srgbClr val="000000"/>
              </a:solidFill>
              <a:miter lim="800000"/>
              <a:headEnd/>
              <a:tailEnd/>
            </a:ln>
          </p:spPr>
          <p:txBody>
            <a:bodyPr/>
            <a:lstStyle/>
            <a:p>
              <a:pPr algn="ctr"/>
              <a:r>
                <a:rPr lang="en-US" sz="1000" dirty="0">
                  <a:latin typeface="Times New Roman" pitchFamily="18" charset="0"/>
                  <a:cs typeface="Times New Roman" pitchFamily="18" charset="0"/>
                </a:rPr>
                <a:t>Ch. 18: Cross-Border Transactions</a:t>
              </a:r>
            </a:p>
          </p:txBody>
        </p:sp>
        <p:cxnSp>
          <p:nvCxnSpPr>
            <p:cNvPr id="4144" name="Line 48"/>
            <p:cNvCxnSpPr>
              <a:cxnSpLocks noChangeShapeType="1"/>
            </p:cNvCxnSpPr>
            <p:nvPr/>
          </p:nvCxnSpPr>
          <p:spPr bwMode="auto">
            <a:xfrm>
              <a:off x="7200900" y="4343400"/>
              <a:ext cx="1270" cy="22796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4145" name="Text Box 40"/>
            <p:cNvSpPr txBox="1">
              <a:spLocks noChangeArrowheads="1"/>
            </p:cNvSpPr>
            <p:nvPr/>
          </p:nvSpPr>
          <p:spPr bwMode="auto">
            <a:xfrm>
              <a:off x="4914900" y="4560865"/>
              <a:ext cx="1371600" cy="683260"/>
            </a:xfrm>
            <a:prstGeom prst="rect">
              <a:avLst/>
            </a:prstGeom>
            <a:solidFill>
              <a:srgbClr val="92D050"/>
            </a:solidFill>
            <a:ln w="9525">
              <a:solidFill>
                <a:srgbClr val="000000"/>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000" dirty="0">
                  <a:latin typeface="Times New Roman" pitchFamily="18" charset="0"/>
                  <a:cs typeface="Times New Roman" pitchFamily="18" charset="0"/>
                </a:rPr>
                <a:t>Ch. 14: </a:t>
              </a:r>
              <a:r>
                <a:rPr lang="en-US" sz="1000" dirty="0" smtClean="0">
                  <a:latin typeface="Times New Roman" pitchFamily="18" charset="0"/>
                  <a:cs typeface="Times New Roman" pitchFamily="18" charset="0"/>
                </a:rPr>
                <a:t>Applying Financial Models to Deal Structuring</a:t>
              </a:r>
              <a:endParaRPr lang="en-US" sz="1000" dirty="0">
                <a:latin typeface="Times New Roman" pitchFamily="18" charset="0"/>
                <a:cs typeface="Times New Roman" pitchFamily="18" charset="0"/>
              </a:endParaRPr>
            </a:p>
          </p:txBody>
        </p:sp>
        <p:cxnSp>
          <p:nvCxnSpPr>
            <p:cNvPr id="50" name="Straight Connector 49"/>
            <p:cNvCxnSpPr/>
            <p:nvPr/>
          </p:nvCxnSpPr>
          <p:spPr>
            <a:xfrm>
              <a:off x="5600700" y="4343400"/>
              <a:ext cx="1588" cy="2174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147" name="Text Box 10"/>
            <p:cNvSpPr txBox="1">
              <a:spLocks noChangeArrowheads="1"/>
            </p:cNvSpPr>
            <p:nvPr/>
          </p:nvSpPr>
          <p:spPr bwMode="auto">
            <a:xfrm>
              <a:off x="3314700" y="4560865"/>
              <a:ext cx="1371600" cy="683260"/>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000" dirty="0">
                  <a:latin typeface="Times New Roman" pitchFamily="18" charset="0"/>
                  <a:cs typeface="Times New Roman" pitchFamily="18" charset="0"/>
                </a:rPr>
                <a:t>Ch. 10: Private Company Valuation</a:t>
              </a:r>
            </a:p>
          </p:txBody>
        </p:sp>
        <p:cxnSp>
          <p:nvCxnSpPr>
            <p:cNvPr id="52" name="Straight Connector 51"/>
            <p:cNvCxnSpPr>
              <a:stCxn id="4106" idx="2"/>
            </p:cNvCxnSpPr>
            <p:nvPr/>
          </p:nvCxnSpPr>
          <p:spPr>
            <a:xfrm>
              <a:off x="4000500" y="4340225"/>
              <a:ext cx="0" cy="2206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92D050"/>
          </a:solidFill>
        </p:spPr>
        <p:txBody>
          <a:bodyPr/>
          <a:lstStyle/>
          <a:p>
            <a:r>
              <a:rPr lang="en-US" sz="3600" dirty="0" smtClean="0"/>
              <a:t>Determining the Offer Price, Premium, and Purchase Price Multiple: An Example</a:t>
            </a:r>
            <a:endParaRPr lang="en-US" sz="3600" dirty="0"/>
          </a:p>
        </p:txBody>
      </p:sp>
      <p:sp>
        <p:nvSpPr>
          <p:cNvPr id="3" name="Content Placeholder 2"/>
          <p:cNvSpPr>
            <a:spLocks noGrp="1"/>
          </p:cNvSpPr>
          <p:nvPr>
            <p:ph idx="1"/>
          </p:nvPr>
        </p:nvSpPr>
        <p:spPr>
          <a:xfrm>
            <a:off x="228600" y="1219200"/>
            <a:ext cx="8763000" cy="4906963"/>
          </a:xfrm>
        </p:spPr>
        <p:txBody>
          <a:bodyPr/>
          <a:lstStyle/>
          <a:p>
            <a:pPr marL="0" indent="0">
              <a:buNone/>
            </a:pPr>
            <a:r>
              <a:rPr lang="en-US" sz="2000" u="sng" dirty="0" smtClean="0"/>
              <a:t>Assumptions</a:t>
            </a:r>
            <a:r>
              <a:rPr lang="en-US" sz="2000" dirty="0" smtClean="0"/>
              <a:t>:</a:t>
            </a:r>
          </a:p>
          <a:p>
            <a:pPr marL="0" indent="0">
              <a:buNone/>
            </a:pPr>
            <a:r>
              <a:rPr lang="en-US" sz="2000" dirty="0" smtClean="0">
                <a:sym typeface="Symbol"/>
              </a:rPr>
              <a:t>Target’s pre-deal price per share = $18</a:t>
            </a:r>
          </a:p>
          <a:p>
            <a:pPr marL="0" indent="0">
              <a:buNone/>
            </a:pPr>
            <a:r>
              <a:rPr lang="en-US" sz="2000" dirty="0" smtClean="0">
                <a:sym typeface="Symbol"/>
              </a:rPr>
              <a:t>Target shares outstanding = 5 million</a:t>
            </a:r>
          </a:p>
          <a:p>
            <a:pPr marL="0" indent="0">
              <a:buNone/>
            </a:pPr>
            <a:r>
              <a:rPr lang="en-US" sz="2000" dirty="0" smtClean="0">
                <a:sym typeface="Symbol"/>
              </a:rPr>
              <a:t>Target’s current earnings per share = $2.20</a:t>
            </a:r>
          </a:p>
          <a:p>
            <a:pPr marL="0" indent="0">
              <a:buNone/>
            </a:pPr>
            <a:r>
              <a:rPr lang="en-US" sz="2000" dirty="0"/>
              <a:t>Target’s minimum </a:t>
            </a:r>
            <a:r>
              <a:rPr lang="en-US" sz="2000" dirty="0" smtClean="0"/>
              <a:t>(standalone or market) value </a:t>
            </a:r>
            <a:r>
              <a:rPr lang="en-US" sz="2000" dirty="0"/>
              <a:t>= $100 million</a:t>
            </a:r>
          </a:p>
          <a:p>
            <a:pPr marL="0" indent="0">
              <a:buNone/>
            </a:pPr>
            <a:r>
              <a:rPr lang="en-US" sz="2000" dirty="0"/>
              <a:t>PV of net synergy = $20 million</a:t>
            </a:r>
          </a:p>
          <a:p>
            <a:pPr marL="0" indent="0">
              <a:buNone/>
            </a:pPr>
            <a:r>
              <a:rPr lang="en-US" sz="2000" dirty="0"/>
              <a:t>Alpha (</a:t>
            </a:r>
            <a:r>
              <a:rPr lang="en-US" sz="2000" dirty="0">
                <a:sym typeface="Symbol"/>
              </a:rPr>
              <a:t>) = 50%</a:t>
            </a:r>
          </a:p>
          <a:p>
            <a:pPr marL="0" indent="0">
              <a:buNone/>
            </a:pPr>
            <a:endParaRPr lang="en-US" sz="2000" dirty="0">
              <a:sym typeface="Symbol"/>
            </a:endParaRPr>
          </a:p>
          <a:p>
            <a:pPr marL="0" indent="0">
              <a:buNone/>
            </a:pPr>
            <a:r>
              <a:rPr lang="en-US" sz="2000" u="sng" dirty="0" smtClean="0">
                <a:sym typeface="Symbol"/>
              </a:rPr>
              <a:t>Offer Price, Premium, and Purchase Price Multiple:</a:t>
            </a:r>
          </a:p>
          <a:p>
            <a:pPr marL="0" indent="0">
              <a:buNone/>
            </a:pPr>
            <a:r>
              <a:rPr lang="en-US" sz="2000" dirty="0" smtClean="0">
                <a:sym typeface="Symbol"/>
              </a:rPr>
              <a:t>Offer price per share = (Target’s minimum value + </a:t>
            </a:r>
            <a:r>
              <a:rPr lang="en-US" sz="2000" dirty="0">
                <a:sym typeface="Symbol"/>
              </a:rPr>
              <a:t></a:t>
            </a:r>
            <a:r>
              <a:rPr lang="en-US" sz="2000" dirty="0" smtClean="0">
                <a:sym typeface="Symbol"/>
              </a:rPr>
              <a:t> x PV</a:t>
            </a:r>
            <a:r>
              <a:rPr lang="en-US" sz="2000" baseline="-25000" dirty="0" smtClean="0">
                <a:sym typeface="Symbol"/>
              </a:rPr>
              <a:t>netsynergy</a:t>
            </a:r>
            <a:r>
              <a:rPr lang="en-US" sz="2000" dirty="0">
                <a:sym typeface="Symbol"/>
              </a:rPr>
              <a:t>)</a:t>
            </a:r>
            <a:r>
              <a:rPr lang="en-US" sz="2000" dirty="0" smtClean="0">
                <a:sym typeface="Symbol"/>
              </a:rPr>
              <a:t> / </a:t>
            </a:r>
          </a:p>
          <a:p>
            <a:pPr marL="0" indent="0">
              <a:buNone/>
            </a:pPr>
            <a:r>
              <a:rPr lang="en-US" sz="2000" dirty="0">
                <a:sym typeface="Symbol"/>
              </a:rPr>
              <a:t> </a:t>
            </a:r>
            <a:r>
              <a:rPr lang="en-US" sz="2000" dirty="0" smtClean="0">
                <a:sym typeface="Symbol"/>
              </a:rPr>
              <a:t>                                     Target shares outstanding</a:t>
            </a:r>
          </a:p>
          <a:p>
            <a:pPr marL="0" indent="0">
              <a:buNone/>
            </a:pPr>
            <a:r>
              <a:rPr lang="en-US" sz="2000" dirty="0">
                <a:sym typeface="Symbol"/>
              </a:rPr>
              <a:t> </a:t>
            </a:r>
            <a:r>
              <a:rPr lang="en-US" sz="2000" dirty="0" smtClean="0">
                <a:sym typeface="Symbol"/>
              </a:rPr>
              <a:t>                                 = ($100 million + .5 x $20 million) / 5 million = $22</a:t>
            </a:r>
          </a:p>
          <a:p>
            <a:pPr marL="0" indent="0">
              <a:buNone/>
            </a:pPr>
            <a:r>
              <a:rPr lang="en-US" sz="2000" dirty="0" smtClean="0">
                <a:sym typeface="Symbol"/>
              </a:rPr>
              <a:t>Offer (purchase) price premium = $22/$18 = 22.2%</a:t>
            </a:r>
          </a:p>
          <a:p>
            <a:pPr marL="0" indent="0">
              <a:buNone/>
            </a:pPr>
            <a:r>
              <a:rPr lang="en-US" sz="2000" dirty="0" smtClean="0">
                <a:sym typeface="Symbol"/>
              </a:rPr>
              <a:t>Offer (purchase) price multiple = $22 / $2.20 = 10</a:t>
            </a:r>
            <a:r>
              <a:rPr lang="en-US" sz="2000" baseline="30000" dirty="0" smtClean="0">
                <a:sym typeface="Symbol"/>
              </a:rPr>
              <a:t>1</a:t>
            </a:r>
          </a:p>
          <a:p>
            <a:pPr marL="0" indent="0">
              <a:buNone/>
            </a:pPr>
            <a:r>
              <a:rPr lang="en-US" sz="1400" baseline="30000" dirty="0">
                <a:sym typeface="Symbol"/>
              </a:rPr>
              <a:t>1</a:t>
            </a:r>
            <a:r>
              <a:rPr lang="en-US" sz="1400" dirty="0">
                <a:sym typeface="Symbol"/>
              </a:rPr>
              <a:t>Offer price </a:t>
            </a:r>
            <a:r>
              <a:rPr lang="en-US" sz="1400" dirty="0" smtClean="0">
                <a:sym typeface="Symbol"/>
              </a:rPr>
              <a:t>multiple, in this instance measured as a P/E ratio, can </a:t>
            </a:r>
            <a:r>
              <a:rPr lang="en-US" sz="1400" dirty="0">
                <a:sym typeface="Symbol"/>
              </a:rPr>
              <a:t>be compared to </a:t>
            </a:r>
            <a:r>
              <a:rPr lang="en-US" sz="1400" dirty="0" smtClean="0">
                <a:sym typeface="Symbol"/>
              </a:rPr>
              <a:t>P/E ratios for recent </a:t>
            </a:r>
            <a:r>
              <a:rPr lang="en-US" sz="1400" dirty="0">
                <a:sym typeface="Symbol"/>
              </a:rPr>
              <a:t>comparable transactions to determine </a:t>
            </a:r>
            <a:r>
              <a:rPr lang="en-US" sz="1400" dirty="0" smtClean="0">
                <a:sym typeface="Symbol"/>
              </a:rPr>
              <a:t>the reasonableness </a:t>
            </a:r>
            <a:r>
              <a:rPr lang="en-US" sz="1400" dirty="0">
                <a:sym typeface="Symbol"/>
              </a:rPr>
              <a:t>of </a:t>
            </a:r>
            <a:r>
              <a:rPr lang="en-US" sz="1400" dirty="0" smtClean="0">
                <a:sym typeface="Symbol"/>
              </a:rPr>
              <a:t>the premium</a:t>
            </a:r>
            <a:r>
              <a:rPr lang="en-US" sz="1400" dirty="0">
                <a:sym typeface="Symbol"/>
              </a:rPr>
              <a:t>.</a:t>
            </a:r>
          </a:p>
          <a:p>
            <a:pPr marL="0" indent="0">
              <a:buNone/>
            </a:pPr>
            <a:endParaRPr lang="en-US" sz="1400" dirty="0" smtClean="0">
              <a:sym typeface="Symbol"/>
            </a:endParaRPr>
          </a:p>
          <a:p>
            <a:pPr marL="0" indent="0">
              <a:buNone/>
            </a:pPr>
            <a:r>
              <a:rPr lang="en-US" sz="2000" dirty="0">
                <a:sym typeface="Symbol"/>
              </a:rPr>
              <a:t> </a:t>
            </a:r>
            <a:r>
              <a:rPr lang="en-US" sz="2000" dirty="0" smtClean="0">
                <a:sym typeface="Symbol"/>
              </a:rPr>
              <a:t>                                </a:t>
            </a:r>
            <a:endParaRPr lang="en-US" sz="2000" dirty="0"/>
          </a:p>
        </p:txBody>
      </p:sp>
    </p:spTree>
    <p:extLst>
      <p:ext uri="{BB962C8B-B14F-4D97-AF65-F5344CB8AC3E}">
        <p14:creationId xmlns:p14="http://schemas.microsoft.com/office/powerpoint/2010/main" val="22943187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0" y="0"/>
            <a:ext cx="9144000" cy="914400"/>
          </a:xfrm>
          <a:solidFill>
            <a:srgbClr val="92D050"/>
          </a:solidFill>
        </p:spPr>
        <p:txBody>
          <a:bodyPr/>
          <a:lstStyle/>
          <a:p>
            <a:r>
              <a:rPr lang="en-US" sz="3200" dirty="0" smtClean="0"/>
              <a:t>Summary Worksheet (Performance Metrics): </a:t>
            </a:r>
            <a:br>
              <a:rPr lang="en-US" sz="3200" dirty="0" smtClean="0"/>
            </a:br>
            <a:r>
              <a:rPr lang="en-US" sz="3200" dirty="0" smtClean="0"/>
              <a:t>Newco EPS, Valuation &amp; Key Credit Ratios</a:t>
            </a:r>
          </a:p>
        </p:txBody>
      </p:sp>
      <p:graphicFrame>
        <p:nvGraphicFramePr>
          <p:cNvPr id="3" name="Table 2"/>
          <p:cNvGraphicFramePr>
            <a:graphicFrameLocks noGrp="1"/>
          </p:cNvGraphicFramePr>
          <p:nvPr>
            <p:extLst>
              <p:ext uri="{D42A27DB-BD31-4B8C-83A1-F6EECF244321}">
                <p14:modId xmlns:p14="http://schemas.microsoft.com/office/powerpoint/2010/main" val="993493209"/>
              </p:ext>
            </p:extLst>
          </p:nvPr>
        </p:nvGraphicFramePr>
        <p:xfrm>
          <a:off x="0" y="1143000"/>
          <a:ext cx="9143998" cy="5333998"/>
        </p:xfrm>
        <a:graphic>
          <a:graphicData uri="http://schemas.openxmlformats.org/drawingml/2006/table">
            <a:tbl>
              <a:tblPr/>
              <a:tblGrid>
                <a:gridCol w="103386"/>
                <a:gridCol w="1039612"/>
                <a:gridCol w="838200"/>
                <a:gridCol w="76200"/>
                <a:gridCol w="125216"/>
                <a:gridCol w="27186"/>
                <a:gridCol w="762000"/>
                <a:gridCol w="60883"/>
                <a:gridCol w="103386"/>
                <a:gridCol w="1207329"/>
                <a:gridCol w="343477"/>
                <a:gridCol w="418523"/>
                <a:gridCol w="76200"/>
                <a:gridCol w="665507"/>
                <a:gridCol w="103386"/>
                <a:gridCol w="103386"/>
                <a:gridCol w="1631217"/>
                <a:gridCol w="585859"/>
                <a:gridCol w="114875"/>
                <a:gridCol w="654784"/>
                <a:gridCol w="103386"/>
              </a:tblGrid>
              <a:tr h="392546">
                <a:tc>
                  <a:txBody>
                    <a:bodyPr/>
                    <a:lstStyle/>
                    <a:p>
                      <a:pPr algn="l" fontAlgn="b"/>
                      <a:r>
                        <a:rPr lang="en-US" sz="8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1" i="0" u="none" strike="noStrike" dirty="0">
                          <a:effectLst/>
                          <a:latin typeface="Arial"/>
                        </a:rPr>
                        <a:t>Earnings per Share</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E3E3E3"/>
                    </a:solidFill>
                  </a:tcPr>
                </a:tc>
                <a:tc>
                  <a:txBody>
                    <a:bodyPr/>
                    <a:lstStyle/>
                    <a:p>
                      <a:pPr algn="ctr" fontAlgn="b"/>
                      <a:r>
                        <a:rPr lang="en-US" sz="1200" b="1" i="0" u="none" strike="noStrike" dirty="0">
                          <a:effectLst/>
                          <a:latin typeface="Arial"/>
                        </a:rPr>
                        <a:t>Acquirer</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E3E3E3"/>
                    </a:solidFill>
                  </a:tcPr>
                </a:tc>
                <a:tc>
                  <a:txBody>
                    <a:bodyPr/>
                    <a:lstStyle/>
                    <a:p>
                      <a:pPr algn="ctr" fontAlgn="b"/>
                      <a:r>
                        <a:rPr lang="en-US" sz="1200" b="1" i="0" u="none" strike="noStrike" dirty="0">
                          <a:effectLst/>
                          <a:latin typeface="Arial"/>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E3E3E3"/>
                    </a:solidFill>
                  </a:tcPr>
                </a:tc>
                <a:tc gridSpan="3">
                  <a:txBody>
                    <a:bodyPr/>
                    <a:lstStyle/>
                    <a:p>
                      <a:pPr algn="ctr" fontAlgn="b"/>
                      <a:r>
                        <a:rPr lang="en-US" sz="1200" b="1" i="0" u="none" strike="noStrike" dirty="0">
                          <a:effectLst/>
                          <a:latin typeface="Arial"/>
                        </a:rPr>
                        <a:t>Newco</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E3E3E3"/>
                    </a:solidFill>
                  </a:tcPr>
                </a:tc>
                <a:tc hMerge="1">
                  <a:txBody>
                    <a:bodyPr/>
                    <a:lstStyle/>
                    <a:p>
                      <a:pPr algn="ctr" fontAlgn="b"/>
                      <a:endParaRPr lang="en-US" sz="1200" b="1" i="0" u="none" strike="noStrike">
                        <a:effectLst/>
                        <a:latin typeface="Arial"/>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E3E3E3"/>
                    </a:solidFill>
                  </a:tcPr>
                </a:tc>
                <a:tc hMerge="1">
                  <a:txBody>
                    <a:bodyPr/>
                    <a:lstStyle/>
                    <a:p>
                      <a:pPr algn="ctr" fontAlgn="b"/>
                      <a:endParaRPr lang="en-US" sz="1200" b="1" i="0" u="none" strike="noStrike">
                        <a:effectLst/>
                        <a:latin typeface="Arial"/>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E3E3E3"/>
                    </a:solidFill>
                  </a:tcPr>
                </a:tc>
                <a:tc>
                  <a:txBody>
                    <a:bodyPr/>
                    <a:lstStyle/>
                    <a:p>
                      <a:pPr algn="l" fontAlgn="b"/>
                      <a:r>
                        <a:rPr lang="en-US" sz="12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1" i="0" u="none" strike="noStrike" dirty="0">
                          <a:effectLst/>
                          <a:latin typeface="Arial"/>
                        </a:rPr>
                        <a:t>Cash EPS</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E3E3E3"/>
                    </a:solidFill>
                  </a:tcPr>
                </a:tc>
                <a:tc gridSpan="2">
                  <a:txBody>
                    <a:bodyPr/>
                    <a:lstStyle/>
                    <a:p>
                      <a:pPr algn="ctr" fontAlgn="b"/>
                      <a:r>
                        <a:rPr lang="en-US" sz="1200" b="1" i="0" u="none" strike="noStrike" dirty="0">
                          <a:effectLst/>
                          <a:latin typeface="Arial"/>
                        </a:rPr>
                        <a:t>Acquirer</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E3E3E3"/>
                    </a:solidFill>
                  </a:tcPr>
                </a:tc>
                <a:tc hMerge="1">
                  <a:txBody>
                    <a:bodyPr/>
                    <a:lstStyle/>
                    <a:p>
                      <a:pPr algn="ctr" fontAlgn="b"/>
                      <a:endParaRPr lang="en-US" sz="1200" b="1" i="0" u="none" strike="noStrike" dirty="0">
                        <a:effectLst/>
                        <a:latin typeface="Arial"/>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E3E3E3"/>
                    </a:solidFill>
                  </a:tcPr>
                </a:tc>
                <a:tc>
                  <a:txBody>
                    <a:bodyPr/>
                    <a:lstStyle/>
                    <a:p>
                      <a:pPr algn="ctr" fontAlgn="b"/>
                      <a:r>
                        <a:rPr lang="en-US" sz="1200" b="1" i="0" u="none" strike="noStrike" dirty="0">
                          <a:effectLst/>
                          <a:latin typeface="Arial"/>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E3E3E3"/>
                    </a:solidFill>
                  </a:tcPr>
                </a:tc>
                <a:tc>
                  <a:txBody>
                    <a:bodyPr/>
                    <a:lstStyle/>
                    <a:p>
                      <a:pPr algn="ctr" fontAlgn="b"/>
                      <a:r>
                        <a:rPr lang="en-US" sz="1200" b="1" i="0" u="none" strike="noStrike" dirty="0">
                          <a:effectLst/>
                          <a:latin typeface="Arial"/>
                        </a:rPr>
                        <a:t>Newco</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E3E3E3"/>
                    </a:solidFill>
                  </a:tcPr>
                </a:tc>
                <a:tc>
                  <a:txBody>
                    <a:bodyPr/>
                    <a:lstStyle/>
                    <a:p>
                      <a:pPr algn="l" fontAlgn="b"/>
                      <a:r>
                        <a:rPr lang="en-US" sz="12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1200" b="0"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200" b="1" i="0" u="none" strike="noStrike" dirty="0">
                          <a:effectLst/>
                          <a:latin typeface="Arial"/>
                        </a:rPr>
                        <a:t>Accretion / (Dilution)</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E3E3E3"/>
                    </a:solidFill>
                  </a:tcPr>
                </a:tc>
                <a:tc>
                  <a:txBody>
                    <a:bodyPr/>
                    <a:lstStyle/>
                    <a:p>
                      <a:pPr algn="ctr" fontAlgn="b"/>
                      <a:r>
                        <a:rPr lang="en-US" sz="1200" b="1" i="0" u="none" strike="noStrike" dirty="0">
                          <a:effectLst/>
                          <a:latin typeface="Arial"/>
                        </a:rPr>
                        <a:t>EPS</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E3E3E3"/>
                    </a:solidFill>
                  </a:tcPr>
                </a:tc>
                <a:tc>
                  <a:txBody>
                    <a:bodyPr/>
                    <a:lstStyle/>
                    <a:p>
                      <a:pPr algn="ctr" fontAlgn="b"/>
                      <a:r>
                        <a:rPr lang="en-US" sz="1200" b="1" i="0" u="none" strike="noStrike" dirty="0">
                          <a:effectLst/>
                          <a:latin typeface="Arial"/>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E3E3E3"/>
                    </a:solidFill>
                  </a:tcPr>
                </a:tc>
                <a:tc>
                  <a:txBody>
                    <a:bodyPr/>
                    <a:lstStyle/>
                    <a:p>
                      <a:pPr algn="ctr" fontAlgn="b"/>
                      <a:r>
                        <a:rPr lang="en-US" sz="1200" b="1" i="0" u="none" strike="noStrike" dirty="0">
                          <a:effectLst/>
                          <a:latin typeface="Arial"/>
                        </a:rPr>
                        <a:t>Cash EPS</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E3E3E3"/>
                    </a:solidFill>
                  </a:tcPr>
                </a:tc>
                <a:tc>
                  <a:txBody>
                    <a:bodyPr/>
                    <a:lstStyle/>
                    <a:p>
                      <a:pPr algn="l" fontAlgn="b"/>
                      <a:r>
                        <a:rPr lang="en-US" sz="12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392546">
                <a:tc>
                  <a:txBody>
                    <a:bodyPr/>
                    <a:lstStyle/>
                    <a:p>
                      <a:pPr algn="l" fontAlgn="b"/>
                      <a:r>
                        <a:rPr lang="en-US" sz="8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effectLst/>
                          <a:latin typeface="Arial"/>
                        </a:rPr>
                        <a:t>2016P</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200" b="0" i="0" u="none" strike="noStrike" dirty="0">
                          <a:effectLst/>
                          <a:latin typeface="Arial"/>
                        </a:rPr>
                        <a:t> $    2.42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endParaRPr lang="en-US" sz="1800" dirty="0"/>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gridSpan="3">
                  <a:txBody>
                    <a:bodyPr/>
                    <a:lstStyle/>
                    <a:p>
                      <a:pPr algn="l" fontAlgn="b"/>
                      <a:r>
                        <a:rPr lang="en-US" sz="1200" b="0" i="0" u="none" strike="noStrike" dirty="0">
                          <a:effectLst/>
                          <a:latin typeface="Arial"/>
                        </a:rPr>
                        <a:t> $       1.39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pPr algn="l" fontAlgn="b"/>
                      <a:endParaRPr lang="en-US" sz="1200" b="0" i="0" u="none" strike="noStrike">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pPr algn="l" fontAlgn="b"/>
                      <a:endParaRPr lang="en-US" sz="1200" b="0" i="0" u="none" strike="noStrike">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2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effectLst/>
                          <a:latin typeface="Arial"/>
                        </a:rPr>
                        <a:t>2016P</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l" fontAlgn="b"/>
                      <a:r>
                        <a:rPr lang="en-US" sz="1200" b="0" i="0" u="none" strike="noStrike" dirty="0">
                          <a:effectLst/>
                          <a:latin typeface="Arial"/>
                        </a:rPr>
                        <a:t> $    2.65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pPr algn="l" fontAlgn="b"/>
                      <a:endParaRPr lang="en-US" sz="1200" b="0" i="0" u="none" strike="noStrike">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200" b="0" i="0" u="none" strike="noStrike" dirty="0">
                          <a:effectLst/>
                          <a:latin typeface="Arial"/>
                        </a:rPr>
                        <a:t> $    5.64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2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1200" b="0"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effectLst/>
                          <a:latin typeface="Arial"/>
                        </a:rPr>
                        <a:t>2005P</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200" b="0" i="0" u="none" strike="noStrike" dirty="0">
                          <a:effectLst/>
                          <a:latin typeface="Arial"/>
                        </a:rPr>
                        <a:t>    (42.5%)</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200" b="0" i="0" u="none" strike="noStrike" dirty="0">
                          <a:effectLst/>
                          <a:latin typeface="Arial"/>
                        </a:rPr>
                        <a:t>     112.9%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2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392546">
                <a:tc>
                  <a:txBody>
                    <a:bodyPr/>
                    <a:lstStyle/>
                    <a:p>
                      <a:pPr algn="l" fontAlgn="b"/>
                      <a:r>
                        <a:rPr lang="en-US" sz="8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effectLst/>
                          <a:latin typeface="Arial"/>
                        </a:rPr>
                        <a:t>2017P</a:t>
                      </a:r>
                    </a:p>
                  </a:txBody>
                  <a:tcPr marL="0" marR="0" marT="0" marB="0" anchor="b">
                    <a:lnL>
                      <a:noFill/>
                    </a:lnL>
                    <a:lnR>
                      <a:noFill/>
                    </a:lnR>
                    <a:lnT>
                      <a:noFill/>
                    </a:lnT>
                    <a:lnB>
                      <a:noFill/>
                    </a:lnB>
                  </a:tcPr>
                </a:tc>
                <a:tc>
                  <a:txBody>
                    <a:bodyPr/>
                    <a:lstStyle/>
                    <a:p>
                      <a:pPr algn="l" fontAlgn="b"/>
                      <a:r>
                        <a:rPr lang="en-US" sz="1200" b="0" i="0" u="none" strike="noStrike" dirty="0">
                          <a:effectLst/>
                          <a:latin typeface="Arial"/>
                        </a:rPr>
                        <a:t> $    2.19 </a:t>
                      </a:r>
                    </a:p>
                  </a:txBody>
                  <a:tcPr marL="0" marR="0" marT="0" marB="0" anchor="b">
                    <a:lnL>
                      <a:noFill/>
                    </a:lnL>
                    <a:lnR>
                      <a:noFill/>
                    </a:lnR>
                    <a:lnT>
                      <a:noFill/>
                    </a:lnT>
                    <a:lnB>
                      <a:noFill/>
                    </a:lnB>
                  </a:tcPr>
                </a:tc>
                <a:tc>
                  <a:txBody>
                    <a:bodyPr/>
                    <a:lstStyle/>
                    <a:p>
                      <a:endParaRPr lang="en-US" sz="1800" dirty="0"/>
                    </a:p>
                  </a:txBody>
                  <a:tcPr marL="0" marR="0" marT="0" marB="0" anchor="b">
                    <a:lnL>
                      <a:noFill/>
                    </a:lnL>
                    <a:lnR>
                      <a:noFill/>
                    </a:lnR>
                    <a:lnT>
                      <a:noFill/>
                    </a:lnT>
                    <a:lnB>
                      <a:noFill/>
                    </a:lnB>
                  </a:tcPr>
                </a:tc>
                <a:tc gridSpan="3">
                  <a:txBody>
                    <a:bodyPr/>
                    <a:lstStyle/>
                    <a:p>
                      <a:pPr algn="l" fontAlgn="b"/>
                      <a:r>
                        <a:rPr lang="en-US" sz="1200" b="0" i="0" u="none" strike="noStrike" dirty="0">
                          <a:effectLst/>
                          <a:latin typeface="Arial"/>
                        </a:rPr>
                        <a:t> $       1.74 </a:t>
                      </a:r>
                    </a:p>
                  </a:txBody>
                  <a:tcPr marL="0" marR="0" marT="0" marB="0" anchor="b">
                    <a:lnL>
                      <a:noFill/>
                    </a:lnL>
                    <a:lnR>
                      <a:noFill/>
                    </a:lnR>
                    <a:lnT>
                      <a:noFill/>
                    </a:lnT>
                    <a:lnB>
                      <a:noFill/>
                    </a:lnB>
                  </a:tcPr>
                </a:tc>
                <a:tc hMerge="1">
                  <a:txBody>
                    <a:bodyPr/>
                    <a:lstStyle/>
                    <a:p>
                      <a:pPr algn="l" fontAlgn="b"/>
                      <a:endParaRPr lang="en-US" sz="1200" b="0" i="0" u="none" strike="noStrike">
                        <a:effectLst/>
                        <a:latin typeface="Arial"/>
                      </a:endParaRPr>
                    </a:p>
                  </a:txBody>
                  <a:tcPr marL="0" marR="0" marT="0" marB="0" anchor="b">
                    <a:lnL>
                      <a:noFill/>
                    </a:lnL>
                    <a:lnR>
                      <a:noFill/>
                    </a:lnR>
                    <a:lnT>
                      <a:noFill/>
                    </a:lnT>
                    <a:lnB>
                      <a:noFill/>
                    </a:lnB>
                  </a:tcPr>
                </a:tc>
                <a:tc hMerge="1">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2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effectLst/>
                          <a:latin typeface="Arial"/>
                        </a:rPr>
                        <a:t>2017P</a:t>
                      </a:r>
                    </a:p>
                  </a:txBody>
                  <a:tcPr marL="0" marR="0" marT="0" marB="0" anchor="b">
                    <a:lnL>
                      <a:noFill/>
                    </a:lnL>
                    <a:lnR>
                      <a:noFill/>
                    </a:lnR>
                    <a:lnT>
                      <a:noFill/>
                    </a:lnT>
                    <a:lnB>
                      <a:noFill/>
                    </a:lnB>
                  </a:tcPr>
                </a:tc>
                <a:tc gridSpan="2">
                  <a:txBody>
                    <a:bodyPr/>
                    <a:lstStyle/>
                    <a:p>
                      <a:pPr algn="l" fontAlgn="b"/>
                      <a:r>
                        <a:rPr lang="en-US" sz="1200" b="0" i="0" u="none" strike="noStrike" dirty="0">
                          <a:effectLst/>
                          <a:latin typeface="Arial"/>
                        </a:rPr>
                        <a:t> $    2.97 </a:t>
                      </a:r>
                    </a:p>
                  </a:txBody>
                  <a:tcPr marL="0" marR="0" marT="0" marB="0" anchor="b">
                    <a:lnL>
                      <a:noFill/>
                    </a:lnL>
                    <a:lnR>
                      <a:noFill/>
                    </a:lnR>
                    <a:lnT>
                      <a:noFill/>
                    </a:lnT>
                    <a:lnB>
                      <a:noFill/>
                    </a:lnB>
                  </a:tcPr>
                </a:tc>
                <a:tc hMerge="1">
                  <a:txBody>
                    <a:bodyPr/>
                    <a:lstStyle/>
                    <a:p>
                      <a:pPr algn="l" fontAlgn="b"/>
                      <a:endParaRPr lang="en-US" sz="12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200" b="0" i="0" u="none" strike="noStrike" dirty="0">
                          <a:effectLst/>
                          <a:latin typeface="Arial"/>
                        </a:rPr>
                        <a:t> $    2.34 </a:t>
                      </a:r>
                    </a:p>
                  </a:txBody>
                  <a:tcPr marL="0" marR="0" marT="0" marB="0" anchor="b">
                    <a:lnL>
                      <a:noFill/>
                    </a:lnL>
                    <a:lnR>
                      <a:noFill/>
                    </a:lnR>
                    <a:lnT>
                      <a:noFill/>
                    </a:lnT>
                    <a:lnB>
                      <a:noFill/>
                    </a:lnB>
                  </a:tcPr>
                </a:tc>
                <a:tc>
                  <a:txBody>
                    <a:bodyPr/>
                    <a:lstStyle/>
                    <a:p>
                      <a:pPr algn="l" fontAlgn="b"/>
                      <a:r>
                        <a:rPr lang="en-US" sz="12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1200" b="0"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effectLst/>
                          <a:latin typeface="Arial"/>
                        </a:rPr>
                        <a:t>2017P</a:t>
                      </a:r>
                    </a:p>
                  </a:txBody>
                  <a:tcPr marL="0" marR="0" marT="0" marB="0" anchor="b">
                    <a:lnL>
                      <a:noFill/>
                    </a:lnL>
                    <a:lnR>
                      <a:noFill/>
                    </a:lnR>
                    <a:lnT>
                      <a:noFill/>
                    </a:lnT>
                    <a:lnB>
                      <a:noFill/>
                    </a:lnB>
                  </a:tcPr>
                </a:tc>
                <a:tc>
                  <a:txBody>
                    <a:bodyPr/>
                    <a:lstStyle/>
                    <a:p>
                      <a:pPr algn="l" fontAlgn="b"/>
                      <a:r>
                        <a:rPr lang="en-US" sz="1200" b="0" i="0" u="none" strike="noStrike" dirty="0">
                          <a:effectLst/>
                          <a:latin typeface="Arial"/>
                        </a:rPr>
                        <a:t>    (20.2%)</a:t>
                      </a: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200" b="0" i="0" u="none" strike="noStrike" dirty="0">
                          <a:effectLst/>
                          <a:latin typeface="Arial"/>
                        </a:rPr>
                        <a:t>      (21.2%)</a:t>
                      </a:r>
                    </a:p>
                  </a:txBody>
                  <a:tcPr marL="0" marR="0" marT="0" marB="0" anchor="b">
                    <a:lnL>
                      <a:noFill/>
                    </a:lnL>
                    <a:lnR>
                      <a:noFill/>
                    </a:lnR>
                    <a:lnT>
                      <a:noFill/>
                    </a:lnT>
                    <a:lnB>
                      <a:noFill/>
                    </a:lnB>
                  </a:tcPr>
                </a:tc>
                <a:tc>
                  <a:txBody>
                    <a:bodyPr/>
                    <a:lstStyle/>
                    <a:p>
                      <a:pPr algn="l" fontAlgn="b"/>
                      <a:r>
                        <a:rPr lang="en-US" sz="12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392546">
                <a:tc>
                  <a:txBody>
                    <a:bodyPr/>
                    <a:lstStyle/>
                    <a:p>
                      <a:pPr algn="l" fontAlgn="b"/>
                      <a:r>
                        <a:rPr lang="en-US" sz="8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effectLst/>
                          <a:latin typeface="Arial"/>
                        </a:rPr>
                        <a:t>2018P</a:t>
                      </a:r>
                    </a:p>
                  </a:txBody>
                  <a:tcPr marL="0" marR="0" marT="0" marB="0" anchor="b">
                    <a:lnL>
                      <a:noFill/>
                    </a:lnL>
                    <a:lnR>
                      <a:noFill/>
                    </a:lnR>
                    <a:lnT>
                      <a:noFill/>
                    </a:lnT>
                    <a:lnB>
                      <a:noFill/>
                    </a:lnB>
                  </a:tcPr>
                </a:tc>
                <a:tc>
                  <a:txBody>
                    <a:bodyPr/>
                    <a:lstStyle/>
                    <a:p>
                      <a:pPr algn="l" fontAlgn="b"/>
                      <a:r>
                        <a:rPr lang="en-US" sz="1200" b="0" i="0" u="none" strike="noStrike" dirty="0">
                          <a:effectLst/>
                          <a:latin typeface="Arial"/>
                        </a:rPr>
                        <a:t> $    1.94 </a:t>
                      </a:r>
                    </a:p>
                  </a:txBody>
                  <a:tcPr marL="0" marR="0" marT="0" marB="0" anchor="b">
                    <a:lnL>
                      <a:noFill/>
                    </a:lnL>
                    <a:lnR>
                      <a:noFill/>
                    </a:lnR>
                    <a:lnT>
                      <a:noFill/>
                    </a:lnT>
                    <a:lnB>
                      <a:noFill/>
                    </a:lnB>
                  </a:tcPr>
                </a:tc>
                <a:tc>
                  <a:txBody>
                    <a:bodyPr/>
                    <a:lstStyle/>
                    <a:p>
                      <a:endParaRPr lang="en-US" sz="1800" dirty="0"/>
                    </a:p>
                  </a:txBody>
                  <a:tcPr marL="0" marR="0" marT="0" marB="0" anchor="b">
                    <a:lnL>
                      <a:noFill/>
                    </a:lnL>
                    <a:lnR>
                      <a:noFill/>
                    </a:lnR>
                    <a:lnT>
                      <a:noFill/>
                    </a:lnT>
                    <a:lnB>
                      <a:noFill/>
                    </a:lnB>
                  </a:tcPr>
                </a:tc>
                <a:tc gridSpan="3">
                  <a:txBody>
                    <a:bodyPr/>
                    <a:lstStyle/>
                    <a:p>
                      <a:pPr algn="l" fontAlgn="b"/>
                      <a:r>
                        <a:rPr lang="en-US" sz="1200" b="0" i="0" u="none" strike="noStrike" dirty="0">
                          <a:effectLst/>
                          <a:latin typeface="Arial"/>
                        </a:rPr>
                        <a:t> $       1.96 </a:t>
                      </a:r>
                    </a:p>
                  </a:txBody>
                  <a:tcPr marL="0" marR="0" marT="0" marB="0" anchor="b">
                    <a:lnL>
                      <a:noFill/>
                    </a:lnL>
                    <a:lnR>
                      <a:noFill/>
                    </a:lnR>
                    <a:lnT>
                      <a:noFill/>
                    </a:lnT>
                    <a:lnB>
                      <a:noFill/>
                    </a:lnB>
                  </a:tcPr>
                </a:tc>
                <a:tc hMerge="1">
                  <a:txBody>
                    <a:bodyPr/>
                    <a:lstStyle/>
                    <a:p>
                      <a:pPr algn="l" fontAlgn="b"/>
                      <a:endParaRPr lang="en-US" sz="1200" b="0" i="0" u="none" strike="noStrike">
                        <a:effectLst/>
                        <a:latin typeface="Arial"/>
                      </a:endParaRPr>
                    </a:p>
                  </a:txBody>
                  <a:tcPr marL="0" marR="0" marT="0" marB="0" anchor="b">
                    <a:lnL>
                      <a:noFill/>
                    </a:lnL>
                    <a:lnR>
                      <a:noFill/>
                    </a:lnR>
                    <a:lnT>
                      <a:noFill/>
                    </a:lnT>
                    <a:lnB>
                      <a:noFill/>
                    </a:lnB>
                  </a:tcPr>
                </a:tc>
                <a:tc hMerge="1">
                  <a:txBody>
                    <a:bodyPr/>
                    <a:lstStyle/>
                    <a:p>
                      <a:pPr algn="l" fontAlgn="b"/>
                      <a:endParaRPr lang="en-US" sz="1200" b="0" i="0" u="none" strike="noStrike">
                        <a:effectLst/>
                        <a:latin typeface="Arial"/>
                      </a:endParaRPr>
                    </a:p>
                  </a:txBody>
                  <a:tcPr marL="0" marR="0" marT="0" marB="0" anchor="b">
                    <a:lnL>
                      <a:noFill/>
                    </a:lnL>
                    <a:lnR>
                      <a:noFill/>
                    </a:lnR>
                    <a:lnT>
                      <a:noFill/>
                    </a:lnT>
                    <a:lnB>
                      <a:noFill/>
                    </a:lnB>
                  </a:tcPr>
                </a:tc>
                <a:tc>
                  <a:txBody>
                    <a:bodyPr/>
                    <a:lstStyle/>
                    <a:p>
                      <a:pPr algn="l" fontAlgn="b"/>
                      <a:r>
                        <a:rPr lang="en-US" sz="12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effectLst/>
                          <a:latin typeface="Arial"/>
                        </a:rPr>
                        <a:t>2018P</a:t>
                      </a:r>
                    </a:p>
                  </a:txBody>
                  <a:tcPr marL="0" marR="0" marT="0" marB="0" anchor="b">
                    <a:lnL>
                      <a:noFill/>
                    </a:lnL>
                    <a:lnR>
                      <a:noFill/>
                    </a:lnR>
                    <a:lnT>
                      <a:noFill/>
                    </a:lnT>
                    <a:lnB>
                      <a:noFill/>
                    </a:lnB>
                  </a:tcPr>
                </a:tc>
                <a:tc gridSpan="2">
                  <a:txBody>
                    <a:bodyPr/>
                    <a:lstStyle/>
                    <a:p>
                      <a:pPr algn="l" fontAlgn="b"/>
                      <a:r>
                        <a:rPr lang="en-US" sz="1200" b="0" i="0" u="none" strike="noStrike" dirty="0">
                          <a:effectLst/>
                          <a:latin typeface="Arial"/>
                        </a:rPr>
                        <a:t> $    2.73 </a:t>
                      </a:r>
                    </a:p>
                  </a:txBody>
                  <a:tcPr marL="0" marR="0" marT="0" marB="0" anchor="b">
                    <a:lnL>
                      <a:noFill/>
                    </a:lnL>
                    <a:lnR>
                      <a:noFill/>
                    </a:lnR>
                    <a:lnT>
                      <a:noFill/>
                    </a:lnT>
                    <a:lnB>
                      <a:noFill/>
                    </a:lnB>
                  </a:tcPr>
                </a:tc>
                <a:tc hMerge="1">
                  <a:txBody>
                    <a:bodyPr/>
                    <a:lstStyle/>
                    <a:p>
                      <a:pPr algn="l" fontAlgn="b"/>
                      <a:endParaRPr lang="en-US" sz="12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200" b="0" i="0" u="none" strike="noStrike" dirty="0">
                          <a:effectLst/>
                          <a:latin typeface="Arial"/>
                        </a:rPr>
                        <a:t> $    2.60 </a:t>
                      </a:r>
                    </a:p>
                  </a:txBody>
                  <a:tcPr marL="0" marR="0" marT="0" marB="0" anchor="b">
                    <a:lnL>
                      <a:noFill/>
                    </a:lnL>
                    <a:lnR>
                      <a:noFill/>
                    </a:lnR>
                    <a:lnT>
                      <a:noFill/>
                    </a:lnT>
                    <a:lnB>
                      <a:noFill/>
                    </a:lnB>
                  </a:tcPr>
                </a:tc>
                <a:tc>
                  <a:txBody>
                    <a:bodyPr/>
                    <a:lstStyle/>
                    <a:p>
                      <a:pPr algn="l" fontAlgn="b"/>
                      <a:r>
                        <a:rPr lang="en-US" sz="12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1200" b="0"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effectLst/>
                          <a:latin typeface="Arial"/>
                        </a:rPr>
                        <a:t>2018P</a:t>
                      </a:r>
                    </a:p>
                  </a:txBody>
                  <a:tcPr marL="0" marR="0" marT="0" marB="0" anchor="b">
                    <a:lnL>
                      <a:noFill/>
                    </a:lnL>
                    <a:lnR>
                      <a:noFill/>
                    </a:lnR>
                    <a:lnT>
                      <a:noFill/>
                    </a:lnT>
                    <a:lnB>
                      <a:noFill/>
                    </a:lnB>
                  </a:tcPr>
                </a:tc>
                <a:tc>
                  <a:txBody>
                    <a:bodyPr/>
                    <a:lstStyle/>
                    <a:p>
                      <a:pPr algn="l" fontAlgn="b"/>
                      <a:r>
                        <a:rPr lang="en-US" sz="1200" b="0" i="0" u="none" strike="noStrike" dirty="0">
                          <a:effectLst/>
                          <a:latin typeface="Arial"/>
                        </a:rPr>
                        <a:t>       1.2% </a:t>
                      </a: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200" b="0" i="0" u="none" strike="noStrike" dirty="0">
                          <a:effectLst/>
                          <a:latin typeface="Arial"/>
                        </a:rPr>
                        <a:t>        (4.8%)</a:t>
                      </a:r>
                    </a:p>
                  </a:txBody>
                  <a:tcPr marL="0" marR="0" marT="0" marB="0" anchor="b">
                    <a:lnL>
                      <a:noFill/>
                    </a:lnL>
                    <a:lnR>
                      <a:noFill/>
                    </a:lnR>
                    <a:lnT>
                      <a:noFill/>
                    </a:lnT>
                    <a:lnB>
                      <a:noFill/>
                    </a:lnB>
                  </a:tcPr>
                </a:tc>
                <a:tc>
                  <a:txBody>
                    <a:bodyPr/>
                    <a:lstStyle/>
                    <a:p>
                      <a:pPr algn="l" fontAlgn="b"/>
                      <a:r>
                        <a:rPr lang="en-US" sz="12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392546">
                <a:tc>
                  <a:txBody>
                    <a:bodyPr/>
                    <a:lstStyle/>
                    <a:p>
                      <a:pPr algn="l" fontAlgn="b"/>
                      <a:r>
                        <a:rPr lang="en-US" sz="8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effectLst/>
                          <a:latin typeface="Arial"/>
                        </a:rPr>
                        <a:t>2019P</a:t>
                      </a:r>
                    </a:p>
                  </a:txBody>
                  <a:tcPr marL="0" marR="0" marT="0" marB="0" anchor="b">
                    <a:lnL>
                      <a:noFill/>
                    </a:lnL>
                    <a:lnR>
                      <a:noFill/>
                    </a:lnR>
                    <a:lnT>
                      <a:noFill/>
                    </a:lnT>
                    <a:lnB>
                      <a:noFill/>
                    </a:lnB>
                  </a:tcPr>
                </a:tc>
                <a:tc>
                  <a:txBody>
                    <a:bodyPr/>
                    <a:lstStyle/>
                    <a:p>
                      <a:pPr algn="l" fontAlgn="b"/>
                      <a:r>
                        <a:rPr lang="en-US" sz="1200" b="0" i="0" u="none" strike="noStrike" dirty="0">
                          <a:effectLst/>
                          <a:latin typeface="Arial"/>
                        </a:rPr>
                        <a:t> $    1.67 </a:t>
                      </a:r>
                    </a:p>
                  </a:txBody>
                  <a:tcPr marL="0" marR="0" marT="0" marB="0" anchor="b">
                    <a:lnL>
                      <a:noFill/>
                    </a:lnL>
                    <a:lnR>
                      <a:noFill/>
                    </a:lnR>
                    <a:lnT>
                      <a:noFill/>
                    </a:lnT>
                    <a:lnB>
                      <a:noFill/>
                    </a:lnB>
                  </a:tcPr>
                </a:tc>
                <a:tc>
                  <a:txBody>
                    <a:bodyPr/>
                    <a:lstStyle/>
                    <a:p>
                      <a:endParaRPr lang="en-US" sz="1800" dirty="0"/>
                    </a:p>
                  </a:txBody>
                  <a:tcPr marL="0" marR="0" marT="0" marB="0" anchor="b">
                    <a:lnL>
                      <a:noFill/>
                    </a:lnL>
                    <a:lnR>
                      <a:noFill/>
                    </a:lnR>
                    <a:lnT>
                      <a:noFill/>
                    </a:lnT>
                    <a:lnB>
                      <a:noFill/>
                    </a:lnB>
                  </a:tcPr>
                </a:tc>
                <a:tc gridSpan="3">
                  <a:txBody>
                    <a:bodyPr/>
                    <a:lstStyle/>
                    <a:p>
                      <a:pPr algn="l" fontAlgn="b"/>
                      <a:r>
                        <a:rPr lang="en-US" sz="1200" b="0" i="0" u="none" strike="noStrike" dirty="0">
                          <a:effectLst/>
                          <a:latin typeface="Arial"/>
                        </a:rPr>
                        <a:t> $       1.90 </a:t>
                      </a:r>
                    </a:p>
                  </a:txBody>
                  <a:tcPr marL="0" marR="0" marT="0" marB="0" anchor="b">
                    <a:lnL>
                      <a:noFill/>
                    </a:lnL>
                    <a:lnR>
                      <a:noFill/>
                    </a:lnR>
                    <a:lnT>
                      <a:noFill/>
                    </a:lnT>
                    <a:lnB>
                      <a:noFill/>
                    </a:lnB>
                  </a:tcPr>
                </a:tc>
                <a:tc hMerge="1">
                  <a:txBody>
                    <a:bodyPr/>
                    <a:lstStyle/>
                    <a:p>
                      <a:pPr algn="l" fontAlgn="b"/>
                      <a:endParaRPr lang="en-US" sz="1200" b="0" i="0" u="none" strike="noStrike">
                        <a:effectLst/>
                        <a:latin typeface="Arial"/>
                      </a:endParaRPr>
                    </a:p>
                  </a:txBody>
                  <a:tcPr marL="0" marR="0" marT="0" marB="0" anchor="b">
                    <a:lnL>
                      <a:noFill/>
                    </a:lnL>
                    <a:lnR>
                      <a:noFill/>
                    </a:lnR>
                    <a:lnT>
                      <a:noFill/>
                    </a:lnT>
                    <a:lnB>
                      <a:noFill/>
                    </a:lnB>
                  </a:tcPr>
                </a:tc>
                <a:tc hMerge="1">
                  <a:txBody>
                    <a:bodyPr/>
                    <a:lstStyle/>
                    <a:p>
                      <a:pPr algn="l" fontAlgn="b"/>
                      <a:endParaRPr lang="en-US" sz="1200" b="0" i="0" u="none" strike="noStrike">
                        <a:effectLst/>
                        <a:latin typeface="Arial"/>
                      </a:endParaRPr>
                    </a:p>
                  </a:txBody>
                  <a:tcPr marL="0" marR="0" marT="0" marB="0" anchor="b">
                    <a:lnL>
                      <a:noFill/>
                    </a:lnL>
                    <a:lnR>
                      <a:noFill/>
                    </a:lnR>
                    <a:lnT>
                      <a:noFill/>
                    </a:lnT>
                    <a:lnB>
                      <a:noFill/>
                    </a:lnB>
                  </a:tcPr>
                </a:tc>
                <a:tc>
                  <a:txBody>
                    <a:bodyPr/>
                    <a:lstStyle/>
                    <a:p>
                      <a:pPr algn="l" fontAlgn="b"/>
                      <a:r>
                        <a:rPr lang="en-US" sz="12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effectLst/>
                          <a:latin typeface="Arial"/>
                        </a:rPr>
                        <a:t>2019P</a:t>
                      </a:r>
                    </a:p>
                  </a:txBody>
                  <a:tcPr marL="0" marR="0" marT="0" marB="0" anchor="b">
                    <a:lnL>
                      <a:noFill/>
                    </a:lnL>
                    <a:lnR>
                      <a:noFill/>
                    </a:lnR>
                    <a:lnT>
                      <a:noFill/>
                    </a:lnT>
                    <a:lnB>
                      <a:noFill/>
                    </a:lnB>
                  </a:tcPr>
                </a:tc>
                <a:tc gridSpan="2">
                  <a:txBody>
                    <a:bodyPr/>
                    <a:lstStyle/>
                    <a:p>
                      <a:pPr algn="l" fontAlgn="b"/>
                      <a:r>
                        <a:rPr lang="en-US" sz="1200" b="0" i="0" u="none" strike="noStrike" dirty="0">
                          <a:effectLst/>
                          <a:latin typeface="Arial"/>
                        </a:rPr>
                        <a:t> $    2.47 </a:t>
                      </a:r>
                    </a:p>
                  </a:txBody>
                  <a:tcPr marL="0" marR="0" marT="0" marB="0" anchor="b">
                    <a:lnL>
                      <a:noFill/>
                    </a:lnL>
                    <a:lnR>
                      <a:noFill/>
                    </a:lnR>
                    <a:lnT>
                      <a:noFill/>
                    </a:lnT>
                    <a:lnB>
                      <a:noFill/>
                    </a:lnB>
                  </a:tcPr>
                </a:tc>
                <a:tc hMerge="1">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200" b="0" i="0" u="none" strike="noStrike" dirty="0">
                          <a:effectLst/>
                          <a:latin typeface="Arial"/>
                        </a:rPr>
                        <a:t> $    2.70 </a:t>
                      </a:r>
                    </a:p>
                  </a:txBody>
                  <a:tcPr marL="0" marR="0" marT="0" marB="0" anchor="b">
                    <a:lnL>
                      <a:noFill/>
                    </a:lnL>
                    <a:lnR>
                      <a:noFill/>
                    </a:lnR>
                    <a:lnT>
                      <a:noFill/>
                    </a:lnT>
                    <a:lnB>
                      <a:noFill/>
                    </a:lnB>
                  </a:tcPr>
                </a:tc>
                <a:tc>
                  <a:txBody>
                    <a:bodyPr/>
                    <a:lstStyle/>
                    <a:p>
                      <a:pPr algn="l" fontAlgn="b"/>
                      <a:r>
                        <a:rPr lang="en-US" sz="12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1200" b="0"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effectLst/>
                          <a:latin typeface="Arial"/>
                        </a:rPr>
                        <a:t>2019P</a:t>
                      </a:r>
                    </a:p>
                  </a:txBody>
                  <a:tcPr marL="0" marR="0" marT="0" marB="0" anchor="b">
                    <a:lnL>
                      <a:noFill/>
                    </a:lnL>
                    <a:lnR>
                      <a:noFill/>
                    </a:lnR>
                    <a:lnT>
                      <a:noFill/>
                    </a:lnT>
                    <a:lnB>
                      <a:noFill/>
                    </a:lnB>
                  </a:tcPr>
                </a:tc>
                <a:tc>
                  <a:txBody>
                    <a:bodyPr/>
                    <a:lstStyle/>
                    <a:p>
                      <a:pPr algn="l" fontAlgn="b"/>
                      <a:r>
                        <a:rPr lang="en-US" sz="1200" b="0" i="0" u="none" strike="noStrike" dirty="0">
                          <a:effectLst/>
                          <a:latin typeface="Arial"/>
                        </a:rPr>
                        <a:t>     13.6% </a:t>
                      </a: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200" b="0" i="0" u="none" strike="noStrike" dirty="0">
                          <a:effectLst/>
                          <a:latin typeface="Arial"/>
                        </a:rPr>
                        <a:t>         8.9% </a:t>
                      </a:r>
                    </a:p>
                  </a:txBody>
                  <a:tcPr marL="0" marR="0" marT="0" marB="0" anchor="b">
                    <a:lnL>
                      <a:noFill/>
                    </a:lnL>
                    <a:lnR>
                      <a:noFill/>
                    </a:lnR>
                    <a:lnT>
                      <a:noFill/>
                    </a:lnT>
                    <a:lnB>
                      <a:noFill/>
                    </a:lnB>
                  </a:tcPr>
                </a:tc>
                <a:tc>
                  <a:txBody>
                    <a:bodyPr/>
                    <a:lstStyle/>
                    <a:p>
                      <a:pPr algn="l" fontAlgn="b"/>
                      <a:r>
                        <a:rPr lang="en-US" sz="12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392546">
                <a:tc>
                  <a:txBody>
                    <a:bodyPr/>
                    <a:lstStyle/>
                    <a:p>
                      <a:pPr algn="l" fontAlgn="b"/>
                      <a:r>
                        <a:rPr lang="en-US" sz="8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effectLst/>
                          <a:latin typeface="Arial"/>
                        </a:rPr>
                        <a:t>2020P</a:t>
                      </a:r>
                    </a:p>
                  </a:txBody>
                  <a:tcPr marL="0" marR="0" marT="0" marB="0" anchor="b">
                    <a:lnL>
                      <a:noFill/>
                    </a:lnL>
                    <a:lnR>
                      <a:noFill/>
                    </a:lnR>
                    <a:lnT>
                      <a:noFill/>
                    </a:lnT>
                    <a:lnB>
                      <a:noFill/>
                    </a:lnB>
                  </a:tcPr>
                </a:tc>
                <a:tc>
                  <a:txBody>
                    <a:bodyPr/>
                    <a:lstStyle/>
                    <a:p>
                      <a:pPr algn="l" fontAlgn="b"/>
                      <a:r>
                        <a:rPr lang="en-US" sz="1200" b="0" i="0" u="none" strike="noStrike" dirty="0">
                          <a:effectLst/>
                          <a:latin typeface="Arial"/>
                        </a:rPr>
                        <a:t> $    1.39 </a:t>
                      </a:r>
                    </a:p>
                  </a:txBody>
                  <a:tcPr marL="0" marR="0" marT="0" marB="0" anchor="b">
                    <a:lnL>
                      <a:noFill/>
                    </a:lnL>
                    <a:lnR>
                      <a:noFill/>
                    </a:lnR>
                    <a:lnT>
                      <a:noFill/>
                    </a:lnT>
                    <a:lnB>
                      <a:noFill/>
                    </a:lnB>
                  </a:tcPr>
                </a:tc>
                <a:tc>
                  <a:txBody>
                    <a:bodyPr/>
                    <a:lstStyle/>
                    <a:p>
                      <a:endParaRPr lang="en-US" sz="1800" dirty="0"/>
                    </a:p>
                  </a:txBody>
                  <a:tcPr marL="0" marR="0" marT="0" marB="0" anchor="b">
                    <a:lnL>
                      <a:noFill/>
                    </a:lnL>
                    <a:lnR>
                      <a:noFill/>
                    </a:lnR>
                    <a:lnT>
                      <a:noFill/>
                    </a:lnT>
                    <a:lnB>
                      <a:noFill/>
                    </a:lnB>
                  </a:tcPr>
                </a:tc>
                <a:tc gridSpan="3">
                  <a:txBody>
                    <a:bodyPr/>
                    <a:lstStyle/>
                    <a:p>
                      <a:pPr algn="l" fontAlgn="b"/>
                      <a:r>
                        <a:rPr lang="en-US" sz="1200" b="0" i="0" u="none" strike="noStrike" dirty="0">
                          <a:effectLst/>
                          <a:latin typeface="Arial"/>
                        </a:rPr>
                        <a:t> $       1.87 </a:t>
                      </a:r>
                    </a:p>
                  </a:txBody>
                  <a:tcPr marL="0" marR="0" marT="0" marB="0" anchor="b">
                    <a:lnL>
                      <a:noFill/>
                    </a:lnL>
                    <a:lnR>
                      <a:noFill/>
                    </a:lnR>
                    <a:lnT>
                      <a:noFill/>
                    </a:lnT>
                    <a:lnB>
                      <a:noFill/>
                    </a:lnB>
                  </a:tcPr>
                </a:tc>
                <a:tc hMerge="1">
                  <a:txBody>
                    <a:bodyPr/>
                    <a:lstStyle/>
                    <a:p>
                      <a:pPr algn="l" fontAlgn="b"/>
                      <a:endParaRPr lang="en-US" sz="1200" b="0" i="0" u="none" strike="noStrike">
                        <a:effectLst/>
                        <a:latin typeface="Arial"/>
                      </a:endParaRPr>
                    </a:p>
                  </a:txBody>
                  <a:tcPr marL="0" marR="0" marT="0" marB="0" anchor="b">
                    <a:lnL>
                      <a:noFill/>
                    </a:lnL>
                    <a:lnR>
                      <a:noFill/>
                    </a:lnR>
                    <a:lnT>
                      <a:noFill/>
                    </a:lnT>
                    <a:lnB>
                      <a:noFill/>
                    </a:lnB>
                  </a:tcPr>
                </a:tc>
                <a:tc hMerge="1">
                  <a:txBody>
                    <a:bodyPr/>
                    <a:lstStyle/>
                    <a:p>
                      <a:pPr algn="l" fontAlgn="b"/>
                      <a:endParaRPr lang="en-US" sz="1200" b="0" i="0" u="none" strike="noStrike">
                        <a:effectLst/>
                        <a:latin typeface="Arial"/>
                      </a:endParaRPr>
                    </a:p>
                  </a:txBody>
                  <a:tcPr marL="0" marR="0" marT="0" marB="0" anchor="b">
                    <a:lnL>
                      <a:noFill/>
                    </a:lnL>
                    <a:lnR>
                      <a:noFill/>
                    </a:lnR>
                    <a:lnT>
                      <a:noFill/>
                    </a:lnT>
                    <a:lnB>
                      <a:noFill/>
                    </a:lnB>
                  </a:tcPr>
                </a:tc>
                <a:tc>
                  <a:txBody>
                    <a:bodyPr/>
                    <a:lstStyle/>
                    <a:p>
                      <a:pPr algn="l" fontAlgn="b"/>
                      <a:r>
                        <a:rPr lang="en-US" sz="12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effectLst/>
                          <a:latin typeface="Arial"/>
                        </a:rPr>
                        <a:t>2020P</a:t>
                      </a:r>
                    </a:p>
                  </a:txBody>
                  <a:tcPr marL="0" marR="0" marT="0" marB="0" anchor="b">
                    <a:lnL>
                      <a:noFill/>
                    </a:lnL>
                    <a:lnR>
                      <a:noFill/>
                    </a:lnR>
                    <a:lnT>
                      <a:noFill/>
                    </a:lnT>
                    <a:lnB>
                      <a:noFill/>
                    </a:lnB>
                  </a:tcPr>
                </a:tc>
                <a:tc gridSpan="2">
                  <a:txBody>
                    <a:bodyPr/>
                    <a:lstStyle/>
                    <a:p>
                      <a:pPr algn="l" fontAlgn="b"/>
                      <a:r>
                        <a:rPr lang="en-US" sz="1200" b="0" i="0" u="none" strike="noStrike" dirty="0">
                          <a:effectLst/>
                          <a:latin typeface="Arial"/>
                        </a:rPr>
                        <a:t> $    2.20 </a:t>
                      </a:r>
                    </a:p>
                  </a:txBody>
                  <a:tcPr marL="0" marR="0" marT="0" marB="0" anchor="b">
                    <a:lnL>
                      <a:noFill/>
                    </a:lnL>
                    <a:lnR>
                      <a:noFill/>
                    </a:lnR>
                    <a:lnT>
                      <a:noFill/>
                    </a:lnT>
                    <a:lnB>
                      <a:noFill/>
                    </a:lnB>
                  </a:tcPr>
                </a:tc>
                <a:tc hMerge="1">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200" b="0" i="0" u="none" strike="noStrike" dirty="0">
                          <a:effectLst/>
                          <a:latin typeface="Arial"/>
                        </a:rPr>
                        <a:t> $    2.71 </a:t>
                      </a:r>
                    </a:p>
                  </a:txBody>
                  <a:tcPr marL="0" marR="0" marT="0" marB="0" anchor="b">
                    <a:lnL>
                      <a:noFill/>
                    </a:lnL>
                    <a:lnR>
                      <a:noFill/>
                    </a:lnR>
                    <a:lnT>
                      <a:noFill/>
                    </a:lnT>
                    <a:lnB>
                      <a:noFill/>
                    </a:lnB>
                  </a:tcPr>
                </a:tc>
                <a:tc>
                  <a:txBody>
                    <a:bodyPr/>
                    <a:lstStyle/>
                    <a:p>
                      <a:pPr algn="l" fontAlgn="b"/>
                      <a:r>
                        <a:rPr lang="en-US" sz="12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1200" b="0"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effectLst/>
                          <a:latin typeface="Arial"/>
                        </a:rPr>
                        <a:t>2020P</a:t>
                      </a:r>
                    </a:p>
                  </a:txBody>
                  <a:tcPr marL="0" marR="0" marT="0" marB="0" anchor="b">
                    <a:lnL>
                      <a:noFill/>
                    </a:lnL>
                    <a:lnR>
                      <a:noFill/>
                    </a:lnR>
                    <a:lnT>
                      <a:noFill/>
                    </a:lnT>
                    <a:lnB>
                      <a:noFill/>
                    </a:lnB>
                  </a:tcPr>
                </a:tc>
                <a:tc>
                  <a:txBody>
                    <a:bodyPr/>
                    <a:lstStyle/>
                    <a:p>
                      <a:pPr algn="l" fontAlgn="b"/>
                      <a:r>
                        <a:rPr lang="en-US" sz="1200" b="0" i="0" u="none" strike="noStrike" dirty="0">
                          <a:effectLst/>
                          <a:latin typeface="Arial"/>
                        </a:rPr>
                        <a:t>     34.5% </a:t>
                      </a: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200" b="0" i="0" u="none" strike="noStrike" dirty="0">
                          <a:effectLst/>
                          <a:latin typeface="Arial"/>
                        </a:rPr>
                        <a:t>       23.1% </a:t>
                      </a:r>
                    </a:p>
                  </a:txBody>
                  <a:tcPr marL="0" marR="0" marT="0" marB="0" anchor="b">
                    <a:lnL>
                      <a:noFill/>
                    </a:lnL>
                    <a:lnR>
                      <a:noFill/>
                    </a:lnR>
                    <a:lnT>
                      <a:noFill/>
                    </a:lnT>
                    <a:lnB>
                      <a:noFill/>
                    </a:lnB>
                  </a:tcPr>
                </a:tc>
                <a:tc>
                  <a:txBody>
                    <a:bodyPr/>
                    <a:lstStyle/>
                    <a:p>
                      <a:pPr algn="l" fontAlgn="b"/>
                      <a:r>
                        <a:rPr lang="en-US" sz="12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392546">
                <a:tc>
                  <a:txBody>
                    <a:bodyPr/>
                    <a:lstStyle/>
                    <a:p>
                      <a:pPr algn="l" fontAlgn="b"/>
                      <a:r>
                        <a:rPr lang="en-US" sz="8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effectLst/>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effectLst/>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effectLst/>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gridSpan="3">
                  <a:txBody>
                    <a:bodyPr/>
                    <a:lstStyle/>
                    <a:p>
                      <a:pPr algn="l" fontAlgn="b"/>
                      <a:r>
                        <a:rPr lang="en-US" sz="1200" b="0" i="0" u="none" strike="noStrike" dirty="0">
                          <a:effectLst/>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l" fontAlgn="b"/>
                      <a:endParaRPr lang="en-US" sz="1200" b="0" i="0" u="none" strike="noStrike">
                        <a:effectLst/>
                        <a:latin typeface="Arial"/>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l" fontAlgn="b"/>
                      <a:endParaRPr lang="en-US" sz="1200" b="0" i="0" u="none" strike="noStrike">
                        <a:effectLst/>
                        <a:latin typeface="Arial"/>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effectLst/>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gn="l" fontAlgn="b"/>
                      <a:r>
                        <a:rPr lang="en-US" sz="1200" b="0" i="0" u="none" strike="noStrike" dirty="0">
                          <a:effectLst/>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l" fontAlgn="b"/>
                      <a:endParaRPr lang="en-US" sz="1200" b="0" i="0" u="none" strike="noStrike">
                        <a:effectLst/>
                        <a:latin typeface="Arial"/>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effectLst/>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effectLst/>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effectLst/>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effectLst/>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effectLst/>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effectLst/>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438726">
                <a:tc>
                  <a:txBody>
                    <a:bodyPr/>
                    <a:lstStyle/>
                    <a:p>
                      <a:pPr algn="l" fontAlgn="b"/>
                      <a:r>
                        <a:rPr lang="en-US" sz="8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200" b="0" i="0" u="none" strike="noStrike" dirty="0">
                          <a:effectLst/>
                          <a:latin typeface="Arial"/>
                        </a:rPr>
                        <a:t>Valuation</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5">
                  <a:txBody>
                    <a:bodyPr/>
                    <a:lstStyle/>
                    <a:p>
                      <a:pPr algn="l" fontAlgn="b"/>
                      <a:r>
                        <a:rPr lang="en-US" sz="1200" b="0" i="0" u="none" strike="noStrike" dirty="0">
                          <a:effectLst/>
                          <a:latin typeface="Arial"/>
                        </a:rPr>
                        <a:t>           Present Value $'s</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2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gridSpan="5">
                  <a:txBody>
                    <a:bodyPr/>
                    <a:lstStyle/>
                    <a:p>
                      <a:pPr algn="l" fontAlgn="b"/>
                      <a:r>
                        <a:rPr lang="en-US" sz="1200" b="0" i="0" u="none" strike="noStrike" dirty="0">
                          <a:solidFill>
                            <a:srgbClr val="0070C0"/>
                          </a:solidFill>
                          <a:effectLst/>
                          <a:latin typeface="Arial"/>
                        </a:rPr>
                        <a:t>Newco</a:t>
                      </a:r>
                      <a:r>
                        <a:rPr lang="en-US" sz="1200" b="0" i="0" u="none" strike="noStrike" dirty="0">
                          <a:effectLst/>
                          <a:latin typeface="Arial"/>
                        </a:rPr>
                        <a:t> Total Debt to Total </a:t>
                      </a:r>
                      <a:r>
                        <a:rPr lang="en-US" sz="1200" b="0" i="0" u="none" strike="noStrike" dirty="0" smtClean="0">
                          <a:effectLst/>
                          <a:latin typeface="Arial"/>
                        </a:rPr>
                        <a:t>Capital</a:t>
                      </a:r>
                      <a:r>
                        <a:rPr lang="en-US" sz="1200" b="0" i="0" u="none" strike="noStrike" dirty="0">
                          <a:effectLst/>
                          <a:latin typeface="Arial"/>
                        </a:rPr>
                        <a:t> </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pPr algn="l" fontAlgn="b"/>
                      <a:endParaRPr lang="en-US" sz="1200" b="0" i="0" u="none" strike="noStrike" dirty="0">
                        <a:effectLst/>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pPr algn="r" fontAlgn="b"/>
                      <a:endParaRPr lang="en-US" sz="1200" b="0" i="0" u="none" strike="noStrike" dirty="0">
                        <a:effectLst/>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12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gridSpan="4">
                  <a:txBody>
                    <a:bodyPr/>
                    <a:lstStyle/>
                    <a:p>
                      <a:pPr algn="l" fontAlgn="b"/>
                      <a:r>
                        <a:rPr lang="en-US" sz="1200" b="0" i="0" u="none" strike="noStrike" dirty="0">
                          <a:solidFill>
                            <a:srgbClr val="0070C0"/>
                          </a:solidFill>
                          <a:effectLst/>
                          <a:latin typeface="Arial"/>
                        </a:rPr>
                        <a:t>Newco </a:t>
                      </a:r>
                      <a:r>
                        <a:rPr lang="en-US" sz="1200" b="0" i="0" u="none" strike="noStrike" dirty="0">
                          <a:effectLst/>
                          <a:latin typeface="Arial"/>
                        </a:rPr>
                        <a:t>Interest Coverage (EBITDA to Interest Expense)</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2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438726">
                <a:tc>
                  <a:txBody>
                    <a:bodyPr/>
                    <a:lstStyle/>
                    <a:p>
                      <a:pPr algn="l" fontAlgn="b"/>
                      <a:r>
                        <a:rPr lang="en-US" sz="8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solidFill>
                            <a:schemeClr val="tx1"/>
                          </a:solidFill>
                          <a:effectLst/>
                          <a:latin typeface="Arial"/>
                        </a:rPr>
                        <a:t>Target</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gridSpan="3">
                  <a:txBody>
                    <a:bodyPr/>
                    <a:lstStyle/>
                    <a:p>
                      <a:pPr algn="l" fontAlgn="b"/>
                      <a:endParaRPr lang="en-US" sz="12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200" b="0" i="0" u="none" strike="noStrike" dirty="0">
                          <a:effectLst/>
                          <a:latin typeface="Arial"/>
                        </a:rPr>
                        <a:t> $  5,590.7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2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en-US" sz="1200" b="0" i="0" u="none" strike="noStrike" dirty="0">
                          <a:effectLst/>
                          <a:latin typeface="Arial"/>
                        </a:rPr>
                        <a:t>2016P</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l" fontAlgn="b"/>
                      <a:endParaRPr lang="en-US" sz="12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200" b="0" i="0" u="none" strike="noStrike" dirty="0">
                          <a:effectLst/>
                          <a:latin typeface="Arial"/>
                        </a:rPr>
                        <a:t>     5.7%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2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effectLst/>
                          <a:latin typeface="Arial"/>
                        </a:rPr>
                        <a:t>2016P</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200" b="0" i="0" u="none" strike="noStrike" dirty="0">
                          <a:effectLst/>
                          <a:latin typeface="Arial"/>
                        </a:rPr>
                        <a:t>        44.6x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2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438726">
                <a:tc>
                  <a:txBody>
                    <a:bodyPr/>
                    <a:lstStyle/>
                    <a:p>
                      <a:pPr algn="l" fontAlgn="b"/>
                      <a:r>
                        <a:rPr lang="en-US" sz="8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solidFill>
                            <a:schemeClr val="tx1"/>
                          </a:solidFill>
                          <a:effectLst/>
                          <a:latin typeface="Arial"/>
                        </a:rPr>
                        <a:t>Acquirer</a:t>
                      </a:r>
                    </a:p>
                  </a:txBody>
                  <a:tcPr marL="0" marR="0" marT="0" marB="0" anchor="b">
                    <a:lnL>
                      <a:noFill/>
                    </a:lnL>
                    <a:lnR>
                      <a:noFill/>
                    </a:lnR>
                    <a:lnT>
                      <a:noFill/>
                    </a:lnT>
                    <a:lnB>
                      <a:noFill/>
                    </a:lnB>
                    <a:solidFill>
                      <a:schemeClr val="bg1"/>
                    </a:solidFill>
                  </a:tcPr>
                </a:tc>
                <a:tc gridSpan="3">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200" b="0" i="0" u="none" strike="noStrike" dirty="0">
                          <a:effectLst/>
                          <a:latin typeface="Arial"/>
                        </a:rPr>
                        <a:t>   36,330.3 </a:t>
                      </a:r>
                    </a:p>
                  </a:txBody>
                  <a:tcPr marL="0" marR="0" marT="0" marB="0" anchor="b">
                    <a:lnL>
                      <a:noFill/>
                    </a:lnL>
                    <a:lnR>
                      <a:noFill/>
                    </a:lnR>
                    <a:lnT>
                      <a:noFill/>
                    </a:lnT>
                    <a:lnB>
                      <a:noFill/>
                    </a:lnB>
                  </a:tcPr>
                </a:tc>
                <a:tc>
                  <a:txBody>
                    <a:bodyPr/>
                    <a:lstStyle/>
                    <a:p>
                      <a:pPr algn="l" fontAlgn="b"/>
                      <a:r>
                        <a:rPr lang="en-US" sz="12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en-US" sz="1200" b="0" i="0" u="none" strike="noStrike" dirty="0">
                          <a:effectLst/>
                          <a:latin typeface="Arial"/>
                        </a:rPr>
                        <a:t>2017P</a:t>
                      </a:r>
                    </a:p>
                  </a:txBody>
                  <a:tcPr marL="0" marR="0" marT="0" marB="0" anchor="b">
                    <a:lnL>
                      <a:noFill/>
                    </a:lnL>
                    <a:lnR>
                      <a:noFill/>
                    </a:lnR>
                    <a:lnT>
                      <a:noFill/>
                    </a:lnT>
                    <a:lnB>
                      <a:noFill/>
                    </a:lnB>
                  </a:tcPr>
                </a:tc>
                <a:tc hMerge="1">
                  <a:txBody>
                    <a:bodyPr/>
                    <a:lstStyle/>
                    <a:p>
                      <a:endParaRPr lang="en-US"/>
                    </a:p>
                  </a:txBody>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200" b="0" i="0" u="none" strike="noStrike" dirty="0">
                          <a:effectLst/>
                          <a:latin typeface="Arial"/>
                        </a:rPr>
                        <a:t>     5.0% </a:t>
                      </a:r>
                    </a:p>
                  </a:txBody>
                  <a:tcPr marL="0" marR="0" marT="0" marB="0" anchor="b">
                    <a:lnL>
                      <a:noFill/>
                    </a:lnL>
                    <a:lnR>
                      <a:noFill/>
                    </a:lnR>
                    <a:lnT>
                      <a:noFill/>
                    </a:lnT>
                    <a:lnB>
                      <a:noFill/>
                    </a:lnB>
                  </a:tcPr>
                </a:tc>
                <a:tc>
                  <a:txBody>
                    <a:bodyPr/>
                    <a:lstStyle/>
                    <a:p>
                      <a:pPr algn="l" fontAlgn="b"/>
                      <a:r>
                        <a:rPr lang="en-US" sz="12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effectLst/>
                          <a:latin typeface="Arial"/>
                        </a:rPr>
                        <a:t>2017P</a:t>
                      </a: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200" b="0" i="0" u="none" strike="noStrike" dirty="0">
                          <a:effectLst/>
                          <a:latin typeface="Arial"/>
                        </a:rPr>
                        <a:t>        56.5x </a:t>
                      </a:r>
                    </a:p>
                  </a:txBody>
                  <a:tcPr marL="0" marR="0" marT="0" marB="0" anchor="b">
                    <a:lnL>
                      <a:noFill/>
                    </a:lnL>
                    <a:lnR>
                      <a:noFill/>
                    </a:lnR>
                    <a:lnT>
                      <a:noFill/>
                    </a:lnT>
                    <a:lnB>
                      <a:noFill/>
                    </a:lnB>
                  </a:tcPr>
                </a:tc>
                <a:tc>
                  <a:txBody>
                    <a:bodyPr/>
                    <a:lstStyle/>
                    <a:p>
                      <a:pPr algn="l" fontAlgn="b"/>
                      <a:r>
                        <a:rPr lang="en-US" sz="12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438726">
                <a:tc>
                  <a:txBody>
                    <a:bodyPr/>
                    <a:lstStyle/>
                    <a:p>
                      <a:pPr algn="l" fontAlgn="b"/>
                      <a:r>
                        <a:rPr lang="en-US" sz="8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solidFill>
                            <a:schemeClr val="tx1"/>
                          </a:solidFill>
                          <a:effectLst/>
                          <a:latin typeface="Arial"/>
                        </a:rPr>
                        <a:t>Newco</a:t>
                      </a:r>
                    </a:p>
                  </a:txBody>
                  <a:tcPr marL="0" marR="0" marT="0" marB="0" anchor="b">
                    <a:lnL>
                      <a:noFill/>
                    </a:lnL>
                    <a:lnR>
                      <a:noFill/>
                    </a:lnR>
                    <a:lnT>
                      <a:noFill/>
                    </a:lnT>
                    <a:lnB>
                      <a:noFill/>
                    </a:lnB>
                    <a:solidFill>
                      <a:schemeClr val="bg1"/>
                    </a:solidFill>
                  </a:tcPr>
                </a:tc>
                <a:tc gridSpan="3">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200" b="0" i="0" u="none" strike="noStrike" dirty="0">
                          <a:effectLst/>
                          <a:latin typeface="Arial"/>
                        </a:rPr>
                        <a:t>   48,110.8 </a:t>
                      </a:r>
                    </a:p>
                  </a:txBody>
                  <a:tcPr marL="0" marR="0" marT="0" marB="0" anchor="b">
                    <a:lnL>
                      <a:noFill/>
                    </a:lnL>
                    <a:lnR>
                      <a:noFill/>
                    </a:lnR>
                    <a:lnT>
                      <a:noFill/>
                    </a:lnT>
                    <a:lnB>
                      <a:noFill/>
                    </a:lnB>
                  </a:tcPr>
                </a:tc>
                <a:tc>
                  <a:txBody>
                    <a:bodyPr/>
                    <a:lstStyle/>
                    <a:p>
                      <a:pPr algn="l" fontAlgn="b"/>
                      <a:r>
                        <a:rPr lang="en-US" sz="12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en-US" sz="1200" b="0" i="0" u="none" strike="noStrike" dirty="0">
                          <a:effectLst/>
                          <a:latin typeface="Arial"/>
                        </a:rPr>
                        <a:t>2018P</a:t>
                      </a:r>
                    </a:p>
                  </a:txBody>
                  <a:tcPr marL="0" marR="0" marT="0" marB="0" anchor="b">
                    <a:lnL>
                      <a:noFill/>
                    </a:lnL>
                    <a:lnR>
                      <a:noFill/>
                    </a:lnR>
                    <a:lnT>
                      <a:noFill/>
                    </a:lnT>
                    <a:lnB>
                      <a:noFill/>
                    </a:lnB>
                  </a:tcPr>
                </a:tc>
                <a:tc hMerge="1">
                  <a:txBody>
                    <a:bodyPr/>
                    <a:lstStyle/>
                    <a:p>
                      <a:endParaRPr lang="en-US"/>
                    </a:p>
                  </a:txBody>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200" b="0" i="0" u="none" strike="noStrike" dirty="0">
                          <a:effectLst/>
                          <a:latin typeface="Arial"/>
                        </a:rPr>
                        <a:t>     4.2% </a:t>
                      </a:r>
                    </a:p>
                  </a:txBody>
                  <a:tcPr marL="0" marR="0" marT="0" marB="0" anchor="b">
                    <a:lnL>
                      <a:noFill/>
                    </a:lnL>
                    <a:lnR>
                      <a:noFill/>
                    </a:lnR>
                    <a:lnT>
                      <a:noFill/>
                    </a:lnT>
                    <a:lnB>
                      <a:noFill/>
                    </a:lnB>
                  </a:tcPr>
                </a:tc>
                <a:tc>
                  <a:txBody>
                    <a:bodyPr/>
                    <a:lstStyle/>
                    <a:p>
                      <a:pPr algn="l" fontAlgn="b"/>
                      <a:r>
                        <a:rPr lang="en-US" sz="12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effectLst/>
                          <a:latin typeface="Arial"/>
                        </a:rPr>
                        <a:t>2018P</a:t>
                      </a: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200" b="0" i="0" u="none" strike="noStrike" dirty="0">
                          <a:effectLst/>
                          <a:latin typeface="Arial"/>
                        </a:rPr>
                        <a:t>        68.9x </a:t>
                      </a:r>
                    </a:p>
                  </a:txBody>
                  <a:tcPr marL="0" marR="0" marT="0" marB="0" anchor="b">
                    <a:lnL>
                      <a:noFill/>
                    </a:lnL>
                    <a:lnR>
                      <a:noFill/>
                    </a:lnR>
                    <a:lnT>
                      <a:noFill/>
                    </a:lnT>
                    <a:lnB>
                      <a:noFill/>
                    </a:lnB>
                  </a:tcPr>
                </a:tc>
                <a:tc>
                  <a:txBody>
                    <a:bodyPr/>
                    <a:lstStyle/>
                    <a:p>
                      <a:pPr algn="l" fontAlgn="b"/>
                      <a:r>
                        <a:rPr lang="en-US" sz="12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392546">
                <a:tc>
                  <a:txBody>
                    <a:bodyPr/>
                    <a:lstStyle/>
                    <a:p>
                      <a:pPr algn="l" fontAlgn="b"/>
                      <a:r>
                        <a:rPr lang="en-US" sz="8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effectLst/>
                          <a:latin typeface="Arial"/>
                        </a:rPr>
                        <a:t>Synergies</a:t>
                      </a:r>
                    </a:p>
                  </a:txBody>
                  <a:tcPr marL="0" marR="0" marT="0" marB="0" anchor="b">
                    <a:lnL>
                      <a:noFill/>
                    </a:lnL>
                    <a:lnR>
                      <a:noFill/>
                    </a:lnR>
                    <a:lnT>
                      <a:noFill/>
                    </a:lnT>
                    <a:lnB>
                      <a:noFill/>
                    </a:lnB>
                  </a:tcPr>
                </a:tc>
                <a:tc gridSpan="3">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200" b="0" i="0" u="none" strike="noStrike" dirty="0">
                          <a:effectLst/>
                          <a:latin typeface="Arial"/>
                        </a:rPr>
                        <a:t>     6,189.8 </a:t>
                      </a:r>
                    </a:p>
                  </a:txBody>
                  <a:tcPr marL="0" marR="0" marT="0" marB="0" anchor="b">
                    <a:lnL>
                      <a:noFill/>
                    </a:lnL>
                    <a:lnR>
                      <a:noFill/>
                    </a:lnR>
                    <a:lnT>
                      <a:noFill/>
                    </a:lnT>
                    <a:lnB>
                      <a:noFill/>
                    </a:lnB>
                  </a:tcPr>
                </a:tc>
                <a:tc>
                  <a:txBody>
                    <a:bodyPr/>
                    <a:lstStyle/>
                    <a:p>
                      <a:pPr algn="l" fontAlgn="b"/>
                      <a:r>
                        <a:rPr lang="en-US" sz="12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en-US" sz="1200" b="0" i="0" u="none" strike="noStrike" dirty="0">
                          <a:effectLst/>
                          <a:latin typeface="Arial"/>
                        </a:rPr>
                        <a:t>2019P</a:t>
                      </a:r>
                    </a:p>
                  </a:txBody>
                  <a:tcPr marL="0" marR="0" marT="0" marB="0" anchor="b">
                    <a:lnL>
                      <a:noFill/>
                    </a:lnL>
                    <a:lnR>
                      <a:noFill/>
                    </a:lnR>
                    <a:lnT>
                      <a:noFill/>
                    </a:lnT>
                    <a:lnB>
                      <a:noFill/>
                    </a:lnB>
                  </a:tcPr>
                </a:tc>
                <a:tc hMerge="1">
                  <a:txBody>
                    <a:bodyPr/>
                    <a:lstStyle/>
                    <a:p>
                      <a:endParaRPr lang="en-US"/>
                    </a:p>
                  </a:txBody>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200" b="0" i="0" u="none" strike="noStrike" dirty="0">
                          <a:effectLst/>
                          <a:latin typeface="Arial"/>
                        </a:rPr>
                        <a:t>     3.6% </a:t>
                      </a:r>
                    </a:p>
                  </a:txBody>
                  <a:tcPr marL="0" marR="0" marT="0" marB="0" anchor="b">
                    <a:lnL>
                      <a:noFill/>
                    </a:lnL>
                    <a:lnR>
                      <a:noFill/>
                    </a:lnR>
                    <a:lnT>
                      <a:noFill/>
                    </a:lnT>
                    <a:lnB>
                      <a:noFill/>
                    </a:lnB>
                  </a:tcPr>
                </a:tc>
                <a:tc>
                  <a:txBody>
                    <a:bodyPr/>
                    <a:lstStyle/>
                    <a:p>
                      <a:pPr algn="l" fontAlgn="b"/>
                      <a:r>
                        <a:rPr lang="en-US" sz="12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effectLst/>
                          <a:latin typeface="Arial"/>
                        </a:rPr>
                        <a:t>2019P</a:t>
                      </a: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200" b="0" i="0" u="none" strike="noStrike" dirty="0">
                          <a:effectLst/>
                          <a:latin typeface="Arial"/>
                        </a:rPr>
                        <a:t>        76.0x </a:t>
                      </a:r>
                    </a:p>
                  </a:txBody>
                  <a:tcPr marL="0" marR="0" marT="0" marB="0" anchor="b">
                    <a:lnL>
                      <a:noFill/>
                    </a:lnL>
                    <a:lnR>
                      <a:noFill/>
                    </a:lnR>
                    <a:lnT>
                      <a:noFill/>
                    </a:lnT>
                    <a:lnB>
                      <a:noFill/>
                    </a:lnB>
                  </a:tcPr>
                </a:tc>
                <a:tc>
                  <a:txBody>
                    <a:bodyPr/>
                    <a:lstStyle/>
                    <a:p>
                      <a:pPr algn="l" fontAlgn="b"/>
                      <a:r>
                        <a:rPr lang="en-US" sz="12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438726">
                <a:tc>
                  <a:txBody>
                    <a:bodyPr/>
                    <a:lstStyle/>
                    <a:p>
                      <a:pPr algn="l" fontAlgn="b"/>
                      <a:r>
                        <a:rPr lang="en-US" sz="8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gridSpan="4">
                  <a:txBody>
                    <a:bodyPr/>
                    <a:lstStyle/>
                    <a:p>
                      <a:pPr algn="l" fontAlgn="b"/>
                      <a:r>
                        <a:rPr lang="en-US" sz="1200" b="0" i="0" u="none" strike="noStrike" dirty="0">
                          <a:effectLst/>
                          <a:latin typeface="Arial"/>
                        </a:rPr>
                        <a:t>Newco Terminal Value/Enterprise Value</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200" b="0" i="0" u="none" strike="noStrike" dirty="0">
                          <a:effectLst/>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effectLst/>
                          <a:latin typeface="Arial"/>
                        </a:rPr>
                        <a:t>       77.0%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gridSpan="2">
                  <a:txBody>
                    <a:bodyPr/>
                    <a:lstStyle/>
                    <a:p>
                      <a:pPr algn="l" fontAlgn="b"/>
                      <a:r>
                        <a:rPr lang="en-US" sz="1200" b="0" i="0" u="none" strike="noStrike" dirty="0">
                          <a:effectLst/>
                          <a:latin typeface="Arial"/>
                        </a:rPr>
                        <a:t>2020P</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r>
                        <a:rPr lang="en-US" sz="1200" b="0" i="0" u="none" strike="noStrike" dirty="0">
                          <a:effectLst/>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effectLst/>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effectLst/>
                          <a:latin typeface="Arial"/>
                        </a:rPr>
                        <a:t>     3.0%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effectLst/>
                          <a:latin typeface="Arial"/>
                        </a:rPr>
                        <a:t>2020P</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effectLst/>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effectLst/>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effectLst/>
                          <a:latin typeface="Arial"/>
                        </a:rPr>
                        <a:t>        86.4x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0" y="0"/>
            <a:ext cx="9144000" cy="685800"/>
          </a:xfrm>
          <a:solidFill>
            <a:srgbClr val="92D050"/>
          </a:solidFill>
        </p:spPr>
        <p:txBody>
          <a:bodyPr/>
          <a:lstStyle/>
          <a:p>
            <a:r>
              <a:rPr lang="en-US" sz="3600" dirty="0" smtClean="0"/>
              <a:t>Summary Worksheet: Deal Financing</a:t>
            </a:r>
          </a:p>
        </p:txBody>
      </p:sp>
      <p:graphicFrame>
        <p:nvGraphicFramePr>
          <p:cNvPr id="4" name="Table 3"/>
          <p:cNvGraphicFramePr>
            <a:graphicFrameLocks noGrp="1"/>
          </p:cNvGraphicFramePr>
          <p:nvPr>
            <p:extLst>
              <p:ext uri="{D42A27DB-BD31-4B8C-83A1-F6EECF244321}">
                <p14:modId xmlns:p14="http://schemas.microsoft.com/office/powerpoint/2010/main" val="2159182328"/>
              </p:ext>
            </p:extLst>
          </p:nvPr>
        </p:nvGraphicFramePr>
        <p:xfrm>
          <a:off x="0" y="685800"/>
          <a:ext cx="9143998" cy="6267455"/>
        </p:xfrm>
        <a:graphic>
          <a:graphicData uri="http://schemas.openxmlformats.org/drawingml/2006/table">
            <a:tbl>
              <a:tblPr/>
              <a:tblGrid>
                <a:gridCol w="126297"/>
                <a:gridCol w="101038"/>
                <a:gridCol w="1515581"/>
                <a:gridCol w="513614"/>
                <a:gridCol w="29470"/>
                <a:gridCol w="71568"/>
                <a:gridCol w="690432"/>
                <a:gridCol w="33677"/>
                <a:gridCol w="101038"/>
                <a:gridCol w="1515581"/>
                <a:gridCol w="513614"/>
                <a:gridCol w="45890"/>
                <a:gridCol w="55148"/>
                <a:gridCol w="554452"/>
                <a:gridCol w="60200"/>
                <a:gridCol w="101038"/>
                <a:gridCol w="1591360"/>
                <a:gridCol w="572553"/>
                <a:gridCol w="37049"/>
                <a:gridCol w="72410"/>
                <a:gridCol w="740950"/>
                <a:gridCol w="101038"/>
              </a:tblGrid>
              <a:tr h="355045">
                <a:tc gridSpan="22">
                  <a:txBody>
                    <a:bodyPr/>
                    <a:lstStyle/>
                    <a:p>
                      <a:pPr algn="ctr" fontAlgn="b"/>
                      <a:r>
                        <a:rPr lang="en-US" sz="1200" b="1" i="0" u="none" strike="noStrike" dirty="0">
                          <a:solidFill>
                            <a:srgbClr val="0070C0"/>
                          </a:solidFill>
                          <a:effectLst/>
                          <a:latin typeface="Arial"/>
                        </a:rPr>
                        <a:t>Acquirer</a:t>
                      </a:r>
                      <a:r>
                        <a:rPr lang="en-US" sz="1200" b="1" i="0" u="none" strike="noStrike" dirty="0">
                          <a:effectLst/>
                          <a:latin typeface="Arial"/>
                        </a:rPr>
                        <a:t> Transaction Summary</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90492">
                <a:tc gridSpan="4">
                  <a:txBody>
                    <a:bodyPr/>
                    <a:lstStyle/>
                    <a:p>
                      <a:pPr algn="l" fontAlgn="b"/>
                      <a:r>
                        <a:rPr lang="en-US" sz="1100" b="1" i="0" u="none" strike="noStrike" dirty="0">
                          <a:effectLst/>
                          <a:latin typeface="Arial"/>
                        </a:rPr>
                        <a:t>($Millions, except per share data)</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l" fontAlgn="b"/>
                      <a:endParaRPr lang="en-US" sz="1100" b="0" i="0" u="none" strike="noStrike" dirty="0">
                        <a:effectLst/>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l" fontAlgn="b"/>
                      <a:endParaRPr lang="en-US" sz="1100" b="0" i="0" u="none" strike="noStrike" dirty="0">
                        <a:effectLst/>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sz="1800" dirty="0"/>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effectLst/>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gridSpan="2">
                  <a:txBody>
                    <a:bodyPr/>
                    <a:lstStyle/>
                    <a:p>
                      <a:pPr algn="l" fontAlgn="b"/>
                      <a:endParaRPr lang="en-US" sz="1200" b="0" i="0" u="none" strike="noStrike" dirty="0">
                        <a:effectLst/>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l" fontAlgn="b"/>
                      <a:endParaRPr lang="en-US" sz="1200" b="0" i="0" u="none" strike="noStrike" dirty="0">
                        <a:effectLst/>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sz="1200" dirty="0"/>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gridSpan="2">
                  <a:txBody>
                    <a:bodyPr/>
                    <a:lstStyle/>
                    <a:p>
                      <a:pPr algn="l" fontAlgn="b"/>
                      <a:endParaRPr lang="en-US" sz="1200" b="0" i="0" u="none" strike="noStrike" dirty="0">
                        <a:effectLst/>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l" fontAlgn="b"/>
                      <a:endParaRPr lang="en-US" sz="1200" b="0" i="0" u="none" strike="noStrike" dirty="0">
                        <a:effectLst/>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effectLst/>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r>
              <a:tr h="352736">
                <a:tc>
                  <a:txBody>
                    <a:bodyPr/>
                    <a:lstStyle/>
                    <a:p>
                      <a:pPr algn="l" fontAlgn="b"/>
                      <a:endParaRPr lang="en-US" sz="11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gridSpan="5">
                  <a:txBody>
                    <a:bodyPr/>
                    <a:lstStyle/>
                    <a:p>
                      <a:pPr algn="ctr" fontAlgn="b"/>
                      <a:r>
                        <a:rPr lang="en-US" sz="1200" b="1" i="0" u="none" strike="noStrike" dirty="0" smtClean="0">
                          <a:effectLst/>
                          <a:latin typeface="Arial"/>
                        </a:rPr>
                        <a:t>Transaction Value</a:t>
                      </a:r>
                      <a:endParaRPr lang="en-US" sz="1200" b="1" i="0" u="none" strike="noStrike" dirty="0">
                        <a:effectLst/>
                        <a:latin typeface="Arial"/>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c hMerge="1">
                  <a:txBody>
                    <a:bodyPr/>
                    <a:lstStyle/>
                    <a:p>
                      <a:pPr algn="l" fontAlgn="b"/>
                      <a:endParaRPr lang="en-US" sz="1100" b="0" i="0" u="none" strike="noStrike" dirty="0">
                        <a:effectLst/>
                        <a:latin typeface="Arial"/>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E3E3E3"/>
                    </a:solidFill>
                  </a:tcPr>
                </a:tc>
                <a:tc hMerge="1">
                  <a:txBody>
                    <a:bodyPr/>
                    <a:lstStyle/>
                    <a:p>
                      <a:pPr algn="l" fontAlgn="b"/>
                      <a:endParaRPr lang="en-US" sz="1100" b="0" i="0" u="none" strike="noStrike" dirty="0">
                        <a:effectLst/>
                        <a:latin typeface="Arial"/>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E3E3E3"/>
                    </a:solidFill>
                  </a:tcPr>
                </a:tc>
                <a:tc hMerge="1">
                  <a:txBody>
                    <a:bodyPr/>
                    <a:lstStyle/>
                    <a:p>
                      <a:endParaRPr lang="en-US"/>
                    </a:p>
                  </a:txBody>
                  <a:tcPr/>
                </a:tc>
                <a:tc hMerge="1">
                  <a:txBody>
                    <a:bodyPr/>
                    <a:lstStyle/>
                    <a:p>
                      <a:pPr algn="ctr" fontAlgn="b"/>
                      <a:endParaRPr lang="en-US" sz="1100" b="1" i="0" u="none" strike="noStrike" dirty="0">
                        <a:solidFill>
                          <a:srgbClr val="000000"/>
                        </a:solidFill>
                        <a:effectLst/>
                        <a:latin typeface="Arial"/>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E3E3E3"/>
                    </a:solidFill>
                  </a:tcPr>
                </a:tc>
                <a:tc>
                  <a:txBody>
                    <a:bodyPr/>
                    <a:lstStyle/>
                    <a:p>
                      <a:endParaRPr lang="en-US" sz="1800" dirty="0"/>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chemeClr val="bg2">
                        <a:lumMod val="20000"/>
                        <a:lumOff val="80000"/>
                      </a:schemeClr>
                    </a:solidFill>
                  </a:tcPr>
                </a:tc>
                <a:tc>
                  <a:txBody>
                    <a:bodyPr/>
                    <a:lstStyle/>
                    <a:p>
                      <a:pPr algn="l" fontAlgn="b"/>
                      <a:r>
                        <a:rPr lang="en-US" sz="11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chemeClr val="bg2">
                        <a:lumMod val="20000"/>
                        <a:lumOff val="80000"/>
                      </a:schemeClr>
                    </a:solidFill>
                  </a:tcPr>
                </a:tc>
                <a:tc gridSpan="5">
                  <a:txBody>
                    <a:bodyPr/>
                    <a:lstStyle/>
                    <a:p>
                      <a:pPr algn="ctr" fontAlgn="b"/>
                      <a:r>
                        <a:rPr lang="en-US" sz="1200" b="1" i="0" u="none" strike="noStrike" dirty="0">
                          <a:effectLst/>
                          <a:latin typeface="Arial"/>
                        </a:rPr>
                        <a:t>Form of Payment</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sz="1200" dirty="0"/>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gridSpan="5">
                  <a:txBody>
                    <a:bodyPr/>
                    <a:lstStyle/>
                    <a:p>
                      <a:pPr algn="ctr" fontAlgn="b"/>
                      <a:r>
                        <a:rPr lang="en-US" sz="1200" b="1" i="0" u="none" strike="noStrike" dirty="0">
                          <a:effectLst/>
                          <a:latin typeface="Arial"/>
                        </a:rPr>
                        <a:t>Sources &amp; Uses</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E3E3E3"/>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dirty="0">
                        <a:effectLst/>
                        <a:latin typeface="Arial"/>
                      </a:endParaRPr>
                    </a:p>
                  </a:txBody>
                  <a:tcPr marL="0" marR="0" marT="0" marB="0" anchor="b">
                    <a:lnL w="12700" cap="flat" cmpd="sng" algn="ctr">
                      <a:noFill/>
                      <a:prstDash val="solid"/>
                      <a:round/>
                      <a:headEnd type="none" w="med" len="med"/>
                      <a:tailEnd type="none" w="med" len="med"/>
                    </a:lnL>
                    <a:lnR>
                      <a:noFill/>
                    </a:lnR>
                    <a:lnT>
                      <a:noFill/>
                    </a:lnT>
                    <a:lnB>
                      <a:noFill/>
                    </a:lnB>
                  </a:tcPr>
                </a:tc>
              </a:tr>
              <a:tr h="274354">
                <a:tc>
                  <a:txBody>
                    <a:bodyPr/>
                    <a:lstStyle/>
                    <a:p>
                      <a:pPr algn="l" fontAlgn="b"/>
                      <a:endParaRPr lang="en-US" sz="11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1200" b="1"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l" fontAlgn="b"/>
                      <a:endParaRPr lang="en-US" sz="12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l" fontAlgn="b"/>
                      <a:endParaRPr lang="en-US" sz="12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gridSpan="2">
                  <a:txBody>
                    <a:bodyPr/>
                    <a:lstStyle/>
                    <a:p>
                      <a:endParaRPr lang="en-US" sz="1800" dirty="0"/>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hMerge="1">
                  <a:txBody>
                    <a:bodyPr/>
                    <a:lstStyle/>
                    <a:p>
                      <a:pPr algn="ctr" fontAlgn="b"/>
                      <a:endParaRPr lang="en-US" sz="1200" b="1" i="0" u="none" strike="noStrike" dirty="0">
                        <a:solidFill>
                          <a:srgbClr val="0000FF"/>
                        </a:solidFill>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endParaRPr lang="en-US" sz="1800" dirty="0"/>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b"/>
                      <a:r>
                        <a:rPr lang="en-US" sz="11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ctr" fontAlgn="b"/>
                      <a:endParaRPr lang="en-US" sz="1200" b="1"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en-US" sz="12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en-US" sz="12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gridSpan="2">
                  <a:txBody>
                    <a:bodyPr/>
                    <a:lstStyle/>
                    <a:p>
                      <a:endParaRPr lang="en-US" sz="1800" dirty="0"/>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hMerge="1">
                  <a:txBody>
                    <a:bodyPr/>
                    <a:lstStyle/>
                    <a:p>
                      <a:pPr algn="ctr" fontAlgn="b"/>
                      <a:endParaRPr lang="en-US" sz="1200" b="0" i="0" u="none" strike="noStrike">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endParaRPr lang="en-US" sz="1200" dirty="0"/>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l" fontAlgn="b"/>
                      <a:endParaRPr lang="en-US" sz="12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l" fontAlgn="b"/>
                      <a:endParaRPr lang="en-US" sz="12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gridSpan="2">
                  <a:txBody>
                    <a:bodyPr/>
                    <a:lstStyle/>
                    <a:p>
                      <a:endParaRPr lang="en-US" sz="1800" dirty="0"/>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hMerge="1">
                  <a:txBody>
                    <a:bodyPr/>
                    <a:lstStyle/>
                    <a:p>
                      <a:pPr algn="l" fontAlgn="b"/>
                      <a:endParaRPr lang="en-US" sz="1200" b="0" i="0" u="none" strike="noStrike">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l" fontAlgn="b"/>
                      <a:endParaRPr lang="en-US" sz="1100" b="0" i="0" u="none" strike="noStrike" dirty="0">
                        <a:effectLst/>
                        <a:latin typeface="Arial"/>
                      </a:endParaRPr>
                    </a:p>
                  </a:txBody>
                  <a:tcPr marL="0" marR="0" marT="0" marB="0" anchor="b">
                    <a:lnL w="12700" cap="flat" cmpd="sng" algn="ctr">
                      <a:noFill/>
                      <a:prstDash val="solid"/>
                      <a:round/>
                      <a:headEnd type="none" w="med" len="med"/>
                      <a:tailEnd type="none" w="med" len="med"/>
                    </a:lnL>
                    <a:lnR>
                      <a:noFill/>
                    </a:lnR>
                    <a:lnT>
                      <a:noFill/>
                    </a:lnT>
                    <a:lnB>
                      <a:noFill/>
                    </a:lnB>
                  </a:tcPr>
                </a:tc>
              </a:tr>
              <a:tr h="352736">
                <a:tc>
                  <a:txBody>
                    <a:bodyPr/>
                    <a:lstStyle/>
                    <a:p>
                      <a:pPr algn="l" fontAlgn="b"/>
                      <a:endParaRPr lang="en-US" sz="11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effectLst/>
                          <a:latin typeface="Arial"/>
                        </a:rPr>
                        <a:t>Price Per Share</a:t>
                      </a:r>
                    </a:p>
                  </a:txBody>
                  <a:tcPr marL="0" marR="0" marT="0" marB="0" anchor="b">
                    <a:lnL>
                      <a:noFill/>
                    </a:lnL>
                    <a:lnR>
                      <a:noFill/>
                    </a:lnR>
                    <a:lnT>
                      <a:noFill/>
                    </a:lnT>
                    <a:lnB>
                      <a:noFill/>
                    </a:lnB>
                    <a:solidFill>
                      <a:schemeClr val="bg1"/>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1"/>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1"/>
                    </a:solidFill>
                  </a:tcPr>
                </a:tc>
                <a:tc gridSpan="2">
                  <a:txBody>
                    <a:bodyPr/>
                    <a:lstStyle/>
                    <a:p>
                      <a:pPr algn="l" fontAlgn="b"/>
                      <a:r>
                        <a:rPr lang="en-US" sz="1200" b="1" i="0" u="none" strike="noStrike" dirty="0">
                          <a:solidFill>
                            <a:srgbClr val="0000FF"/>
                          </a:solidFill>
                          <a:effectLst/>
                          <a:latin typeface="Arial"/>
                        </a:rPr>
                        <a:t> $     115.0 </a:t>
                      </a:r>
                    </a:p>
                  </a:txBody>
                  <a:tcPr marL="0" marR="0" marT="0" marB="0" anchor="b">
                    <a:lnL>
                      <a:noFill/>
                    </a:lnL>
                    <a:lnR>
                      <a:noFill/>
                    </a:lnR>
                    <a:lnT>
                      <a:noFill/>
                    </a:lnT>
                    <a:lnB>
                      <a:noFill/>
                    </a:lnB>
                    <a:solidFill>
                      <a:schemeClr val="bg1"/>
                    </a:solidFill>
                  </a:tcPr>
                </a:tc>
                <a:tc hMerge="1">
                  <a:txBody>
                    <a:bodyPr/>
                    <a:lstStyle/>
                    <a:p>
                      <a:pPr algn="l" fontAlgn="b"/>
                      <a:endParaRPr lang="en-US" sz="1200" b="1" i="0" u="none" strike="noStrike" dirty="0">
                        <a:solidFill>
                          <a:srgbClr val="0000FF"/>
                        </a:solidFill>
                        <a:effectLst/>
                        <a:latin typeface="Arial"/>
                      </a:endParaRPr>
                    </a:p>
                  </a:txBody>
                  <a:tcPr marL="0" marR="0" marT="0" marB="0" anchor="b">
                    <a:lnL>
                      <a:noFill/>
                    </a:lnL>
                    <a:lnR>
                      <a:noFill/>
                    </a:lnR>
                    <a:lnT>
                      <a:noFill/>
                    </a:lnT>
                    <a:lnB>
                      <a:noFill/>
                    </a:lnB>
                    <a:solidFill>
                      <a:schemeClr val="bg1"/>
                    </a:solidFill>
                  </a:tcPr>
                </a:tc>
                <a:tc>
                  <a:txBody>
                    <a:bodyPr/>
                    <a:lstStyle/>
                    <a:p>
                      <a:endParaRPr lang="en-US" sz="1800" dirty="0"/>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b"/>
                      <a:r>
                        <a:rPr lang="en-US" sz="11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l" fontAlgn="b"/>
                      <a:r>
                        <a:rPr lang="en-US" sz="1200" b="0" i="0" u="none" strike="noStrike" dirty="0">
                          <a:effectLst/>
                          <a:latin typeface="Arial"/>
                        </a:rPr>
                        <a:t>% Stock</a:t>
                      </a:r>
                    </a:p>
                  </a:txBody>
                  <a:tcPr marL="0" marR="0" marT="0" marB="0" anchor="b">
                    <a:lnL>
                      <a:noFill/>
                    </a:lnL>
                    <a:lnR>
                      <a:noFill/>
                    </a:lnR>
                    <a:lnT>
                      <a:noFill/>
                    </a:lnT>
                    <a:lnB>
                      <a:noFill/>
                    </a:lnB>
                    <a:solidFill>
                      <a:schemeClr val="bg1"/>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1"/>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1"/>
                    </a:solidFill>
                  </a:tcPr>
                </a:tc>
                <a:tc gridSpan="2">
                  <a:txBody>
                    <a:bodyPr/>
                    <a:lstStyle/>
                    <a:p>
                      <a:pPr algn="l" fontAlgn="b"/>
                      <a:r>
                        <a:rPr lang="en-US" sz="1200" b="1" i="0" u="none" strike="noStrike" dirty="0">
                          <a:solidFill>
                            <a:srgbClr val="0000FF"/>
                          </a:solidFill>
                          <a:effectLst/>
                          <a:latin typeface="Arial"/>
                        </a:rPr>
                        <a:t>    50.0% </a:t>
                      </a:r>
                    </a:p>
                  </a:txBody>
                  <a:tcPr marL="0" marR="0" marT="0" marB="0" anchor="b">
                    <a:lnL>
                      <a:noFill/>
                    </a:lnL>
                    <a:lnR>
                      <a:noFill/>
                    </a:lnR>
                    <a:lnT>
                      <a:noFill/>
                    </a:lnT>
                    <a:lnB>
                      <a:noFill/>
                    </a:lnB>
                    <a:solidFill>
                      <a:schemeClr val="bg1"/>
                    </a:solidFill>
                  </a:tcPr>
                </a:tc>
                <a:tc hMerge="1">
                  <a:txBody>
                    <a:bodyPr/>
                    <a:lstStyle/>
                    <a:p>
                      <a:pPr algn="l" fontAlgn="b"/>
                      <a:endParaRPr lang="en-US" sz="1200" b="1" i="0" u="none" strike="noStrike" dirty="0">
                        <a:solidFill>
                          <a:srgbClr val="0000FF"/>
                        </a:solidFill>
                        <a:effectLst/>
                        <a:latin typeface="Arial"/>
                      </a:endParaRPr>
                    </a:p>
                  </a:txBody>
                  <a:tcPr marL="0" marR="0" marT="0" marB="0" anchor="b">
                    <a:lnL>
                      <a:noFill/>
                    </a:lnL>
                    <a:lnR>
                      <a:noFill/>
                    </a:lnR>
                    <a:lnT>
                      <a:noFill/>
                    </a:lnT>
                    <a:lnB>
                      <a:noFill/>
                    </a:lnB>
                    <a:solidFill>
                      <a:schemeClr val="bg1"/>
                    </a:solidFill>
                  </a:tcPr>
                </a:tc>
                <a:tc>
                  <a:txBody>
                    <a:bodyPr/>
                    <a:lstStyle/>
                    <a:p>
                      <a:endParaRPr lang="en-US" sz="1200" dirty="0"/>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effectLst/>
                          <a:latin typeface="Arial"/>
                        </a:rPr>
                        <a:t>Excess Cash</a:t>
                      </a:r>
                    </a:p>
                  </a:txBody>
                  <a:tcPr marL="0" marR="0" marT="0" marB="0" anchor="b">
                    <a:lnL>
                      <a:noFill/>
                    </a:lnL>
                    <a:lnR>
                      <a:noFill/>
                    </a:lnR>
                    <a:lnT>
                      <a:noFill/>
                    </a:lnT>
                    <a:lnB>
                      <a:noFill/>
                    </a:lnB>
                    <a:solidFill>
                      <a:schemeClr val="bg2">
                        <a:lumMod val="20000"/>
                        <a:lumOff val="80000"/>
                      </a:schemeClr>
                    </a:solidFill>
                  </a:tcPr>
                </a:tc>
                <a:tc>
                  <a:txBody>
                    <a:bodyPr/>
                    <a:lstStyle/>
                    <a:p>
                      <a:pPr algn="ctr"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a:txBody>
                    <a:bodyPr/>
                    <a:lstStyle/>
                    <a:p>
                      <a:pPr algn="ctr"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gridSpan="2">
                  <a:txBody>
                    <a:bodyPr/>
                    <a:lstStyle/>
                    <a:p>
                      <a:pPr algn="l" fontAlgn="b"/>
                      <a:r>
                        <a:rPr lang="en-US" sz="1200" b="1" i="0" u="none" strike="noStrike" dirty="0">
                          <a:solidFill>
                            <a:srgbClr val="0070C0"/>
                          </a:solidFill>
                          <a:effectLst/>
                          <a:latin typeface="Arial"/>
                        </a:rPr>
                        <a:t> $   2,500.0 </a:t>
                      </a:r>
                    </a:p>
                  </a:txBody>
                  <a:tcPr marL="0" marR="0" marT="0" marB="0" anchor="b">
                    <a:lnL>
                      <a:noFill/>
                    </a:lnL>
                    <a:lnR>
                      <a:noFill/>
                    </a:lnR>
                    <a:lnT>
                      <a:noFill/>
                    </a:lnT>
                    <a:lnB>
                      <a:noFill/>
                    </a:lnB>
                    <a:solidFill>
                      <a:srgbClr val="FFFF00"/>
                    </a:solidFill>
                  </a:tcPr>
                </a:tc>
                <a:tc hMerge="1">
                  <a:txBody>
                    <a:bodyPr/>
                    <a:lstStyle/>
                    <a:p>
                      <a:pPr algn="l" fontAlgn="b"/>
                      <a:endParaRPr lang="en-US" sz="1200" b="1" i="0" u="none" strike="noStrike" dirty="0">
                        <a:solidFill>
                          <a:srgbClr val="0070C0"/>
                        </a:solidFill>
                        <a:effectLst/>
                        <a:latin typeface="Arial"/>
                      </a:endParaRPr>
                    </a:p>
                  </a:txBody>
                  <a:tcPr marL="0" marR="0" marT="0" marB="0" anchor="b">
                    <a:lnL>
                      <a:noFill/>
                    </a:lnL>
                    <a:lnR>
                      <a:noFill/>
                    </a:lnR>
                    <a:lnT>
                      <a:noFill/>
                    </a:lnT>
                    <a:lnB>
                      <a:noFill/>
                    </a:lnB>
                    <a:solidFill>
                      <a:srgbClr val="FFFF00"/>
                    </a:solidFill>
                  </a:tcPr>
                </a:tc>
                <a:tc>
                  <a:txBody>
                    <a:bodyPr/>
                    <a:lstStyle/>
                    <a:p>
                      <a:pPr algn="l" fontAlgn="b"/>
                      <a:endParaRPr lang="en-US" sz="1100" b="0" i="0" u="none" strike="noStrike" dirty="0">
                        <a:effectLst/>
                        <a:latin typeface="Arial"/>
                      </a:endParaRPr>
                    </a:p>
                  </a:txBody>
                  <a:tcPr marL="0" marR="0" marT="0" marB="0" anchor="b">
                    <a:lnL w="12700" cap="flat" cmpd="sng" algn="ctr">
                      <a:noFill/>
                      <a:prstDash val="solid"/>
                      <a:round/>
                      <a:headEnd type="none" w="med" len="med"/>
                      <a:tailEnd type="none" w="med" len="med"/>
                    </a:lnL>
                    <a:lnR>
                      <a:noFill/>
                    </a:lnR>
                    <a:lnT>
                      <a:noFill/>
                    </a:lnT>
                    <a:lnB>
                      <a:noFill/>
                    </a:lnB>
                  </a:tcPr>
                </a:tc>
              </a:tr>
              <a:tr h="520255">
                <a:tc>
                  <a:txBody>
                    <a:bodyPr/>
                    <a:lstStyle/>
                    <a:p>
                      <a:pPr algn="l" fontAlgn="b"/>
                      <a:endParaRPr lang="en-US" sz="11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effectLst/>
                          <a:latin typeface="Arial"/>
                        </a:rPr>
                        <a:t>Target Shares Outstanding</a:t>
                      </a:r>
                    </a:p>
                  </a:txBody>
                  <a:tcPr marL="0" marR="0" marT="0" marB="0" anchor="b">
                    <a:lnL>
                      <a:noFill/>
                    </a:lnL>
                    <a:lnR>
                      <a:noFill/>
                    </a:lnR>
                    <a:lnT>
                      <a:noFill/>
                    </a:lnT>
                    <a:lnB>
                      <a:noFill/>
                    </a:lnB>
                    <a:solidFill>
                      <a:schemeClr val="bg1"/>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1"/>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1"/>
                    </a:solidFill>
                  </a:tcPr>
                </a:tc>
                <a:tc gridSpan="2">
                  <a:txBody>
                    <a:bodyPr/>
                    <a:lstStyle/>
                    <a:p>
                      <a:pPr algn="l" fontAlgn="b"/>
                      <a:r>
                        <a:rPr lang="en-US" sz="1200" b="0" i="0" u="none" strike="noStrike" dirty="0">
                          <a:solidFill>
                            <a:srgbClr val="000000"/>
                          </a:solidFill>
                          <a:effectLst/>
                          <a:latin typeface="Arial"/>
                        </a:rPr>
                        <a:t>   </a:t>
                      </a:r>
                      <a:endParaRPr lang="en-US" sz="1200" b="0" i="0" u="none" strike="noStrike" dirty="0" smtClean="0">
                        <a:solidFill>
                          <a:srgbClr val="000000"/>
                        </a:solidFill>
                        <a:effectLst/>
                        <a:latin typeface="Arial"/>
                      </a:endParaRPr>
                    </a:p>
                    <a:p>
                      <a:pPr algn="l" fontAlgn="b"/>
                      <a:r>
                        <a:rPr lang="en-US" sz="1200" b="0" i="0" u="none" strike="noStrike" dirty="0" smtClean="0">
                          <a:solidFill>
                            <a:srgbClr val="000000"/>
                          </a:solidFill>
                          <a:effectLst/>
                          <a:latin typeface="Arial"/>
                        </a:rPr>
                        <a:t>          51.3 </a:t>
                      </a:r>
                      <a:endParaRPr lang="en-US" sz="1200" b="0" i="0" u="none" strike="noStrike" dirty="0">
                        <a:solidFill>
                          <a:srgbClr val="000000"/>
                        </a:solidFill>
                        <a:effectLst/>
                        <a:latin typeface="Arial"/>
                      </a:endParaRPr>
                    </a:p>
                  </a:txBody>
                  <a:tcPr marL="0" marR="0" marT="0" marB="0" anchor="b">
                    <a:lnL>
                      <a:noFill/>
                    </a:lnL>
                    <a:lnR>
                      <a:noFill/>
                    </a:lnR>
                    <a:lnT>
                      <a:noFill/>
                    </a:lnT>
                    <a:lnB>
                      <a:noFill/>
                    </a:lnB>
                    <a:solidFill>
                      <a:schemeClr val="bg1"/>
                    </a:solidFill>
                  </a:tcPr>
                </a:tc>
                <a:tc hMerge="1">
                  <a:txBody>
                    <a:bodyPr/>
                    <a:lstStyle/>
                    <a:p>
                      <a:pPr algn="l" fontAlgn="b"/>
                      <a:endParaRPr lang="en-US" sz="1200" b="0" i="0" u="none" strike="noStrike" dirty="0">
                        <a:solidFill>
                          <a:srgbClr val="000000"/>
                        </a:solidFill>
                        <a:effectLst/>
                        <a:latin typeface="Arial"/>
                      </a:endParaRPr>
                    </a:p>
                  </a:txBody>
                  <a:tcPr marL="0" marR="0" marT="0" marB="0" anchor="b">
                    <a:lnL>
                      <a:noFill/>
                    </a:lnL>
                    <a:lnR>
                      <a:noFill/>
                    </a:lnR>
                    <a:lnT>
                      <a:noFill/>
                    </a:lnT>
                    <a:lnB>
                      <a:noFill/>
                    </a:lnB>
                    <a:solidFill>
                      <a:schemeClr val="bg1"/>
                    </a:solidFill>
                  </a:tcPr>
                </a:tc>
                <a:tc>
                  <a:txBody>
                    <a:bodyPr/>
                    <a:lstStyle/>
                    <a:p>
                      <a:endParaRPr lang="en-US" sz="1800" dirty="0"/>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b"/>
                      <a:r>
                        <a:rPr lang="en-US" sz="11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l" fontAlgn="b"/>
                      <a:r>
                        <a:rPr lang="en-US" sz="1200" b="0" i="0" u="none" strike="noStrike" dirty="0">
                          <a:effectLst/>
                          <a:latin typeface="Arial"/>
                        </a:rPr>
                        <a:t>% Cash</a:t>
                      </a:r>
                    </a:p>
                  </a:txBody>
                  <a:tcPr marL="0" marR="0" marT="0" marB="0" anchor="b">
                    <a:lnL>
                      <a:noFill/>
                    </a:lnL>
                    <a:lnR>
                      <a:noFill/>
                    </a:lnR>
                    <a:lnT>
                      <a:noFill/>
                    </a:lnT>
                    <a:lnB>
                      <a:noFill/>
                    </a:lnB>
                    <a:solidFill>
                      <a:schemeClr val="bg1"/>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1"/>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1"/>
                    </a:solidFill>
                  </a:tcPr>
                </a:tc>
                <a:tc gridSpan="2">
                  <a:txBody>
                    <a:bodyPr/>
                    <a:lstStyle/>
                    <a:p>
                      <a:pPr algn="l" fontAlgn="b"/>
                      <a:r>
                        <a:rPr lang="en-US" sz="1200" b="0" i="0" u="none" strike="noStrike" dirty="0">
                          <a:effectLst/>
                          <a:latin typeface="Arial"/>
                        </a:rPr>
                        <a:t>   50.0% </a:t>
                      </a:r>
                    </a:p>
                  </a:txBody>
                  <a:tcPr marL="0" marR="0" marT="0" marB="0" anchor="b">
                    <a:lnL>
                      <a:noFill/>
                    </a:lnL>
                    <a:lnR>
                      <a:noFill/>
                    </a:lnR>
                    <a:lnT>
                      <a:noFill/>
                    </a:lnT>
                    <a:lnB>
                      <a:noFill/>
                    </a:lnB>
                    <a:solidFill>
                      <a:schemeClr val="bg1"/>
                    </a:solidFill>
                  </a:tcPr>
                </a:tc>
                <a:tc hMerge="1">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1"/>
                    </a:solidFill>
                  </a:tcPr>
                </a:tc>
                <a:tc>
                  <a:txBody>
                    <a:bodyPr/>
                    <a:lstStyle/>
                    <a:p>
                      <a:endParaRPr lang="en-US" sz="1200" dirty="0"/>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gridSpan="3">
                  <a:txBody>
                    <a:bodyPr/>
                    <a:lstStyle/>
                    <a:p>
                      <a:pPr algn="l" fontAlgn="b"/>
                      <a:r>
                        <a:rPr lang="en-US" sz="1200" b="0" i="0" u="none" strike="noStrike" dirty="0">
                          <a:effectLst/>
                          <a:latin typeface="Arial"/>
                        </a:rPr>
                        <a:t>Common Shares Issued to Target Shareholders</a:t>
                      </a:r>
                    </a:p>
                  </a:txBody>
                  <a:tcPr marL="0" marR="0" marT="0" marB="0" anchor="b">
                    <a:lnL>
                      <a:noFill/>
                    </a:lnL>
                    <a:lnR>
                      <a:noFill/>
                    </a:lnR>
                    <a:lnT>
                      <a:noFill/>
                    </a:lnT>
                    <a:lnB>
                      <a:noFill/>
                    </a:lnB>
                    <a:solidFill>
                      <a:schemeClr val="bg2">
                        <a:lumMod val="20000"/>
                        <a:lumOff val="80000"/>
                      </a:schemeClr>
                    </a:solidFill>
                  </a:tcPr>
                </a:tc>
                <a:tc hMerge="1">
                  <a:txBody>
                    <a:bodyPr/>
                    <a:lstStyle/>
                    <a:p>
                      <a:endParaRPr lang="en-US"/>
                    </a:p>
                  </a:txBody>
                  <a:tcPr/>
                </a:tc>
                <a:tc hMerge="1">
                  <a:txBody>
                    <a:bodyPr/>
                    <a:lstStyle/>
                    <a:p>
                      <a:endParaRPr lang="en-US"/>
                    </a:p>
                  </a:txBody>
                  <a:tcPr/>
                </a:tc>
                <a:tc gridSpan="2">
                  <a:txBody>
                    <a:bodyPr/>
                    <a:lstStyle/>
                    <a:p>
                      <a:pPr algn="l" fontAlgn="b"/>
                      <a:r>
                        <a:rPr lang="en-US" sz="1200" b="0" i="0" u="none" strike="noStrike" dirty="0">
                          <a:effectLst/>
                          <a:latin typeface="Arial"/>
                        </a:rPr>
                        <a:t>      3,093.8 </a:t>
                      </a:r>
                    </a:p>
                  </a:txBody>
                  <a:tcPr marL="0" marR="0" marT="0" marB="0" anchor="b">
                    <a:lnL>
                      <a:noFill/>
                    </a:lnL>
                    <a:lnR>
                      <a:noFill/>
                    </a:lnR>
                    <a:lnT>
                      <a:noFill/>
                    </a:lnT>
                    <a:lnB>
                      <a:noFill/>
                    </a:lnB>
                    <a:solidFill>
                      <a:schemeClr val="bg2">
                        <a:lumMod val="20000"/>
                        <a:lumOff val="80000"/>
                      </a:schemeClr>
                    </a:solidFill>
                  </a:tcPr>
                </a:tc>
                <a:tc hMerge="1">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a:txBody>
                    <a:bodyPr/>
                    <a:lstStyle/>
                    <a:p>
                      <a:pPr algn="l" fontAlgn="b"/>
                      <a:endParaRPr lang="en-US" sz="1100" b="0" i="0" u="none" strike="noStrike" dirty="0">
                        <a:effectLst/>
                        <a:latin typeface="Arial"/>
                      </a:endParaRPr>
                    </a:p>
                  </a:txBody>
                  <a:tcPr marL="0" marR="0" marT="0" marB="0" anchor="b">
                    <a:lnL w="12700" cap="flat" cmpd="sng" algn="ctr">
                      <a:noFill/>
                      <a:prstDash val="solid"/>
                      <a:round/>
                      <a:headEnd type="none" w="med" len="med"/>
                      <a:tailEnd type="none" w="med" len="med"/>
                    </a:lnL>
                    <a:lnR>
                      <a:noFill/>
                    </a:lnR>
                    <a:lnT>
                      <a:noFill/>
                    </a:lnT>
                    <a:lnB>
                      <a:noFill/>
                    </a:lnB>
                  </a:tcPr>
                </a:tc>
              </a:tr>
              <a:tr h="520255">
                <a:tc>
                  <a:txBody>
                    <a:bodyPr/>
                    <a:lstStyle/>
                    <a:p>
                      <a:pPr algn="l" fontAlgn="b"/>
                      <a:endParaRPr lang="en-US" sz="11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effectLst/>
                          <a:latin typeface="Arial"/>
                        </a:rPr>
                        <a:t>Dilutive Effect of Stock Options</a:t>
                      </a:r>
                    </a:p>
                  </a:txBody>
                  <a:tcPr marL="0" marR="0" marT="0" marB="0" anchor="b">
                    <a:lnL>
                      <a:noFill/>
                    </a:lnL>
                    <a:lnR>
                      <a:noFill/>
                    </a:lnR>
                    <a:lnT>
                      <a:noFill/>
                    </a:lnT>
                    <a:lnB>
                      <a:noFill/>
                    </a:lnB>
                    <a:solidFill>
                      <a:schemeClr val="bg1"/>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1"/>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1"/>
                    </a:solidFill>
                  </a:tcPr>
                </a:tc>
                <a:tc gridSpan="2">
                  <a:txBody>
                    <a:bodyPr/>
                    <a:lstStyle/>
                    <a:p>
                      <a:pPr algn="l" fontAlgn="b"/>
                      <a:r>
                        <a:rPr lang="en-US" sz="1200" b="0" i="0" u="none" strike="noStrike" dirty="0">
                          <a:effectLst/>
                          <a:latin typeface="Arial"/>
                        </a:rPr>
                        <a:t>           2.5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hMerge="1">
                  <a:txBody>
                    <a:bodyPr/>
                    <a:lstStyle/>
                    <a:p>
                      <a:pPr algn="l" fontAlgn="b"/>
                      <a:endParaRPr lang="en-US" sz="1200" b="0" i="0" u="none" strike="noStrike" dirty="0">
                        <a:effectLst/>
                        <a:latin typeface="Arial"/>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endParaRPr lang="en-US" sz="1800" dirty="0"/>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b"/>
                      <a:r>
                        <a:rPr lang="en-US" sz="11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1"/>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1"/>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1"/>
                    </a:solidFill>
                  </a:tcPr>
                </a:tc>
                <a:tc gridSpan="2">
                  <a:txBody>
                    <a:bodyPr/>
                    <a:lstStyle/>
                    <a:p>
                      <a:endParaRPr lang="en-US" sz="1800" dirty="0"/>
                    </a:p>
                  </a:txBody>
                  <a:tcPr marL="0" marR="0" marT="0" marB="0" anchor="b">
                    <a:lnL>
                      <a:noFill/>
                    </a:lnL>
                    <a:lnR>
                      <a:noFill/>
                    </a:lnR>
                    <a:lnT>
                      <a:noFill/>
                    </a:lnT>
                    <a:lnB>
                      <a:noFill/>
                    </a:lnB>
                    <a:solidFill>
                      <a:schemeClr val="bg1"/>
                    </a:solidFill>
                  </a:tcPr>
                </a:tc>
                <a:tc hMerge="1">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1"/>
                    </a:solidFill>
                  </a:tcPr>
                </a:tc>
                <a:tc>
                  <a:txBody>
                    <a:bodyPr/>
                    <a:lstStyle/>
                    <a:p>
                      <a:endParaRPr lang="en-US" sz="1200" dirty="0"/>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effectLst/>
                          <a:latin typeface="Arial"/>
                        </a:rPr>
                        <a:t>New Common Shares Issued</a:t>
                      </a:r>
                    </a:p>
                  </a:txBody>
                  <a:tcPr marL="0" marR="0" marT="0" marB="0" anchor="b">
                    <a:lnL>
                      <a:noFill/>
                    </a:lnL>
                    <a:lnR>
                      <a:noFill/>
                    </a:lnR>
                    <a:lnT>
                      <a:noFill/>
                    </a:lnT>
                    <a:lnB>
                      <a:noFill/>
                    </a:lnB>
                    <a:solidFill>
                      <a:schemeClr val="bg2">
                        <a:lumMod val="20000"/>
                        <a:lumOff val="80000"/>
                      </a:schemeClr>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gridSpan="2">
                  <a:txBody>
                    <a:bodyPr/>
                    <a:lstStyle/>
                    <a:p>
                      <a:pPr algn="l" fontAlgn="b"/>
                      <a:r>
                        <a:rPr lang="en-US" sz="1200" b="1" i="0" u="none" strike="noStrike" dirty="0">
                          <a:solidFill>
                            <a:srgbClr val="FFFF00"/>
                          </a:solidFill>
                          <a:effectLst/>
                          <a:latin typeface="Arial"/>
                        </a:rPr>
                        <a:t>             -   </a:t>
                      </a:r>
                    </a:p>
                  </a:txBody>
                  <a:tcPr marL="0" marR="0" marT="0" marB="0" anchor="b">
                    <a:lnL>
                      <a:noFill/>
                    </a:lnL>
                    <a:lnR>
                      <a:noFill/>
                    </a:lnR>
                    <a:lnT>
                      <a:noFill/>
                    </a:lnT>
                    <a:lnB>
                      <a:noFill/>
                    </a:lnB>
                    <a:solidFill>
                      <a:srgbClr val="FFFF00"/>
                    </a:solidFill>
                  </a:tcPr>
                </a:tc>
                <a:tc hMerge="1">
                  <a:txBody>
                    <a:bodyPr/>
                    <a:lstStyle/>
                    <a:p>
                      <a:pPr algn="l" fontAlgn="b"/>
                      <a:endParaRPr lang="en-US" sz="1200" b="1" i="0" u="none" strike="noStrike" dirty="0">
                        <a:solidFill>
                          <a:srgbClr val="0000FF"/>
                        </a:solidFill>
                        <a:effectLst/>
                        <a:latin typeface="Arial"/>
                      </a:endParaRPr>
                    </a:p>
                  </a:txBody>
                  <a:tcPr marL="0" marR="0" marT="0" marB="0" anchor="b">
                    <a:lnL>
                      <a:noFill/>
                    </a:lnL>
                    <a:lnR>
                      <a:noFill/>
                    </a:lnR>
                    <a:lnT>
                      <a:noFill/>
                    </a:lnT>
                    <a:lnB>
                      <a:noFill/>
                    </a:lnB>
                    <a:solidFill>
                      <a:schemeClr val="bg2">
                        <a:lumMod val="20000"/>
                        <a:lumOff val="80000"/>
                      </a:schemeClr>
                    </a:solidFill>
                  </a:tcPr>
                </a:tc>
                <a:tc>
                  <a:txBody>
                    <a:bodyPr/>
                    <a:lstStyle/>
                    <a:p>
                      <a:pPr algn="l" fontAlgn="b"/>
                      <a:endParaRPr lang="en-US" sz="1100" b="0" i="0" u="none" strike="noStrike" dirty="0">
                        <a:effectLst/>
                        <a:latin typeface="Arial"/>
                      </a:endParaRPr>
                    </a:p>
                  </a:txBody>
                  <a:tcPr marL="0" marR="0" marT="0" marB="0" anchor="b">
                    <a:lnL w="12700" cap="flat" cmpd="sng" algn="ctr">
                      <a:noFill/>
                      <a:prstDash val="solid"/>
                      <a:round/>
                      <a:headEnd type="none" w="med" len="med"/>
                      <a:tailEnd type="none" w="med" len="med"/>
                    </a:lnL>
                    <a:lnR>
                      <a:noFill/>
                    </a:lnR>
                    <a:lnT>
                      <a:noFill/>
                    </a:lnT>
                    <a:lnB>
                      <a:noFill/>
                    </a:lnB>
                  </a:tcPr>
                </a:tc>
              </a:tr>
              <a:tr h="365760">
                <a:tc>
                  <a:txBody>
                    <a:bodyPr/>
                    <a:lstStyle/>
                    <a:p>
                      <a:pPr algn="l" fontAlgn="b"/>
                      <a:endParaRPr lang="en-US" sz="11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effectLst/>
                          <a:latin typeface="Arial"/>
                        </a:rPr>
                        <a:t>   Equity Consideration</a:t>
                      </a:r>
                    </a:p>
                  </a:txBody>
                  <a:tcPr marL="0" marR="0" marT="0" marB="0" anchor="b">
                    <a:lnL>
                      <a:noFill/>
                    </a:lnL>
                    <a:lnR>
                      <a:noFill/>
                    </a:lnR>
                    <a:lnT>
                      <a:noFill/>
                    </a:lnT>
                    <a:lnB>
                      <a:noFill/>
                    </a:lnB>
                    <a:solidFill>
                      <a:schemeClr val="bg1"/>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1"/>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1"/>
                    </a:solidFill>
                  </a:tcPr>
                </a:tc>
                <a:tc gridSpan="2">
                  <a:txBody>
                    <a:bodyPr/>
                    <a:lstStyle/>
                    <a:p>
                      <a:pPr algn="l" fontAlgn="b"/>
                      <a:r>
                        <a:rPr lang="en-US" sz="1200" b="0" i="0" u="none" strike="noStrike" dirty="0">
                          <a:effectLst/>
                          <a:latin typeface="Arial"/>
                        </a:rPr>
                        <a:t> $  6,187.7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hMerge="1">
                  <a:txBody>
                    <a:bodyPr/>
                    <a:lstStyle/>
                    <a:p>
                      <a:pPr algn="l" fontAlgn="b"/>
                      <a:endParaRPr lang="en-US" sz="12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endParaRPr lang="en-US" sz="1800" dirty="0"/>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b"/>
                      <a:r>
                        <a:rPr lang="en-US" sz="11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gridSpan="2">
                  <a:txBody>
                    <a:bodyPr/>
                    <a:lstStyle/>
                    <a:p>
                      <a:pPr algn="l" fontAlgn="b"/>
                      <a:r>
                        <a:rPr lang="en-US" sz="1200" b="0" i="0" u="none" strike="noStrike" dirty="0">
                          <a:effectLst/>
                          <a:latin typeface="Arial"/>
                        </a:rPr>
                        <a:t>Target Preannouncement Share Price</a:t>
                      </a:r>
                    </a:p>
                  </a:txBody>
                  <a:tcPr marL="0" marR="0" marT="0" marB="0" anchor="b">
                    <a:lnL>
                      <a:noFill/>
                    </a:lnL>
                    <a:lnR>
                      <a:noFill/>
                    </a:lnR>
                    <a:lnT>
                      <a:noFill/>
                    </a:lnT>
                    <a:lnB>
                      <a:noFill/>
                    </a:lnB>
                    <a:solidFill>
                      <a:schemeClr val="bg1"/>
                    </a:solidFill>
                  </a:tcPr>
                </a:tc>
                <a:tc hMerge="1">
                  <a:txBody>
                    <a:bodyPr/>
                    <a:lstStyle/>
                    <a:p>
                      <a:endParaRPr lang="en-US"/>
                    </a:p>
                  </a:txBody>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1"/>
                    </a:solidFill>
                  </a:tcPr>
                </a:tc>
                <a:tc gridSpan="2">
                  <a:txBody>
                    <a:bodyPr/>
                    <a:lstStyle/>
                    <a:p>
                      <a:pPr algn="l" fontAlgn="b"/>
                      <a:r>
                        <a:rPr lang="en-US" sz="1200" b="1" i="0" u="none" strike="noStrike" dirty="0">
                          <a:solidFill>
                            <a:srgbClr val="0000FF"/>
                          </a:solidFill>
                          <a:effectLst/>
                          <a:latin typeface="Arial"/>
                        </a:rPr>
                        <a:t> $  91.14 </a:t>
                      </a:r>
                    </a:p>
                  </a:txBody>
                  <a:tcPr marL="0" marR="0" marT="0" marB="0" anchor="b">
                    <a:lnL>
                      <a:noFill/>
                    </a:lnL>
                    <a:lnR>
                      <a:noFill/>
                    </a:lnR>
                    <a:lnT>
                      <a:noFill/>
                    </a:lnT>
                    <a:lnB>
                      <a:noFill/>
                    </a:lnB>
                    <a:solidFill>
                      <a:schemeClr val="bg1"/>
                    </a:solidFill>
                  </a:tcPr>
                </a:tc>
                <a:tc hMerge="1">
                  <a:txBody>
                    <a:bodyPr/>
                    <a:lstStyle/>
                    <a:p>
                      <a:pPr algn="l" fontAlgn="b"/>
                      <a:endParaRPr lang="en-US" sz="1200" b="1" i="0" u="none" strike="noStrike" dirty="0">
                        <a:solidFill>
                          <a:srgbClr val="0000FF"/>
                        </a:solidFill>
                        <a:effectLst/>
                        <a:latin typeface="Arial"/>
                      </a:endParaRPr>
                    </a:p>
                  </a:txBody>
                  <a:tcPr marL="0" marR="0" marT="0" marB="0" anchor="b">
                    <a:lnL>
                      <a:noFill/>
                    </a:lnL>
                    <a:lnR>
                      <a:noFill/>
                    </a:lnR>
                    <a:lnT>
                      <a:noFill/>
                    </a:lnT>
                    <a:lnB>
                      <a:noFill/>
                    </a:lnB>
                    <a:solidFill>
                      <a:schemeClr val="bg1"/>
                    </a:solidFill>
                  </a:tcPr>
                </a:tc>
                <a:tc>
                  <a:txBody>
                    <a:bodyPr/>
                    <a:lstStyle/>
                    <a:p>
                      <a:endParaRPr lang="en-US" sz="1200" dirty="0"/>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effectLst/>
                          <a:latin typeface="Arial"/>
                        </a:rPr>
                        <a:t>Convertible Preferred Equity</a:t>
                      </a:r>
                    </a:p>
                  </a:txBody>
                  <a:tcPr marL="0" marR="0" marT="0" marB="0" anchor="b">
                    <a:lnL>
                      <a:noFill/>
                    </a:lnL>
                    <a:lnR>
                      <a:noFill/>
                    </a:lnR>
                    <a:lnT>
                      <a:noFill/>
                    </a:lnT>
                    <a:lnB>
                      <a:noFill/>
                    </a:lnB>
                    <a:solidFill>
                      <a:schemeClr val="bg2">
                        <a:lumMod val="20000"/>
                        <a:lumOff val="80000"/>
                      </a:schemeClr>
                    </a:solidFill>
                  </a:tcPr>
                </a:tc>
                <a:tc>
                  <a:txBody>
                    <a:bodyPr/>
                    <a:lstStyle/>
                    <a:p>
                      <a:pPr algn="ctr" fontAlgn="b"/>
                      <a:r>
                        <a:rPr lang="en-US" sz="1200" b="1" i="0" u="none" strike="noStrike" dirty="0">
                          <a:solidFill>
                            <a:srgbClr val="0000FF"/>
                          </a:solidFill>
                          <a:effectLst/>
                          <a:latin typeface="Arial"/>
                        </a:rPr>
                        <a:t>         5.00% </a:t>
                      </a:r>
                    </a:p>
                  </a:txBody>
                  <a:tcPr marL="0" marR="0" marT="0" marB="0" anchor="b">
                    <a:lnL>
                      <a:noFill/>
                    </a:lnL>
                    <a:lnR>
                      <a:noFill/>
                    </a:lnR>
                    <a:lnT>
                      <a:noFill/>
                    </a:lnT>
                    <a:lnB>
                      <a:noFill/>
                    </a:lnB>
                    <a:solidFill>
                      <a:srgbClr val="FFFF00"/>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gridSpan="2">
                  <a:txBody>
                    <a:bodyPr/>
                    <a:lstStyle/>
                    <a:p>
                      <a:pPr algn="l" fontAlgn="b"/>
                      <a:r>
                        <a:rPr lang="en-US" sz="1200" b="1" i="0" u="none" strike="noStrike" dirty="0">
                          <a:solidFill>
                            <a:srgbClr val="FFFF00"/>
                          </a:solidFill>
                          <a:effectLst/>
                          <a:latin typeface="Arial"/>
                        </a:rPr>
                        <a:t>             -   </a:t>
                      </a:r>
                    </a:p>
                  </a:txBody>
                  <a:tcPr marL="0" marR="0" marT="0" marB="0" anchor="b">
                    <a:lnL>
                      <a:noFill/>
                    </a:lnL>
                    <a:lnR>
                      <a:noFill/>
                    </a:lnR>
                    <a:lnT>
                      <a:noFill/>
                    </a:lnT>
                    <a:lnB>
                      <a:noFill/>
                    </a:lnB>
                    <a:solidFill>
                      <a:srgbClr val="FFFF00"/>
                    </a:solidFill>
                  </a:tcPr>
                </a:tc>
                <a:tc hMerge="1">
                  <a:txBody>
                    <a:bodyPr/>
                    <a:lstStyle/>
                    <a:p>
                      <a:pPr algn="l" fontAlgn="b"/>
                      <a:endParaRPr lang="en-US" sz="1200" b="1" i="0" u="none" strike="noStrike" dirty="0">
                        <a:solidFill>
                          <a:srgbClr val="0000FF"/>
                        </a:solidFill>
                        <a:effectLst/>
                        <a:latin typeface="Arial"/>
                      </a:endParaRPr>
                    </a:p>
                  </a:txBody>
                  <a:tcPr marL="0" marR="0" marT="0" marB="0" anchor="b">
                    <a:lnL>
                      <a:noFill/>
                    </a:lnL>
                    <a:lnR>
                      <a:noFill/>
                    </a:lnR>
                    <a:lnT>
                      <a:noFill/>
                    </a:lnT>
                    <a:lnB>
                      <a:noFill/>
                    </a:lnB>
                    <a:solidFill>
                      <a:schemeClr val="bg2">
                        <a:lumMod val="20000"/>
                        <a:lumOff val="80000"/>
                      </a:schemeClr>
                    </a:solidFill>
                  </a:tcPr>
                </a:tc>
                <a:tc>
                  <a:txBody>
                    <a:bodyPr/>
                    <a:lstStyle/>
                    <a:p>
                      <a:pPr algn="l" fontAlgn="b"/>
                      <a:endParaRPr lang="en-US" sz="1100" b="0" i="0" u="none" strike="noStrike" dirty="0">
                        <a:effectLst/>
                        <a:latin typeface="Arial"/>
                      </a:endParaRPr>
                    </a:p>
                  </a:txBody>
                  <a:tcPr marL="0" marR="0" marT="0" marB="0" anchor="b">
                    <a:lnL w="12700" cap="flat" cmpd="sng" algn="ctr">
                      <a:noFill/>
                      <a:prstDash val="solid"/>
                      <a:round/>
                      <a:headEnd type="none" w="med" len="med"/>
                      <a:tailEnd type="none" w="med" len="med"/>
                    </a:lnL>
                    <a:lnR>
                      <a:noFill/>
                    </a:lnR>
                    <a:lnT>
                      <a:noFill/>
                    </a:lnT>
                    <a:lnB>
                      <a:noFill/>
                    </a:lnB>
                  </a:tcPr>
                </a:tc>
              </a:tr>
              <a:tr h="365760">
                <a:tc>
                  <a:txBody>
                    <a:bodyPr/>
                    <a:lstStyle/>
                    <a:p>
                      <a:pPr algn="l" fontAlgn="b"/>
                      <a:endParaRPr lang="en-US" sz="11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1"/>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1"/>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1"/>
                    </a:solidFill>
                  </a:tcPr>
                </a:tc>
                <a:tc gridSpan="2">
                  <a:txBody>
                    <a:bodyPr/>
                    <a:lstStyle/>
                    <a:p>
                      <a:endParaRPr lang="en-US" sz="1800" dirty="0"/>
                    </a:p>
                  </a:txBody>
                  <a:tcPr marL="0" marR="0" marT="0" marB="0" anchor="b">
                    <a:lnL>
                      <a:noFill/>
                    </a:lnL>
                    <a:lnR>
                      <a:noFill/>
                    </a:lnR>
                    <a:lnT>
                      <a:noFill/>
                    </a:lnT>
                    <a:lnB>
                      <a:noFill/>
                    </a:lnB>
                    <a:solidFill>
                      <a:schemeClr val="bg1"/>
                    </a:solidFill>
                  </a:tcPr>
                </a:tc>
                <a:tc hMerge="1">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1"/>
                    </a:solidFill>
                  </a:tcPr>
                </a:tc>
                <a:tc>
                  <a:txBody>
                    <a:bodyPr/>
                    <a:lstStyle/>
                    <a:p>
                      <a:endParaRPr lang="en-US" sz="1800" dirty="0"/>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b"/>
                      <a:r>
                        <a:rPr lang="en-US" sz="11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gridSpan="2">
                  <a:txBody>
                    <a:bodyPr/>
                    <a:lstStyle/>
                    <a:p>
                      <a:pPr algn="l" fontAlgn="b"/>
                      <a:r>
                        <a:rPr lang="en-US" sz="1200" b="0" i="0" u="none" strike="noStrike" dirty="0">
                          <a:effectLst/>
                          <a:latin typeface="Arial"/>
                        </a:rPr>
                        <a:t>Implied Purchase Price Premium</a:t>
                      </a:r>
                    </a:p>
                  </a:txBody>
                  <a:tcPr marL="0" marR="0" marT="0" marB="0" anchor="b">
                    <a:lnL>
                      <a:noFill/>
                    </a:lnL>
                    <a:lnR>
                      <a:noFill/>
                    </a:lnR>
                    <a:lnT>
                      <a:noFill/>
                    </a:lnT>
                    <a:lnB>
                      <a:noFill/>
                    </a:lnB>
                    <a:solidFill>
                      <a:schemeClr val="bg1"/>
                    </a:solidFill>
                  </a:tcPr>
                </a:tc>
                <a:tc hMerge="1">
                  <a:txBody>
                    <a:bodyPr/>
                    <a:lstStyle/>
                    <a:p>
                      <a:endParaRPr lang="en-US"/>
                    </a:p>
                  </a:txBody>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1"/>
                    </a:solidFill>
                  </a:tcPr>
                </a:tc>
                <a:tc gridSpan="2">
                  <a:txBody>
                    <a:bodyPr/>
                    <a:lstStyle/>
                    <a:p>
                      <a:pPr algn="l" fontAlgn="b"/>
                      <a:r>
                        <a:rPr lang="en-US" sz="1200" b="0" i="0" u="none" strike="noStrike" dirty="0">
                          <a:effectLst/>
                          <a:latin typeface="Arial"/>
                        </a:rPr>
                        <a:t>   </a:t>
                      </a:r>
                      <a:r>
                        <a:rPr lang="en-US" sz="1200" b="0" i="0" u="none" strike="noStrike" dirty="0" smtClean="0">
                          <a:effectLst/>
                          <a:latin typeface="Arial"/>
                        </a:rPr>
                        <a:t> 26.2</a:t>
                      </a:r>
                      <a:r>
                        <a:rPr lang="en-US" sz="1200" b="0" i="0" u="none" strike="noStrike" dirty="0">
                          <a:effectLst/>
                          <a:latin typeface="Arial"/>
                        </a:rPr>
                        <a:t>% </a:t>
                      </a:r>
                    </a:p>
                  </a:txBody>
                  <a:tcPr marL="0" marR="0" marT="0" marB="0" anchor="b">
                    <a:lnL>
                      <a:noFill/>
                    </a:lnL>
                    <a:lnR>
                      <a:noFill/>
                    </a:lnR>
                    <a:lnT>
                      <a:noFill/>
                    </a:lnT>
                    <a:lnB>
                      <a:noFill/>
                    </a:lnB>
                    <a:solidFill>
                      <a:schemeClr val="bg1"/>
                    </a:solidFill>
                  </a:tcPr>
                </a:tc>
                <a:tc hMerge="1">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1"/>
                    </a:solidFill>
                  </a:tcPr>
                </a:tc>
                <a:tc>
                  <a:txBody>
                    <a:bodyPr/>
                    <a:lstStyle/>
                    <a:p>
                      <a:endParaRPr lang="en-US" sz="1200" dirty="0"/>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effectLst/>
                          <a:latin typeface="Arial"/>
                        </a:rPr>
                        <a:t>Revolving Credit Facility</a:t>
                      </a:r>
                    </a:p>
                  </a:txBody>
                  <a:tcPr marL="0" marR="0" marT="0" marB="0" anchor="b">
                    <a:lnL>
                      <a:noFill/>
                    </a:lnL>
                    <a:lnR>
                      <a:noFill/>
                    </a:lnR>
                    <a:lnT>
                      <a:noFill/>
                    </a:lnT>
                    <a:lnB>
                      <a:noFill/>
                    </a:lnB>
                    <a:solidFill>
                      <a:schemeClr val="bg2">
                        <a:lumMod val="20000"/>
                        <a:lumOff val="80000"/>
                      </a:schemeClr>
                    </a:solidFill>
                  </a:tcPr>
                </a:tc>
                <a:tc>
                  <a:txBody>
                    <a:bodyPr/>
                    <a:lstStyle/>
                    <a:p>
                      <a:pPr algn="ctr" fontAlgn="b"/>
                      <a:r>
                        <a:rPr lang="en-US" sz="1200" b="0" i="0" u="none" strike="noStrike" dirty="0">
                          <a:solidFill>
                            <a:srgbClr val="000000"/>
                          </a:solidFill>
                          <a:effectLst/>
                          <a:latin typeface="Arial"/>
                        </a:rPr>
                        <a:t>        4.00% </a:t>
                      </a:r>
                    </a:p>
                  </a:txBody>
                  <a:tcPr marL="0" marR="0" marT="0" marB="0" anchor="b">
                    <a:lnL>
                      <a:noFill/>
                    </a:lnL>
                    <a:lnR>
                      <a:noFill/>
                    </a:lnR>
                    <a:lnT>
                      <a:noFill/>
                    </a:lnT>
                    <a:lnB>
                      <a:noFill/>
                    </a:lnB>
                    <a:solidFill>
                      <a:schemeClr val="bg2">
                        <a:lumMod val="20000"/>
                        <a:lumOff val="80000"/>
                      </a:schemeClr>
                    </a:solidFill>
                  </a:tcPr>
                </a:tc>
                <a:tc>
                  <a:txBody>
                    <a:bodyPr/>
                    <a:lstStyle/>
                    <a:p>
                      <a:pPr algn="ctr" fontAlgn="b"/>
                      <a:endParaRPr lang="en-US" sz="1200" b="0" i="0" u="none" strike="noStrike" dirty="0">
                        <a:solidFill>
                          <a:srgbClr val="0000FF"/>
                        </a:solidFill>
                        <a:effectLst/>
                        <a:latin typeface="Arial"/>
                      </a:endParaRPr>
                    </a:p>
                  </a:txBody>
                  <a:tcPr marL="0" marR="0" marT="0" marB="0" anchor="b">
                    <a:lnL>
                      <a:noFill/>
                    </a:lnL>
                    <a:lnR>
                      <a:noFill/>
                    </a:lnR>
                    <a:lnT>
                      <a:noFill/>
                    </a:lnT>
                    <a:lnB>
                      <a:noFill/>
                    </a:lnB>
                    <a:solidFill>
                      <a:schemeClr val="bg2">
                        <a:lumMod val="20000"/>
                        <a:lumOff val="80000"/>
                      </a:schemeClr>
                    </a:solidFill>
                  </a:tcPr>
                </a:tc>
                <a:tc gridSpan="2">
                  <a:txBody>
                    <a:bodyPr/>
                    <a:lstStyle/>
                    <a:p>
                      <a:pPr algn="l" fontAlgn="b"/>
                      <a:r>
                        <a:rPr lang="en-US" sz="1200" b="1" i="0" u="none" strike="noStrike" dirty="0">
                          <a:solidFill>
                            <a:srgbClr val="FFFF00"/>
                          </a:solidFill>
                          <a:effectLst/>
                          <a:latin typeface="Arial"/>
                        </a:rPr>
                        <a:t>             -   </a:t>
                      </a:r>
                    </a:p>
                  </a:txBody>
                  <a:tcPr marL="0" marR="0" marT="0" marB="0" anchor="b">
                    <a:lnL>
                      <a:noFill/>
                    </a:lnL>
                    <a:lnR>
                      <a:noFill/>
                    </a:lnR>
                    <a:lnT>
                      <a:noFill/>
                    </a:lnT>
                    <a:lnB>
                      <a:noFill/>
                    </a:lnB>
                    <a:solidFill>
                      <a:srgbClr val="FFFF00"/>
                    </a:solidFill>
                  </a:tcPr>
                </a:tc>
                <a:tc hMerge="1">
                  <a:txBody>
                    <a:bodyPr/>
                    <a:lstStyle/>
                    <a:p>
                      <a:pPr algn="l" fontAlgn="b"/>
                      <a:endParaRPr lang="en-US" sz="1200" b="1" i="0" u="none" strike="noStrike" dirty="0">
                        <a:solidFill>
                          <a:srgbClr val="0000FF"/>
                        </a:solidFill>
                        <a:effectLst/>
                        <a:latin typeface="Arial"/>
                      </a:endParaRPr>
                    </a:p>
                  </a:txBody>
                  <a:tcPr marL="0" marR="0" marT="0" marB="0" anchor="b">
                    <a:lnL>
                      <a:noFill/>
                    </a:lnL>
                    <a:lnR>
                      <a:noFill/>
                    </a:lnR>
                    <a:lnT>
                      <a:noFill/>
                    </a:lnT>
                    <a:lnB>
                      <a:noFill/>
                    </a:lnB>
                    <a:solidFill>
                      <a:schemeClr val="bg2">
                        <a:lumMod val="20000"/>
                        <a:lumOff val="80000"/>
                      </a:schemeClr>
                    </a:solidFill>
                  </a:tcPr>
                </a:tc>
                <a:tc>
                  <a:txBody>
                    <a:bodyPr/>
                    <a:lstStyle/>
                    <a:p>
                      <a:pPr algn="l" fontAlgn="b"/>
                      <a:endParaRPr lang="en-US" sz="1100" b="0" i="0" u="none" strike="noStrike" dirty="0">
                        <a:effectLst/>
                        <a:latin typeface="Arial"/>
                      </a:endParaRPr>
                    </a:p>
                  </a:txBody>
                  <a:tcPr marL="0" marR="0" marT="0" marB="0" anchor="b">
                    <a:lnL w="12700" cap="flat" cmpd="sng" algn="ctr">
                      <a:noFill/>
                      <a:prstDash val="solid"/>
                      <a:round/>
                      <a:headEnd type="none" w="med" len="med"/>
                      <a:tailEnd type="none" w="med" len="med"/>
                    </a:lnL>
                    <a:lnR>
                      <a:noFill/>
                    </a:lnR>
                    <a:lnT>
                      <a:noFill/>
                    </a:lnT>
                    <a:lnB>
                      <a:noFill/>
                    </a:lnB>
                  </a:tcPr>
                </a:tc>
              </a:tr>
              <a:tr h="365760">
                <a:tc>
                  <a:txBody>
                    <a:bodyPr/>
                    <a:lstStyle/>
                    <a:p>
                      <a:pPr algn="l" fontAlgn="b"/>
                      <a:endParaRPr lang="en-US" sz="11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effectLst/>
                          <a:latin typeface="Arial"/>
                        </a:rPr>
                        <a:t>Less: Cash</a:t>
                      </a:r>
                    </a:p>
                  </a:txBody>
                  <a:tcPr marL="0" marR="0" marT="0" marB="0" anchor="b">
                    <a:lnL>
                      <a:noFill/>
                    </a:lnL>
                    <a:lnR>
                      <a:noFill/>
                    </a:lnR>
                    <a:lnT>
                      <a:noFill/>
                    </a:lnT>
                    <a:lnB>
                      <a:noFill/>
                    </a:lnB>
                    <a:solidFill>
                      <a:schemeClr val="bg1"/>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1"/>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1"/>
                    </a:solidFill>
                  </a:tcPr>
                </a:tc>
                <a:tc gridSpan="2">
                  <a:txBody>
                    <a:bodyPr/>
                    <a:lstStyle/>
                    <a:p>
                      <a:pPr algn="l" fontAlgn="b"/>
                      <a:r>
                        <a:rPr lang="en-US" sz="1200" b="0" i="0" u="none" strike="noStrike" dirty="0">
                          <a:effectLst/>
                          <a:latin typeface="Arial"/>
                        </a:rPr>
                        <a:t> $     203.9 </a:t>
                      </a:r>
                    </a:p>
                  </a:txBody>
                  <a:tcPr marL="0" marR="0" marT="0" marB="0" anchor="b">
                    <a:lnL>
                      <a:noFill/>
                    </a:lnL>
                    <a:lnR>
                      <a:noFill/>
                    </a:lnR>
                    <a:lnT>
                      <a:noFill/>
                    </a:lnT>
                    <a:lnB>
                      <a:noFill/>
                    </a:lnB>
                    <a:solidFill>
                      <a:schemeClr val="bg1"/>
                    </a:solidFill>
                  </a:tcPr>
                </a:tc>
                <a:tc hMerge="1">
                  <a:txBody>
                    <a:bodyPr/>
                    <a:lstStyle/>
                    <a:p>
                      <a:pPr algn="l" fontAlgn="b"/>
                      <a:endParaRPr lang="en-US" sz="1200" b="0" i="0" u="none" strike="noStrike">
                        <a:effectLst/>
                        <a:latin typeface="Arial"/>
                      </a:endParaRPr>
                    </a:p>
                  </a:txBody>
                  <a:tcPr marL="0" marR="0" marT="0" marB="0" anchor="b">
                    <a:lnL>
                      <a:noFill/>
                    </a:lnL>
                    <a:lnR>
                      <a:noFill/>
                    </a:lnR>
                    <a:lnT>
                      <a:noFill/>
                    </a:lnT>
                    <a:lnB>
                      <a:noFill/>
                    </a:lnB>
                    <a:solidFill>
                      <a:schemeClr val="bg1"/>
                    </a:solidFill>
                  </a:tcPr>
                </a:tc>
                <a:tc>
                  <a:txBody>
                    <a:bodyPr/>
                    <a:lstStyle/>
                    <a:p>
                      <a:endParaRPr lang="en-US" sz="1800" dirty="0"/>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b"/>
                      <a:r>
                        <a:rPr lang="en-US" sz="11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1"/>
                    </a:solidFill>
                  </a:tcPr>
                </a:tc>
                <a:tc>
                  <a:txBody>
                    <a:bodyPr/>
                    <a:lstStyle/>
                    <a:p>
                      <a:pPr algn="ctr" fontAlgn="b"/>
                      <a:r>
                        <a:rPr lang="en-US" sz="1200" b="0" i="0" u="none" strike="noStrike" dirty="0">
                          <a:effectLst/>
                          <a:latin typeface="Arial"/>
                        </a:rPr>
                        <a:t>Shares</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200" b="0" i="0" u="sng" strike="noStrike" dirty="0">
                        <a:effectLst/>
                        <a:latin typeface="Arial"/>
                      </a:endParaRPr>
                    </a:p>
                  </a:txBody>
                  <a:tcPr marL="0" marR="0" marT="0" marB="0" anchor="b">
                    <a:lnL>
                      <a:noFill/>
                    </a:lnL>
                    <a:lnR>
                      <a:noFill/>
                    </a:lnR>
                    <a:lnT>
                      <a:noFill/>
                    </a:lnT>
                    <a:lnB>
                      <a:noFill/>
                    </a:lnB>
                    <a:solidFill>
                      <a:schemeClr val="bg1"/>
                    </a:solidFill>
                  </a:tcPr>
                </a:tc>
                <a:tc gridSpan="2">
                  <a:txBody>
                    <a:bodyPr/>
                    <a:lstStyle/>
                    <a:p>
                      <a:pPr algn="ctr" fontAlgn="b"/>
                      <a:r>
                        <a:rPr lang="en-US" sz="1200" b="0" i="0" u="none" strike="noStrike" dirty="0">
                          <a:effectLst/>
                          <a:latin typeface="Arial"/>
                        </a:rPr>
                        <a:t>%</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hMerge="1">
                  <a:txBody>
                    <a:bodyPr/>
                    <a:lstStyle/>
                    <a:p>
                      <a:pPr algn="ctr" fontAlgn="b"/>
                      <a:endParaRPr lang="en-US" sz="1200" b="0" i="0" u="none" strike="noStrike" dirty="0">
                        <a:effectLst/>
                        <a:latin typeface="Arial"/>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endParaRPr lang="en-US" sz="1200" dirty="0"/>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effectLst/>
                          <a:latin typeface="Arial"/>
                        </a:rPr>
                        <a:t>Term Debt</a:t>
                      </a:r>
                    </a:p>
                  </a:txBody>
                  <a:tcPr marL="0" marR="0" marT="0" marB="0" anchor="b">
                    <a:lnL>
                      <a:noFill/>
                    </a:lnL>
                    <a:lnR>
                      <a:noFill/>
                    </a:lnR>
                    <a:lnT>
                      <a:noFill/>
                    </a:lnT>
                    <a:lnB>
                      <a:noFill/>
                    </a:lnB>
                    <a:solidFill>
                      <a:schemeClr val="bg2">
                        <a:lumMod val="20000"/>
                        <a:lumOff val="80000"/>
                      </a:schemeClr>
                    </a:solidFill>
                  </a:tcPr>
                </a:tc>
                <a:tc>
                  <a:txBody>
                    <a:bodyPr/>
                    <a:lstStyle/>
                    <a:p>
                      <a:pPr algn="ctr" fontAlgn="b"/>
                      <a:r>
                        <a:rPr lang="en-US" sz="1200" b="0" i="0" u="none" strike="noStrike" dirty="0">
                          <a:solidFill>
                            <a:srgbClr val="000000"/>
                          </a:solidFill>
                          <a:effectLst/>
                          <a:latin typeface="Arial"/>
                        </a:rPr>
                        <a:t>        4.50% </a:t>
                      </a:r>
                    </a:p>
                  </a:txBody>
                  <a:tcPr marL="0" marR="0" marT="0" marB="0" anchor="b">
                    <a:lnL>
                      <a:noFill/>
                    </a:lnL>
                    <a:lnR>
                      <a:noFill/>
                    </a:lnR>
                    <a:lnT>
                      <a:noFill/>
                    </a:lnT>
                    <a:lnB>
                      <a:noFill/>
                    </a:lnB>
                    <a:solidFill>
                      <a:schemeClr val="bg2">
                        <a:lumMod val="20000"/>
                        <a:lumOff val="80000"/>
                      </a:schemeClr>
                    </a:solidFill>
                  </a:tcPr>
                </a:tc>
                <a:tc>
                  <a:txBody>
                    <a:bodyPr/>
                    <a:lstStyle/>
                    <a:p>
                      <a:pPr algn="ctr" fontAlgn="b"/>
                      <a:endParaRPr lang="en-US" sz="1200" b="0" i="0" u="none" strike="noStrike" dirty="0">
                        <a:solidFill>
                          <a:srgbClr val="0000FF"/>
                        </a:solidFill>
                        <a:effectLst/>
                        <a:latin typeface="Arial"/>
                      </a:endParaRPr>
                    </a:p>
                  </a:txBody>
                  <a:tcPr marL="0" marR="0" marT="0" marB="0" anchor="b">
                    <a:lnL>
                      <a:noFill/>
                    </a:lnL>
                    <a:lnR>
                      <a:noFill/>
                    </a:lnR>
                    <a:lnT>
                      <a:noFill/>
                    </a:lnT>
                    <a:lnB>
                      <a:noFill/>
                    </a:lnB>
                    <a:solidFill>
                      <a:schemeClr val="bg2">
                        <a:lumMod val="20000"/>
                        <a:lumOff val="80000"/>
                      </a:schemeClr>
                    </a:solidFill>
                  </a:tcPr>
                </a:tc>
                <a:tc gridSpan="2">
                  <a:txBody>
                    <a:bodyPr/>
                    <a:lstStyle/>
                    <a:p>
                      <a:pPr algn="l" fontAlgn="b"/>
                      <a:r>
                        <a:rPr lang="en-US" sz="1200" b="1" i="0" u="none" strike="noStrike" dirty="0">
                          <a:effectLst/>
                          <a:latin typeface="Arial"/>
                        </a:rPr>
                        <a:t>     </a:t>
                      </a:r>
                      <a:endParaRPr lang="en-US" sz="1200" b="1" i="0" u="none" strike="noStrike" dirty="0" smtClean="0">
                        <a:effectLst/>
                        <a:latin typeface="Arial"/>
                      </a:endParaRPr>
                    </a:p>
                    <a:p>
                      <a:pPr algn="l" fontAlgn="b"/>
                      <a:r>
                        <a:rPr lang="en-US" sz="1200" b="1" i="0" u="none" strike="noStrike" dirty="0" smtClean="0">
                          <a:effectLst/>
                          <a:latin typeface="Arial"/>
                        </a:rPr>
                        <a:t>         593.8 </a:t>
                      </a:r>
                      <a:endParaRPr lang="en-US" sz="1200" b="1"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hMerge="1">
                  <a:txBody>
                    <a:bodyPr/>
                    <a:lstStyle/>
                    <a:p>
                      <a:pPr algn="l" fontAlgn="b"/>
                      <a:endParaRPr lang="en-US" sz="1200" b="1"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a:txBody>
                    <a:bodyPr/>
                    <a:lstStyle/>
                    <a:p>
                      <a:pPr algn="l" fontAlgn="b"/>
                      <a:endParaRPr lang="en-US" sz="1100" b="0" i="0" u="none" strike="noStrike" dirty="0">
                        <a:effectLst/>
                        <a:latin typeface="Arial"/>
                      </a:endParaRPr>
                    </a:p>
                  </a:txBody>
                  <a:tcPr marL="0" marR="0" marT="0" marB="0" anchor="b">
                    <a:lnL w="12700" cap="flat" cmpd="sng" algn="ctr">
                      <a:noFill/>
                      <a:prstDash val="solid"/>
                      <a:round/>
                      <a:headEnd type="none" w="med" len="med"/>
                      <a:tailEnd type="none" w="med" len="med"/>
                    </a:lnL>
                    <a:lnR>
                      <a:noFill/>
                    </a:lnR>
                    <a:lnT>
                      <a:noFill/>
                    </a:lnT>
                    <a:lnB>
                      <a:noFill/>
                    </a:lnB>
                  </a:tcPr>
                </a:tc>
              </a:tr>
              <a:tr h="365760">
                <a:tc>
                  <a:txBody>
                    <a:bodyPr/>
                    <a:lstStyle/>
                    <a:p>
                      <a:pPr algn="l" fontAlgn="b"/>
                      <a:endParaRPr lang="en-US" sz="11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effectLst/>
                          <a:latin typeface="Arial"/>
                        </a:rPr>
                        <a:t>Less: Equity in </a:t>
                      </a:r>
                      <a:r>
                        <a:rPr lang="en-US" sz="1200" b="0" i="0" u="none" strike="noStrike" dirty="0" smtClean="0">
                          <a:effectLst/>
                          <a:latin typeface="Arial"/>
                        </a:rPr>
                        <a:t>Affiliates</a:t>
                      </a:r>
                      <a:endParaRPr lang="en-US" sz="1200" b="0" i="0" u="none" strike="noStrike" dirty="0">
                        <a:effectLst/>
                        <a:latin typeface="Arial"/>
                      </a:endParaRPr>
                    </a:p>
                  </a:txBody>
                  <a:tcPr marL="0" marR="0" marT="0" marB="0" anchor="b">
                    <a:lnL>
                      <a:noFill/>
                    </a:lnL>
                    <a:lnR>
                      <a:noFill/>
                    </a:lnR>
                    <a:lnT>
                      <a:noFill/>
                    </a:lnT>
                    <a:lnB>
                      <a:noFill/>
                    </a:lnB>
                    <a:solidFill>
                      <a:schemeClr val="bg1"/>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1"/>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1"/>
                    </a:solidFill>
                  </a:tcPr>
                </a:tc>
                <a:tc gridSpan="2">
                  <a:txBody>
                    <a:bodyPr/>
                    <a:lstStyle/>
                    <a:p>
                      <a:pPr algn="l" fontAlgn="b"/>
                      <a:r>
                        <a:rPr lang="en-US" sz="1200" b="0" i="0" u="none" strike="noStrike" dirty="0">
                          <a:effectLst/>
                          <a:latin typeface="Arial"/>
                        </a:rPr>
                        <a:t>             -   </a:t>
                      </a:r>
                    </a:p>
                  </a:txBody>
                  <a:tcPr marL="0" marR="0" marT="0" marB="0" anchor="b">
                    <a:lnL>
                      <a:noFill/>
                    </a:lnL>
                    <a:lnR>
                      <a:noFill/>
                    </a:lnR>
                    <a:lnT>
                      <a:noFill/>
                    </a:lnT>
                    <a:lnB>
                      <a:noFill/>
                    </a:lnB>
                    <a:solidFill>
                      <a:schemeClr val="bg1"/>
                    </a:solidFill>
                  </a:tcPr>
                </a:tc>
                <a:tc hMerge="1">
                  <a:txBody>
                    <a:bodyPr/>
                    <a:lstStyle/>
                    <a:p>
                      <a:pPr algn="l" fontAlgn="b"/>
                      <a:endParaRPr lang="en-US" sz="1200" b="0" i="0" u="none" strike="noStrike">
                        <a:effectLst/>
                        <a:latin typeface="Arial"/>
                      </a:endParaRPr>
                    </a:p>
                  </a:txBody>
                  <a:tcPr marL="0" marR="0" marT="0" marB="0" anchor="b">
                    <a:lnL>
                      <a:noFill/>
                    </a:lnL>
                    <a:lnR>
                      <a:noFill/>
                    </a:lnR>
                    <a:lnT>
                      <a:noFill/>
                    </a:lnT>
                    <a:lnB>
                      <a:noFill/>
                    </a:lnB>
                    <a:solidFill>
                      <a:schemeClr val="bg1"/>
                    </a:solidFill>
                  </a:tcPr>
                </a:tc>
                <a:tc>
                  <a:txBody>
                    <a:bodyPr/>
                    <a:lstStyle/>
                    <a:p>
                      <a:endParaRPr lang="en-US" sz="1800" dirty="0"/>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b"/>
                      <a:r>
                        <a:rPr lang="en-US" sz="11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l" fontAlgn="b"/>
                      <a:r>
                        <a:rPr lang="en-US" sz="1200" b="0" i="0" u="none" strike="noStrike" dirty="0">
                          <a:effectLst/>
                          <a:latin typeface="Arial"/>
                        </a:rPr>
                        <a:t>Current Shares Outstanding</a:t>
                      </a:r>
                    </a:p>
                  </a:txBody>
                  <a:tcPr marL="0" marR="0" marT="0" marB="0" anchor="b">
                    <a:lnL>
                      <a:noFill/>
                    </a:lnL>
                    <a:lnR>
                      <a:noFill/>
                    </a:lnR>
                    <a:lnT>
                      <a:noFill/>
                    </a:lnT>
                    <a:lnB>
                      <a:noFill/>
                    </a:lnB>
                    <a:solidFill>
                      <a:schemeClr val="bg1"/>
                    </a:solidFill>
                  </a:tcPr>
                </a:tc>
                <a:tc>
                  <a:txBody>
                    <a:bodyPr/>
                    <a:lstStyle/>
                    <a:p>
                      <a:pPr algn="l" fontAlgn="b"/>
                      <a:r>
                        <a:rPr lang="en-US" sz="1200" b="0" i="0" u="none" strike="noStrike" dirty="0">
                          <a:effectLst/>
                          <a:latin typeface="Arial"/>
                        </a:rPr>
                        <a:t>     475.5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1"/>
                    </a:solidFill>
                  </a:tcPr>
                </a:tc>
                <a:tc gridSpan="2">
                  <a:txBody>
                    <a:bodyPr/>
                    <a:lstStyle/>
                    <a:p>
                      <a:pPr algn="l" fontAlgn="b"/>
                      <a:r>
                        <a:rPr lang="en-US" sz="1200" b="0" i="0" u="none" strike="noStrike" dirty="0">
                          <a:effectLst/>
                          <a:latin typeface="Arial"/>
                        </a:rPr>
                        <a:t>   </a:t>
                      </a:r>
                      <a:r>
                        <a:rPr lang="en-US" sz="1200" b="0" i="0" u="none" strike="noStrike" dirty="0" smtClean="0">
                          <a:effectLst/>
                          <a:latin typeface="Arial"/>
                        </a:rPr>
                        <a:t> 77.3</a:t>
                      </a:r>
                      <a:r>
                        <a:rPr lang="en-US" sz="1200" b="0" i="0" u="none" strike="noStrike" dirty="0">
                          <a:effectLst/>
                          <a:latin typeface="Arial"/>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hMerge="1">
                  <a:txBody>
                    <a:bodyPr/>
                    <a:lstStyle/>
                    <a:p>
                      <a:pPr algn="l" fontAlgn="b"/>
                      <a:endParaRPr lang="en-US" sz="12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endParaRPr lang="en-US" sz="1200" dirty="0"/>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effectLst/>
                          <a:latin typeface="Arial"/>
                        </a:rPr>
                        <a:t>Subordinated Debt</a:t>
                      </a:r>
                    </a:p>
                  </a:txBody>
                  <a:tcPr marL="0" marR="0" marT="0" marB="0" anchor="b">
                    <a:lnL>
                      <a:noFill/>
                    </a:lnL>
                    <a:lnR>
                      <a:noFill/>
                    </a:lnR>
                    <a:lnT>
                      <a:noFill/>
                    </a:lnT>
                    <a:lnB>
                      <a:noFill/>
                    </a:lnB>
                    <a:solidFill>
                      <a:schemeClr val="bg2">
                        <a:lumMod val="20000"/>
                        <a:lumOff val="80000"/>
                      </a:schemeClr>
                    </a:solidFill>
                  </a:tcPr>
                </a:tc>
                <a:tc>
                  <a:txBody>
                    <a:bodyPr/>
                    <a:lstStyle/>
                    <a:p>
                      <a:pPr algn="ctr" fontAlgn="b"/>
                      <a:r>
                        <a:rPr lang="en-US" sz="1200" b="1" i="0" u="none" strike="noStrike" dirty="0">
                          <a:solidFill>
                            <a:srgbClr val="0000FF"/>
                          </a:solidFill>
                          <a:effectLst/>
                          <a:latin typeface="Arial"/>
                        </a:rPr>
                        <a:t>      10.00% </a:t>
                      </a:r>
                    </a:p>
                  </a:txBody>
                  <a:tcPr marL="0" marR="0" marT="0" marB="0" anchor="b">
                    <a:lnL>
                      <a:noFill/>
                    </a:lnL>
                    <a:lnR>
                      <a:noFill/>
                    </a:lnR>
                    <a:lnT>
                      <a:noFill/>
                    </a:lnT>
                    <a:lnB>
                      <a:noFill/>
                    </a:lnB>
                    <a:solidFill>
                      <a:srgbClr val="FFFF00"/>
                    </a:solidFill>
                  </a:tcPr>
                </a:tc>
                <a:tc>
                  <a:txBody>
                    <a:bodyPr/>
                    <a:lstStyle/>
                    <a:p>
                      <a:pPr algn="ctr" fontAlgn="b"/>
                      <a:endParaRPr lang="en-US" sz="1200" b="0" i="0" u="none" strike="noStrike" dirty="0">
                        <a:solidFill>
                          <a:srgbClr val="0000FF"/>
                        </a:solidFill>
                        <a:effectLst/>
                        <a:latin typeface="Arial"/>
                      </a:endParaRPr>
                    </a:p>
                  </a:txBody>
                  <a:tcPr marL="0" marR="0" marT="0" marB="0" anchor="b">
                    <a:lnL>
                      <a:noFill/>
                    </a:lnL>
                    <a:lnR>
                      <a:noFill/>
                    </a:lnR>
                    <a:lnT>
                      <a:noFill/>
                    </a:lnT>
                    <a:lnB>
                      <a:noFill/>
                    </a:lnB>
                    <a:solidFill>
                      <a:schemeClr val="bg2">
                        <a:lumMod val="20000"/>
                        <a:lumOff val="80000"/>
                      </a:schemeClr>
                    </a:solidFill>
                  </a:tcPr>
                </a:tc>
                <a:tc gridSpan="2">
                  <a:txBody>
                    <a:bodyPr/>
                    <a:lstStyle/>
                    <a:p>
                      <a:pPr algn="l" fontAlgn="b"/>
                      <a:r>
                        <a:rPr lang="en-US" sz="1200" b="1" i="0" u="none" strike="noStrike" dirty="0">
                          <a:solidFill>
                            <a:srgbClr val="0000FF"/>
                          </a:solidFill>
                          <a:effectLst/>
                          <a:latin typeface="Arial"/>
                        </a:rPr>
                        <a:t>             -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00"/>
                    </a:solidFill>
                  </a:tcPr>
                </a:tc>
                <a:tc hMerge="1">
                  <a:txBody>
                    <a:bodyPr/>
                    <a:lstStyle/>
                    <a:p>
                      <a:pPr algn="l" fontAlgn="b"/>
                      <a:endParaRPr lang="en-US" sz="1200" b="1" i="0" u="none" strike="noStrike" dirty="0">
                        <a:solidFill>
                          <a:srgbClr val="0000FF"/>
                        </a:solidFill>
                        <a:effectLst/>
                        <a:latin typeface="Arial"/>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l" fontAlgn="b"/>
                      <a:endParaRPr lang="en-US" sz="1100" b="0" i="0" u="none" strike="noStrike" dirty="0">
                        <a:effectLst/>
                        <a:latin typeface="Arial"/>
                      </a:endParaRPr>
                    </a:p>
                  </a:txBody>
                  <a:tcPr marL="0" marR="0" marT="0" marB="0" anchor="b">
                    <a:lnL w="12700" cap="flat" cmpd="sng" algn="ctr">
                      <a:noFill/>
                      <a:prstDash val="solid"/>
                      <a:round/>
                      <a:headEnd type="none" w="med" len="med"/>
                      <a:tailEnd type="none" w="med" len="med"/>
                    </a:lnL>
                    <a:lnR>
                      <a:noFill/>
                    </a:lnR>
                    <a:lnT>
                      <a:noFill/>
                    </a:lnT>
                    <a:lnB>
                      <a:noFill/>
                    </a:lnB>
                  </a:tcPr>
                </a:tc>
              </a:tr>
              <a:tr h="365760">
                <a:tc>
                  <a:txBody>
                    <a:bodyPr/>
                    <a:lstStyle/>
                    <a:p>
                      <a:pPr algn="l" fontAlgn="b"/>
                      <a:endParaRPr lang="en-US" sz="11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effectLst/>
                          <a:latin typeface="Arial"/>
                        </a:rPr>
                        <a:t>Plus: Total Debt</a:t>
                      </a:r>
                    </a:p>
                  </a:txBody>
                  <a:tcPr marL="0" marR="0" marT="0" marB="0" anchor="b">
                    <a:lnL>
                      <a:noFill/>
                    </a:lnL>
                    <a:lnR>
                      <a:noFill/>
                    </a:lnR>
                    <a:lnT>
                      <a:noFill/>
                    </a:lnT>
                    <a:lnB>
                      <a:noFill/>
                    </a:lnB>
                    <a:solidFill>
                      <a:schemeClr val="bg1"/>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1"/>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1"/>
                    </a:solidFill>
                  </a:tcPr>
                </a:tc>
                <a:tc gridSpan="2">
                  <a:txBody>
                    <a:bodyPr/>
                    <a:lstStyle/>
                    <a:p>
                      <a:pPr algn="l" fontAlgn="b"/>
                      <a:r>
                        <a:rPr lang="en-US" sz="1200" b="0" i="0" u="none" strike="noStrike" dirty="0">
                          <a:effectLst/>
                          <a:latin typeface="Arial"/>
                        </a:rPr>
                        <a:t>           9.1 </a:t>
                      </a:r>
                    </a:p>
                  </a:txBody>
                  <a:tcPr marL="0" marR="0" marT="0" marB="0" anchor="b">
                    <a:lnL>
                      <a:noFill/>
                    </a:lnL>
                    <a:lnR>
                      <a:noFill/>
                    </a:lnR>
                    <a:lnT>
                      <a:noFill/>
                    </a:lnT>
                    <a:lnB>
                      <a:noFill/>
                    </a:lnB>
                    <a:solidFill>
                      <a:schemeClr val="bg1"/>
                    </a:solidFill>
                  </a:tcPr>
                </a:tc>
                <a:tc hMerge="1">
                  <a:txBody>
                    <a:bodyPr/>
                    <a:lstStyle/>
                    <a:p>
                      <a:pPr algn="l" fontAlgn="b"/>
                      <a:endParaRPr lang="en-US" sz="1200" b="0" i="0" u="none" strike="noStrike">
                        <a:effectLst/>
                        <a:latin typeface="Arial"/>
                      </a:endParaRPr>
                    </a:p>
                  </a:txBody>
                  <a:tcPr marL="0" marR="0" marT="0" marB="0" anchor="b">
                    <a:lnL>
                      <a:noFill/>
                    </a:lnL>
                    <a:lnR>
                      <a:noFill/>
                    </a:lnR>
                    <a:lnT>
                      <a:noFill/>
                    </a:lnT>
                    <a:lnB>
                      <a:noFill/>
                    </a:lnB>
                    <a:solidFill>
                      <a:schemeClr val="bg1"/>
                    </a:solidFill>
                  </a:tcPr>
                </a:tc>
                <a:tc>
                  <a:txBody>
                    <a:bodyPr/>
                    <a:lstStyle/>
                    <a:p>
                      <a:endParaRPr lang="en-US" sz="1800" dirty="0"/>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b"/>
                      <a:r>
                        <a:rPr lang="en-US" sz="11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l" fontAlgn="b"/>
                      <a:r>
                        <a:rPr lang="en-US" sz="1200" b="0" i="0" u="none" strike="noStrike" dirty="0">
                          <a:effectLst/>
                          <a:latin typeface="Arial"/>
                        </a:rPr>
                        <a:t>New Common Shares Issued</a:t>
                      </a:r>
                    </a:p>
                  </a:txBody>
                  <a:tcPr marL="0" marR="0" marT="0" marB="0" anchor="b">
                    <a:lnL>
                      <a:noFill/>
                    </a:lnL>
                    <a:lnR>
                      <a:noFill/>
                    </a:lnR>
                    <a:lnT>
                      <a:noFill/>
                    </a:lnT>
                    <a:lnB>
                      <a:noFill/>
                    </a:lnB>
                    <a:solidFill>
                      <a:schemeClr val="bg1"/>
                    </a:solidFill>
                  </a:tcPr>
                </a:tc>
                <a:tc>
                  <a:txBody>
                    <a:bodyPr/>
                    <a:lstStyle/>
                    <a:p>
                      <a:pPr algn="l" fontAlgn="b"/>
                      <a:r>
                        <a:rPr lang="en-US" sz="1200" b="0" i="0" u="none" strike="noStrike" dirty="0">
                          <a:effectLst/>
                          <a:latin typeface="Arial"/>
                        </a:rPr>
                        <a:t>     139.4 </a:t>
                      </a:r>
                    </a:p>
                  </a:txBody>
                  <a:tcPr marL="0" marR="0" marT="0" marB="0" anchor="b">
                    <a:lnL>
                      <a:noFill/>
                    </a:lnL>
                    <a:lnR>
                      <a:noFill/>
                    </a:lnR>
                    <a:lnT>
                      <a:noFill/>
                    </a:lnT>
                    <a:lnB>
                      <a:noFill/>
                    </a:lnB>
                    <a:solidFill>
                      <a:schemeClr val="bg1"/>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1"/>
                    </a:solidFill>
                  </a:tcPr>
                </a:tc>
                <a:tc gridSpan="2">
                  <a:txBody>
                    <a:bodyPr/>
                    <a:lstStyle/>
                    <a:p>
                      <a:pPr algn="l" fontAlgn="b"/>
                      <a:r>
                        <a:rPr lang="en-US" sz="1200" b="0" i="0" u="none" strike="noStrike" dirty="0">
                          <a:effectLst/>
                          <a:latin typeface="Arial"/>
                        </a:rPr>
                        <a:t>  </a:t>
                      </a:r>
                      <a:r>
                        <a:rPr lang="en-US" sz="1200" b="0" i="0" u="none" strike="noStrike" dirty="0" smtClean="0">
                          <a:effectLst/>
                          <a:latin typeface="Arial"/>
                        </a:rPr>
                        <a:t>  </a:t>
                      </a:r>
                      <a:r>
                        <a:rPr lang="en-US" sz="1200" b="0" i="0" u="none" strike="noStrike" dirty="0">
                          <a:effectLst/>
                          <a:latin typeface="Arial"/>
                        </a:rPr>
                        <a:t>22.7% </a:t>
                      </a:r>
                    </a:p>
                  </a:txBody>
                  <a:tcPr marL="0" marR="0" marT="0" marB="0" anchor="b">
                    <a:lnL>
                      <a:noFill/>
                    </a:lnL>
                    <a:lnR>
                      <a:noFill/>
                    </a:lnR>
                    <a:lnT>
                      <a:noFill/>
                    </a:lnT>
                    <a:lnB>
                      <a:noFill/>
                    </a:lnB>
                    <a:solidFill>
                      <a:schemeClr val="bg1"/>
                    </a:solidFill>
                  </a:tcPr>
                </a:tc>
                <a:tc hMerge="1">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1"/>
                    </a:solidFill>
                  </a:tcPr>
                </a:tc>
                <a:tc>
                  <a:txBody>
                    <a:bodyPr/>
                    <a:lstStyle/>
                    <a:p>
                      <a:endParaRPr lang="en-US" sz="1200" dirty="0"/>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effectLst/>
                          <a:latin typeface="Arial"/>
                        </a:rPr>
                        <a:t>   Total Sources</a:t>
                      </a:r>
                    </a:p>
                  </a:txBody>
                  <a:tcPr marL="0" marR="0" marT="0" marB="0" anchor="b">
                    <a:lnL>
                      <a:noFill/>
                    </a:lnL>
                    <a:lnR>
                      <a:noFill/>
                    </a:lnR>
                    <a:lnT>
                      <a:noFill/>
                    </a:lnT>
                    <a:lnB>
                      <a:noFill/>
                    </a:lnB>
                    <a:solidFill>
                      <a:schemeClr val="bg2">
                        <a:lumMod val="20000"/>
                        <a:lumOff val="80000"/>
                      </a:schemeClr>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gridSpan="2">
                  <a:txBody>
                    <a:bodyPr/>
                    <a:lstStyle/>
                    <a:p>
                      <a:pPr algn="l" fontAlgn="b"/>
                      <a:r>
                        <a:rPr lang="en-US" sz="1200" b="0" i="0" u="none" strike="noStrike" dirty="0">
                          <a:effectLst/>
                          <a:latin typeface="Arial"/>
                        </a:rPr>
                        <a:t> $   6,187.7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hMerge="1">
                  <a:txBody>
                    <a:bodyPr/>
                    <a:lstStyle/>
                    <a:p>
                      <a:pPr algn="l" fontAlgn="b"/>
                      <a:endParaRPr lang="en-US" sz="12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l" fontAlgn="b"/>
                      <a:endParaRPr lang="en-US" sz="1100" b="0" i="0" u="none" strike="noStrike" dirty="0">
                        <a:effectLst/>
                        <a:latin typeface="Arial"/>
                      </a:endParaRPr>
                    </a:p>
                  </a:txBody>
                  <a:tcPr marL="0" marR="0" marT="0" marB="0" anchor="b">
                    <a:lnL w="12700" cap="flat" cmpd="sng" algn="ctr">
                      <a:noFill/>
                      <a:prstDash val="solid"/>
                      <a:round/>
                      <a:headEnd type="none" w="med" len="med"/>
                      <a:tailEnd type="none" w="med" len="med"/>
                    </a:lnL>
                    <a:lnR>
                      <a:noFill/>
                    </a:lnR>
                    <a:lnT>
                      <a:noFill/>
                    </a:lnT>
                    <a:lnB>
                      <a:noFill/>
                    </a:lnB>
                  </a:tcPr>
                </a:tc>
              </a:tr>
              <a:tr h="365760">
                <a:tc>
                  <a:txBody>
                    <a:bodyPr/>
                    <a:lstStyle/>
                    <a:p>
                      <a:pPr algn="l" fontAlgn="b"/>
                      <a:endParaRPr lang="en-US" sz="11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effectLst/>
                          <a:latin typeface="Arial"/>
                        </a:rPr>
                        <a:t>Plus: Noncontrolling Interests</a:t>
                      </a:r>
                    </a:p>
                  </a:txBody>
                  <a:tcPr marL="0" marR="0" marT="0" marB="0" anchor="b">
                    <a:lnL>
                      <a:noFill/>
                    </a:lnL>
                    <a:lnR>
                      <a:noFill/>
                    </a:lnR>
                    <a:lnT>
                      <a:noFill/>
                    </a:lnT>
                    <a:lnB>
                      <a:noFill/>
                    </a:lnB>
                    <a:solidFill>
                      <a:schemeClr val="bg1"/>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1"/>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1"/>
                    </a:solidFill>
                  </a:tcPr>
                </a:tc>
                <a:tc gridSpan="2">
                  <a:txBody>
                    <a:bodyPr/>
                    <a:lstStyle/>
                    <a:p>
                      <a:pPr algn="l" fontAlgn="b"/>
                      <a:r>
                        <a:rPr lang="en-US" sz="1200" b="0" i="0" u="none" strike="noStrike" dirty="0">
                          <a:effectLst/>
                          <a:latin typeface="Arial"/>
                        </a:rPr>
                        <a:t>             -   </a:t>
                      </a:r>
                    </a:p>
                  </a:txBody>
                  <a:tcPr marL="0" marR="0" marT="0" marB="0" anchor="b">
                    <a:lnL>
                      <a:noFill/>
                    </a:lnL>
                    <a:lnR>
                      <a:noFill/>
                    </a:lnR>
                    <a:lnT>
                      <a:noFill/>
                    </a:lnT>
                    <a:lnB>
                      <a:noFill/>
                    </a:lnB>
                    <a:solidFill>
                      <a:schemeClr val="bg1"/>
                    </a:solidFill>
                  </a:tcPr>
                </a:tc>
                <a:tc hMerge="1">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1"/>
                    </a:solidFill>
                  </a:tcPr>
                </a:tc>
                <a:tc>
                  <a:txBody>
                    <a:bodyPr/>
                    <a:lstStyle/>
                    <a:p>
                      <a:endParaRPr lang="en-US" sz="1800" dirty="0"/>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b"/>
                      <a:r>
                        <a:rPr lang="en-US" sz="11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l" fontAlgn="b"/>
                      <a:r>
                        <a:rPr lang="en-US" sz="1200" b="0" i="0" u="none" strike="noStrike" dirty="0">
                          <a:effectLst/>
                          <a:latin typeface="Arial"/>
                        </a:rPr>
                        <a:t>Convertible Preferred Shares</a:t>
                      </a:r>
                    </a:p>
                  </a:txBody>
                  <a:tcPr marL="0" marR="0" marT="0" marB="0" anchor="b">
                    <a:lnL>
                      <a:noFill/>
                    </a:lnL>
                    <a:lnR>
                      <a:noFill/>
                    </a:lnR>
                    <a:lnT>
                      <a:noFill/>
                    </a:lnT>
                    <a:lnB>
                      <a:noFill/>
                    </a:lnB>
                    <a:solidFill>
                      <a:schemeClr val="bg1"/>
                    </a:solidFill>
                  </a:tcPr>
                </a:tc>
                <a:tc>
                  <a:txBody>
                    <a:bodyPr/>
                    <a:lstStyle/>
                    <a:p>
                      <a:pPr algn="l" fontAlgn="b"/>
                      <a:r>
                        <a:rPr lang="en-US" sz="1200" b="0" i="0" u="none" strike="noStrike" dirty="0">
                          <a:effectLst/>
                          <a:latin typeface="Arial"/>
                        </a:rPr>
                        <a:t>          -   </a:t>
                      </a:r>
                    </a:p>
                  </a:txBody>
                  <a:tcPr marL="0" marR="0" marT="0" marB="0" anchor="b">
                    <a:lnL>
                      <a:noFill/>
                    </a:lnL>
                    <a:lnR>
                      <a:noFill/>
                    </a:lnR>
                    <a:lnT>
                      <a:noFill/>
                    </a:lnT>
                    <a:lnB>
                      <a:noFill/>
                    </a:lnB>
                    <a:solidFill>
                      <a:schemeClr val="bg1"/>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1"/>
                    </a:solidFill>
                  </a:tcPr>
                </a:tc>
                <a:tc gridSpan="2">
                  <a:txBody>
                    <a:bodyPr/>
                    <a:lstStyle/>
                    <a:p>
                      <a:pPr algn="l" fontAlgn="b"/>
                      <a:r>
                        <a:rPr lang="en-US" sz="1200" b="0" i="0" u="none" strike="noStrike" dirty="0">
                          <a:effectLst/>
                          <a:latin typeface="Arial"/>
                        </a:rPr>
                        <a:t>           -  </a:t>
                      </a:r>
                    </a:p>
                  </a:txBody>
                  <a:tcPr marL="0" marR="0" marT="0" marB="0" anchor="b">
                    <a:lnL>
                      <a:noFill/>
                    </a:lnL>
                    <a:lnR>
                      <a:noFill/>
                    </a:lnR>
                    <a:lnT>
                      <a:noFill/>
                    </a:lnT>
                    <a:lnB>
                      <a:noFill/>
                    </a:lnB>
                    <a:solidFill>
                      <a:schemeClr val="bg1"/>
                    </a:solidFill>
                  </a:tcPr>
                </a:tc>
                <a:tc hMerge="1">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1"/>
                    </a:solidFill>
                  </a:tcPr>
                </a:tc>
                <a:tc>
                  <a:txBody>
                    <a:bodyPr/>
                    <a:lstStyle/>
                    <a:p>
                      <a:endParaRPr lang="en-US" sz="1200" dirty="0"/>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gridSpan="2">
                  <a:txBody>
                    <a:bodyPr/>
                    <a:lstStyle/>
                    <a:p>
                      <a:endParaRPr lang="en-US" sz="1800" dirty="0"/>
                    </a:p>
                  </a:txBody>
                  <a:tcPr marL="0" marR="0" marT="0" marB="0" anchor="b">
                    <a:lnL>
                      <a:noFill/>
                    </a:lnL>
                    <a:lnR>
                      <a:noFill/>
                    </a:lnR>
                    <a:lnT>
                      <a:noFill/>
                    </a:lnT>
                    <a:lnB>
                      <a:noFill/>
                    </a:lnB>
                    <a:solidFill>
                      <a:schemeClr val="bg2">
                        <a:lumMod val="20000"/>
                        <a:lumOff val="80000"/>
                      </a:schemeClr>
                    </a:solidFill>
                  </a:tcPr>
                </a:tc>
                <a:tc hMerge="1">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a:txBody>
                    <a:bodyPr/>
                    <a:lstStyle/>
                    <a:p>
                      <a:pPr algn="l" fontAlgn="b"/>
                      <a:endParaRPr lang="en-US" sz="1100" b="0" i="0" u="none" strike="noStrike" dirty="0">
                        <a:effectLst/>
                        <a:latin typeface="Arial"/>
                      </a:endParaRPr>
                    </a:p>
                  </a:txBody>
                  <a:tcPr marL="0" marR="0" marT="0" marB="0" anchor="b">
                    <a:lnL w="12700" cap="flat" cmpd="sng" algn="ctr">
                      <a:noFill/>
                      <a:prstDash val="solid"/>
                      <a:round/>
                      <a:headEnd type="none" w="med" len="med"/>
                      <a:tailEnd type="none" w="med" len="med"/>
                    </a:lnL>
                    <a:lnR>
                      <a:noFill/>
                    </a:lnR>
                    <a:lnT>
                      <a:noFill/>
                    </a:lnT>
                    <a:lnB>
                      <a:noFill/>
                    </a:lnB>
                  </a:tcPr>
                </a:tc>
              </a:tr>
              <a:tr h="365760">
                <a:tc>
                  <a:txBody>
                    <a:bodyPr/>
                    <a:lstStyle/>
                    <a:p>
                      <a:pPr algn="l" fontAlgn="b"/>
                      <a:endParaRPr lang="en-US" sz="11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effectLst/>
                          <a:latin typeface="Arial"/>
                        </a:rPr>
                        <a:t>Less Other Adjustments</a:t>
                      </a:r>
                    </a:p>
                  </a:txBody>
                  <a:tcPr marL="0" marR="0" marT="0" marB="0" anchor="b">
                    <a:lnL>
                      <a:noFill/>
                    </a:lnL>
                    <a:lnR>
                      <a:noFill/>
                    </a:lnR>
                    <a:lnT>
                      <a:noFill/>
                    </a:lnT>
                    <a:lnB>
                      <a:noFill/>
                    </a:lnB>
                    <a:solidFill>
                      <a:schemeClr val="bg1"/>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1"/>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1"/>
                    </a:solidFill>
                  </a:tcPr>
                </a:tc>
                <a:tc gridSpan="2">
                  <a:txBody>
                    <a:bodyPr/>
                    <a:lstStyle/>
                    <a:p>
                      <a:pPr algn="l" fontAlgn="b"/>
                      <a:r>
                        <a:rPr lang="en-US" sz="1200" b="0" i="0" u="none" strike="noStrike" dirty="0">
                          <a:solidFill>
                            <a:srgbClr val="0000FF"/>
                          </a:solidFill>
                          <a:effectLst/>
                          <a:latin typeface="Arial"/>
                        </a:rPr>
                        <a:t>             -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hMerge="1">
                  <a:txBody>
                    <a:bodyPr/>
                    <a:lstStyle/>
                    <a:p>
                      <a:pPr algn="l" fontAlgn="b"/>
                      <a:endParaRPr lang="en-US" sz="1200" b="0" i="0" u="none" strike="noStrike" dirty="0">
                        <a:solidFill>
                          <a:srgbClr val="0000FF"/>
                        </a:solidFill>
                        <a:effectLst/>
                        <a:latin typeface="Arial"/>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endParaRPr lang="en-US" sz="1800" dirty="0"/>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b"/>
                      <a:r>
                        <a:rPr lang="en-US" sz="11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l" fontAlgn="b"/>
                      <a:r>
                        <a:rPr lang="en-US" sz="1200" b="0" i="0" u="none" strike="noStrike" dirty="0">
                          <a:effectLst/>
                          <a:latin typeface="Arial"/>
                        </a:rPr>
                        <a:t>Convertible Debt</a:t>
                      </a:r>
                    </a:p>
                  </a:txBody>
                  <a:tcPr marL="0" marR="0" marT="0" marB="0" anchor="b">
                    <a:lnL>
                      <a:noFill/>
                    </a:lnL>
                    <a:lnR>
                      <a:noFill/>
                    </a:lnR>
                    <a:lnT>
                      <a:noFill/>
                    </a:lnT>
                    <a:lnB>
                      <a:noFill/>
                    </a:lnB>
                    <a:solidFill>
                      <a:schemeClr val="bg1"/>
                    </a:solidFill>
                  </a:tcPr>
                </a:tc>
                <a:tc>
                  <a:txBody>
                    <a:bodyPr/>
                    <a:lstStyle/>
                    <a:p>
                      <a:pPr algn="l" fontAlgn="b"/>
                      <a:r>
                        <a:rPr lang="en-US" sz="1200" b="0" i="0" u="none" strike="noStrike" dirty="0">
                          <a:effectLst/>
                          <a:latin typeface="Arial"/>
                        </a:rPr>
                        <a:t>          -   </a:t>
                      </a:r>
                    </a:p>
                  </a:txBody>
                  <a:tcPr marL="0" marR="0" marT="0" marB="0" anchor="b">
                    <a:lnL>
                      <a:noFill/>
                    </a:lnL>
                    <a:lnR>
                      <a:noFill/>
                    </a:lnR>
                    <a:lnT>
                      <a:noFill/>
                    </a:lnT>
                    <a:lnB>
                      <a:noFill/>
                    </a:lnB>
                    <a:solidFill>
                      <a:schemeClr val="bg1"/>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1"/>
                    </a:solidFill>
                  </a:tcPr>
                </a:tc>
                <a:tc gridSpan="2">
                  <a:txBody>
                    <a:bodyPr/>
                    <a:lstStyle/>
                    <a:p>
                      <a:pPr algn="l" fontAlgn="b"/>
                      <a:r>
                        <a:rPr lang="en-US" sz="1200" b="0" i="0" u="none" strike="noStrike" dirty="0">
                          <a:effectLst/>
                          <a:latin typeface="Arial"/>
                        </a:rPr>
                        <a:t>           -  </a:t>
                      </a:r>
                    </a:p>
                  </a:txBody>
                  <a:tcPr marL="0" marR="0" marT="0" marB="0" anchor="b">
                    <a:lnL>
                      <a:noFill/>
                    </a:lnL>
                    <a:lnR>
                      <a:noFill/>
                    </a:lnR>
                    <a:lnT>
                      <a:noFill/>
                    </a:lnT>
                    <a:lnB>
                      <a:noFill/>
                    </a:lnB>
                    <a:solidFill>
                      <a:schemeClr val="bg1"/>
                    </a:solidFill>
                  </a:tcPr>
                </a:tc>
                <a:tc hMerge="1">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1"/>
                    </a:solidFill>
                  </a:tcPr>
                </a:tc>
                <a:tc>
                  <a:txBody>
                    <a:bodyPr/>
                    <a:lstStyle/>
                    <a:p>
                      <a:endParaRPr lang="en-US" sz="1200" dirty="0"/>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effectLst/>
                          <a:latin typeface="Arial"/>
                        </a:rPr>
                        <a:t>Equity Consideration</a:t>
                      </a:r>
                    </a:p>
                  </a:txBody>
                  <a:tcPr marL="0" marR="0" marT="0" marB="0" anchor="b">
                    <a:lnL>
                      <a:noFill/>
                    </a:lnL>
                    <a:lnR>
                      <a:noFill/>
                    </a:lnR>
                    <a:lnT>
                      <a:noFill/>
                    </a:lnT>
                    <a:lnB>
                      <a:noFill/>
                    </a:lnB>
                    <a:solidFill>
                      <a:schemeClr val="bg2">
                        <a:lumMod val="20000"/>
                        <a:lumOff val="80000"/>
                      </a:schemeClr>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gridSpan="2">
                  <a:txBody>
                    <a:bodyPr/>
                    <a:lstStyle/>
                    <a:p>
                      <a:pPr algn="l" fontAlgn="b"/>
                      <a:r>
                        <a:rPr lang="en-US" sz="1200" b="0" i="0" u="none" strike="noStrike" dirty="0">
                          <a:effectLst/>
                          <a:latin typeface="Arial"/>
                        </a:rPr>
                        <a:t> $   6,187.7 </a:t>
                      </a:r>
                    </a:p>
                  </a:txBody>
                  <a:tcPr marL="0" marR="0" marT="0" marB="0" anchor="b">
                    <a:lnL>
                      <a:noFill/>
                    </a:lnL>
                    <a:lnR>
                      <a:noFill/>
                    </a:lnR>
                    <a:lnT>
                      <a:noFill/>
                    </a:lnT>
                    <a:lnB>
                      <a:noFill/>
                    </a:lnB>
                    <a:solidFill>
                      <a:schemeClr val="bg2">
                        <a:lumMod val="20000"/>
                        <a:lumOff val="80000"/>
                      </a:schemeClr>
                    </a:solidFill>
                  </a:tcPr>
                </a:tc>
                <a:tc hMerge="1">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a:txBody>
                    <a:bodyPr/>
                    <a:lstStyle/>
                    <a:p>
                      <a:pPr algn="l" fontAlgn="b"/>
                      <a:endParaRPr lang="en-US" sz="1100" b="0" i="0" u="none" strike="noStrike" dirty="0">
                        <a:effectLst/>
                        <a:latin typeface="Arial"/>
                      </a:endParaRPr>
                    </a:p>
                  </a:txBody>
                  <a:tcPr marL="0" marR="0" marT="0" marB="0" anchor="b">
                    <a:lnL w="12700" cap="flat" cmpd="sng" algn="ctr">
                      <a:noFill/>
                      <a:prstDash val="solid"/>
                      <a:round/>
                      <a:headEnd type="none" w="med" len="med"/>
                      <a:tailEnd type="none" w="med" len="med"/>
                    </a:lnL>
                    <a:lnR>
                      <a:noFill/>
                    </a:lnR>
                    <a:lnT>
                      <a:noFill/>
                    </a:lnT>
                    <a:lnB>
                      <a:noFill/>
                    </a:lnB>
                  </a:tcPr>
                </a:tc>
              </a:tr>
              <a:tr h="352736">
                <a:tc>
                  <a:txBody>
                    <a:bodyPr/>
                    <a:lstStyle/>
                    <a:p>
                      <a:pPr algn="l" fontAlgn="b"/>
                      <a:endParaRPr lang="en-US" sz="11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effectLst/>
                          <a:latin typeface="Arial"/>
                        </a:rPr>
                        <a:t>   Enterprise Value</a:t>
                      </a:r>
                    </a:p>
                  </a:txBody>
                  <a:tcPr marL="0" marR="0" marT="0" marB="0" anchor="b">
                    <a:lnL>
                      <a:noFill/>
                    </a:lnL>
                    <a:lnR>
                      <a:noFill/>
                    </a:lnR>
                    <a:lnT>
                      <a:noFill/>
                    </a:lnT>
                    <a:lnB>
                      <a:noFill/>
                    </a:lnB>
                    <a:solidFill>
                      <a:schemeClr val="bg1"/>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1"/>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1"/>
                    </a:solidFill>
                  </a:tcPr>
                </a:tc>
                <a:tc gridSpan="2">
                  <a:txBody>
                    <a:bodyPr/>
                    <a:lstStyle/>
                    <a:p>
                      <a:pPr algn="l" fontAlgn="b"/>
                      <a:r>
                        <a:rPr lang="en-US" sz="1200" b="0" i="0" u="none" strike="noStrike" dirty="0">
                          <a:effectLst/>
                          <a:latin typeface="Arial"/>
                        </a:rPr>
                        <a:t> $  5,992.9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hMerge="1">
                  <a:txBody>
                    <a:bodyPr/>
                    <a:lstStyle/>
                    <a:p>
                      <a:pPr algn="l" fontAlgn="b"/>
                      <a:endParaRPr lang="en-US" sz="12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endParaRPr lang="en-US" sz="1800" dirty="0"/>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b"/>
                      <a:r>
                        <a:rPr lang="en-US" sz="11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l" fontAlgn="b"/>
                      <a:r>
                        <a:rPr lang="en-US" sz="1200" b="0" i="0" u="none" strike="noStrike" dirty="0">
                          <a:effectLst/>
                          <a:latin typeface="Arial"/>
                        </a:rPr>
                        <a:t>New Warrants Issued</a:t>
                      </a:r>
                    </a:p>
                  </a:txBody>
                  <a:tcPr marL="0" marR="0" marT="0" marB="0" anchor="b">
                    <a:lnL>
                      <a:noFill/>
                    </a:lnL>
                    <a:lnR>
                      <a:noFill/>
                    </a:lnR>
                    <a:lnT>
                      <a:noFill/>
                    </a:lnT>
                    <a:lnB>
                      <a:noFill/>
                    </a:lnB>
                    <a:solidFill>
                      <a:schemeClr val="bg1"/>
                    </a:solidFill>
                  </a:tcPr>
                </a:tc>
                <a:tc>
                  <a:txBody>
                    <a:bodyPr/>
                    <a:lstStyle/>
                    <a:p>
                      <a:pPr algn="l" fontAlgn="b"/>
                      <a:r>
                        <a:rPr lang="en-US" sz="1200" b="0" i="0" u="none" strike="noStrike" dirty="0">
                          <a:effectLst/>
                          <a:latin typeface="Arial"/>
                        </a:rPr>
                        <a:t>          -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l" fontAlgn="b"/>
                      <a:endParaRPr lang="en-US" sz="1200" b="0" i="0" u="sng" strike="noStrike" dirty="0">
                        <a:effectLst/>
                        <a:latin typeface="Arial"/>
                      </a:endParaRPr>
                    </a:p>
                  </a:txBody>
                  <a:tcPr marL="0" marR="0" marT="0" marB="0" anchor="b">
                    <a:lnL>
                      <a:noFill/>
                    </a:lnL>
                    <a:lnR>
                      <a:noFill/>
                    </a:lnR>
                    <a:lnT>
                      <a:noFill/>
                    </a:lnT>
                    <a:lnB>
                      <a:noFill/>
                    </a:lnB>
                    <a:solidFill>
                      <a:schemeClr val="bg1"/>
                    </a:solidFill>
                  </a:tcPr>
                </a:tc>
                <a:tc gridSpan="2">
                  <a:txBody>
                    <a:bodyPr/>
                    <a:lstStyle/>
                    <a:p>
                      <a:pPr algn="l" fontAlgn="b"/>
                      <a:r>
                        <a:rPr lang="en-US" sz="1200" b="0" i="0" u="none" strike="noStrike" dirty="0">
                          <a:effectLst/>
                          <a:latin typeface="Arial"/>
                        </a:rPr>
                        <a:t>           -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hMerge="1">
                  <a:txBody>
                    <a:bodyPr/>
                    <a:lstStyle/>
                    <a:p>
                      <a:pPr algn="l" fontAlgn="b"/>
                      <a:endParaRPr lang="en-US" sz="1200" b="0" i="0" u="none" strike="noStrike" dirty="0">
                        <a:effectLst/>
                        <a:latin typeface="Arial"/>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endParaRPr lang="en-US" sz="1200" dirty="0"/>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effectLst/>
                          <a:latin typeface="Arial"/>
                        </a:rPr>
                        <a:t>Transaction Expenses  </a:t>
                      </a:r>
                    </a:p>
                  </a:txBody>
                  <a:tcPr marL="0" marR="0" marT="0" marB="0" anchor="b">
                    <a:lnL>
                      <a:noFill/>
                    </a:lnL>
                    <a:lnR>
                      <a:noFill/>
                    </a:lnR>
                    <a:lnT>
                      <a:noFill/>
                    </a:lnT>
                    <a:lnB>
                      <a:noFill/>
                    </a:lnB>
                    <a:solidFill>
                      <a:schemeClr val="bg2">
                        <a:lumMod val="20000"/>
                        <a:lumOff val="80000"/>
                      </a:schemeClr>
                    </a:solidFill>
                  </a:tcPr>
                </a:tc>
                <a:tc>
                  <a:txBody>
                    <a:bodyPr/>
                    <a:lstStyle/>
                    <a:p>
                      <a:pPr algn="ctr" fontAlgn="b"/>
                      <a:r>
                        <a:rPr lang="en-US" sz="1200" b="1" i="0" u="none" strike="noStrike" dirty="0">
                          <a:solidFill>
                            <a:srgbClr val="0000FF"/>
                          </a:solidFill>
                          <a:effectLst/>
                          <a:latin typeface="Arial"/>
                        </a:rPr>
                        <a:t>5 </a:t>
                      </a:r>
                      <a:r>
                        <a:rPr lang="en-US" sz="1200" b="1" i="0" u="none" strike="noStrike" dirty="0" smtClean="0">
                          <a:solidFill>
                            <a:srgbClr val="0000FF"/>
                          </a:solidFill>
                          <a:effectLst/>
                          <a:latin typeface="Arial"/>
                        </a:rPr>
                        <a:t>yrs.</a:t>
                      </a:r>
                      <a:endParaRPr lang="en-US" sz="1200" b="1" i="0" u="none" strike="noStrike" dirty="0">
                        <a:solidFill>
                          <a:srgbClr val="0000FF"/>
                        </a:solidFill>
                        <a:effectLst/>
                        <a:latin typeface="Arial"/>
                      </a:endParaRPr>
                    </a:p>
                  </a:txBody>
                  <a:tcPr marL="0" marR="0" marT="0" marB="0" anchor="b">
                    <a:lnL>
                      <a:noFill/>
                    </a:lnL>
                    <a:lnR>
                      <a:noFill/>
                    </a:lnR>
                    <a:lnT>
                      <a:noFill/>
                    </a:lnT>
                    <a:lnB>
                      <a:noFill/>
                    </a:lnB>
                    <a:solidFill>
                      <a:srgbClr val="FFFF00"/>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gridSpan="2">
                  <a:txBody>
                    <a:bodyPr/>
                    <a:lstStyle/>
                    <a:p>
                      <a:pPr algn="l" fontAlgn="b"/>
                      <a:r>
                        <a:rPr lang="en-US" sz="1200" b="1" i="0" u="none" strike="noStrike" dirty="0">
                          <a:solidFill>
                            <a:srgbClr val="0000FF"/>
                          </a:solidFill>
                          <a:effectLst/>
                          <a:latin typeface="Arial"/>
                        </a:rPr>
                        <a:t>               -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c hMerge="1">
                  <a:txBody>
                    <a:bodyPr/>
                    <a:lstStyle/>
                    <a:p>
                      <a:pPr algn="l" fontAlgn="b"/>
                      <a:endParaRPr lang="en-US" sz="1200" b="1" i="0" u="none" strike="noStrike" dirty="0">
                        <a:solidFill>
                          <a:srgbClr val="0000FF"/>
                        </a:solidFill>
                        <a:effectLst/>
                        <a:latin typeface="Arial"/>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l" fontAlgn="b"/>
                      <a:endParaRPr lang="en-US" sz="1100" b="0" i="0" u="none" strike="noStrike" dirty="0">
                        <a:effectLst/>
                        <a:latin typeface="Arial"/>
                      </a:endParaRPr>
                    </a:p>
                  </a:txBody>
                  <a:tcPr marL="0" marR="0" marT="0" marB="0" anchor="b">
                    <a:lnL w="12700" cap="flat" cmpd="sng" algn="ctr">
                      <a:noFill/>
                      <a:prstDash val="solid"/>
                      <a:round/>
                      <a:headEnd type="none" w="med" len="med"/>
                      <a:tailEnd type="none" w="med" len="med"/>
                    </a:lnL>
                    <a:lnR>
                      <a:noFill/>
                    </a:lnR>
                    <a:lnT>
                      <a:noFill/>
                    </a:lnT>
                    <a:lnB>
                      <a:noFill/>
                    </a:lnB>
                  </a:tcPr>
                </a:tc>
              </a:tr>
              <a:tr h="365760">
                <a:tc>
                  <a:txBody>
                    <a:bodyPr/>
                    <a:lstStyle/>
                    <a:p>
                      <a:pPr algn="l" fontAlgn="b"/>
                      <a:endParaRPr lang="en-US" sz="11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1"/>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1"/>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1"/>
                    </a:solidFill>
                  </a:tcPr>
                </a:tc>
                <a:tc gridSpan="2">
                  <a:txBody>
                    <a:bodyPr/>
                    <a:lstStyle/>
                    <a:p>
                      <a:endParaRPr lang="en-US" sz="1800" dirty="0"/>
                    </a:p>
                  </a:txBody>
                  <a:tcPr marL="0" marR="0" marT="0" marB="0" anchor="b">
                    <a:lnL>
                      <a:noFill/>
                    </a:lnL>
                    <a:lnR>
                      <a:noFill/>
                    </a:lnR>
                    <a:lnT>
                      <a:noFill/>
                    </a:lnT>
                    <a:lnB>
                      <a:noFill/>
                    </a:lnB>
                    <a:solidFill>
                      <a:schemeClr val="bg1"/>
                    </a:solidFill>
                  </a:tcPr>
                </a:tc>
                <a:tc hMerge="1">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1"/>
                    </a:solidFill>
                  </a:tcPr>
                </a:tc>
                <a:tc>
                  <a:txBody>
                    <a:bodyPr/>
                    <a:lstStyle/>
                    <a:p>
                      <a:endParaRPr lang="en-US" sz="1800" dirty="0"/>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b"/>
                      <a:r>
                        <a:rPr lang="en-US" sz="11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l" fontAlgn="b"/>
                      <a:r>
                        <a:rPr lang="en-US" sz="1200" b="0" i="0" u="none" strike="noStrike" dirty="0">
                          <a:effectLst/>
                          <a:latin typeface="Arial"/>
                        </a:rPr>
                        <a:t>   Total Shares</a:t>
                      </a:r>
                    </a:p>
                  </a:txBody>
                  <a:tcPr marL="0" marR="0" marT="0" marB="0" anchor="b">
                    <a:lnL>
                      <a:noFill/>
                    </a:lnL>
                    <a:lnR>
                      <a:noFill/>
                    </a:lnR>
                    <a:lnT>
                      <a:noFill/>
                    </a:lnT>
                    <a:lnB>
                      <a:noFill/>
                    </a:lnB>
                    <a:solidFill>
                      <a:schemeClr val="bg1"/>
                    </a:solidFill>
                  </a:tcPr>
                </a:tc>
                <a:tc>
                  <a:txBody>
                    <a:bodyPr/>
                    <a:lstStyle/>
                    <a:p>
                      <a:pPr algn="l" fontAlgn="b"/>
                      <a:r>
                        <a:rPr lang="en-US" sz="1200" b="0" i="0" u="none" strike="noStrike" dirty="0">
                          <a:effectLst/>
                          <a:latin typeface="Arial"/>
                        </a:rPr>
                        <a:t>     614.9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1"/>
                    </a:solidFill>
                  </a:tcPr>
                </a:tc>
                <a:tc gridSpan="2">
                  <a:txBody>
                    <a:bodyPr/>
                    <a:lstStyle/>
                    <a:p>
                      <a:pPr algn="l" fontAlgn="b"/>
                      <a:r>
                        <a:rPr lang="en-US" sz="1200" b="0" i="0" u="none" strike="noStrike" dirty="0">
                          <a:effectLst/>
                          <a:latin typeface="Arial"/>
                        </a:rPr>
                        <a:t>  </a:t>
                      </a:r>
                      <a:r>
                        <a:rPr lang="en-US" sz="1200" b="0" i="0" u="none" strike="noStrike" dirty="0" smtClean="0">
                          <a:effectLst/>
                          <a:latin typeface="Arial"/>
                        </a:rPr>
                        <a:t>100.0</a:t>
                      </a:r>
                      <a:r>
                        <a:rPr lang="en-US" sz="1200" b="0" i="0" u="none" strike="noStrike" dirty="0">
                          <a:effectLst/>
                          <a:latin typeface="Arial"/>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hMerge="1">
                  <a:txBody>
                    <a:bodyPr/>
                    <a:lstStyle/>
                    <a:p>
                      <a:pPr algn="l" fontAlgn="b"/>
                      <a:endParaRPr lang="en-US" sz="12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endParaRPr lang="en-US" sz="1200" dirty="0"/>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effectLst/>
                          <a:latin typeface="Arial"/>
                        </a:rPr>
                        <a:t>   Total Uses</a:t>
                      </a:r>
                    </a:p>
                  </a:txBody>
                  <a:tcPr marL="0" marR="0" marT="0" marB="0" anchor="b">
                    <a:lnL>
                      <a:noFill/>
                    </a:lnL>
                    <a:lnR>
                      <a:noFill/>
                    </a:lnR>
                    <a:lnT>
                      <a:noFill/>
                    </a:lnT>
                    <a:lnB>
                      <a:noFill/>
                    </a:lnB>
                    <a:solidFill>
                      <a:schemeClr val="bg2">
                        <a:lumMod val="20000"/>
                        <a:lumOff val="80000"/>
                      </a:schemeClr>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solidFill>
                      <a:schemeClr val="bg2">
                        <a:lumMod val="20000"/>
                        <a:lumOff val="80000"/>
                      </a:schemeClr>
                    </a:solidFill>
                  </a:tcPr>
                </a:tc>
                <a:tc gridSpan="2">
                  <a:txBody>
                    <a:bodyPr/>
                    <a:lstStyle/>
                    <a:p>
                      <a:pPr algn="l" fontAlgn="b"/>
                      <a:r>
                        <a:rPr lang="en-US" sz="1200" b="0" i="0" u="none" strike="noStrike" dirty="0">
                          <a:effectLst/>
                          <a:latin typeface="Arial"/>
                        </a:rPr>
                        <a:t> $   6,187.7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hMerge="1">
                  <a:txBody>
                    <a:bodyPr/>
                    <a:lstStyle/>
                    <a:p>
                      <a:pPr algn="l" fontAlgn="b"/>
                      <a:endParaRPr lang="en-US" sz="1200" b="0" i="0" u="none" strike="noStrike" dirty="0">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l" fontAlgn="b"/>
                      <a:endParaRPr lang="en-US" sz="1100" b="0" i="0" u="none" strike="noStrike" dirty="0">
                        <a:effectLst/>
                        <a:latin typeface="Arial"/>
                      </a:endParaRPr>
                    </a:p>
                  </a:txBody>
                  <a:tcPr marL="0" marR="0" marT="0" marB="0" anchor="b">
                    <a:lnL w="12700" cap="flat" cmpd="sng" algn="ctr">
                      <a:noFill/>
                      <a:prstDash val="solid"/>
                      <a:round/>
                      <a:headEnd type="none" w="med" len="med"/>
                      <a:tailEnd type="none" w="med" len="med"/>
                    </a:lnL>
                    <a:lnR>
                      <a:noFill/>
                    </a:lnR>
                    <a:lnT>
                      <a:noFill/>
                    </a:lnT>
                    <a:lnB>
                      <a:noFill/>
                    </a:lnB>
                  </a:tcPr>
                </a:tc>
              </a:tr>
              <a:tr h="322766">
                <a:tc>
                  <a:txBody>
                    <a:bodyPr/>
                    <a:lstStyle/>
                    <a:p>
                      <a:pPr algn="l" fontAlgn="b"/>
                      <a:endParaRPr lang="en-US" sz="11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effectLst/>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effectLst/>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effectLst/>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gn="l" fontAlgn="b"/>
                      <a:r>
                        <a:rPr lang="en-US" sz="1100" b="0" i="0" u="none" strike="noStrike" dirty="0">
                          <a:effectLst/>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l" fontAlgn="b"/>
                      <a:endParaRPr lang="en-US" sz="1100" b="0" i="0" u="none" strike="noStrike">
                        <a:effectLst/>
                        <a:latin typeface="Arial"/>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effectLst/>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effectLst/>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effectLst/>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gn="l" fontAlgn="b"/>
                      <a:r>
                        <a:rPr lang="en-US" sz="1200" b="0" i="0" u="none" strike="noStrike" dirty="0">
                          <a:effectLst/>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l" fontAlgn="b"/>
                      <a:endParaRPr lang="en-US" sz="1200" b="0" i="0" u="none" strike="noStrike" dirty="0">
                        <a:effectLst/>
                        <a:latin typeface="Arial"/>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effectLst/>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effectLst/>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effectLst/>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gn="l" fontAlgn="b"/>
                      <a:r>
                        <a:rPr lang="en-US" sz="1200" b="0" i="0" u="none" strike="noStrike" dirty="0">
                          <a:effectLst/>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l" fontAlgn="b"/>
                      <a:endParaRPr lang="en-US" sz="1200" b="0" i="0" u="none" strike="noStrike" dirty="0">
                        <a:effectLst/>
                        <a:latin typeface="Arial"/>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effectLst/>
                        <a:latin typeface="Arial"/>
                      </a:endParaRPr>
                    </a:p>
                  </a:txBody>
                  <a:tcPr marL="0" marR="0" marT="0" marB="0" anchor="b">
                    <a:lnL w="12700" cap="flat" cmpd="sng" algn="ctr">
                      <a:no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0" y="0"/>
            <a:ext cx="9144000" cy="457200"/>
          </a:xfrm>
          <a:solidFill>
            <a:srgbClr val="92D050"/>
          </a:solidFill>
        </p:spPr>
        <p:txBody>
          <a:bodyPr/>
          <a:lstStyle/>
          <a:p>
            <a:r>
              <a:rPr lang="en-US" sz="3200" dirty="0" smtClean="0"/>
              <a:t>Newco Balance Sheet Worksheet</a:t>
            </a:r>
          </a:p>
        </p:txBody>
      </p:sp>
      <p:graphicFrame>
        <p:nvGraphicFramePr>
          <p:cNvPr id="3" name="Table 2"/>
          <p:cNvGraphicFramePr>
            <a:graphicFrameLocks noGrp="1"/>
          </p:cNvGraphicFramePr>
          <p:nvPr>
            <p:extLst>
              <p:ext uri="{D42A27DB-BD31-4B8C-83A1-F6EECF244321}">
                <p14:modId xmlns:p14="http://schemas.microsoft.com/office/powerpoint/2010/main" val="2652883572"/>
              </p:ext>
            </p:extLst>
          </p:nvPr>
        </p:nvGraphicFramePr>
        <p:xfrm>
          <a:off x="152400" y="533400"/>
          <a:ext cx="8839201" cy="6097598"/>
        </p:xfrm>
        <a:graphic>
          <a:graphicData uri="http://schemas.openxmlformats.org/drawingml/2006/table">
            <a:tbl>
              <a:tblPr/>
              <a:tblGrid>
                <a:gridCol w="116605"/>
                <a:gridCol w="2089146"/>
                <a:gridCol w="116605"/>
                <a:gridCol w="116605"/>
                <a:gridCol w="803268"/>
                <a:gridCol w="116605"/>
                <a:gridCol w="803268"/>
                <a:gridCol w="116605"/>
                <a:gridCol w="803268"/>
                <a:gridCol w="116605"/>
                <a:gridCol w="803268"/>
                <a:gridCol w="116605"/>
                <a:gridCol w="803268"/>
                <a:gridCol w="77734"/>
                <a:gridCol w="116605"/>
                <a:gridCol w="803268"/>
                <a:gridCol w="116605"/>
                <a:gridCol w="803268"/>
              </a:tblGrid>
              <a:tr h="210262">
                <a:tc>
                  <a:txBody>
                    <a:bodyPr/>
                    <a:lstStyle/>
                    <a:p>
                      <a:pPr algn="l" fontAlgn="b"/>
                      <a:endParaRPr lang="en-US" sz="6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gridSpan="3">
                  <a:txBody>
                    <a:bodyPr/>
                    <a:lstStyle/>
                    <a:p>
                      <a:pPr algn="ctr" fontAlgn="b"/>
                      <a:r>
                        <a:rPr lang="en-US" sz="1000" b="1" i="0" u="none" strike="noStrike" dirty="0">
                          <a:effectLst/>
                          <a:latin typeface="Arial"/>
                        </a:rPr>
                        <a:t>Actual 2015</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b"/>
                      <a:r>
                        <a:rPr lang="en-US" sz="1000" b="0" i="0" u="none" strike="noStrike" dirty="0">
                          <a:effectLst/>
                          <a:latin typeface="Arial"/>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000" b="1" i="0" u="none" strike="noStrike" dirty="0">
                          <a:effectLst/>
                          <a:latin typeface="Arial"/>
                        </a:rPr>
                        <a:t>Pre-Trans</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000" b="1" i="0" u="none" strike="noStrike" dirty="0">
                          <a:effectLst/>
                          <a:latin typeface="Arial"/>
                        </a:rPr>
                        <a:t>Trans</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95000"/>
                      </a:schemeClr>
                    </a:solidFill>
                  </a:tcPr>
                </a:tc>
                <a:tc>
                  <a:txBody>
                    <a:bodyPr/>
                    <a:lstStyle/>
                    <a:p>
                      <a:pPr algn="l" fontAlgn="b"/>
                      <a:r>
                        <a:rPr lang="en-US" sz="1000" b="0" i="0" u="none" strike="noStrike" dirty="0">
                          <a:effectLst/>
                          <a:latin typeface="Arial"/>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000" b="1" i="0" u="none" strike="noStrike" dirty="0">
                          <a:effectLst/>
                          <a:latin typeface="Arial"/>
                        </a:rPr>
                        <a:t>Pro Forma</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600" b="1"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endParaRPr lang="en-US" sz="600" b="1"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gridSpan="3">
                  <a:txBody>
                    <a:bodyPr/>
                    <a:lstStyle/>
                    <a:p>
                      <a:pPr algn="ctr" fontAlgn="b"/>
                      <a:r>
                        <a:rPr lang="en-US" sz="600" b="1" i="0" u="none" strike="noStrike" dirty="0">
                          <a:effectLst/>
                          <a:latin typeface="Arial"/>
                        </a:rPr>
                        <a:t>Projections</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210262">
                <a:tc>
                  <a:txBody>
                    <a:bodyPr/>
                    <a:lstStyle/>
                    <a:p>
                      <a:pPr algn="l" fontAlgn="b"/>
                      <a:endParaRPr lang="en-US" sz="6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1" i="0" u="none" strike="noStrike" dirty="0">
                          <a:effectLst/>
                          <a:latin typeface="Arial"/>
                        </a:rPr>
                        <a:t>Acquirer</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effectLst/>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000" b="1" i="0" u="none" strike="noStrike" dirty="0">
                          <a:effectLst/>
                          <a:latin typeface="Arial"/>
                        </a:rPr>
                        <a:t>Target</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1" i="0" u="none" strike="noStrike" dirty="0">
                        <a:effectLst/>
                        <a:latin typeface="Arial"/>
                      </a:endParaRPr>
                    </a:p>
                  </a:txBody>
                  <a:tcPr marL="0" marR="0" marT="0" marB="0" anchor="b">
                    <a:lnL>
                      <a:noFill/>
                    </a:lnL>
                    <a:lnR>
                      <a:noFill/>
                    </a:lnR>
                    <a:lnT>
                      <a:noFill/>
                    </a:lnT>
                    <a:lnB>
                      <a:noFill/>
                    </a:lnB>
                  </a:tcPr>
                </a:tc>
                <a:tc>
                  <a:txBody>
                    <a:bodyPr/>
                    <a:lstStyle/>
                    <a:p>
                      <a:pPr algn="ctr" fontAlgn="b"/>
                      <a:r>
                        <a:rPr lang="en-US" sz="1000" b="1" i="0" u="none" strike="noStrike" dirty="0">
                          <a:effectLst/>
                          <a:latin typeface="Arial"/>
                        </a:rPr>
                        <a:t>Adj</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ctr" fontAlgn="b"/>
                      <a:r>
                        <a:rPr lang="en-US" sz="1000" b="1" i="0" u="none" strike="noStrike" dirty="0">
                          <a:effectLst/>
                          <a:latin typeface="Arial"/>
                        </a:rPr>
                        <a:t>Adj</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95000"/>
                      </a:schemeClr>
                    </a:solidFill>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ctr" fontAlgn="b"/>
                      <a:r>
                        <a:rPr lang="en-US" sz="1000" b="1" i="0" u="none" strike="noStrike" dirty="0">
                          <a:effectLst/>
                          <a:latin typeface="Arial"/>
                        </a:rPr>
                        <a:t>2015</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600" b="1"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1" i="0" u="none" strike="noStrike" dirty="0">
                          <a:effectLst/>
                          <a:latin typeface="Arial"/>
                        </a:rPr>
                        <a:t>2016</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effectLst/>
                        <a:latin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000" b="1" i="0" u="none" strike="noStrike" dirty="0">
                          <a:effectLst/>
                          <a:latin typeface="Arial"/>
                        </a:rPr>
                        <a:t>2017</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262">
                <a:tc>
                  <a:txBody>
                    <a:bodyPr/>
                    <a:lstStyle/>
                    <a:p>
                      <a:pPr algn="l" fontAlgn="b"/>
                      <a:endParaRPr lang="en-US" sz="6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Cash</a:t>
                      </a: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effectLst/>
                          <a:latin typeface="Arial"/>
                        </a:rPr>
                        <a:t> $    4,938.0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       203.9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solidFill>
                          <a:srgbClr val="0000FF"/>
                        </a:solidFill>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   (2,500.0)</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accent3">
                        <a:lumMod val="95000"/>
                      </a:schemeClr>
                    </a:solidFill>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    2,641.9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6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600" b="0"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effectLst/>
                          <a:latin typeface="Arial"/>
                        </a:rPr>
                        <a:t> $    5,236.2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    5,704.6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r>
              <a:tr h="210262">
                <a:tc>
                  <a:txBody>
                    <a:bodyPr/>
                    <a:lstStyle/>
                    <a:p>
                      <a:pPr algn="l" fontAlgn="b"/>
                      <a:endParaRPr lang="en-US" sz="6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Accounts Receivable</a:t>
                      </a: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effectLst/>
                          <a:latin typeface="Arial"/>
                        </a:rPr>
                        <a:t>       2,838.0 </a:t>
                      </a: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102.0 </a:t>
                      </a: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solidFill>
                          <a:srgbClr val="0000FF"/>
                        </a:solidFill>
                        <a:effectLst/>
                        <a:latin typeface="Arial"/>
                      </a:endParaRPr>
                    </a:p>
                  </a:txBody>
                  <a:tcPr marL="0" marR="0" marT="0" marB="0" anchor="b">
                    <a:lnL>
                      <a:noFill/>
                    </a:lnL>
                    <a:lnR>
                      <a:noFill/>
                    </a:lnR>
                    <a:lnT>
                      <a:noFill/>
                    </a:lnT>
                    <a:lnB>
                      <a:noFill/>
                    </a:lnB>
                    <a:solidFill>
                      <a:srgbClr val="FFFF00"/>
                    </a:solidFill>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solidFill>
                          <a:srgbClr val="0000FF"/>
                        </a:solidFill>
                        <a:effectLst/>
                        <a:latin typeface="Arial"/>
                      </a:endParaRPr>
                    </a:p>
                  </a:txBody>
                  <a:tcPr marL="0" marR="0" marT="0" marB="0" anchor="b">
                    <a:lnL>
                      <a:noFill/>
                    </a:lnL>
                    <a:lnR>
                      <a:noFill/>
                    </a:lnR>
                    <a:lnT>
                      <a:noFill/>
                    </a:lnT>
                    <a:lnB>
                      <a:noFill/>
                    </a:lnB>
                    <a:solidFill>
                      <a:schemeClr val="accent3">
                        <a:lumMod val="95000"/>
                      </a:schemeClr>
                    </a:solidFill>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2,940.0 </a:t>
                      </a:r>
                    </a:p>
                  </a:txBody>
                  <a:tcPr marL="0" marR="0" marT="0" marB="0" anchor="b">
                    <a:lnL>
                      <a:noFill/>
                    </a:lnL>
                    <a:lnR>
                      <a:noFill/>
                    </a:lnR>
                    <a:lnT>
                      <a:noFill/>
                    </a:lnT>
                    <a:lnB>
                      <a:noFill/>
                    </a:lnB>
                  </a:tcPr>
                </a:tc>
                <a:tc>
                  <a:txBody>
                    <a:bodyPr/>
                    <a:lstStyle/>
                    <a:p>
                      <a:pPr algn="l" fontAlgn="b"/>
                      <a:r>
                        <a:rPr lang="en-US" sz="6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600" b="0"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effectLst/>
                          <a:latin typeface="Arial"/>
                        </a:rPr>
                        <a:t>       2,979.5 </a:t>
                      </a: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3,087.7 </a:t>
                      </a:r>
                    </a:p>
                  </a:txBody>
                  <a:tcPr marL="0" marR="0" marT="0" marB="0" anchor="b">
                    <a:lnL>
                      <a:noFill/>
                    </a:lnL>
                    <a:lnR>
                      <a:noFill/>
                    </a:lnR>
                    <a:lnT>
                      <a:noFill/>
                    </a:lnT>
                    <a:lnB>
                      <a:noFill/>
                    </a:lnB>
                  </a:tcPr>
                </a:tc>
              </a:tr>
              <a:tr h="210262">
                <a:tc>
                  <a:txBody>
                    <a:bodyPr/>
                    <a:lstStyle/>
                    <a:p>
                      <a:pPr algn="l" fontAlgn="b"/>
                      <a:endParaRPr lang="en-US" sz="6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Inventory</a:t>
                      </a: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effectLst/>
                          <a:latin typeface="Arial"/>
                        </a:rPr>
                        <a:t>       2,015.0 </a:t>
                      </a: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215.4 </a:t>
                      </a: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1" i="0" u="none" strike="noStrike" dirty="0">
                          <a:solidFill>
                            <a:srgbClr val="0000FF"/>
                          </a:solidFill>
                          <a:effectLst/>
                          <a:latin typeface="Arial"/>
                        </a:rPr>
                        <a:t>               -   </a:t>
                      </a:r>
                    </a:p>
                  </a:txBody>
                  <a:tcPr marL="0" marR="0" marT="0" marB="0" anchor="b">
                    <a:lnL>
                      <a:noFill/>
                    </a:lnL>
                    <a:lnR>
                      <a:noFill/>
                    </a:lnR>
                    <a:lnT>
                      <a:noFill/>
                    </a:lnT>
                    <a:lnB>
                      <a:noFill/>
                    </a:lnB>
                    <a:solidFill>
                      <a:srgbClr val="FFFF00"/>
                    </a:solidFill>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solidFill>
                          <a:srgbClr val="0000FF"/>
                        </a:solidFill>
                        <a:effectLst/>
                        <a:latin typeface="Arial"/>
                      </a:endParaRPr>
                    </a:p>
                  </a:txBody>
                  <a:tcPr marL="0" marR="0" marT="0" marB="0" anchor="b">
                    <a:lnL>
                      <a:noFill/>
                    </a:lnL>
                    <a:lnR>
                      <a:noFill/>
                    </a:lnR>
                    <a:lnT>
                      <a:noFill/>
                    </a:lnT>
                    <a:lnB>
                      <a:noFill/>
                    </a:lnB>
                    <a:solidFill>
                      <a:schemeClr val="accent3">
                        <a:lumMod val="95000"/>
                      </a:schemeClr>
                    </a:solidFill>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2,230.4 </a:t>
                      </a:r>
                    </a:p>
                  </a:txBody>
                  <a:tcPr marL="0" marR="0" marT="0" marB="0" anchor="b">
                    <a:lnL>
                      <a:noFill/>
                    </a:lnL>
                    <a:lnR>
                      <a:noFill/>
                    </a:lnR>
                    <a:lnT>
                      <a:noFill/>
                    </a:lnT>
                    <a:lnB>
                      <a:noFill/>
                    </a:lnB>
                  </a:tcPr>
                </a:tc>
                <a:tc>
                  <a:txBody>
                    <a:bodyPr/>
                    <a:lstStyle/>
                    <a:p>
                      <a:pPr algn="l" fontAlgn="b"/>
                      <a:r>
                        <a:rPr lang="en-US" sz="6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600" b="0"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effectLst/>
                          <a:latin typeface="Arial"/>
                        </a:rPr>
                        <a:t>          138.6 </a:t>
                      </a: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138.4 </a:t>
                      </a:r>
                    </a:p>
                  </a:txBody>
                  <a:tcPr marL="0" marR="0" marT="0" marB="0" anchor="b">
                    <a:lnL>
                      <a:noFill/>
                    </a:lnL>
                    <a:lnR>
                      <a:noFill/>
                    </a:lnR>
                    <a:lnT>
                      <a:noFill/>
                    </a:lnT>
                    <a:lnB>
                      <a:noFill/>
                    </a:lnB>
                  </a:tcPr>
                </a:tc>
              </a:tr>
              <a:tr h="210262">
                <a:tc>
                  <a:txBody>
                    <a:bodyPr/>
                    <a:lstStyle/>
                    <a:p>
                      <a:pPr algn="l" fontAlgn="b"/>
                      <a:endParaRPr lang="en-US" sz="6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Other</a:t>
                      </a: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effectLst/>
                          <a:latin typeface="Arial"/>
                        </a:rPr>
                        <a:t>          563.0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19.3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1" i="0" u="none" strike="noStrike" dirty="0">
                        <a:solidFill>
                          <a:srgbClr val="0000FF"/>
                        </a:solidFill>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solidFill>
                          <a:srgbClr val="0000FF"/>
                        </a:solidFill>
                        <a:effectLst/>
                        <a:latin typeface="Arial"/>
                      </a:endParaRPr>
                    </a:p>
                  </a:txBody>
                  <a:tcPr marL="0" marR="0" marT="0" marB="0" anchor="b">
                    <a:lnL>
                      <a:noFill/>
                    </a:lnL>
                    <a:lnR>
                      <a:noFill/>
                    </a:lnR>
                    <a:lnT>
                      <a:noFill/>
                    </a:lnT>
                    <a:lnB>
                      <a:noFill/>
                    </a:lnB>
                    <a:solidFill>
                      <a:schemeClr val="accent3">
                        <a:lumMod val="95000"/>
                      </a:schemeClr>
                    </a:solidFill>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582.3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600" b="0"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effectLst/>
                          <a:latin typeface="Arial"/>
                        </a:rPr>
                        <a:t>          533.4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552.3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210262">
                <a:tc>
                  <a:txBody>
                    <a:bodyPr/>
                    <a:lstStyle/>
                    <a:p>
                      <a:pPr algn="l" fontAlgn="b"/>
                      <a:endParaRPr lang="en-US" sz="6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Current Assets</a:t>
                      </a: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effectLst/>
                          <a:latin typeface="Arial"/>
                        </a:rPr>
                        <a:t>     10,354.0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540.6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1" i="0" u="none" strike="noStrike" dirty="0">
                        <a:solidFill>
                          <a:srgbClr val="0000FF"/>
                        </a:solidFill>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solidFill>
                          <a:srgbClr val="0000FF"/>
                        </a:solidFill>
                        <a:effectLst/>
                        <a:latin typeface="Arial"/>
                      </a:endParaRPr>
                    </a:p>
                  </a:txBody>
                  <a:tcPr marL="0" marR="0" marT="0" marB="0" anchor="b">
                    <a:lnL>
                      <a:noFill/>
                    </a:lnL>
                    <a:lnR>
                      <a:noFill/>
                    </a:lnR>
                    <a:lnT>
                      <a:noFill/>
                    </a:lnT>
                    <a:lnB>
                      <a:noFill/>
                    </a:lnB>
                    <a:solidFill>
                      <a:schemeClr val="accent3">
                        <a:lumMod val="95000"/>
                      </a:schemeClr>
                    </a:solidFill>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8,394.6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6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600" b="0"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effectLst/>
                          <a:latin typeface="Arial"/>
                        </a:rPr>
                        <a:t>       8,887.7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9,482.9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r>
              <a:tr h="210262">
                <a:tc>
                  <a:txBody>
                    <a:bodyPr/>
                    <a:lstStyle/>
                    <a:p>
                      <a:pPr algn="l" fontAlgn="b"/>
                      <a:endParaRPr lang="en-US" sz="6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Property, Plant, &amp; Equipment</a:t>
                      </a: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effectLst/>
                          <a:latin typeface="Arial"/>
                        </a:rPr>
                        <a:t>       4,906.0 </a:t>
                      </a: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162.9 </a:t>
                      </a: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1" i="0" u="none" strike="noStrike" dirty="0">
                          <a:solidFill>
                            <a:srgbClr val="0000FF"/>
                          </a:solidFill>
                          <a:effectLst/>
                          <a:latin typeface="Arial"/>
                        </a:rPr>
                        <a:t>               -   </a:t>
                      </a:r>
                    </a:p>
                  </a:txBody>
                  <a:tcPr marL="0" marR="0" marT="0" marB="0" anchor="b">
                    <a:lnL>
                      <a:noFill/>
                    </a:lnL>
                    <a:lnR>
                      <a:noFill/>
                    </a:lnR>
                    <a:lnT>
                      <a:noFill/>
                    </a:lnT>
                    <a:lnB>
                      <a:noFill/>
                    </a:lnB>
                    <a:solidFill>
                      <a:srgbClr val="FFFF00"/>
                    </a:solidFill>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solidFill>
                          <a:srgbClr val="0000FF"/>
                        </a:solidFill>
                        <a:effectLst/>
                        <a:latin typeface="Arial"/>
                      </a:endParaRPr>
                    </a:p>
                  </a:txBody>
                  <a:tcPr marL="0" marR="0" marT="0" marB="0" anchor="b">
                    <a:lnL>
                      <a:noFill/>
                    </a:lnL>
                    <a:lnR>
                      <a:noFill/>
                    </a:lnR>
                    <a:lnT>
                      <a:noFill/>
                    </a:lnT>
                    <a:lnB>
                      <a:noFill/>
                    </a:lnB>
                    <a:solidFill>
                      <a:schemeClr val="accent3">
                        <a:lumMod val="95000"/>
                      </a:schemeClr>
                    </a:solidFill>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5,068.9 </a:t>
                      </a:r>
                    </a:p>
                  </a:txBody>
                  <a:tcPr marL="0" marR="0" marT="0" marB="0" anchor="b">
                    <a:lnL>
                      <a:noFill/>
                    </a:lnL>
                    <a:lnR>
                      <a:noFill/>
                    </a:lnR>
                    <a:lnT>
                      <a:noFill/>
                    </a:lnT>
                    <a:lnB>
                      <a:noFill/>
                    </a:lnB>
                  </a:tcPr>
                </a:tc>
                <a:tc>
                  <a:txBody>
                    <a:bodyPr/>
                    <a:lstStyle/>
                    <a:p>
                      <a:pPr algn="l" fontAlgn="b"/>
                      <a:r>
                        <a:rPr lang="en-US" sz="6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600" b="0"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effectLst/>
                          <a:latin typeface="Arial"/>
                        </a:rPr>
                        <a:t>       5,504.4 </a:t>
                      </a: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5,953.8 </a:t>
                      </a:r>
                    </a:p>
                  </a:txBody>
                  <a:tcPr marL="0" marR="0" marT="0" marB="0" anchor="b">
                    <a:lnL>
                      <a:noFill/>
                    </a:lnL>
                    <a:lnR>
                      <a:noFill/>
                    </a:lnR>
                    <a:lnT>
                      <a:noFill/>
                    </a:lnT>
                    <a:lnB>
                      <a:noFill/>
                    </a:lnB>
                  </a:tcPr>
                </a:tc>
              </a:tr>
              <a:tr h="210262">
                <a:tc>
                  <a:txBody>
                    <a:bodyPr/>
                    <a:lstStyle/>
                    <a:p>
                      <a:pPr algn="l" fontAlgn="b"/>
                      <a:endParaRPr lang="en-US" sz="6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Accumulated Depreciation</a:t>
                      </a: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effectLst/>
                          <a:latin typeface="Arial"/>
                        </a:rPr>
                        <a:t>      (2,791.0)</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(86.8)</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1" i="0" u="none" strike="noStrike" dirty="0">
                          <a:solidFill>
                            <a:srgbClr val="0000FF"/>
                          </a:solidFill>
                          <a:effectLst/>
                          <a:latin typeface="Arial"/>
                        </a:rPr>
                        <a:t>               -   </a:t>
                      </a:r>
                    </a:p>
                  </a:txBody>
                  <a:tcPr marL="0" marR="0" marT="0" marB="0" anchor="b">
                    <a:lnL>
                      <a:noFill/>
                    </a:lnL>
                    <a:lnR>
                      <a:noFill/>
                    </a:lnR>
                    <a:lnT>
                      <a:noFill/>
                    </a:lnT>
                    <a:lnB>
                      <a:noFill/>
                    </a:lnB>
                    <a:solidFill>
                      <a:srgbClr val="FFFF00"/>
                    </a:solidFill>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solidFill>
                          <a:srgbClr val="0000FF"/>
                        </a:solidFill>
                        <a:effectLst/>
                        <a:latin typeface="Arial"/>
                      </a:endParaRPr>
                    </a:p>
                  </a:txBody>
                  <a:tcPr marL="0" marR="0" marT="0" marB="0" anchor="b">
                    <a:lnL>
                      <a:noFill/>
                    </a:lnL>
                    <a:lnR>
                      <a:noFill/>
                    </a:lnR>
                    <a:lnT>
                      <a:noFill/>
                    </a:lnT>
                    <a:lnB>
                      <a:noFill/>
                    </a:lnB>
                    <a:solidFill>
                      <a:schemeClr val="accent3">
                        <a:lumMod val="95000"/>
                      </a:schemeClr>
                    </a:solidFill>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(2,877.8)</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600" b="0"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effectLst/>
                          <a:latin typeface="Arial"/>
                        </a:rPr>
                        <a:t>      (3,229.0)</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(3,596.2)</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210262">
                <a:tc>
                  <a:txBody>
                    <a:bodyPr/>
                    <a:lstStyle/>
                    <a:p>
                      <a:pPr algn="l" fontAlgn="b"/>
                      <a:endParaRPr lang="en-US" sz="6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Net Property, Plant, &amp; Equipment</a:t>
                      </a: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effectLst/>
                          <a:latin typeface="Arial"/>
                        </a:rPr>
                        <a:t>       2,115.0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76.1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1" i="0" u="none" strike="noStrike" dirty="0">
                        <a:solidFill>
                          <a:srgbClr val="0000FF"/>
                        </a:solidFill>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solidFill>
                          <a:srgbClr val="0000FF"/>
                        </a:solidFill>
                        <a:effectLst/>
                        <a:latin typeface="Arial"/>
                      </a:endParaRPr>
                    </a:p>
                  </a:txBody>
                  <a:tcPr marL="0" marR="0" marT="0" marB="0" anchor="b">
                    <a:lnL>
                      <a:noFill/>
                    </a:lnL>
                    <a:lnR>
                      <a:noFill/>
                    </a:lnR>
                    <a:lnT>
                      <a:noFill/>
                    </a:lnT>
                    <a:lnB>
                      <a:noFill/>
                    </a:lnB>
                    <a:solidFill>
                      <a:schemeClr val="accent3">
                        <a:lumMod val="95000"/>
                      </a:schemeClr>
                    </a:solidFill>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2,191.1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6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600" b="0"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effectLst/>
                          <a:latin typeface="Arial"/>
                        </a:rPr>
                        <a:t>       2,275.3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2,357.6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r>
              <a:tr h="210262">
                <a:tc>
                  <a:txBody>
                    <a:bodyPr/>
                    <a:lstStyle/>
                    <a:p>
                      <a:pPr algn="l" fontAlgn="b"/>
                      <a:endParaRPr lang="en-US" sz="6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Goodwill</a:t>
                      </a: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effectLst/>
                          <a:latin typeface="Arial"/>
                        </a:rPr>
                        <a:t>          205.0 </a:t>
                      </a: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   </a:t>
                      </a: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1" i="0" u="none" strike="noStrike" dirty="0">
                          <a:solidFill>
                            <a:srgbClr val="0000FF"/>
                          </a:solidFill>
                          <a:effectLst/>
                          <a:latin typeface="Arial"/>
                        </a:rPr>
                        <a:t>               -   </a:t>
                      </a:r>
                    </a:p>
                  </a:txBody>
                  <a:tcPr marL="0" marR="0" marT="0" marB="0" anchor="b">
                    <a:lnL>
                      <a:noFill/>
                    </a:lnL>
                    <a:lnR>
                      <a:noFill/>
                    </a:lnR>
                    <a:lnT>
                      <a:noFill/>
                    </a:lnT>
                    <a:lnB>
                      <a:noFill/>
                    </a:lnB>
                    <a:solidFill>
                      <a:srgbClr val="FFFF00"/>
                    </a:solidFill>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5,690.7 </a:t>
                      </a:r>
                    </a:p>
                  </a:txBody>
                  <a:tcPr marL="0" marR="0" marT="0" marB="0" anchor="b">
                    <a:lnL>
                      <a:noFill/>
                    </a:lnL>
                    <a:lnR>
                      <a:noFill/>
                    </a:lnR>
                    <a:lnT>
                      <a:noFill/>
                    </a:lnT>
                    <a:lnB>
                      <a:noFill/>
                    </a:lnB>
                    <a:solidFill>
                      <a:schemeClr val="accent3">
                        <a:lumMod val="95000"/>
                      </a:schemeClr>
                    </a:solidFill>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5,895.7 </a:t>
                      </a:r>
                    </a:p>
                  </a:txBody>
                  <a:tcPr marL="0" marR="0" marT="0" marB="0" anchor="b">
                    <a:lnL>
                      <a:noFill/>
                    </a:lnL>
                    <a:lnR>
                      <a:noFill/>
                    </a:lnR>
                    <a:lnT>
                      <a:noFill/>
                    </a:lnT>
                    <a:lnB>
                      <a:noFill/>
                    </a:lnB>
                  </a:tcPr>
                </a:tc>
                <a:tc>
                  <a:txBody>
                    <a:bodyPr/>
                    <a:lstStyle/>
                    <a:p>
                      <a:pPr algn="l" fontAlgn="b"/>
                      <a:r>
                        <a:rPr lang="en-US" sz="6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600" b="0"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effectLst/>
                          <a:latin typeface="Arial"/>
                        </a:rPr>
                        <a:t>       5,883.7 </a:t>
                      </a: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5,871.7 </a:t>
                      </a:r>
                    </a:p>
                  </a:txBody>
                  <a:tcPr marL="0" marR="0" marT="0" marB="0" anchor="b">
                    <a:lnL>
                      <a:noFill/>
                    </a:lnL>
                    <a:lnR>
                      <a:noFill/>
                    </a:lnR>
                    <a:lnT>
                      <a:noFill/>
                    </a:lnT>
                    <a:lnB>
                      <a:noFill/>
                    </a:lnB>
                  </a:tcPr>
                </a:tc>
              </a:tr>
              <a:tr h="210262">
                <a:tc>
                  <a:txBody>
                    <a:bodyPr/>
                    <a:lstStyle/>
                    <a:p>
                      <a:pPr algn="l" fontAlgn="b"/>
                      <a:endParaRPr lang="en-US" sz="6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Intangible Assets</a:t>
                      </a: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effectLst/>
                          <a:latin typeface="Arial"/>
                        </a:rPr>
                        <a:t>          487.0 </a:t>
                      </a: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3.9 </a:t>
                      </a: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solidFill>
                          <a:srgbClr val="0000FF"/>
                        </a:solidFill>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solidFill>
                      <a:schemeClr val="accent3">
                        <a:lumMod val="95000"/>
                      </a:schemeClr>
                    </a:solidFill>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490.9 </a:t>
                      </a:r>
                    </a:p>
                  </a:txBody>
                  <a:tcPr marL="0" marR="0" marT="0" marB="0" anchor="b">
                    <a:lnL>
                      <a:noFill/>
                    </a:lnL>
                    <a:lnR>
                      <a:noFill/>
                    </a:lnR>
                    <a:lnT>
                      <a:noFill/>
                    </a:lnT>
                    <a:lnB>
                      <a:noFill/>
                    </a:lnB>
                  </a:tcPr>
                </a:tc>
                <a:tc>
                  <a:txBody>
                    <a:bodyPr/>
                    <a:lstStyle/>
                    <a:p>
                      <a:pPr algn="l" fontAlgn="b"/>
                      <a:r>
                        <a:rPr lang="en-US" sz="6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600" b="0"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effectLst/>
                          <a:latin typeface="Arial"/>
                        </a:rPr>
                        <a:t>          390.9 </a:t>
                      </a: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290.9 </a:t>
                      </a:r>
                    </a:p>
                  </a:txBody>
                  <a:tcPr marL="0" marR="0" marT="0" marB="0" anchor="b">
                    <a:lnL>
                      <a:noFill/>
                    </a:lnL>
                    <a:lnR>
                      <a:noFill/>
                    </a:lnR>
                    <a:lnT>
                      <a:noFill/>
                    </a:lnT>
                    <a:lnB>
                      <a:noFill/>
                    </a:lnB>
                  </a:tcPr>
                </a:tc>
              </a:tr>
              <a:tr h="210262">
                <a:tc>
                  <a:txBody>
                    <a:bodyPr/>
                    <a:lstStyle/>
                    <a:p>
                      <a:pPr algn="l" fontAlgn="b"/>
                      <a:endParaRPr lang="en-US" sz="6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Deferred Taxes</a:t>
                      </a: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effectLst/>
                          <a:latin typeface="Arial"/>
                        </a:rPr>
                        <a:t>       1,184.0 </a:t>
                      </a: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36.6 </a:t>
                      </a: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solidFill>
                          <a:srgbClr val="0000FF"/>
                        </a:solidFill>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solidFill>
                          <a:srgbClr val="0000FF"/>
                        </a:solidFill>
                        <a:effectLst/>
                        <a:latin typeface="Arial"/>
                      </a:endParaRPr>
                    </a:p>
                  </a:txBody>
                  <a:tcPr marL="0" marR="0" marT="0" marB="0" anchor="b">
                    <a:lnL>
                      <a:noFill/>
                    </a:lnL>
                    <a:lnR>
                      <a:noFill/>
                    </a:lnR>
                    <a:lnT>
                      <a:noFill/>
                    </a:lnT>
                    <a:lnB>
                      <a:noFill/>
                    </a:lnB>
                    <a:solidFill>
                      <a:schemeClr val="accent3">
                        <a:lumMod val="95000"/>
                      </a:schemeClr>
                    </a:solidFill>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1,220.6 </a:t>
                      </a:r>
                    </a:p>
                  </a:txBody>
                  <a:tcPr marL="0" marR="0" marT="0" marB="0" anchor="b">
                    <a:lnL>
                      <a:noFill/>
                    </a:lnL>
                    <a:lnR>
                      <a:noFill/>
                    </a:lnR>
                    <a:lnT>
                      <a:noFill/>
                    </a:lnT>
                    <a:lnB>
                      <a:noFill/>
                    </a:lnB>
                  </a:tcPr>
                </a:tc>
                <a:tc>
                  <a:txBody>
                    <a:bodyPr/>
                    <a:lstStyle/>
                    <a:p>
                      <a:pPr algn="l" fontAlgn="b"/>
                      <a:r>
                        <a:rPr lang="en-US" sz="6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600" b="0"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effectLst/>
                          <a:latin typeface="Arial"/>
                        </a:rPr>
                        <a:t>       1,275.6 </a:t>
                      </a: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1,330.6 </a:t>
                      </a:r>
                    </a:p>
                  </a:txBody>
                  <a:tcPr marL="0" marR="0" marT="0" marB="0" anchor="b">
                    <a:lnL>
                      <a:noFill/>
                    </a:lnL>
                    <a:lnR>
                      <a:noFill/>
                    </a:lnR>
                    <a:lnT>
                      <a:noFill/>
                    </a:lnT>
                    <a:lnB>
                      <a:noFill/>
                    </a:lnB>
                  </a:tcPr>
                </a:tc>
              </a:tr>
              <a:tr h="210262">
                <a:tc>
                  <a:txBody>
                    <a:bodyPr/>
                    <a:lstStyle/>
                    <a:p>
                      <a:pPr algn="l" fontAlgn="b"/>
                      <a:endParaRPr lang="en-US" sz="6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Other</a:t>
                      </a: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effectLst/>
                          <a:latin typeface="Arial"/>
                        </a:rPr>
                        <a:t>            53.0 </a:t>
                      </a: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18.2 </a:t>
                      </a: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solidFill>
                          <a:srgbClr val="0000FF"/>
                        </a:solidFill>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solidFill>
                          <a:srgbClr val="0000FF"/>
                        </a:solidFill>
                        <a:effectLst/>
                        <a:latin typeface="Arial"/>
                      </a:endParaRPr>
                    </a:p>
                  </a:txBody>
                  <a:tcPr marL="0" marR="0" marT="0" marB="0" anchor="b">
                    <a:lnL>
                      <a:noFill/>
                    </a:lnL>
                    <a:lnR>
                      <a:noFill/>
                    </a:lnR>
                    <a:lnT>
                      <a:noFill/>
                    </a:lnT>
                    <a:lnB>
                      <a:noFill/>
                    </a:lnB>
                    <a:solidFill>
                      <a:schemeClr val="accent3">
                        <a:lumMod val="95000"/>
                      </a:schemeClr>
                    </a:solidFill>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71.2 </a:t>
                      </a:r>
                    </a:p>
                  </a:txBody>
                  <a:tcPr marL="0" marR="0" marT="0" marB="0" anchor="b">
                    <a:lnL>
                      <a:noFill/>
                    </a:lnL>
                    <a:lnR>
                      <a:noFill/>
                    </a:lnR>
                    <a:lnT>
                      <a:noFill/>
                    </a:lnT>
                    <a:lnB>
                      <a:noFill/>
                    </a:lnB>
                  </a:tcPr>
                </a:tc>
                <a:tc>
                  <a:txBody>
                    <a:bodyPr/>
                    <a:lstStyle/>
                    <a:p>
                      <a:pPr algn="l" fontAlgn="b"/>
                      <a:r>
                        <a:rPr lang="en-US" sz="6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600" b="0"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effectLst/>
                          <a:latin typeface="Arial"/>
                        </a:rPr>
                        <a:t>            71.2 </a:t>
                      </a: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71.2 </a:t>
                      </a:r>
                    </a:p>
                  </a:txBody>
                  <a:tcPr marL="0" marR="0" marT="0" marB="0" anchor="b">
                    <a:lnL>
                      <a:noFill/>
                    </a:lnL>
                    <a:lnR>
                      <a:noFill/>
                    </a:lnR>
                    <a:lnT>
                      <a:noFill/>
                    </a:lnT>
                    <a:lnB>
                      <a:noFill/>
                    </a:lnB>
                  </a:tcPr>
                </a:tc>
              </a:tr>
              <a:tr h="210262">
                <a:tc>
                  <a:txBody>
                    <a:bodyPr/>
                    <a:lstStyle/>
                    <a:p>
                      <a:pPr algn="l" fontAlgn="b"/>
                      <a:endParaRPr lang="en-US" sz="6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1" i="0" u="none" strike="noStrike" dirty="0">
                          <a:effectLst/>
                          <a:latin typeface="Arial"/>
                        </a:rPr>
                        <a:t>Total Assets</a:t>
                      </a:r>
                    </a:p>
                  </a:txBody>
                  <a:tcPr marL="0" marR="0" marT="0" marB="0" anchor="b">
                    <a:lnL>
                      <a:noFill/>
                    </a:lnL>
                    <a:lnR>
                      <a:noFill/>
                    </a:lnR>
                    <a:lnT>
                      <a:noFill/>
                    </a:lnT>
                    <a:lnB>
                      <a:noFill/>
                    </a:lnB>
                  </a:tcPr>
                </a:tc>
                <a:tc>
                  <a:txBody>
                    <a:bodyPr/>
                    <a:lstStyle/>
                    <a:p>
                      <a:pPr algn="l" fontAlgn="b"/>
                      <a:endParaRPr lang="en-US" sz="1000" b="1"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1" i="0" u="none" strike="noStrike" dirty="0">
                          <a:effectLst/>
                          <a:latin typeface="Arial"/>
                        </a:rPr>
                        <a:t> $   14,398.0 </a:t>
                      </a:r>
                    </a:p>
                  </a:txBody>
                  <a:tcPr marL="0" marR="0" marT="0" marB="0" anchor="b">
                    <a:lnL>
                      <a:noFill/>
                    </a:lnL>
                    <a:lnR>
                      <a:noFill/>
                    </a:lnR>
                    <a:lnT w="6350" cap="flat" cmpd="sng" algn="ctr">
                      <a:no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1" i="0" u="none" strike="noStrike" dirty="0">
                          <a:effectLst/>
                          <a:latin typeface="Arial"/>
                        </a:rPr>
                        <a:t> $       675.4 </a:t>
                      </a:r>
                    </a:p>
                  </a:txBody>
                  <a:tcPr marL="0" marR="0" marT="0" marB="0" anchor="b">
                    <a:lnL>
                      <a:noFill/>
                    </a:lnL>
                    <a:lnR>
                      <a:noFill/>
                    </a:lnR>
                    <a:lnT w="6350" cap="flat" cmpd="sng" algn="ctr">
                      <a:no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1000" b="1"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1" i="0" u="none" strike="noStrike" dirty="0">
                        <a:solidFill>
                          <a:srgbClr val="0000FF"/>
                        </a:solidFill>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1" i="0" u="none" strike="noStrike" dirty="0">
                        <a:solidFill>
                          <a:srgbClr val="0000FF"/>
                        </a:solidFill>
                        <a:effectLst/>
                        <a:latin typeface="Arial"/>
                      </a:endParaRPr>
                    </a:p>
                  </a:txBody>
                  <a:tcPr marL="0" marR="0" marT="0" marB="0" anchor="b">
                    <a:lnL>
                      <a:noFill/>
                    </a:lnL>
                    <a:lnR>
                      <a:noFill/>
                    </a:lnR>
                    <a:lnT>
                      <a:noFill/>
                    </a:lnT>
                    <a:lnB>
                      <a:noFill/>
                    </a:lnB>
                    <a:solidFill>
                      <a:schemeClr val="accent3">
                        <a:lumMod val="95000"/>
                      </a:schemeClr>
                    </a:solidFill>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1" i="0" u="none" strike="noStrike" dirty="0">
                          <a:effectLst/>
                          <a:latin typeface="Arial"/>
                        </a:rPr>
                        <a:t> $   18,264.1 </a:t>
                      </a:r>
                    </a:p>
                  </a:txBody>
                  <a:tcPr marL="0" marR="0" marT="0" marB="0" anchor="b">
                    <a:lnL>
                      <a:noFill/>
                    </a:lnL>
                    <a:lnR>
                      <a:noFill/>
                    </a:lnR>
                    <a:lnT w="6350" cap="flat" cmpd="sng" algn="ctr">
                      <a:no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600" b="1"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1" i="0" u="none" strike="noStrike" dirty="0">
                          <a:effectLst/>
                          <a:latin typeface="Arial"/>
                        </a:rPr>
                        <a:t> $   18,784.4 </a:t>
                      </a:r>
                    </a:p>
                  </a:txBody>
                  <a:tcPr marL="0" marR="0" marT="0" marB="0" anchor="b">
                    <a:lnL>
                      <a:noFill/>
                    </a:lnL>
                    <a:lnR>
                      <a:noFill/>
                    </a:lnR>
                    <a:lnT w="6350" cap="flat" cmpd="sng" algn="ctr">
                      <a:no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1" i="0" u="none" strike="noStrike" dirty="0">
                          <a:effectLst/>
                          <a:latin typeface="Arial"/>
                        </a:rPr>
                        <a:t> $   19,404.9 </a:t>
                      </a:r>
                    </a:p>
                  </a:txBody>
                  <a:tcPr marL="0" marR="0" marT="0" marB="0" anchor="b">
                    <a:lnL>
                      <a:noFill/>
                    </a:lnL>
                    <a:lnR>
                      <a:noFill/>
                    </a:lnR>
                    <a:lnT w="6350" cap="flat" cmpd="sng" algn="ctr">
                      <a:no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210262">
                <a:tc>
                  <a:txBody>
                    <a:bodyPr/>
                    <a:lstStyle/>
                    <a:p>
                      <a:pPr algn="l" fontAlgn="b"/>
                      <a:endParaRPr lang="en-US" sz="6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Accounts Payable</a:t>
                      </a: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effectLst/>
                          <a:latin typeface="Arial"/>
                        </a:rPr>
                        <a:t>       1,289.0 </a:t>
                      </a: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84.7 </a:t>
                      </a: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solidFill>
                          <a:srgbClr val="0000FF"/>
                        </a:solidFill>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solidFill>
                          <a:srgbClr val="0000FF"/>
                        </a:solidFill>
                        <a:effectLst/>
                        <a:latin typeface="Arial"/>
                      </a:endParaRPr>
                    </a:p>
                  </a:txBody>
                  <a:tcPr marL="0" marR="0" marT="0" marB="0" anchor="b">
                    <a:lnL>
                      <a:noFill/>
                    </a:lnL>
                    <a:lnR>
                      <a:noFill/>
                    </a:lnR>
                    <a:lnT>
                      <a:noFill/>
                    </a:lnT>
                    <a:lnB>
                      <a:noFill/>
                    </a:lnB>
                    <a:solidFill>
                      <a:schemeClr val="accent3">
                        <a:lumMod val="95000"/>
                      </a:schemeClr>
                    </a:solidFill>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1,373.7 </a:t>
                      </a: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6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600" b="0"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effectLst/>
                          <a:latin typeface="Arial"/>
                        </a:rPr>
                        <a:t>       1,339.2 </a:t>
                      </a: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1,364.5 </a:t>
                      </a: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r>
              <a:tr h="210262">
                <a:tc>
                  <a:txBody>
                    <a:bodyPr/>
                    <a:lstStyle/>
                    <a:p>
                      <a:pPr algn="l" fontAlgn="b"/>
                      <a:endParaRPr lang="en-US" sz="6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Other</a:t>
                      </a: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effectLst/>
                          <a:latin typeface="Arial"/>
                        </a:rPr>
                        <a:t>       2,069.0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64.4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solidFill>
                          <a:srgbClr val="0000FF"/>
                        </a:solidFill>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solidFill>
                          <a:srgbClr val="0000FF"/>
                        </a:solidFill>
                        <a:effectLst/>
                        <a:latin typeface="Arial"/>
                      </a:endParaRPr>
                    </a:p>
                  </a:txBody>
                  <a:tcPr marL="0" marR="0" marT="0" marB="0" anchor="b">
                    <a:lnL>
                      <a:noFill/>
                    </a:lnL>
                    <a:lnR>
                      <a:noFill/>
                    </a:lnR>
                    <a:lnT>
                      <a:noFill/>
                    </a:lnT>
                    <a:lnB>
                      <a:noFill/>
                    </a:lnB>
                    <a:solidFill>
                      <a:schemeClr val="accent3">
                        <a:lumMod val="95000"/>
                      </a:schemeClr>
                    </a:solidFill>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2,133.4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600" b="0"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effectLst/>
                          <a:latin typeface="Arial"/>
                        </a:rPr>
                        <a:t>       2,279.2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2,295.5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210262">
                <a:tc>
                  <a:txBody>
                    <a:bodyPr/>
                    <a:lstStyle/>
                    <a:p>
                      <a:pPr algn="l" fontAlgn="b"/>
                      <a:endParaRPr lang="en-US" sz="6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Current Liabilities</a:t>
                      </a: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effectLst/>
                          <a:latin typeface="Arial"/>
                        </a:rPr>
                        <a:t>       3,358.0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149.1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solidFill>
                          <a:srgbClr val="0000FF"/>
                        </a:solidFill>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solidFill>
                          <a:srgbClr val="0000FF"/>
                        </a:solidFill>
                        <a:effectLst/>
                        <a:latin typeface="Arial"/>
                      </a:endParaRPr>
                    </a:p>
                  </a:txBody>
                  <a:tcPr marL="0" marR="0" marT="0" marB="0" anchor="b">
                    <a:lnL>
                      <a:noFill/>
                    </a:lnL>
                    <a:lnR>
                      <a:noFill/>
                    </a:lnR>
                    <a:lnT>
                      <a:noFill/>
                    </a:lnT>
                    <a:lnB>
                      <a:noFill/>
                    </a:lnB>
                    <a:solidFill>
                      <a:schemeClr val="accent3">
                        <a:lumMod val="95000"/>
                      </a:schemeClr>
                    </a:solidFill>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3,507.1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6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600" b="0"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effectLst/>
                          <a:latin typeface="Arial"/>
                        </a:rPr>
                        <a:t>       3,618.4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3,660.0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r>
              <a:tr h="210262">
                <a:tc>
                  <a:txBody>
                    <a:bodyPr/>
                    <a:lstStyle/>
                    <a:p>
                      <a:pPr algn="l" fontAlgn="b"/>
                      <a:endParaRPr lang="en-US" sz="6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smtClean="0">
                          <a:effectLst/>
                          <a:latin typeface="Arial"/>
                        </a:rPr>
                        <a:t>Senior</a:t>
                      </a:r>
                      <a:r>
                        <a:rPr lang="en-US" sz="1000" b="0" i="0" u="none" strike="noStrike" baseline="0" dirty="0" smtClean="0">
                          <a:effectLst/>
                          <a:latin typeface="Arial"/>
                        </a:rPr>
                        <a:t> </a:t>
                      </a:r>
                      <a:r>
                        <a:rPr lang="en-US" sz="1000" b="0" i="0" u="none" strike="noStrike" dirty="0" smtClean="0">
                          <a:effectLst/>
                          <a:latin typeface="Arial"/>
                        </a:rPr>
                        <a:t>Debt</a:t>
                      </a:r>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effectLst/>
                          <a:latin typeface="Arial"/>
                        </a:rPr>
                        <a:t>          276.0 </a:t>
                      </a: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9.1 </a:t>
                      </a: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solidFill>
                          <a:srgbClr val="0000FF"/>
                        </a:solidFill>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593.8 </a:t>
                      </a:r>
                    </a:p>
                  </a:txBody>
                  <a:tcPr marL="0" marR="0" marT="0" marB="0" anchor="b">
                    <a:lnL>
                      <a:noFill/>
                    </a:lnL>
                    <a:lnR>
                      <a:noFill/>
                    </a:lnR>
                    <a:lnT>
                      <a:noFill/>
                    </a:lnT>
                    <a:lnB>
                      <a:noFill/>
                    </a:lnB>
                    <a:solidFill>
                      <a:schemeClr val="accent3">
                        <a:lumMod val="95000"/>
                      </a:schemeClr>
                    </a:solidFill>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878.9 </a:t>
                      </a:r>
                    </a:p>
                  </a:txBody>
                  <a:tcPr marL="0" marR="0" marT="0" marB="0" anchor="b">
                    <a:lnL>
                      <a:noFill/>
                    </a:lnL>
                    <a:lnR>
                      <a:noFill/>
                    </a:lnR>
                    <a:lnT>
                      <a:noFill/>
                    </a:lnT>
                    <a:lnB>
                      <a:noFill/>
                    </a:lnB>
                  </a:tcPr>
                </a:tc>
                <a:tc>
                  <a:txBody>
                    <a:bodyPr/>
                    <a:lstStyle/>
                    <a:p>
                      <a:pPr algn="l" fontAlgn="b"/>
                      <a:r>
                        <a:rPr lang="en-US" sz="6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600" b="0"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effectLst/>
                          <a:latin typeface="Arial"/>
                        </a:rPr>
                        <a:t>          804.7 </a:t>
                      </a: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730.5 </a:t>
                      </a:r>
                    </a:p>
                  </a:txBody>
                  <a:tcPr marL="0" marR="0" marT="0" marB="0" anchor="b">
                    <a:lnL>
                      <a:noFill/>
                    </a:lnL>
                    <a:lnR>
                      <a:noFill/>
                    </a:lnR>
                    <a:lnT>
                      <a:noFill/>
                    </a:lnT>
                    <a:lnB>
                      <a:noFill/>
                    </a:lnB>
                  </a:tcPr>
                </a:tc>
              </a:tr>
              <a:tr h="210262">
                <a:tc>
                  <a:txBody>
                    <a:bodyPr/>
                    <a:lstStyle/>
                    <a:p>
                      <a:pPr algn="l" fontAlgn="b"/>
                      <a:endParaRPr lang="en-US" sz="6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Subordinated Debt</a:t>
                      </a: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effectLst/>
                          <a:latin typeface="Arial"/>
                        </a:rPr>
                        <a:t>               -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solidFill>
                          <a:srgbClr val="0000FF"/>
                        </a:solidFill>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   </a:t>
                      </a:r>
                    </a:p>
                  </a:txBody>
                  <a:tcPr marL="0" marR="0" marT="0" marB="0" anchor="b">
                    <a:lnL>
                      <a:noFill/>
                    </a:lnL>
                    <a:lnR>
                      <a:noFill/>
                    </a:lnR>
                    <a:lnT>
                      <a:noFill/>
                    </a:lnT>
                    <a:lnB>
                      <a:noFill/>
                    </a:lnB>
                    <a:solidFill>
                      <a:schemeClr val="accent3">
                        <a:lumMod val="95000"/>
                      </a:schemeClr>
                    </a:solidFill>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600" b="0"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effectLst/>
                          <a:latin typeface="Arial"/>
                        </a:rPr>
                        <a:t>               -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210262">
                <a:tc>
                  <a:txBody>
                    <a:bodyPr/>
                    <a:lstStyle/>
                    <a:p>
                      <a:pPr algn="l" fontAlgn="b"/>
                      <a:endParaRPr lang="en-US" sz="6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Total</a:t>
                      </a: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effectLst/>
                          <a:latin typeface="Arial"/>
                        </a:rPr>
                        <a:t>          276.0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9.1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solidFill>
                          <a:srgbClr val="0000FF"/>
                        </a:solidFill>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solidFill>
                          <a:srgbClr val="0000FF"/>
                        </a:solidFill>
                        <a:effectLst/>
                        <a:latin typeface="Arial"/>
                      </a:endParaRPr>
                    </a:p>
                  </a:txBody>
                  <a:tcPr marL="0" marR="0" marT="0" marB="0" anchor="b">
                    <a:lnL>
                      <a:noFill/>
                    </a:lnL>
                    <a:lnR>
                      <a:noFill/>
                    </a:lnR>
                    <a:lnT>
                      <a:noFill/>
                    </a:lnT>
                    <a:lnB>
                      <a:noFill/>
                    </a:lnB>
                    <a:solidFill>
                      <a:schemeClr val="accent3">
                        <a:lumMod val="95000"/>
                      </a:schemeClr>
                    </a:solidFill>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878.9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6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600" b="0"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effectLst/>
                          <a:latin typeface="Arial"/>
                        </a:rPr>
                        <a:t>          804.7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730.5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r>
              <a:tr h="210262">
                <a:tc>
                  <a:txBody>
                    <a:bodyPr/>
                    <a:lstStyle/>
                    <a:p>
                      <a:pPr algn="l" fontAlgn="b"/>
                      <a:endParaRPr lang="en-US" sz="6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Deferred Taxes</a:t>
                      </a: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effectLst/>
                          <a:latin typeface="Arial"/>
                        </a:rPr>
                        <a:t>          910.0 </a:t>
                      </a: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   </a:t>
                      </a: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solidFill>
                          <a:srgbClr val="0000FF"/>
                        </a:solidFill>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solidFill>
                          <a:srgbClr val="0000FF"/>
                        </a:solidFill>
                        <a:effectLst/>
                        <a:latin typeface="Arial"/>
                      </a:endParaRPr>
                    </a:p>
                  </a:txBody>
                  <a:tcPr marL="0" marR="0" marT="0" marB="0" anchor="b">
                    <a:lnL>
                      <a:noFill/>
                    </a:lnL>
                    <a:lnR>
                      <a:noFill/>
                    </a:lnR>
                    <a:lnT>
                      <a:noFill/>
                    </a:lnT>
                    <a:lnB>
                      <a:noFill/>
                    </a:lnB>
                    <a:solidFill>
                      <a:schemeClr val="accent3">
                        <a:lumMod val="95000"/>
                      </a:schemeClr>
                    </a:solidFill>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910.0 </a:t>
                      </a:r>
                    </a:p>
                  </a:txBody>
                  <a:tcPr marL="0" marR="0" marT="0" marB="0" anchor="b">
                    <a:lnL>
                      <a:noFill/>
                    </a:lnL>
                    <a:lnR>
                      <a:noFill/>
                    </a:lnR>
                    <a:lnT>
                      <a:noFill/>
                    </a:lnT>
                    <a:lnB>
                      <a:noFill/>
                    </a:lnB>
                  </a:tcPr>
                </a:tc>
                <a:tc>
                  <a:txBody>
                    <a:bodyPr/>
                    <a:lstStyle/>
                    <a:p>
                      <a:pPr algn="l" fontAlgn="b"/>
                      <a:r>
                        <a:rPr lang="en-US" sz="6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600" b="0"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effectLst/>
                          <a:latin typeface="Arial"/>
                        </a:rPr>
                        <a:t>          944.0 </a:t>
                      </a: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978.0 </a:t>
                      </a:r>
                    </a:p>
                  </a:txBody>
                  <a:tcPr marL="0" marR="0" marT="0" marB="0" anchor="b">
                    <a:lnL>
                      <a:noFill/>
                    </a:lnL>
                    <a:lnR>
                      <a:noFill/>
                    </a:lnR>
                    <a:lnT>
                      <a:noFill/>
                    </a:lnT>
                    <a:lnB>
                      <a:noFill/>
                    </a:lnB>
                  </a:tcPr>
                </a:tc>
              </a:tr>
              <a:tr h="210262">
                <a:tc>
                  <a:txBody>
                    <a:bodyPr/>
                    <a:lstStyle/>
                    <a:p>
                      <a:pPr algn="l" fontAlgn="b"/>
                      <a:endParaRPr lang="en-US" sz="6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Other</a:t>
                      </a: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effectLst/>
                          <a:latin typeface="Arial"/>
                        </a:rPr>
                        <a:t>            11.0 </a:t>
                      </a: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20.2 </a:t>
                      </a: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solidFill>
                          <a:srgbClr val="0000FF"/>
                        </a:solidFill>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solidFill>
                          <a:srgbClr val="0000FF"/>
                        </a:solidFill>
                        <a:effectLst/>
                        <a:latin typeface="Arial"/>
                      </a:endParaRPr>
                    </a:p>
                  </a:txBody>
                  <a:tcPr marL="0" marR="0" marT="0" marB="0" anchor="b">
                    <a:lnL>
                      <a:noFill/>
                    </a:lnL>
                    <a:lnR>
                      <a:noFill/>
                    </a:lnR>
                    <a:lnT>
                      <a:noFill/>
                    </a:lnT>
                    <a:lnB>
                      <a:noFill/>
                    </a:lnB>
                    <a:solidFill>
                      <a:schemeClr val="accent3">
                        <a:lumMod val="95000"/>
                      </a:schemeClr>
                    </a:solidFill>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31.2 </a:t>
                      </a:r>
                    </a:p>
                  </a:txBody>
                  <a:tcPr marL="0" marR="0" marT="0" marB="0" anchor="b">
                    <a:lnL>
                      <a:noFill/>
                    </a:lnL>
                    <a:lnR>
                      <a:noFill/>
                    </a:lnR>
                    <a:lnT>
                      <a:noFill/>
                    </a:lnT>
                    <a:lnB>
                      <a:noFill/>
                    </a:lnB>
                  </a:tcPr>
                </a:tc>
                <a:tc>
                  <a:txBody>
                    <a:bodyPr/>
                    <a:lstStyle/>
                    <a:p>
                      <a:pPr algn="l" fontAlgn="b"/>
                      <a:r>
                        <a:rPr lang="en-US" sz="6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600" b="0"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effectLst/>
                          <a:latin typeface="Arial"/>
                        </a:rPr>
                        <a:t>            31.2 </a:t>
                      </a: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31.2 </a:t>
                      </a:r>
                    </a:p>
                  </a:txBody>
                  <a:tcPr marL="0" marR="0" marT="0" marB="0" anchor="b">
                    <a:lnL>
                      <a:noFill/>
                    </a:lnL>
                    <a:lnR>
                      <a:noFill/>
                    </a:lnR>
                    <a:lnT>
                      <a:noFill/>
                    </a:lnT>
                    <a:lnB>
                      <a:noFill/>
                    </a:lnB>
                  </a:tcPr>
                </a:tc>
              </a:tr>
              <a:tr h="210262">
                <a:tc>
                  <a:txBody>
                    <a:bodyPr/>
                    <a:lstStyle/>
                    <a:p>
                      <a:pPr algn="l" fontAlgn="b"/>
                      <a:endParaRPr lang="en-US" sz="6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1" i="0" u="none" strike="noStrike" dirty="0">
                          <a:effectLst/>
                          <a:latin typeface="Arial"/>
                        </a:rPr>
                        <a:t>Total Liabilities</a:t>
                      </a:r>
                    </a:p>
                  </a:txBody>
                  <a:tcPr marL="0" marR="0" marT="0" marB="0" anchor="b">
                    <a:lnL>
                      <a:noFill/>
                    </a:lnL>
                    <a:lnR>
                      <a:noFill/>
                    </a:lnR>
                    <a:lnT>
                      <a:noFill/>
                    </a:lnT>
                    <a:lnB>
                      <a:noFill/>
                    </a:lnB>
                  </a:tcPr>
                </a:tc>
                <a:tc>
                  <a:txBody>
                    <a:bodyPr/>
                    <a:lstStyle/>
                    <a:p>
                      <a:pPr algn="l" fontAlgn="b"/>
                      <a:endParaRPr lang="en-US" sz="1000" b="1"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1" i="0" u="none" strike="noStrike" dirty="0">
                          <a:effectLst/>
                          <a:latin typeface="Arial"/>
                        </a:rPr>
                        <a:t>       4,555.0 </a:t>
                      </a: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1" i="0" u="none" strike="noStrike" dirty="0">
                          <a:effectLst/>
                          <a:latin typeface="Arial"/>
                        </a:rPr>
                        <a:t>          178.4 </a:t>
                      </a:r>
                    </a:p>
                  </a:txBody>
                  <a:tcPr marL="0" marR="0" marT="0" marB="0" anchor="b">
                    <a:lnL>
                      <a:noFill/>
                    </a:lnL>
                    <a:lnR>
                      <a:noFill/>
                    </a:lnR>
                    <a:lnT>
                      <a:noFill/>
                    </a:lnT>
                    <a:lnB>
                      <a:noFill/>
                    </a:lnB>
                  </a:tcPr>
                </a:tc>
                <a:tc>
                  <a:txBody>
                    <a:bodyPr/>
                    <a:lstStyle/>
                    <a:p>
                      <a:pPr algn="l" fontAlgn="b"/>
                      <a:endParaRPr lang="en-US" sz="1000" b="1"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1" i="0" u="none" strike="noStrike" dirty="0">
                        <a:solidFill>
                          <a:srgbClr val="0000FF"/>
                        </a:solidFill>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1" i="0" u="none" strike="noStrike" dirty="0">
                        <a:solidFill>
                          <a:srgbClr val="0000FF"/>
                        </a:solidFill>
                        <a:effectLst/>
                        <a:latin typeface="Arial"/>
                      </a:endParaRPr>
                    </a:p>
                  </a:txBody>
                  <a:tcPr marL="0" marR="0" marT="0" marB="0" anchor="b">
                    <a:lnL>
                      <a:noFill/>
                    </a:lnL>
                    <a:lnR>
                      <a:noFill/>
                    </a:lnR>
                    <a:lnT>
                      <a:noFill/>
                    </a:lnT>
                    <a:lnB>
                      <a:noFill/>
                    </a:lnB>
                    <a:solidFill>
                      <a:schemeClr val="accent3">
                        <a:lumMod val="95000"/>
                      </a:schemeClr>
                    </a:solidFill>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1" i="0" u="none" strike="noStrike" dirty="0">
                          <a:effectLst/>
                          <a:latin typeface="Arial"/>
                        </a:rPr>
                        <a:t>       5,327.2 </a:t>
                      </a:r>
                    </a:p>
                  </a:txBody>
                  <a:tcPr marL="0" marR="0" marT="0" marB="0" anchor="b">
                    <a:lnL>
                      <a:noFill/>
                    </a:lnL>
                    <a:lnR>
                      <a:noFill/>
                    </a:lnR>
                    <a:lnT>
                      <a:noFill/>
                    </a:lnT>
                    <a:lnB>
                      <a:noFill/>
                    </a:lnB>
                  </a:tcPr>
                </a:tc>
                <a:tc>
                  <a:txBody>
                    <a:bodyPr/>
                    <a:lstStyle/>
                    <a:p>
                      <a:pPr algn="l" fontAlgn="b"/>
                      <a:r>
                        <a:rPr lang="en-US" sz="600" b="1"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600" b="1"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1" i="0" u="none" strike="noStrike" dirty="0">
                          <a:effectLst/>
                          <a:latin typeface="Arial"/>
                        </a:rPr>
                        <a:t>       5,398.3 </a:t>
                      </a: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1" i="0" u="none" strike="noStrike" dirty="0">
                          <a:effectLst/>
                          <a:latin typeface="Arial"/>
                        </a:rPr>
                        <a:t>       5,399.7 </a:t>
                      </a:r>
                    </a:p>
                  </a:txBody>
                  <a:tcPr marL="0" marR="0" marT="0" marB="0" anchor="b">
                    <a:lnL>
                      <a:noFill/>
                    </a:lnL>
                    <a:lnR>
                      <a:noFill/>
                    </a:lnR>
                    <a:lnT>
                      <a:noFill/>
                    </a:lnT>
                    <a:lnB>
                      <a:noFill/>
                    </a:lnB>
                  </a:tcPr>
                </a:tc>
              </a:tr>
              <a:tr h="210262">
                <a:tc>
                  <a:txBody>
                    <a:bodyPr/>
                    <a:lstStyle/>
                    <a:p>
                      <a:pPr algn="l" fontAlgn="b"/>
                      <a:endParaRPr lang="en-US" sz="6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Common Stock</a:t>
                      </a: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effectLst/>
                          <a:latin typeface="Arial"/>
                        </a:rPr>
                        <a:t>       3,947.0 </a:t>
                      </a: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225.0 </a:t>
                      </a: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solidFill>
                          <a:srgbClr val="0000FF"/>
                        </a:solidFill>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2,868.8 </a:t>
                      </a:r>
                    </a:p>
                  </a:txBody>
                  <a:tcPr marL="0" marR="0" marT="0" marB="0" anchor="b">
                    <a:lnL>
                      <a:noFill/>
                    </a:lnL>
                    <a:lnR>
                      <a:noFill/>
                    </a:lnR>
                    <a:lnT>
                      <a:noFill/>
                    </a:lnT>
                    <a:lnB>
                      <a:noFill/>
                    </a:lnB>
                    <a:solidFill>
                      <a:schemeClr val="accent3">
                        <a:lumMod val="95000"/>
                      </a:schemeClr>
                    </a:solidFill>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7,040.8 </a:t>
                      </a:r>
                    </a:p>
                  </a:txBody>
                  <a:tcPr marL="0" marR="0" marT="0" marB="0" anchor="b">
                    <a:lnL>
                      <a:noFill/>
                    </a:lnL>
                    <a:lnR>
                      <a:noFill/>
                    </a:lnR>
                    <a:lnT>
                      <a:noFill/>
                    </a:lnT>
                    <a:lnB>
                      <a:noFill/>
                    </a:lnB>
                  </a:tcPr>
                </a:tc>
                <a:tc>
                  <a:txBody>
                    <a:bodyPr/>
                    <a:lstStyle/>
                    <a:p>
                      <a:pPr algn="l" fontAlgn="b"/>
                      <a:r>
                        <a:rPr lang="en-US" sz="6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600" b="0"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effectLst/>
                          <a:latin typeface="Arial"/>
                        </a:rPr>
                        <a:t>       7,040.8 </a:t>
                      </a: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7,040.8 </a:t>
                      </a:r>
                    </a:p>
                  </a:txBody>
                  <a:tcPr marL="0" marR="0" marT="0" marB="0" anchor="b">
                    <a:lnL>
                      <a:noFill/>
                    </a:lnL>
                    <a:lnR>
                      <a:noFill/>
                    </a:lnR>
                    <a:lnT>
                      <a:noFill/>
                    </a:lnT>
                    <a:lnB>
                      <a:noFill/>
                    </a:lnB>
                  </a:tcPr>
                </a:tc>
              </a:tr>
              <a:tr h="210262">
                <a:tc>
                  <a:txBody>
                    <a:bodyPr/>
                    <a:lstStyle/>
                    <a:p>
                      <a:pPr algn="l" fontAlgn="b"/>
                      <a:endParaRPr lang="en-US" sz="6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Retained Earnings</a:t>
                      </a: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effectLst/>
                          <a:latin typeface="Arial"/>
                        </a:rPr>
                        <a:t>       5,801.0 </a:t>
                      </a: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270.0 </a:t>
                      </a: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solidFill>
                          <a:srgbClr val="0000FF"/>
                        </a:solidFill>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(270.0)</a:t>
                      </a:r>
                    </a:p>
                  </a:txBody>
                  <a:tcPr marL="0" marR="0" marT="0" marB="0" anchor="b">
                    <a:lnL>
                      <a:noFill/>
                    </a:lnL>
                    <a:lnR>
                      <a:noFill/>
                    </a:lnR>
                    <a:lnT>
                      <a:noFill/>
                    </a:lnT>
                    <a:lnB>
                      <a:noFill/>
                    </a:lnB>
                    <a:solidFill>
                      <a:schemeClr val="accent3">
                        <a:lumMod val="95000"/>
                      </a:schemeClr>
                    </a:solidFill>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5,801.0 </a:t>
                      </a:r>
                    </a:p>
                  </a:txBody>
                  <a:tcPr marL="0" marR="0" marT="0" marB="0" anchor="b">
                    <a:lnL>
                      <a:noFill/>
                    </a:lnL>
                    <a:lnR>
                      <a:noFill/>
                    </a:lnR>
                    <a:lnT>
                      <a:noFill/>
                    </a:lnT>
                    <a:lnB>
                      <a:noFill/>
                    </a:lnB>
                  </a:tcPr>
                </a:tc>
                <a:tc>
                  <a:txBody>
                    <a:bodyPr/>
                    <a:lstStyle/>
                    <a:p>
                      <a:pPr algn="l" fontAlgn="b"/>
                      <a:r>
                        <a:rPr lang="en-US" sz="6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600" b="0"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effectLst/>
                          <a:latin typeface="Arial"/>
                        </a:rPr>
                        <a:t>       6,250.2 </a:t>
                      </a: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6,869.4 </a:t>
                      </a:r>
                    </a:p>
                  </a:txBody>
                  <a:tcPr marL="0" marR="0" marT="0" marB="0" anchor="b">
                    <a:lnL>
                      <a:noFill/>
                    </a:lnL>
                    <a:lnR>
                      <a:noFill/>
                    </a:lnR>
                    <a:lnT>
                      <a:noFill/>
                    </a:lnT>
                    <a:lnB>
                      <a:noFill/>
                    </a:lnB>
                  </a:tcPr>
                </a:tc>
              </a:tr>
              <a:tr h="210262">
                <a:tc>
                  <a:txBody>
                    <a:bodyPr/>
                    <a:lstStyle/>
                    <a:p>
                      <a:pPr algn="l" fontAlgn="b"/>
                      <a:endParaRPr lang="en-US" sz="6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Other Adjustments</a:t>
                      </a: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effectLst/>
                          <a:latin typeface="Arial"/>
                        </a:rPr>
                        <a:t>            95.0 </a:t>
                      </a: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2.0 </a:t>
                      </a: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solidFill>
                          <a:srgbClr val="0000FF"/>
                        </a:solidFill>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(2.0)</a:t>
                      </a:r>
                    </a:p>
                  </a:txBody>
                  <a:tcPr marL="0" marR="0" marT="0" marB="0" anchor="b">
                    <a:lnL>
                      <a:noFill/>
                    </a:lnL>
                    <a:lnR>
                      <a:noFill/>
                    </a:lnR>
                    <a:lnT>
                      <a:noFill/>
                    </a:lnT>
                    <a:lnB>
                      <a:noFill/>
                    </a:lnB>
                    <a:solidFill>
                      <a:schemeClr val="accent3">
                        <a:lumMod val="95000"/>
                      </a:schemeClr>
                    </a:solidFill>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95.0 </a:t>
                      </a:r>
                    </a:p>
                  </a:txBody>
                  <a:tcPr marL="0" marR="0" marT="0" marB="0" anchor="b">
                    <a:lnL>
                      <a:noFill/>
                    </a:lnL>
                    <a:lnR>
                      <a:noFill/>
                    </a:lnR>
                    <a:lnT>
                      <a:noFill/>
                    </a:lnT>
                    <a:lnB>
                      <a:noFill/>
                    </a:lnB>
                  </a:tcPr>
                </a:tc>
                <a:tc>
                  <a:txBody>
                    <a:bodyPr/>
                    <a:lstStyle/>
                    <a:p>
                      <a:pPr algn="l" fontAlgn="b"/>
                      <a:r>
                        <a:rPr lang="en-US" sz="600" b="0"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600" b="0"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effectLst/>
                          <a:latin typeface="Arial"/>
                        </a:rPr>
                        <a:t>            95.0 </a:t>
                      </a: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95.0 </a:t>
                      </a:r>
                    </a:p>
                  </a:txBody>
                  <a:tcPr marL="0" marR="0" marT="0" marB="0" anchor="b">
                    <a:lnL>
                      <a:noFill/>
                    </a:lnL>
                    <a:lnR>
                      <a:noFill/>
                    </a:lnR>
                    <a:lnT>
                      <a:noFill/>
                    </a:lnT>
                    <a:lnB>
                      <a:noFill/>
                    </a:lnB>
                  </a:tcPr>
                </a:tc>
              </a:tr>
              <a:tr h="210262">
                <a:tc>
                  <a:txBody>
                    <a:bodyPr/>
                    <a:lstStyle/>
                    <a:p>
                      <a:pPr algn="l" fontAlgn="b"/>
                      <a:endParaRPr lang="en-US" sz="6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1" i="0" u="none" strike="noStrike" dirty="0">
                          <a:effectLst/>
                          <a:latin typeface="Arial"/>
                        </a:rPr>
                        <a:t>Total Stockholders Equity</a:t>
                      </a:r>
                    </a:p>
                  </a:txBody>
                  <a:tcPr marL="0" marR="0" marT="0" marB="0" anchor="b">
                    <a:lnL>
                      <a:noFill/>
                    </a:lnL>
                    <a:lnR>
                      <a:noFill/>
                    </a:lnR>
                    <a:lnT>
                      <a:noFill/>
                    </a:lnT>
                    <a:lnB>
                      <a:noFill/>
                    </a:lnB>
                  </a:tcPr>
                </a:tc>
                <a:tc>
                  <a:txBody>
                    <a:bodyPr/>
                    <a:lstStyle/>
                    <a:p>
                      <a:pPr algn="l" fontAlgn="b"/>
                      <a:endParaRPr lang="en-US" sz="1000" b="1"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1" i="0" u="none" strike="noStrike" dirty="0">
                          <a:effectLst/>
                          <a:latin typeface="Arial"/>
                        </a:rPr>
                        <a:t>       9,843.0 </a:t>
                      </a:r>
                    </a:p>
                  </a:txBody>
                  <a:tcPr marL="0" marR="0" marT="0" marB="0" anchor="b">
                    <a:lnL>
                      <a:noFill/>
                    </a:lnL>
                    <a:lnR>
                      <a:noFill/>
                    </a:lnR>
                    <a:lnT w="6350" cap="flat" cmpd="sng" algn="ctr">
                      <a:noFill/>
                      <a:prstDash val="solid"/>
                      <a:round/>
                      <a:headEnd type="none" w="med" len="med"/>
                      <a:tailEnd type="none" w="med" len="med"/>
                    </a:lnT>
                    <a:lnB>
                      <a:noFill/>
                    </a:lnB>
                  </a:tcPr>
                </a:tc>
                <a:tc>
                  <a:txBody>
                    <a:bodyPr/>
                    <a:lstStyle/>
                    <a:p>
                      <a:pPr algn="ctr" fontAlgn="b"/>
                      <a:endParaRPr lang="en-US" sz="1000" b="1"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1" i="0" u="none" strike="noStrike" dirty="0">
                          <a:effectLst/>
                          <a:latin typeface="Arial"/>
                        </a:rPr>
                        <a:t>          497.0 </a:t>
                      </a:r>
                    </a:p>
                  </a:txBody>
                  <a:tcPr marL="0" marR="0" marT="0" marB="0" anchor="b">
                    <a:lnL>
                      <a:noFill/>
                    </a:lnL>
                    <a:lnR>
                      <a:noFill/>
                    </a:lnR>
                    <a:lnT w="6350" cap="flat" cmpd="sng" algn="ctr">
                      <a:noFill/>
                      <a:prstDash val="solid"/>
                      <a:round/>
                      <a:headEnd type="none" w="med" len="med"/>
                      <a:tailEnd type="none" w="med" len="med"/>
                    </a:lnT>
                    <a:lnB>
                      <a:noFill/>
                    </a:lnB>
                  </a:tcPr>
                </a:tc>
                <a:tc>
                  <a:txBody>
                    <a:bodyPr/>
                    <a:lstStyle/>
                    <a:p>
                      <a:pPr algn="l" fontAlgn="b"/>
                      <a:endParaRPr lang="en-US" sz="1000" b="1"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1"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1" i="0" u="none" strike="noStrike" dirty="0">
                        <a:solidFill>
                          <a:srgbClr val="0000FF"/>
                        </a:solidFill>
                        <a:effectLst/>
                        <a:latin typeface="Arial"/>
                      </a:endParaRPr>
                    </a:p>
                  </a:txBody>
                  <a:tcPr marL="0" marR="0" marT="0" marB="0" anchor="b">
                    <a:lnL>
                      <a:noFill/>
                    </a:lnL>
                    <a:lnR>
                      <a:noFill/>
                    </a:lnR>
                    <a:lnT>
                      <a:noFill/>
                    </a:lnT>
                    <a:lnB>
                      <a:noFill/>
                    </a:lnB>
                    <a:solidFill>
                      <a:schemeClr val="accent3">
                        <a:lumMod val="95000"/>
                      </a:schemeClr>
                    </a:solidFill>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1" i="0" u="none" strike="noStrike" dirty="0">
                          <a:effectLst/>
                          <a:latin typeface="Arial"/>
                        </a:rPr>
                        <a:t>     12,936.8 </a:t>
                      </a:r>
                    </a:p>
                  </a:txBody>
                  <a:tcPr marL="0" marR="0" marT="0" marB="0" anchor="b">
                    <a:lnL>
                      <a:noFill/>
                    </a:lnL>
                    <a:lnR>
                      <a:noFill/>
                    </a:lnR>
                    <a:lnT w="6350" cap="flat" cmpd="sng" algn="ctr">
                      <a:noFill/>
                      <a:prstDash val="solid"/>
                      <a:round/>
                      <a:headEnd type="none" w="med" len="med"/>
                      <a:tailEnd type="none" w="med" len="med"/>
                    </a:lnT>
                    <a:lnB>
                      <a:noFill/>
                    </a:lnB>
                  </a:tcPr>
                </a:tc>
                <a:tc>
                  <a:txBody>
                    <a:bodyPr/>
                    <a:lstStyle/>
                    <a:p>
                      <a:pPr algn="l" fontAlgn="b"/>
                      <a:endParaRPr lang="en-US" sz="600" b="1" i="0" u="none" strike="noStrike" dirty="0">
                        <a:effectLst/>
                        <a:latin typeface="Arial"/>
                      </a:endParaRPr>
                    </a:p>
                  </a:txBody>
                  <a:tcPr marL="0" marR="0" marT="0" marB="0" anchor="b">
                    <a:lnL>
                      <a:noFill/>
                    </a:lnL>
                    <a:lnR>
                      <a:noFill/>
                    </a:lnR>
                    <a:lnT>
                      <a:noFill/>
                    </a:lnT>
                    <a:lnB>
                      <a:noFill/>
                    </a:lnB>
                  </a:tcPr>
                </a:tc>
                <a:tc>
                  <a:txBody>
                    <a:bodyPr/>
                    <a:lstStyle/>
                    <a:p>
                      <a:pPr algn="ctr" fontAlgn="b"/>
                      <a:r>
                        <a:rPr lang="en-US" sz="600" b="1" i="0" u="none" strike="noStrike" dirty="0">
                          <a:effectLst/>
                          <a:latin typeface="Arial"/>
                        </a:rPr>
                        <a:t>#</a:t>
                      </a:r>
                    </a:p>
                  </a:txBody>
                  <a:tcPr marL="0" marR="0" marT="0" marB="0" anchor="b">
                    <a:lnL>
                      <a:noFill/>
                    </a:lnL>
                    <a:lnR>
                      <a:noFill/>
                    </a:lnR>
                    <a:lnT>
                      <a:noFill/>
                    </a:lnT>
                    <a:lnB>
                      <a:noFill/>
                    </a:lnB>
                  </a:tcPr>
                </a:tc>
                <a:tc>
                  <a:txBody>
                    <a:bodyPr/>
                    <a:lstStyle/>
                    <a:p>
                      <a:pPr algn="l" fontAlgn="b"/>
                      <a:r>
                        <a:rPr lang="en-US" sz="1000" b="1" i="0" u="none" strike="noStrike" dirty="0">
                          <a:effectLst/>
                          <a:latin typeface="Arial"/>
                        </a:rPr>
                        <a:t>     13,386.1 </a:t>
                      </a:r>
                    </a:p>
                  </a:txBody>
                  <a:tcPr marL="0" marR="0" marT="0" marB="0" anchor="b">
                    <a:lnL>
                      <a:noFill/>
                    </a:lnL>
                    <a:lnR>
                      <a:noFill/>
                    </a:lnR>
                    <a:lnT w="6350" cap="flat" cmpd="sng" algn="ctr">
                      <a:noFill/>
                      <a:prstDash val="solid"/>
                      <a:round/>
                      <a:headEnd type="none" w="med" len="med"/>
                      <a:tailEnd type="none" w="med" len="med"/>
                    </a:lnT>
                    <a:lnB>
                      <a:noFill/>
                    </a:lnB>
                  </a:tcPr>
                </a:tc>
                <a:tc>
                  <a:txBody>
                    <a:bodyPr/>
                    <a:lstStyle/>
                    <a:p>
                      <a:pPr algn="ctr" fontAlgn="b"/>
                      <a:endParaRPr lang="en-US" sz="1000" b="1" i="0" u="none" strike="noStrike" dirty="0">
                        <a:effectLst/>
                        <a:latin typeface="Arial"/>
                      </a:endParaRPr>
                    </a:p>
                  </a:txBody>
                  <a:tcPr marL="0" marR="0" marT="0" marB="0" anchor="b">
                    <a:lnL>
                      <a:noFill/>
                    </a:lnL>
                    <a:lnR>
                      <a:noFill/>
                    </a:lnR>
                    <a:lnT w="6350" cap="flat" cmpd="sng" algn="ctr">
                      <a:noFill/>
                      <a:prstDash val="solid"/>
                      <a:round/>
                      <a:headEnd type="none" w="med" len="med"/>
                      <a:tailEnd type="none" w="med" len="med"/>
                    </a:lnT>
                    <a:lnB>
                      <a:noFill/>
                    </a:lnB>
                  </a:tcPr>
                </a:tc>
                <a:tc>
                  <a:txBody>
                    <a:bodyPr/>
                    <a:lstStyle/>
                    <a:p>
                      <a:pPr algn="l" fontAlgn="b"/>
                      <a:r>
                        <a:rPr lang="en-US" sz="1000" b="1" i="0" u="none" strike="noStrike" dirty="0">
                          <a:effectLst/>
                          <a:latin typeface="Arial"/>
                        </a:rPr>
                        <a:t>     14,005.2 </a:t>
                      </a:r>
                    </a:p>
                  </a:txBody>
                  <a:tcPr marL="0" marR="0" marT="0" marB="0" anchor="b">
                    <a:lnL>
                      <a:noFill/>
                    </a:lnL>
                    <a:lnR>
                      <a:noFill/>
                    </a:lnR>
                    <a:lnT w="6350" cap="flat" cmpd="sng" algn="ctr">
                      <a:noFill/>
                      <a:prstDash val="solid"/>
                      <a:round/>
                      <a:headEnd type="none" w="med" len="med"/>
                      <a:tailEnd type="none" w="med" len="med"/>
                    </a:lnT>
                    <a:lnB>
                      <a:noFill/>
                    </a:lnB>
                  </a:tcPr>
                </a:tc>
              </a:tr>
              <a:tr h="210262">
                <a:tc>
                  <a:txBody>
                    <a:bodyPr/>
                    <a:lstStyle/>
                    <a:p>
                      <a:pPr algn="l" fontAlgn="b"/>
                      <a:endParaRPr lang="en-US" sz="6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1" i="0" u="none" strike="noStrike" dirty="0">
                          <a:effectLst/>
                          <a:latin typeface="Arial"/>
                        </a:rPr>
                        <a:t>Total Liabilities and Equity</a:t>
                      </a:r>
                    </a:p>
                  </a:txBody>
                  <a:tcPr marL="0" marR="0" marT="0" marB="0" anchor="b">
                    <a:lnL>
                      <a:noFill/>
                    </a:lnL>
                    <a:lnR>
                      <a:noFill/>
                    </a:lnR>
                    <a:lnT>
                      <a:noFill/>
                    </a:lnT>
                    <a:lnB>
                      <a:noFill/>
                    </a:lnB>
                  </a:tcPr>
                </a:tc>
                <a:tc>
                  <a:txBody>
                    <a:bodyPr/>
                    <a:lstStyle/>
                    <a:p>
                      <a:pPr algn="l" fontAlgn="b"/>
                      <a:endParaRPr lang="en-US" sz="1000" b="1"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dirty="0">
                          <a:effectLst/>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1" i="0" u="none" strike="noStrike" dirty="0">
                          <a:effectLst/>
                          <a:latin typeface="Arial"/>
                        </a:rPr>
                        <a:t> $   14,398.0 </a:t>
                      </a:r>
                    </a:p>
                  </a:txBody>
                  <a:tcPr marL="0" marR="0" marT="0" marB="0" anchor="b">
                    <a:lnL>
                      <a:noFill/>
                    </a:lnL>
                    <a:lnR>
                      <a:noFill/>
                    </a:lnR>
                    <a:lnT w="6350" cap="flat" cmpd="sng" algn="ctr">
                      <a:no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1" i="0" u="none" strike="noStrike" dirty="0">
                          <a:effectLst/>
                          <a:latin typeface="Arial"/>
                        </a:rPr>
                        <a:t> $       675.4 </a:t>
                      </a:r>
                    </a:p>
                  </a:txBody>
                  <a:tcPr marL="0" marR="0" marT="0" marB="0" anchor="b">
                    <a:lnL>
                      <a:noFill/>
                    </a:lnL>
                    <a:lnR>
                      <a:noFill/>
                    </a:lnR>
                    <a:lnT w="6350" cap="flat" cmpd="sng" algn="ctr">
                      <a:no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1000" b="1"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1"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1" i="0" u="none" strike="noStrike" dirty="0">
                        <a:solidFill>
                          <a:srgbClr val="0000FF"/>
                        </a:solidFill>
                        <a:effectLst/>
                        <a:latin typeface="Arial"/>
                      </a:endParaRPr>
                    </a:p>
                  </a:txBody>
                  <a:tcPr marL="0" marR="0" marT="0" marB="0" anchor="b">
                    <a:lnL>
                      <a:noFill/>
                    </a:lnL>
                    <a:lnR>
                      <a:noFill/>
                    </a:lnR>
                    <a:lnT>
                      <a:noFill/>
                    </a:lnT>
                    <a:lnB>
                      <a:noFill/>
                    </a:lnB>
                    <a:solidFill>
                      <a:schemeClr val="accent3">
                        <a:lumMod val="95000"/>
                      </a:schemeClr>
                    </a:solidFill>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1" i="0" u="none" strike="noStrike" dirty="0">
                          <a:effectLst/>
                          <a:latin typeface="Arial"/>
                        </a:rPr>
                        <a:t> $   18,264.1 </a:t>
                      </a:r>
                    </a:p>
                  </a:txBody>
                  <a:tcPr marL="0" marR="0" marT="0" marB="0" anchor="b">
                    <a:lnL>
                      <a:noFill/>
                    </a:lnL>
                    <a:lnR>
                      <a:noFill/>
                    </a:lnR>
                    <a:lnT w="6350" cap="flat" cmpd="sng" algn="ctr">
                      <a:no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dirty="0">
                          <a:effectLst/>
                          <a:latin typeface="Arial"/>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600" b="1"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1" i="0" u="none" strike="noStrike" dirty="0">
                          <a:effectLst/>
                          <a:latin typeface="Arial"/>
                        </a:rPr>
                        <a:t> $   18,784.4 </a:t>
                      </a:r>
                    </a:p>
                  </a:txBody>
                  <a:tcPr marL="0" marR="0" marT="0" marB="0" anchor="b">
                    <a:lnL>
                      <a:noFill/>
                    </a:lnL>
                    <a:lnR>
                      <a:noFill/>
                    </a:lnR>
                    <a:lnT w="6350" cap="flat" cmpd="sng" algn="ctr">
                      <a:no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r>
                        <a:rPr lang="en-US" sz="1000" b="1" i="0" u="none" strike="noStrike" dirty="0">
                          <a:effectLst/>
                          <a:latin typeface="Arial"/>
                        </a:rPr>
                        <a:t> $   19,404.9 </a:t>
                      </a:r>
                    </a:p>
                  </a:txBody>
                  <a:tcPr marL="0" marR="0" marT="0" marB="0" anchor="b">
                    <a:lnL>
                      <a:noFill/>
                    </a:lnL>
                    <a:lnR>
                      <a:noFill/>
                    </a:lnR>
                    <a:lnT w="6350" cap="flat" cmpd="sng" algn="ctr">
                      <a:no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0" y="0"/>
            <a:ext cx="9144000" cy="838200"/>
          </a:xfrm>
          <a:solidFill>
            <a:srgbClr val="92D050"/>
          </a:solidFill>
        </p:spPr>
        <p:txBody>
          <a:bodyPr/>
          <a:lstStyle/>
          <a:p>
            <a:r>
              <a:rPr lang="en-US" dirty="0" smtClean="0"/>
              <a:t>Practice Exercise </a:t>
            </a:r>
            <a:r>
              <a:rPr lang="en-US" dirty="0"/>
              <a:t>4</a:t>
            </a:r>
            <a:endParaRPr lang="en-US" dirty="0" smtClean="0"/>
          </a:p>
        </p:txBody>
      </p:sp>
      <p:sp>
        <p:nvSpPr>
          <p:cNvPr id="29699" name="Content Placeholder 2"/>
          <p:cNvSpPr>
            <a:spLocks noGrp="1"/>
          </p:cNvSpPr>
          <p:nvPr>
            <p:ph idx="1"/>
          </p:nvPr>
        </p:nvSpPr>
        <p:spPr>
          <a:xfrm>
            <a:off x="152400" y="838200"/>
            <a:ext cx="8839200" cy="4572001"/>
          </a:xfrm>
        </p:spPr>
        <p:txBody>
          <a:bodyPr/>
          <a:lstStyle/>
          <a:p>
            <a:r>
              <a:rPr lang="en-US" sz="2000" dirty="0" smtClean="0"/>
              <a:t>Using the M&amp;A Valuation &amp; Deal Structuring Model accompanying this text:</a:t>
            </a:r>
          </a:p>
          <a:p>
            <a:pPr lvl="1"/>
            <a:r>
              <a:rPr lang="en-US" sz="2000" dirty="0" smtClean="0"/>
              <a:t>On the Summary worksheet under the Sources and Uses heading, note how the purchase price is financed.</a:t>
            </a:r>
          </a:p>
          <a:p>
            <a:pPr lvl="1"/>
            <a:r>
              <a:rPr lang="en-US" sz="2000" dirty="0" smtClean="0"/>
              <a:t>Under the heading Form of Payment, change the composition of the purchase price to 100% cash. Assume the purchase price is partially financed by reducing Acquirer excess cash by $1 billion and by raising $4 billion by issuing new Acquirer equity to the public. Under the Sources and Uses heading, how is the remainder of the purchase price financed? </a:t>
            </a:r>
          </a:p>
          <a:p>
            <a:pPr lvl="1"/>
            <a:r>
              <a:rPr lang="en-US" sz="2000" dirty="0" smtClean="0"/>
              <a:t>Change the composition of the purchase price to 100% equity, what is the impact on how the purchase price is financed?</a:t>
            </a:r>
          </a:p>
          <a:p>
            <a:pPr lvl="1"/>
            <a:r>
              <a:rPr lang="en-US" sz="2000" dirty="0" smtClean="0"/>
              <a:t>Click undo command to eliminate changes to base case model or close model but do not save the results from Practice Exercise 4</a:t>
            </a:r>
          </a:p>
          <a:p>
            <a:endParaRPr lang="en-US" dirty="0" smtClean="0"/>
          </a:p>
        </p:txBody>
      </p:sp>
      <p:sp>
        <p:nvSpPr>
          <p:cNvPr id="2" name="TextBox 1"/>
          <p:cNvSpPr txBox="1"/>
          <p:nvPr/>
        </p:nvSpPr>
        <p:spPr>
          <a:xfrm>
            <a:off x="152400" y="5410200"/>
            <a:ext cx="8915400" cy="1323439"/>
          </a:xfrm>
          <a:prstGeom prst="rect">
            <a:avLst/>
          </a:prstGeom>
          <a:noFill/>
        </p:spPr>
        <p:txBody>
          <a:bodyPr wrap="square" rtlCol="0">
            <a:spAutoFit/>
          </a:bodyPr>
          <a:lstStyle/>
          <a:p>
            <a:r>
              <a:rPr lang="en-US" sz="2000" u="sng" dirty="0" smtClean="0"/>
              <a:t>Key Point</a:t>
            </a:r>
            <a:r>
              <a:rPr lang="en-US" sz="2000" dirty="0" smtClean="0"/>
              <a:t>: How a deal is financed reflects: form of payment (share exchange requires new Acquirer shares), that combination of sources of funds resulting in the lowest average cost of funds, and the impact on Newco EPS and current loan covenants, </a:t>
            </a:r>
            <a:endParaRPr lang="en-US" sz="20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rgbClr val="92D050"/>
          </a:solidFill>
        </p:spPr>
        <p:txBody>
          <a:bodyPr/>
          <a:lstStyle/>
          <a:p>
            <a:r>
              <a:rPr lang="en-US" dirty="0" smtClean="0"/>
              <a:t>Practice Exercise 5</a:t>
            </a:r>
            <a:endParaRPr lang="en-US" dirty="0"/>
          </a:p>
        </p:txBody>
      </p:sp>
      <p:sp>
        <p:nvSpPr>
          <p:cNvPr id="3" name="Content Placeholder 2"/>
          <p:cNvSpPr>
            <a:spLocks noGrp="1"/>
          </p:cNvSpPr>
          <p:nvPr>
            <p:ph idx="1"/>
          </p:nvPr>
        </p:nvSpPr>
        <p:spPr>
          <a:xfrm>
            <a:off x="457200" y="1143000"/>
            <a:ext cx="8229600" cy="4983163"/>
          </a:xfrm>
        </p:spPr>
        <p:txBody>
          <a:bodyPr/>
          <a:lstStyle/>
          <a:p>
            <a:pPr marL="0" indent="0">
              <a:buNone/>
            </a:pPr>
            <a:r>
              <a:rPr lang="en-US" sz="2000" dirty="0" smtClean="0"/>
              <a:t>Using the M&amp;A Deal Structuring Model accompanying this text:</a:t>
            </a:r>
            <a:endParaRPr lang="en-US" sz="2000" dirty="0"/>
          </a:p>
        </p:txBody>
      </p:sp>
      <p:sp>
        <p:nvSpPr>
          <p:cNvPr id="4" name="Rectangle 3"/>
          <p:cNvSpPr/>
          <p:nvPr/>
        </p:nvSpPr>
        <p:spPr>
          <a:xfrm>
            <a:off x="419100" y="1524000"/>
            <a:ext cx="8229600" cy="4093428"/>
          </a:xfrm>
          <a:prstGeom prst="rect">
            <a:avLst/>
          </a:prstGeom>
        </p:spPr>
        <p:txBody>
          <a:bodyPr wrap="square">
            <a:spAutoFit/>
          </a:bodyPr>
          <a:lstStyle/>
          <a:p>
            <a:pPr lvl="1"/>
            <a:r>
              <a:rPr lang="en-US" sz="2000" dirty="0" smtClean="0"/>
              <a:t>On </a:t>
            </a:r>
            <a:r>
              <a:rPr lang="en-US" sz="2000" dirty="0"/>
              <a:t>the Summary worksheet under the </a:t>
            </a:r>
            <a:r>
              <a:rPr lang="en-US" sz="2000" dirty="0" smtClean="0"/>
              <a:t>Valuation heading (lower left hand corner of worksheet), note the net present value of Newco including synergy (last row of worksheet).</a:t>
            </a:r>
          </a:p>
          <a:p>
            <a:pPr lvl="1"/>
            <a:endParaRPr lang="en-US" sz="2000" dirty="0"/>
          </a:p>
          <a:p>
            <a:pPr lvl="1"/>
            <a:r>
              <a:rPr lang="en-US" sz="2000" dirty="0" smtClean="0"/>
              <a:t>On the Valuation worksheet, increase Newco’s terminal value growth rate by one percentage point and reduce the discount rate by one percentage point (lower left hand corner) and enter the new values. How do these changes in the Newco terminal value assumptions affect Newco’s net present value including synergy on the Summary worksheet? </a:t>
            </a:r>
          </a:p>
          <a:p>
            <a:pPr lvl="1"/>
            <a:endParaRPr lang="en-US" sz="2000" dirty="0"/>
          </a:p>
          <a:p>
            <a:pPr lvl="1"/>
            <a:r>
              <a:rPr lang="en-US" sz="2000" dirty="0" smtClean="0"/>
              <a:t>Click </a:t>
            </a:r>
            <a:r>
              <a:rPr lang="en-US" sz="2000" dirty="0"/>
              <a:t>undo command to eliminate changes to </a:t>
            </a:r>
            <a:r>
              <a:rPr lang="en-US" sz="2000" dirty="0" smtClean="0"/>
              <a:t>the base </a:t>
            </a:r>
            <a:r>
              <a:rPr lang="en-US" sz="2000" dirty="0"/>
              <a:t>case model or close model but do not save the results from Practice Exercise </a:t>
            </a:r>
            <a:r>
              <a:rPr lang="en-US" sz="2000" dirty="0" smtClean="0"/>
              <a:t>5</a:t>
            </a:r>
            <a:endParaRPr lang="en-US" sz="2000" dirty="0"/>
          </a:p>
        </p:txBody>
      </p:sp>
      <p:sp>
        <p:nvSpPr>
          <p:cNvPr id="5" name="TextBox 4"/>
          <p:cNvSpPr txBox="1"/>
          <p:nvPr/>
        </p:nvSpPr>
        <p:spPr>
          <a:xfrm>
            <a:off x="419100" y="5867400"/>
            <a:ext cx="8496300" cy="707886"/>
          </a:xfrm>
          <a:prstGeom prst="rect">
            <a:avLst/>
          </a:prstGeom>
          <a:noFill/>
        </p:spPr>
        <p:txBody>
          <a:bodyPr wrap="square" rtlCol="0">
            <a:spAutoFit/>
          </a:bodyPr>
          <a:lstStyle/>
          <a:p>
            <a:r>
              <a:rPr lang="en-US" sz="2000" u="sng" dirty="0" smtClean="0"/>
              <a:t>Key Point</a:t>
            </a:r>
            <a:r>
              <a:rPr lang="en-US" sz="2000" dirty="0" smtClean="0"/>
              <a:t>: Small changes in terminal value assumptions result in disproportionately large changes in firm value.</a:t>
            </a:r>
            <a:endParaRPr lang="en-US" sz="2000" dirty="0"/>
          </a:p>
        </p:txBody>
      </p:sp>
    </p:spTree>
    <p:extLst>
      <p:ext uri="{BB962C8B-B14F-4D97-AF65-F5344CB8AC3E}">
        <p14:creationId xmlns:p14="http://schemas.microsoft.com/office/powerpoint/2010/main" val="16778066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0" y="0"/>
            <a:ext cx="9144000" cy="762000"/>
          </a:xfrm>
          <a:solidFill>
            <a:schemeClr val="folHlink"/>
          </a:solidFill>
        </p:spPr>
        <p:txBody>
          <a:bodyPr/>
          <a:lstStyle/>
          <a:p>
            <a:pPr eaLnBrk="1" hangingPunct="1">
              <a:lnSpc>
                <a:spcPct val="70000"/>
              </a:lnSpc>
            </a:pPr>
            <a:r>
              <a:rPr lang="en-US" sz="2800" dirty="0" smtClean="0"/>
              <a:t>Calculating Offer Price Per Share and Target’s Equity Value Under Alternative Payment Scenarios</a:t>
            </a:r>
            <a:endParaRPr lang="en-US" sz="2800" baseline="30000" dirty="0" smtClean="0"/>
          </a:p>
        </p:txBody>
      </p:sp>
      <p:sp>
        <p:nvSpPr>
          <p:cNvPr id="30723" name="Rectangle 3"/>
          <p:cNvSpPr>
            <a:spLocks noGrp="1" noChangeArrowheads="1"/>
          </p:cNvSpPr>
          <p:nvPr>
            <p:ph type="body" idx="1"/>
          </p:nvPr>
        </p:nvSpPr>
        <p:spPr>
          <a:xfrm>
            <a:off x="304800" y="914400"/>
            <a:ext cx="8839200" cy="5410200"/>
          </a:xfrm>
        </p:spPr>
        <p:txBody>
          <a:bodyPr/>
          <a:lstStyle/>
          <a:p>
            <a:pPr eaLnBrk="1" hangingPunct="1">
              <a:lnSpc>
                <a:spcPct val="80000"/>
              </a:lnSpc>
              <a:buFontTx/>
              <a:buNone/>
            </a:pPr>
            <a:r>
              <a:rPr lang="en-US" sz="1600" u="sng" dirty="0" smtClean="0"/>
              <a:t>All Stock Transaction</a:t>
            </a:r>
            <a:r>
              <a:rPr lang="en-US" sz="1600" dirty="0" smtClean="0"/>
              <a:t>:</a:t>
            </a:r>
          </a:p>
          <a:p>
            <a:pPr eaLnBrk="1" hangingPunct="1">
              <a:lnSpc>
                <a:spcPct val="80000"/>
              </a:lnSpc>
              <a:buFontTx/>
              <a:buNone/>
            </a:pPr>
            <a:r>
              <a:rPr lang="en-US" sz="1600" dirty="0" smtClean="0"/>
              <a:t>   Offer Price Per Share  = Share Exchange Ratio</a:t>
            </a:r>
            <a:r>
              <a:rPr lang="en-US" sz="1600" baseline="30000" dirty="0" smtClean="0"/>
              <a:t>1</a:t>
            </a:r>
            <a:r>
              <a:rPr lang="en-US" sz="1600" dirty="0" smtClean="0"/>
              <a:t> x Acquirer’s Share Price</a:t>
            </a:r>
          </a:p>
          <a:p>
            <a:pPr eaLnBrk="1" hangingPunct="1">
              <a:lnSpc>
                <a:spcPct val="85000"/>
              </a:lnSpc>
              <a:buFontTx/>
              <a:buNone/>
            </a:pPr>
            <a:r>
              <a:rPr lang="en-US" sz="1600" dirty="0" smtClean="0"/>
              <a:t>			       =   </a:t>
            </a:r>
            <a:r>
              <a:rPr lang="en-US" sz="1600" u="sng" dirty="0" smtClean="0"/>
              <a:t>Offer Price Per Share</a:t>
            </a:r>
            <a:r>
              <a:rPr lang="en-US" sz="1600" dirty="0" smtClean="0"/>
              <a:t>      x Acquirer’s Share Price </a:t>
            </a:r>
          </a:p>
          <a:p>
            <a:pPr eaLnBrk="1" hangingPunct="1">
              <a:lnSpc>
                <a:spcPct val="85000"/>
              </a:lnSpc>
              <a:buFontTx/>
              <a:buNone/>
            </a:pPr>
            <a:r>
              <a:rPr lang="en-US" sz="1600" dirty="0" smtClean="0"/>
              <a:t>                                            Acquirer’s Share Price</a:t>
            </a:r>
          </a:p>
          <a:p>
            <a:pPr eaLnBrk="1" hangingPunct="1">
              <a:lnSpc>
                <a:spcPct val="80000"/>
              </a:lnSpc>
              <a:buFontTx/>
              <a:buNone/>
            </a:pPr>
            <a:r>
              <a:rPr lang="en-US" sz="1600" dirty="0" smtClean="0"/>
              <a:t>   Equity Value                = Offer Price Per Share x Target’s Fully Diluted Shares Outstanding</a:t>
            </a:r>
            <a:r>
              <a:rPr lang="en-US" sz="1600" baseline="30000" dirty="0" smtClean="0"/>
              <a:t>2</a:t>
            </a:r>
          </a:p>
          <a:p>
            <a:pPr eaLnBrk="1" hangingPunct="1">
              <a:lnSpc>
                <a:spcPct val="80000"/>
              </a:lnSpc>
              <a:buFontTx/>
              <a:buNone/>
            </a:pPr>
            <a:endParaRPr lang="en-US" sz="1600" dirty="0" smtClean="0"/>
          </a:p>
          <a:p>
            <a:pPr eaLnBrk="1" hangingPunct="1">
              <a:lnSpc>
                <a:spcPct val="80000"/>
              </a:lnSpc>
              <a:buFontTx/>
              <a:buNone/>
            </a:pPr>
            <a:r>
              <a:rPr lang="en-US" sz="1600" u="sng" dirty="0" smtClean="0"/>
              <a:t>All Cash Transaction</a:t>
            </a:r>
            <a:r>
              <a:rPr lang="en-US" sz="1600" dirty="0" smtClean="0"/>
              <a:t>:</a:t>
            </a:r>
          </a:p>
          <a:p>
            <a:pPr eaLnBrk="1" hangingPunct="1">
              <a:lnSpc>
                <a:spcPct val="80000"/>
              </a:lnSpc>
              <a:buFontTx/>
              <a:buNone/>
            </a:pPr>
            <a:r>
              <a:rPr lang="en-US" sz="1600" dirty="0" smtClean="0"/>
              <a:t>   Offer Price Per Share = Cash Offer Per Target Share </a:t>
            </a:r>
          </a:p>
          <a:p>
            <a:pPr eaLnBrk="1" hangingPunct="1">
              <a:lnSpc>
                <a:spcPct val="80000"/>
              </a:lnSpc>
              <a:buFontTx/>
              <a:buNone/>
            </a:pPr>
            <a:r>
              <a:rPr lang="en-US" sz="1600" dirty="0" smtClean="0"/>
              <a:t>   Equity Value               = Cash Offer Per Target Share x Target’s Fully Diluted Shares    </a:t>
            </a:r>
          </a:p>
          <a:p>
            <a:pPr eaLnBrk="1" hangingPunct="1">
              <a:lnSpc>
                <a:spcPct val="80000"/>
              </a:lnSpc>
              <a:buFontTx/>
              <a:buNone/>
            </a:pPr>
            <a:r>
              <a:rPr lang="en-US" sz="1600" dirty="0" smtClean="0"/>
              <a:t>                                         Outstanding</a:t>
            </a:r>
          </a:p>
          <a:p>
            <a:pPr eaLnBrk="1" hangingPunct="1">
              <a:lnSpc>
                <a:spcPct val="80000"/>
              </a:lnSpc>
              <a:buFontTx/>
              <a:buNone/>
            </a:pPr>
            <a:endParaRPr lang="en-US" sz="1600" dirty="0" smtClean="0"/>
          </a:p>
          <a:p>
            <a:pPr eaLnBrk="1" hangingPunct="1">
              <a:lnSpc>
                <a:spcPct val="80000"/>
              </a:lnSpc>
              <a:buFontTx/>
              <a:buNone/>
            </a:pPr>
            <a:r>
              <a:rPr lang="en-US" sz="1600" u="sng" dirty="0" smtClean="0"/>
              <a:t>Cash and Stock Transaction</a:t>
            </a:r>
            <a:r>
              <a:rPr lang="en-US" sz="1600" dirty="0" smtClean="0"/>
              <a:t>:</a:t>
            </a:r>
          </a:p>
          <a:p>
            <a:pPr eaLnBrk="1" hangingPunct="1">
              <a:lnSpc>
                <a:spcPct val="80000"/>
              </a:lnSpc>
              <a:buFontTx/>
              <a:buNone/>
            </a:pPr>
            <a:r>
              <a:rPr lang="en-US" sz="1600" dirty="0" smtClean="0"/>
              <a:t>   Offer Price Per Share = Cash Offer Per Share + (Share Exchange Ratio x Acquirer’s </a:t>
            </a:r>
          </a:p>
          <a:p>
            <a:pPr eaLnBrk="1" hangingPunct="1">
              <a:lnSpc>
                <a:spcPct val="80000"/>
              </a:lnSpc>
              <a:buFontTx/>
              <a:buNone/>
            </a:pPr>
            <a:r>
              <a:rPr lang="en-US" sz="1600" dirty="0" smtClean="0"/>
              <a:t>                                         Share Price) </a:t>
            </a:r>
          </a:p>
          <a:p>
            <a:pPr eaLnBrk="1" hangingPunct="1">
              <a:lnSpc>
                <a:spcPct val="80000"/>
              </a:lnSpc>
              <a:buFontTx/>
              <a:buNone/>
            </a:pPr>
            <a:r>
              <a:rPr lang="en-US" sz="1600" dirty="0" smtClean="0"/>
              <a:t>   Equity Value               = [Cash Offer Per Share + (Share Exchange Ratio x Acquirer’s Share</a:t>
            </a:r>
          </a:p>
          <a:p>
            <a:pPr eaLnBrk="1" hangingPunct="1">
              <a:lnSpc>
                <a:spcPct val="80000"/>
              </a:lnSpc>
              <a:buFontTx/>
              <a:buNone/>
            </a:pPr>
            <a:r>
              <a:rPr lang="en-US" sz="1600" dirty="0" smtClean="0"/>
              <a:t>                                         Price)] x Target’s Fully Diluted Shares Outstanding</a:t>
            </a:r>
          </a:p>
          <a:p>
            <a:pPr eaLnBrk="1" hangingPunct="1">
              <a:lnSpc>
                <a:spcPct val="80000"/>
              </a:lnSpc>
              <a:buFontTx/>
              <a:buNone/>
            </a:pPr>
            <a:endParaRPr lang="en-US" sz="1600" dirty="0" smtClean="0"/>
          </a:p>
          <a:p>
            <a:pPr eaLnBrk="1" hangingPunct="1">
              <a:lnSpc>
                <a:spcPct val="80000"/>
              </a:lnSpc>
              <a:buFontTx/>
              <a:buNone/>
            </a:pPr>
            <a:endParaRPr lang="en-US" sz="1200" baseline="30000" dirty="0" smtClean="0"/>
          </a:p>
          <a:p>
            <a:pPr eaLnBrk="1" hangingPunct="1">
              <a:lnSpc>
                <a:spcPct val="80000"/>
              </a:lnSpc>
              <a:buFontTx/>
              <a:buNone/>
            </a:pPr>
            <a:r>
              <a:rPr lang="en-US" sz="1000" baseline="30000" dirty="0" smtClean="0"/>
              <a:t>1</a:t>
            </a:r>
            <a:r>
              <a:rPr lang="en-US" sz="1000" dirty="0" smtClean="0"/>
              <a:t>When share exchange ratios (SERs) are fixed, the value of the transaction can change due to fluctuations in the acquirer’s share price. Assume the SER is 2 and the acquirer’s share price is $50, the offer price per share is $100. However, if the acquirer’s share price falls to $40 or increases to $60 before closing, the offer price is $80 and $120, respectively. Under a floating SER, the dollar value of the offer price per share is fixed and the number of shares exchanged varies with the value of the acquirer’s share price. Acquirer share price changes require re-estimating the SER. For example, if the acquirer’s share price falls to $40, the number of new acquirer shares issued per target share to preserve the $100 offer price is 2.5 (i.e., $100/$40); if the acquirer’s share price rises to $60, the new SER would be 1.6667 (i.e., $100/$60). Fixed SERS are most common because the risk of changes in the offer price is shared equally by the acquirer (i.e., if acquirer’s share price rises) and the target (i.e., if the acquirer’s share price falls).</a:t>
            </a:r>
          </a:p>
          <a:p>
            <a:pPr eaLnBrk="1" hangingPunct="1">
              <a:lnSpc>
                <a:spcPct val="80000"/>
              </a:lnSpc>
              <a:buNone/>
            </a:pPr>
            <a:r>
              <a:rPr lang="en-US" sz="1000" baseline="30000" dirty="0"/>
              <a:t>2</a:t>
            </a:r>
            <a:r>
              <a:rPr lang="en-US" sz="1000" dirty="0"/>
              <a:t>Fully diluted shares represent the total number of Target shares outstanding if all options, convertible preferred and debt outstanding were converted into Target common shares.</a:t>
            </a:r>
          </a:p>
          <a:p>
            <a:pPr eaLnBrk="1" hangingPunct="1">
              <a:lnSpc>
                <a:spcPct val="80000"/>
              </a:lnSpc>
              <a:buFontTx/>
              <a:buNone/>
            </a:pPr>
            <a:endParaRPr lang="en-US" sz="1000" dirty="0" smtClean="0"/>
          </a:p>
        </p:txBody>
      </p:sp>
      <p:sp>
        <p:nvSpPr>
          <p:cNvPr id="30724" name="AutoShape 4"/>
          <p:cNvSpPr>
            <a:spLocks/>
          </p:cNvSpPr>
          <p:nvPr/>
        </p:nvSpPr>
        <p:spPr bwMode="auto">
          <a:xfrm>
            <a:off x="2743200" y="1447800"/>
            <a:ext cx="152400" cy="457200"/>
          </a:xfrm>
          <a:prstGeom prst="leftBrace">
            <a:avLst>
              <a:gd name="adj1" fmla="val 25000"/>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dirty="0"/>
              <a:t>  </a:t>
            </a:r>
          </a:p>
        </p:txBody>
      </p:sp>
      <p:sp>
        <p:nvSpPr>
          <p:cNvPr id="30725" name="AutoShape 5"/>
          <p:cNvSpPr>
            <a:spLocks/>
          </p:cNvSpPr>
          <p:nvPr/>
        </p:nvSpPr>
        <p:spPr bwMode="auto">
          <a:xfrm>
            <a:off x="4953000" y="1425575"/>
            <a:ext cx="152400" cy="457200"/>
          </a:xfrm>
          <a:prstGeom prst="rightBrace">
            <a:avLst>
              <a:gd name="adj1" fmla="val 25000"/>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0"/>
            <a:ext cx="9144000" cy="1066800"/>
          </a:xfrm>
          <a:solidFill>
            <a:schemeClr val="folHlink"/>
          </a:solidFill>
        </p:spPr>
        <p:txBody>
          <a:bodyPr/>
          <a:lstStyle/>
          <a:p>
            <a:pPr eaLnBrk="1" hangingPunct="1">
              <a:lnSpc>
                <a:spcPct val="70000"/>
              </a:lnSpc>
            </a:pPr>
            <a:r>
              <a:rPr lang="en-US" sz="2800" dirty="0" smtClean="0"/>
              <a:t>Calculating Post-Merger EPS </a:t>
            </a:r>
            <a:br>
              <a:rPr lang="en-US" sz="2800" dirty="0" smtClean="0"/>
            </a:br>
            <a:r>
              <a:rPr lang="en-US" sz="2800" dirty="0" smtClean="0"/>
              <a:t>in a Cash &amp; Stock Transaction: Practice Exercise 6</a:t>
            </a:r>
          </a:p>
        </p:txBody>
      </p:sp>
      <p:sp>
        <p:nvSpPr>
          <p:cNvPr id="22531" name="Rectangle 3"/>
          <p:cNvSpPr>
            <a:spLocks noGrp="1" noChangeArrowheads="1"/>
          </p:cNvSpPr>
          <p:nvPr>
            <p:ph type="body" idx="1"/>
          </p:nvPr>
        </p:nvSpPr>
        <p:spPr>
          <a:xfrm>
            <a:off x="0" y="1524000"/>
            <a:ext cx="9144000" cy="5105400"/>
          </a:xfrm>
        </p:spPr>
        <p:txBody>
          <a:bodyPr/>
          <a:lstStyle/>
          <a:p>
            <a:pPr marL="457200" indent="-457200" eaLnBrk="1" hangingPunct="1">
              <a:lnSpc>
                <a:spcPct val="80000"/>
              </a:lnSpc>
              <a:buFontTx/>
              <a:buNone/>
            </a:pPr>
            <a:r>
              <a:rPr lang="en-US" sz="2000" dirty="0" smtClean="0"/>
              <a:t>Assume the offer or purchase price determined through negotiation is $84.30 for each Target share and consists of 1 share of Acquirer stock (i.e., $56.25) and $28.05 (i.e., $84.30 offer price - $56.25) in cash. Furthermore, assume that the cash portion of the purchase price is financed by the acquirer at an 8% annual interest rate with the principal due in 10 years. The firm’s marginal tax rate is 40%. What is the earnings per share of the combined businesses after closing?</a:t>
            </a:r>
          </a:p>
          <a:p>
            <a:pPr marL="457200" indent="-457200" eaLnBrk="1" hangingPunct="1">
              <a:lnSpc>
                <a:spcPct val="80000"/>
              </a:lnSpc>
              <a:buFontTx/>
              <a:buNone/>
            </a:pPr>
            <a:endParaRPr lang="en-US" sz="2400" baseline="30000" dirty="0" smtClean="0"/>
          </a:p>
          <a:p>
            <a:pPr marL="457200" indent="-457200" eaLnBrk="1" hangingPunct="1">
              <a:lnSpc>
                <a:spcPct val="80000"/>
              </a:lnSpc>
              <a:buFontTx/>
              <a:buNone/>
            </a:pPr>
            <a:endParaRPr lang="en-US" sz="2400" baseline="30000" dirty="0" smtClean="0"/>
          </a:p>
          <a:p>
            <a:pPr marL="457200" indent="-457200" eaLnBrk="1" hangingPunct="1">
              <a:lnSpc>
                <a:spcPct val="80000"/>
              </a:lnSpc>
              <a:buFontTx/>
              <a:buNone/>
            </a:pPr>
            <a:endParaRPr lang="en-US" sz="2400" dirty="0" smtClean="0"/>
          </a:p>
        </p:txBody>
      </p:sp>
      <p:graphicFrame>
        <p:nvGraphicFramePr>
          <p:cNvPr id="2" name="Table 1"/>
          <p:cNvGraphicFramePr>
            <a:graphicFrameLocks noGrp="1"/>
          </p:cNvGraphicFramePr>
          <p:nvPr>
            <p:extLst>
              <p:ext uri="{D42A27DB-BD31-4B8C-83A1-F6EECF244321}">
                <p14:modId xmlns:p14="http://schemas.microsoft.com/office/powerpoint/2010/main" val="3442776088"/>
              </p:ext>
            </p:extLst>
          </p:nvPr>
        </p:nvGraphicFramePr>
        <p:xfrm>
          <a:off x="533400" y="3505199"/>
          <a:ext cx="8153400" cy="2895602"/>
        </p:xfrm>
        <a:graphic>
          <a:graphicData uri="http://schemas.openxmlformats.org/drawingml/2006/table">
            <a:tbl>
              <a:tblPr firstRow="1" bandRow="1">
                <a:tableStyleId>{5C22544A-7EE6-4342-B048-85BDC9FD1C3A}</a:tableStyleId>
              </a:tblPr>
              <a:tblGrid>
                <a:gridCol w="2717800"/>
                <a:gridCol w="2717800"/>
                <a:gridCol w="2717800"/>
              </a:tblGrid>
              <a:tr h="445470">
                <a:tc>
                  <a:txBody>
                    <a:bodyPr/>
                    <a:lstStyle/>
                    <a:p>
                      <a:pPr algn="ctr"/>
                      <a:r>
                        <a:rPr lang="en-US" sz="1800" dirty="0" smtClean="0">
                          <a:solidFill>
                            <a:schemeClr val="tx1"/>
                          </a:solidFill>
                        </a:rPr>
                        <a:t>Pre-Merger Data</a:t>
                      </a:r>
                      <a:endParaRPr lang="en-US" sz="1800" dirty="0">
                        <a:solidFill>
                          <a:schemeClr val="tx1"/>
                        </a:solidFill>
                      </a:endParaRPr>
                    </a:p>
                  </a:txBody>
                  <a:tcPr marT="45707" marB="45707">
                    <a:solidFill>
                      <a:schemeClr val="bg1"/>
                    </a:solidFill>
                  </a:tcPr>
                </a:tc>
                <a:tc>
                  <a:txBody>
                    <a:bodyPr/>
                    <a:lstStyle/>
                    <a:p>
                      <a:pPr algn="ctr"/>
                      <a:r>
                        <a:rPr lang="en-US" sz="1800" dirty="0" smtClean="0">
                          <a:solidFill>
                            <a:schemeClr val="tx1"/>
                          </a:solidFill>
                        </a:rPr>
                        <a:t>Acquirer</a:t>
                      </a:r>
                      <a:endParaRPr lang="en-US" sz="1800" dirty="0">
                        <a:solidFill>
                          <a:schemeClr val="tx1"/>
                        </a:solidFill>
                      </a:endParaRPr>
                    </a:p>
                  </a:txBody>
                  <a:tcPr marT="45707" marB="45707">
                    <a:solidFill>
                      <a:schemeClr val="bg1"/>
                    </a:solidFill>
                  </a:tcPr>
                </a:tc>
                <a:tc>
                  <a:txBody>
                    <a:bodyPr/>
                    <a:lstStyle/>
                    <a:p>
                      <a:pPr algn="ctr"/>
                      <a:r>
                        <a:rPr lang="en-US" sz="1800" dirty="0" smtClean="0">
                          <a:solidFill>
                            <a:schemeClr val="tx1"/>
                          </a:solidFill>
                        </a:rPr>
                        <a:t>Target</a:t>
                      </a:r>
                      <a:endParaRPr lang="en-US" sz="1800" dirty="0">
                        <a:solidFill>
                          <a:schemeClr val="tx1"/>
                        </a:solidFill>
                      </a:endParaRPr>
                    </a:p>
                  </a:txBody>
                  <a:tcPr marT="45707" marB="45707">
                    <a:solidFill>
                      <a:schemeClr val="bg1"/>
                    </a:solidFill>
                  </a:tcPr>
                </a:tc>
              </a:tr>
              <a:tr h="445470">
                <a:tc>
                  <a:txBody>
                    <a:bodyPr/>
                    <a:lstStyle/>
                    <a:p>
                      <a:r>
                        <a:rPr lang="en-US" sz="1800" dirty="0" smtClean="0"/>
                        <a:t>Net Earnings</a:t>
                      </a:r>
                      <a:endParaRPr lang="en-US" sz="1800" dirty="0"/>
                    </a:p>
                  </a:txBody>
                  <a:tcPr marT="45707" marB="45707">
                    <a:solidFill>
                      <a:schemeClr val="bg1"/>
                    </a:solidFill>
                  </a:tcPr>
                </a:tc>
                <a:tc>
                  <a:txBody>
                    <a:bodyPr/>
                    <a:lstStyle/>
                    <a:p>
                      <a:pPr algn="ctr"/>
                      <a:r>
                        <a:rPr lang="en-US" sz="1800" dirty="0" smtClean="0"/>
                        <a:t>$281,500,000</a:t>
                      </a:r>
                      <a:endParaRPr lang="en-US" sz="1800" dirty="0"/>
                    </a:p>
                  </a:txBody>
                  <a:tcPr marT="45707" marB="45707">
                    <a:solidFill>
                      <a:schemeClr val="bg1"/>
                    </a:solidFill>
                  </a:tcPr>
                </a:tc>
                <a:tc>
                  <a:txBody>
                    <a:bodyPr/>
                    <a:lstStyle/>
                    <a:p>
                      <a:pPr algn="ctr"/>
                      <a:r>
                        <a:rPr lang="en-US" sz="1800" dirty="0" smtClean="0"/>
                        <a:t>$62,500,000</a:t>
                      </a:r>
                      <a:endParaRPr lang="en-US" sz="1800" dirty="0"/>
                    </a:p>
                  </a:txBody>
                  <a:tcPr marT="45707" marB="45707">
                    <a:solidFill>
                      <a:schemeClr val="bg1"/>
                    </a:solidFill>
                  </a:tcPr>
                </a:tc>
              </a:tr>
              <a:tr h="445470">
                <a:tc>
                  <a:txBody>
                    <a:bodyPr/>
                    <a:lstStyle/>
                    <a:p>
                      <a:r>
                        <a:rPr lang="en-US" sz="1800" dirty="0" smtClean="0"/>
                        <a:t>Shares Outstanding</a:t>
                      </a:r>
                      <a:endParaRPr lang="en-US" sz="1800" dirty="0"/>
                    </a:p>
                  </a:txBody>
                  <a:tcPr marT="45707" marB="45707">
                    <a:solidFill>
                      <a:schemeClr val="bg1"/>
                    </a:solidFill>
                  </a:tcPr>
                </a:tc>
                <a:tc>
                  <a:txBody>
                    <a:bodyPr/>
                    <a:lstStyle/>
                    <a:p>
                      <a:pPr algn="ctr"/>
                      <a:r>
                        <a:rPr lang="en-US" sz="1800" dirty="0" smtClean="0"/>
                        <a:t>112,000,000</a:t>
                      </a:r>
                      <a:endParaRPr lang="en-US" sz="1800" dirty="0"/>
                    </a:p>
                  </a:txBody>
                  <a:tcPr marT="45707" marB="45707">
                    <a:solidFill>
                      <a:schemeClr val="bg1"/>
                    </a:solidFill>
                  </a:tcPr>
                </a:tc>
                <a:tc>
                  <a:txBody>
                    <a:bodyPr/>
                    <a:lstStyle/>
                    <a:p>
                      <a:pPr algn="ctr"/>
                      <a:r>
                        <a:rPr lang="en-US" sz="1800" dirty="0" smtClean="0"/>
                        <a:t>18,750,000</a:t>
                      </a:r>
                      <a:endParaRPr lang="en-US" sz="1800" dirty="0"/>
                    </a:p>
                  </a:txBody>
                  <a:tcPr marT="45707" marB="45707">
                    <a:solidFill>
                      <a:schemeClr val="bg1"/>
                    </a:solidFill>
                  </a:tcPr>
                </a:tc>
              </a:tr>
              <a:tr h="445470">
                <a:tc>
                  <a:txBody>
                    <a:bodyPr/>
                    <a:lstStyle/>
                    <a:p>
                      <a:r>
                        <a:rPr lang="en-US" sz="1800" dirty="0" smtClean="0"/>
                        <a:t>EPS</a:t>
                      </a:r>
                      <a:endParaRPr lang="en-US" sz="1800" dirty="0"/>
                    </a:p>
                  </a:txBody>
                  <a:tcPr marT="45707" marB="45707">
                    <a:solidFill>
                      <a:schemeClr val="bg1"/>
                    </a:solidFill>
                  </a:tcPr>
                </a:tc>
                <a:tc>
                  <a:txBody>
                    <a:bodyPr/>
                    <a:lstStyle/>
                    <a:p>
                      <a:pPr algn="ctr"/>
                      <a:r>
                        <a:rPr lang="en-US" sz="1800" dirty="0" smtClean="0"/>
                        <a:t>$2.51</a:t>
                      </a:r>
                      <a:endParaRPr lang="en-US" sz="1800" dirty="0"/>
                    </a:p>
                  </a:txBody>
                  <a:tcPr marT="45707" marB="45707">
                    <a:solidFill>
                      <a:schemeClr val="bg1"/>
                    </a:solidFill>
                  </a:tcPr>
                </a:tc>
                <a:tc>
                  <a:txBody>
                    <a:bodyPr/>
                    <a:lstStyle/>
                    <a:p>
                      <a:pPr algn="ctr"/>
                      <a:r>
                        <a:rPr lang="en-US" sz="1800" dirty="0" smtClean="0"/>
                        <a:t>$3.33</a:t>
                      </a:r>
                      <a:endParaRPr lang="en-US" sz="1800" dirty="0"/>
                    </a:p>
                  </a:txBody>
                  <a:tcPr marT="45707" marB="45707">
                    <a:solidFill>
                      <a:schemeClr val="bg1"/>
                    </a:solidFill>
                  </a:tcPr>
                </a:tc>
              </a:tr>
              <a:tr h="1113722">
                <a:tc>
                  <a:txBody>
                    <a:bodyPr/>
                    <a:lstStyle/>
                    <a:p>
                      <a:r>
                        <a:rPr lang="en-US" sz="1800" dirty="0" smtClean="0"/>
                        <a:t>Market</a:t>
                      </a:r>
                      <a:r>
                        <a:rPr lang="en-US" sz="1800" baseline="0" dirty="0" smtClean="0"/>
                        <a:t> Price Per Share</a:t>
                      </a:r>
                    </a:p>
                    <a:p>
                      <a:endParaRPr lang="en-US" sz="1800" baseline="0" dirty="0" smtClean="0"/>
                    </a:p>
                    <a:p>
                      <a:endParaRPr lang="en-US" sz="1800" dirty="0"/>
                    </a:p>
                  </a:txBody>
                  <a:tcPr marT="45707" marB="45707">
                    <a:solidFill>
                      <a:schemeClr val="bg1"/>
                    </a:solidFill>
                  </a:tcPr>
                </a:tc>
                <a:tc>
                  <a:txBody>
                    <a:bodyPr/>
                    <a:lstStyle/>
                    <a:p>
                      <a:pPr algn="ctr"/>
                      <a:r>
                        <a:rPr lang="en-US" sz="1800" dirty="0" smtClean="0"/>
                        <a:t>$56.25</a:t>
                      </a:r>
                      <a:endParaRPr lang="en-US" sz="1800" dirty="0"/>
                    </a:p>
                  </a:txBody>
                  <a:tcPr marT="45707" marB="45707">
                    <a:solidFill>
                      <a:schemeClr val="bg1"/>
                    </a:solidFill>
                  </a:tcPr>
                </a:tc>
                <a:tc>
                  <a:txBody>
                    <a:bodyPr/>
                    <a:lstStyle/>
                    <a:p>
                      <a:pPr algn="ctr"/>
                      <a:r>
                        <a:rPr lang="en-US" sz="1800" dirty="0" smtClean="0"/>
                        <a:t>$62.50</a:t>
                      </a:r>
                    </a:p>
                    <a:p>
                      <a:pPr algn="ctr"/>
                      <a:endParaRPr lang="en-US" sz="1800" dirty="0" smtClean="0"/>
                    </a:p>
                    <a:p>
                      <a:pPr algn="ctr"/>
                      <a:endParaRPr lang="en-US" sz="1800" dirty="0" smtClean="0"/>
                    </a:p>
                  </a:txBody>
                  <a:tcPr marT="45707" marB="45707">
                    <a:solidFill>
                      <a:schemeClr val="bg1"/>
                    </a:solidFill>
                  </a:tcPr>
                </a:tc>
              </a:tr>
            </a:tbl>
          </a:graphicData>
        </a:graphic>
      </p:graphicFrame>
    </p:spTree>
    <p:extLst>
      <p:ext uri="{BB962C8B-B14F-4D97-AF65-F5344CB8AC3E}">
        <p14:creationId xmlns:p14="http://schemas.microsoft.com/office/powerpoint/2010/main" val="31662209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0" y="0"/>
            <a:ext cx="9144000" cy="685800"/>
          </a:xfrm>
          <a:solidFill>
            <a:schemeClr val="folHlink"/>
          </a:solidFill>
        </p:spPr>
        <p:txBody>
          <a:bodyPr/>
          <a:lstStyle/>
          <a:p>
            <a:pPr eaLnBrk="1" hangingPunct="1">
              <a:lnSpc>
                <a:spcPct val="90000"/>
              </a:lnSpc>
            </a:pPr>
            <a:r>
              <a:rPr lang="en-US" sz="2400" dirty="0" smtClean="0"/>
              <a:t>Calculating the Target’s Fully Diluted Shares Outstanding</a:t>
            </a:r>
            <a:br>
              <a:rPr lang="en-US" sz="2400" dirty="0" smtClean="0"/>
            </a:br>
            <a:r>
              <a:rPr lang="en-US" sz="2400" dirty="0" smtClean="0"/>
              <a:t>and Adjusting Equity Value (If Converted Method)</a:t>
            </a:r>
          </a:p>
        </p:txBody>
      </p:sp>
      <p:graphicFrame>
        <p:nvGraphicFramePr>
          <p:cNvPr id="122937" name="Group 57"/>
          <p:cNvGraphicFramePr>
            <a:graphicFrameLocks noGrp="1"/>
          </p:cNvGraphicFramePr>
          <p:nvPr>
            <p:ph idx="1"/>
            <p:extLst>
              <p:ext uri="{D42A27DB-BD31-4B8C-83A1-F6EECF244321}">
                <p14:modId xmlns:p14="http://schemas.microsoft.com/office/powerpoint/2010/main" val="4240688558"/>
              </p:ext>
            </p:extLst>
          </p:nvPr>
        </p:nvGraphicFramePr>
        <p:xfrm>
          <a:off x="152400" y="762000"/>
          <a:ext cx="8839200" cy="5554663"/>
        </p:xfrm>
        <a:graphic>
          <a:graphicData uri="http://schemas.openxmlformats.org/drawingml/2006/table">
            <a:tbl>
              <a:tblPr/>
              <a:tblGrid>
                <a:gridCol w="3520035"/>
                <a:gridCol w="1251568"/>
                <a:gridCol w="4067597"/>
              </a:tblGrid>
              <a:tr h="30481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Assumptions about Target</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Comment</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50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Basic Shares Outstanding</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2,000,000</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50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In-the-Money Options</a:t>
                      </a:r>
                      <a:r>
                        <a:rPr kumimoji="0" lang="en-US" sz="1400" b="0" i="0" u="none" strike="noStrike" cap="none" normalizeH="0" baseline="30000" dirty="0" smtClean="0">
                          <a:ln>
                            <a:noFill/>
                          </a:ln>
                          <a:solidFill>
                            <a:schemeClr val="tx1"/>
                          </a:solidFill>
                          <a:effectLst/>
                          <a:latin typeface="Arial" charset="0"/>
                        </a:rPr>
                        <a:t>a</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150,000</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Exercise Price = $15/share</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1841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Convertible Debentures (Face value = $1000; convertible into 50 shares of common stock; implied conversion price = $20 (i.e. $1000/50))</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Preferred Stock (Par value = $60; convertible into 3 common shares; implied conversion price = $20 (i.e., $60/3)) </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$10,000,000</a:t>
                      </a:r>
                    </a:p>
                    <a:p>
                      <a:pPr marL="0" marR="0" lvl="0" indent="0" algn="l" defTabSz="914400" rtl="0" eaLnBrk="1" fontAlgn="base" latinLnBrk="0" hangingPunct="1">
                        <a:lnSpc>
                          <a:spcPct val="100000"/>
                        </a:lnSpc>
                        <a:spcBef>
                          <a:spcPct val="1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1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1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1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1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$5,000,000</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Number of Debentures outstanding =  $10,000,000/$1,000 = 10,000</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If fully converted = 10,000 x 50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500,000</a:t>
                      </a:r>
                      <a:r>
                        <a:rPr kumimoji="0" lang="en-US" sz="1400" b="0" i="0" u="none" strike="noStrike" cap="none" normalizeH="0" baseline="0" dirty="0" smtClean="0">
                          <a:ln>
                            <a:noFill/>
                          </a:ln>
                          <a:solidFill>
                            <a:schemeClr val="tx1"/>
                          </a:solidFill>
                          <a:effectLst/>
                          <a:latin typeface="Arial" charset="0"/>
                        </a:rPr>
                        <a:t> common shares</a:t>
                      </a:r>
                    </a:p>
                    <a:p>
                      <a:pPr marL="0" marR="0" lvl="0" indent="0" algn="l" defTabSz="914400" rtl="0" eaLnBrk="1" fontAlgn="base" latinLnBrk="0" hangingPunct="1">
                        <a:lnSpc>
                          <a:spcPct val="100000"/>
                        </a:lnSpc>
                        <a:spcBef>
                          <a:spcPct val="25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5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Preferred shares outstanding = $5,000,000 / $60 = 83,333</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If fully converted = 83,333 x 3 =</a:t>
                      </a:r>
                      <a:r>
                        <a:rPr kumimoji="0" lang="en-US" sz="1400" b="1" i="0" u="none" strike="noStrike" cap="none" normalizeH="0" baseline="0" dirty="0" smtClean="0">
                          <a:ln>
                            <a:noFill/>
                          </a:ln>
                          <a:solidFill>
                            <a:schemeClr val="tx1"/>
                          </a:solidFill>
                          <a:effectLst/>
                          <a:latin typeface="Arial" charset="0"/>
                        </a:rPr>
                        <a:t>250,000</a:t>
                      </a:r>
                      <a:r>
                        <a:rPr kumimoji="0" lang="en-US" sz="1400" b="0" i="0" u="none" strike="noStrike" cap="none" normalizeH="0" baseline="0" dirty="0" smtClean="0">
                          <a:ln>
                            <a:noFill/>
                          </a:ln>
                          <a:solidFill>
                            <a:schemeClr val="tx1"/>
                          </a:solidFill>
                          <a:effectLst/>
                          <a:latin typeface="Arial" charset="0"/>
                        </a:rPr>
                        <a:t> common shares</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03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Offer Price Per Share </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$30</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Purchase price offered for each target share outstanding</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237">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Total Shares Outstanding</a:t>
                      </a:r>
                      <a:r>
                        <a:rPr kumimoji="0" lang="en-US" sz="1400" b="0" i="0" u="none" strike="noStrike" cap="none" normalizeH="0" baseline="30000" dirty="0" smtClean="0">
                          <a:ln>
                            <a:noFill/>
                          </a:ln>
                          <a:solidFill>
                            <a:schemeClr val="tx1"/>
                          </a:solidFill>
                          <a:effectLst/>
                          <a:latin typeface="Arial" charset="0"/>
                        </a:rPr>
                        <a:t>b </a:t>
                      </a:r>
                      <a:r>
                        <a:rPr kumimoji="0" lang="en-US" sz="1400" b="0" i="0" u="none" strike="noStrike" cap="none" normalizeH="0" baseline="0" dirty="0" smtClean="0">
                          <a:ln>
                            <a:noFill/>
                          </a:ln>
                          <a:solidFill>
                            <a:schemeClr val="tx1"/>
                          </a:solidFill>
                          <a:effectLst/>
                          <a:latin typeface="Arial" charset="0"/>
                        </a:rPr>
                        <a:t>= 2,000,000 + 150,000 + 500,000 + 250,000</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                                           = 2,900,000</a:t>
                      </a:r>
                    </a:p>
                  </a:txBody>
                  <a:tcPr marT="45727" marB="45727"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731629">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Adjusted Target Equity Value</a:t>
                      </a:r>
                      <a:r>
                        <a:rPr kumimoji="0" lang="en-US" sz="1400" b="0" i="0" u="none" strike="noStrike" cap="none" normalizeH="0" baseline="30000" dirty="0" smtClean="0">
                          <a:ln>
                            <a:noFill/>
                          </a:ln>
                          <a:solidFill>
                            <a:schemeClr val="tx1"/>
                          </a:solidFill>
                          <a:effectLst/>
                          <a:latin typeface="Arial" charset="0"/>
                        </a:rPr>
                        <a:t>c</a:t>
                      </a:r>
                      <a:r>
                        <a:rPr kumimoji="0" lang="en-US" sz="1400" b="0" i="0" u="none" strike="noStrike" cap="none" normalizeH="0" baseline="0" dirty="0" smtClean="0">
                          <a:ln>
                            <a:noFill/>
                          </a:ln>
                          <a:solidFill>
                            <a:schemeClr val="tx1"/>
                          </a:solidFill>
                          <a:effectLst/>
                          <a:latin typeface="Arial" charset="0"/>
                        </a:rPr>
                        <a:t> = 2,900,000 x $30 -150,000 x $15</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                                                  = $87,000,000 - $2,250,000</a:t>
                      </a:r>
                      <a:endParaRPr kumimoji="0" lang="en-US" sz="1400" b="0" i="0" u="none" strike="noStrike" cap="none" normalizeH="0" baseline="3000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                                                  = $84,750,000</a:t>
                      </a:r>
                      <a:endParaRPr kumimoji="0" lang="en-US" sz="1400" b="0" i="0" u="none" strike="noStrike" cap="none" normalizeH="0" baseline="30000" dirty="0" smtClean="0">
                        <a:ln>
                          <a:noFill/>
                        </a:ln>
                        <a:solidFill>
                          <a:schemeClr val="tx1"/>
                        </a:solidFill>
                        <a:effectLst/>
                        <a:latin typeface="Arial" charset="0"/>
                      </a:endParaRPr>
                    </a:p>
                  </a:txBody>
                  <a:tcPr marT="45727" marB="45727"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640195">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30000" dirty="0" smtClean="0">
                          <a:ln>
                            <a:noFill/>
                          </a:ln>
                          <a:solidFill>
                            <a:schemeClr val="tx1"/>
                          </a:solidFill>
                          <a:effectLst/>
                          <a:latin typeface="Arial" charset="0"/>
                        </a:rPr>
                        <a:t>a</a:t>
                      </a:r>
                      <a:r>
                        <a:rPr kumimoji="0" lang="en-US" sz="1000" b="0" i="0" u="none" strike="noStrike" cap="none" normalizeH="0" baseline="0" dirty="0" smtClean="0">
                          <a:ln>
                            <a:noFill/>
                          </a:ln>
                          <a:solidFill>
                            <a:schemeClr val="tx1"/>
                          </a:solidFill>
                          <a:effectLst/>
                          <a:latin typeface="Arial" charset="0"/>
                        </a:rPr>
                        <a:t>An option whose exercise price is below the market value of the firm’s share price.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30000" dirty="0" smtClean="0">
                          <a:ln>
                            <a:noFill/>
                          </a:ln>
                          <a:solidFill>
                            <a:schemeClr val="tx1"/>
                          </a:solidFill>
                          <a:effectLst/>
                          <a:latin typeface="Arial" charset="0"/>
                        </a:rPr>
                        <a:t>c</a:t>
                      </a:r>
                      <a:r>
                        <a:rPr kumimoji="0" lang="en-US" sz="1000" b="0" i="0" u="none" strike="noStrike" cap="none" normalizeH="0" baseline="0" dirty="0" smtClean="0">
                          <a:ln>
                            <a:noFill/>
                          </a:ln>
                          <a:solidFill>
                            <a:schemeClr val="tx1"/>
                          </a:solidFill>
                          <a:effectLst/>
                          <a:latin typeface="Arial" charset="0"/>
                        </a:rPr>
                        <a:t>Total shares Outstanding = Issued Shares + Shares from “in the money” options and convertible securities.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30000" dirty="0" smtClean="0">
                          <a:ln>
                            <a:noFill/>
                          </a:ln>
                          <a:solidFill>
                            <a:schemeClr val="tx1"/>
                          </a:solidFill>
                          <a:effectLst/>
                          <a:latin typeface="Arial" charset="0"/>
                        </a:rPr>
                        <a:t>d</a:t>
                      </a:r>
                      <a:r>
                        <a:rPr kumimoji="0" lang="en-US" sz="1000" b="0" i="0" u="none" strike="noStrike" cap="none" normalizeH="0" baseline="0" dirty="0" smtClean="0">
                          <a:ln>
                            <a:noFill/>
                          </a:ln>
                          <a:solidFill>
                            <a:schemeClr val="tx1"/>
                          </a:solidFill>
                          <a:effectLst/>
                          <a:latin typeface="Arial" charset="0"/>
                        </a:rPr>
                        <a:t>Purchase price adjusted for new acquirer shares issued for convertible shares or debt less cash received from “in the money” option holders.</a:t>
                      </a:r>
                    </a:p>
                  </a:txBody>
                  <a:tcPr marT="45727" marB="45727"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bl>
          </a:graphicData>
        </a:graphic>
      </p:graphicFrame>
      <p:sp>
        <p:nvSpPr>
          <p:cNvPr id="31779" name="TextBox 1"/>
          <p:cNvSpPr txBox="1">
            <a:spLocks noChangeArrowheads="1"/>
          </p:cNvSpPr>
          <p:nvPr/>
        </p:nvSpPr>
        <p:spPr bwMode="auto">
          <a:xfrm>
            <a:off x="609600" y="6400800"/>
            <a:ext cx="7924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    Key Point: Actual purchase price is $84.8 million rather than $60 million.</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a:solidFill>
            <a:srgbClr val="92D050"/>
          </a:solidFill>
        </p:spPr>
        <p:txBody>
          <a:bodyPr/>
          <a:lstStyle/>
          <a:p>
            <a:r>
              <a:rPr lang="en-US" sz="4000" dirty="0" smtClean="0"/>
              <a:t>Calculating Fully Diluted Shares Outstanding: Options</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55614746"/>
              </p:ext>
            </p:extLst>
          </p:nvPr>
        </p:nvGraphicFramePr>
        <p:xfrm>
          <a:off x="0" y="1371600"/>
          <a:ext cx="9144000" cy="6813044"/>
        </p:xfrm>
        <a:graphic>
          <a:graphicData uri="http://schemas.openxmlformats.org/drawingml/2006/table">
            <a:tbl>
              <a:tblPr firstRow="1" bandRow="1">
                <a:tableStyleId>{5C22544A-7EE6-4342-B048-85BDC9FD1C3A}</a:tableStyleId>
              </a:tblPr>
              <a:tblGrid>
                <a:gridCol w="1828800"/>
                <a:gridCol w="685800"/>
                <a:gridCol w="1143000"/>
                <a:gridCol w="914400"/>
                <a:gridCol w="914400"/>
                <a:gridCol w="990600"/>
                <a:gridCol w="838200"/>
                <a:gridCol w="1295400"/>
                <a:gridCol w="533400"/>
              </a:tblGrid>
              <a:tr h="1112217">
                <a:tc gridSpan="2">
                  <a:txBody>
                    <a:bodyPr/>
                    <a:lstStyle/>
                    <a:p>
                      <a:pPr algn="ctr"/>
                      <a:r>
                        <a:rPr lang="en-US" sz="1600" dirty="0" smtClean="0">
                          <a:solidFill>
                            <a:schemeClr val="tx1"/>
                          </a:solidFill>
                        </a:rPr>
                        <a:t>Options</a:t>
                      </a:r>
                      <a:r>
                        <a:rPr lang="en-US" sz="1600" baseline="0" dirty="0" smtClean="0">
                          <a:solidFill>
                            <a:schemeClr val="tx1"/>
                          </a:solidFill>
                        </a:rPr>
                        <a:t> Outstanding</a:t>
                      </a:r>
                      <a:r>
                        <a:rPr lang="en-US" sz="1600" dirty="0" smtClean="0">
                          <a:solidFill>
                            <a:schemeClr val="tx1"/>
                          </a:solidFill>
                        </a:rPr>
                        <a:t> (Mil. of</a:t>
                      </a:r>
                      <a:r>
                        <a:rPr lang="en-US" sz="1600" baseline="0" dirty="0" smtClean="0">
                          <a:solidFill>
                            <a:schemeClr val="tx1"/>
                          </a:solidFill>
                        </a:rPr>
                        <a:t> Shares)</a:t>
                      </a:r>
                      <a:endParaRPr lang="en-US" sz="1600" dirty="0">
                        <a:solidFill>
                          <a:schemeClr val="tx1"/>
                        </a:solidFill>
                      </a:endParaRPr>
                    </a:p>
                  </a:txBody>
                  <a:tcPr>
                    <a:solidFill>
                      <a:schemeClr val="bg1"/>
                    </a:solidFill>
                  </a:tcPr>
                </a:tc>
                <a:tc hMerge="1">
                  <a:txBody>
                    <a:bodyPr/>
                    <a:lstStyle/>
                    <a:p>
                      <a:pPr algn="ctr"/>
                      <a:endParaRPr lang="en-US" sz="1600" dirty="0">
                        <a:solidFill>
                          <a:schemeClr val="tx1"/>
                        </a:solidFill>
                      </a:endParaRPr>
                    </a:p>
                  </a:txBody>
                  <a:tcPr>
                    <a:solidFill>
                      <a:schemeClr val="bg1"/>
                    </a:solidFill>
                  </a:tcPr>
                </a:tc>
                <a:tc gridSpan="2">
                  <a:txBody>
                    <a:bodyPr/>
                    <a:lstStyle/>
                    <a:p>
                      <a:pPr algn="ctr"/>
                      <a:r>
                        <a:rPr lang="en-US" sz="1600" dirty="0" smtClean="0">
                          <a:solidFill>
                            <a:schemeClr val="tx1"/>
                          </a:solidFill>
                        </a:rPr>
                        <a:t>Strike Price </a:t>
                      </a:r>
                      <a:endParaRPr lang="en-US" sz="1600" dirty="0">
                        <a:solidFill>
                          <a:schemeClr val="tx1"/>
                        </a:solidFill>
                      </a:endParaRPr>
                    </a:p>
                  </a:txBody>
                  <a:tcPr>
                    <a:solidFill>
                      <a:schemeClr val="bg1"/>
                    </a:solidFill>
                  </a:tcPr>
                </a:tc>
                <a:tc hMerge="1">
                  <a:txBody>
                    <a:bodyPr/>
                    <a:lstStyle/>
                    <a:p>
                      <a:pPr algn="ctr"/>
                      <a:endParaRPr lang="en-US" sz="1600" dirty="0">
                        <a:solidFill>
                          <a:schemeClr val="tx1"/>
                        </a:solidFill>
                      </a:endParaRPr>
                    </a:p>
                  </a:txBody>
                  <a:tcPr>
                    <a:solidFill>
                      <a:schemeClr val="bg1"/>
                    </a:solidFill>
                  </a:tcPr>
                </a:tc>
                <a:tc gridSpan="2">
                  <a:txBody>
                    <a:bodyPr/>
                    <a:lstStyle/>
                    <a:p>
                      <a:pPr algn="ctr"/>
                      <a:r>
                        <a:rPr lang="en-US" sz="1600" dirty="0" smtClean="0">
                          <a:solidFill>
                            <a:schemeClr val="tx1"/>
                          </a:solidFill>
                        </a:rPr>
                        <a:t>In the Money</a:t>
                      </a:r>
                      <a:endParaRPr lang="en-US" sz="1600" dirty="0">
                        <a:solidFill>
                          <a:schemeClr val="tx1"/>
                        </a:solidFill>
                      </a:endParaRPr>
                    </a:p>
                  </a:txBody>
                  <a:tcPr>
                    <a:solidFill>
                      <a:schemeClr val="bg1"/>
                    </a:solidFill>
                  </a:tcPr>
                </a:tc>
                <a:tc hMerge="1">
                  <a:txBody>
                    <a:bodyPr/>
                    <a:lstStyle/>
                    <a:p>
                      <a:pPr algn="ctr"/>
                      <a:endParaRPr lang="en-US" sz="1600" dirty="0">
                        <a:solidFill>
                          <a:schemeClr val="tx1"/>
                        </a:solidFill>
                      </a:endParaRPr>
                    </a:p>
                  </a:txBody>
                  <a:tcPr>
                    <a:solidFill>
                      <a:schemeClr val="bg1"/>
                    </a:solidFill>
                  </a:tcPr>
                </a:tc>
                <a:tc gridSpan="2">
                  <a:txBody>
                    <a:bodyPr/>
                    <a:lstStyle/>
                    <a:p>
                      <a:pPr algn="ctr"/>
                      <a:r>
                        <a:rPr lang="en-US" sz="1600" dirty="0" smtClean="0">
                          <a:solidFill>
                            <a:schemeClr val="tx1"/>
                          </a:solidFill>
                        </a:rPr>
                        <a:t>Number</a:t>
                      </a:r>
                      <a:r>
                        <a:rPr lang="en-US" sz="1600" baseline="0" dirty="0" smtClean="0">
                          <a:solidFill>
                            <a:schemeClr val="tx1"/>
                          </a:solidFill>
                        </a:rPr>
                        <a:t> Likely to be Converted</a:t>
                      </a:r>
                      <a:endParaRPr lang="en-US" sz="1600" dirty="0">
                        <a:solidFill>
                          <a:schemeClr val="tx1"/>
                        </a:solidFill>
                      </a:endParaRPr>
                    </a:p>
                  </a:txBody>
                  <a:tcPr>
                    <a:solidFill>
                      <a:schemeClr val="bg1"/>
                    </a:solidFill>
                  </a:tcPr>
                </a:tc>
                <a:tc hMerge="1">
                  <a:txBody>
                    <a:bodyPr/>
                    <a:lstStyle/>
                    <a:p>
                      <a:endParaRPr lang="en-US" dirty="0"/>
                    </a:p>
                  </a:txBody>
                  <a:tcPr>
                    <a:solidFill>
                      <a:schemeClr val="bg1"/>
                    </a:solidFill>
                  </a:tcPr>
                </a:tc>
                <a:tc>
                  <a:txBody>
                    <a:bodyPr/>
                    <a:lstStyle/>
                    <a:p>
                      <a:endParaRPr lang="en-US" dirty="0"/>
                    </a:p>
                  </a:txBody>
                  <a:tcPr>
                    <a:solidFill>
                      <a:schemeClr val="bg1"/>
                    </a:solidFill>
                  </a:tcPr>
                </a:tc>
              </a:tr>
              <a:tr h="386628">
                <a:tc gridSpan="2">
                  <a:txBody>
                    <a:bodyPr/>
                    <a:lstStyle/>
                    <a:p>
                      <a:pPr algn="ctr"/>
                      <a:r>
                        <a:rPr lang="en-US" sz="1600" dirty="0" smtClean="0">
                          <a:solidFill>
                            <a:schemeClr val="tx1"/>
                          </a:solidFill>
                        </a:rPr>
                        <a:t>4.045</a:t>
                      </a:r>
                      <a:endParaRPr lang="en-US" sz="1600" dirty="0">
                        <a:solidFill>
                          <a:schemeClr val="tx1"/>
                        </a:solidFill>
                      </a:endParaRPr>
                    </a:p>
                  </a:txBody>
                  <a:tcPr>
                    <a:solidFill>
                      <a:schemeClr val="bg1"/>
                    </a:solidFill>
                  </a:tcPr>
                </a:tc>
                <a:tc hMerge="1">
                  <a:txBody>
                    <a:bodyPr/>
                    <a:lstStyle/>
                    <a:p>
                      <a:pPr algn="ctr"/>
                      <a:endParaRPr lang="en-US" sz="1600" dirty="0">
                        <a:solidFill>
                          <a:schemeClr val="tx1"/>
                        </a:solidFill>
                      </a:endParaRPr>
                    </a:p>
                  </a:txBody>
                  <a:tcPr>
                    <a:solidFill>
                      <a:schemeClr val="bg1"/>
                    </a:solidFill>
                  </a:tcPr>
                </a:tc>
                <a:tc gridSpan="2">
                  <a:txBody>
                    <a:bodyPr/>
                    <a:lstStyle/>
                    <a:p>
                      <a:pPr algn="ctr"/>
                      <a:r>
                        <a:rPr lang="en-US" sz="1600" dirty="0" smtClean="0">
                          <a:solidFill>
                            <a:schemeClr val="tx1"/>
                          </a:solidFill>
                        </a:rPr>
                        <a:t>$37.46</a:t>
                      </a:r>
                      <a:endParaRPr lang="en-US" sz="1600" dirty="0">
                        <a:solidFill>
                          <a:schemeClr val="tx1"/>
                        </a:solidFill>
                      </a:endParaRPr>
                    </a:p>
                  </a:txBody>
                  <a:tcPr>
                    <a:solidFill>
                      <a:schemeClr val="bg1"/>
                    </a:solidFill>
                  </a:tcPr>
                </a:tc>
                <a:tc hMerge="1">
                  <a:txBody>
                    <a:bodyPr/>
                    <a:lstStyle/>
                    <a:p>
                      <a:pPr algn="ctr"/>
                      <a:endParaRPr lang="en-US" sz="1600" dirty="0">
                        <a:solidFill>
                          <a:schemeClr val="tx1"/>
                        </a:solidFill>
                      </a:endParaRPr>
                    </a:p>
                  </a:txBody>
                  <a:tcPr>
                    <a:solidFill>
                      <a:schemeClr val="bg1"/>
                    </a:solidFill>
                  </a:tcPr>
                </a:tc>
                <a:tc gridSpan="2">
                  <a:txBody>
                    <a:bodyPr/>
                    <a:lstStyle/>
                    <a:p>
                      <a:pPr algn="ctr"/>
                      <a:r>
                        <a:rPr lang="en-US" sz="1600" dirty="0" smtClean="0">
                          <a:solidFill>
                            <a:schemeClr val="tx1"/>
                          </a:solidFill>
                        </a:rPr>
                        <a:t>Yes</a:t>
                      </a:r>
                      <a:endParaRPr lang="en-US" sz="1600" dirty="0">
                        <a:solidFill>
                          <a:schemeClr val="tx1"/>
                        </a:solidFill>
                      </a:endParaRPr>
                    </a:p>
                  </a:txBody>
                  <a:tcPr>
                    <a:solidFill>
                      <a:schemeClr val="bg1"/>
                    </a:solidFill>
                  </a:tcPr>
                </a:tc>
                <a:tc hMerge="1">
                  <a:txBody>
                    <a:bodyPr/>
                    <a:lstStyle/>
                    <a:p>
                      <a:pPr algn="ctr"/>
                      <a:endParaRPr lang="en-US" sz="1600" dirty="0">
                        <a:solidFill>
                          <a:schemeClr val="tx1"/>
                        </a:solidFill>
                      </a:endParaRPr>
                    </a:p>
                  </a:txBody>
                  <a:tcPr>
                    <a:solidFill>
                      <a:schemeClr val="bg1"/>
                    </a:solidFill>
                  </a:tcPr>
                </a:tc>
                <a:tc gridSpan="2">
                  <a:txBody>
                    <a:bodyPr/>
                    <a:lstStyle/>
                    <a:p>
                      <a:pPr algn="ctr"/>
                      <a:r>
                        <a:rPr lang="en-US" sz="1600" dirty="0" smtClean="0">
                          <a:solidFill>
                            <a:schemeClr val="tx1"/>
                          </a:solidFill>
                        </a:rPr>
                        <a:t>4.045</a:t>
                      </a:r>
                      <a:endParaRPr lang="en-US" sz="1600" dirty="0">
                        <a:solidFill>
                          <a:schemeClr val="tx1"/>
                        </a:solidFill>
                      </a:endParaRPr>
                    </a:p>
                  </a:txBody>
                  <a:tcPr>
                    <a:solidFill>
                      <a:schemeClr val="bg1"/>
                    </a:solidFill>
                  </a:tcPr>
                </a:tc>
                <a:tc hMerge="1">
                  <a:txBody>
                    <a:bodyPr/>
                    <a:lstStyle/>
                    <a:p>
                      <a:endParaRPr lang="en-US" dirty="0"/>
                    </a:p>
                  </a:txBody>
                  <a:tcPr>
                    <a:solidFill>
                      <a:schemeClr val="bg1"/>
                    </a:solidFill>
                  </a:tcPr>
                </a:tc>
                <a:tc>
                  <a:txBody>
                    <a:bodyPr/>
                    <a:lstStyle/>
                    <a:p>
                      <a:endParaRPr lang="en-US" dirty="0"/>
                    </a:p>
                  </a:txBody>
                  <a:tcPr>
                    <a:solidFill>
                      <a:schemeClr val="bg1"/>
                    </a:solidFill>
                  </a:tcPr>
                </a:tc>
              </a:tr>
              <a:tr h="386628">
                <a:tc gridSpan="2">
                  <a:txBody>
                    <a:bodyPr/>
                    <a:lstStyle/>
                    <a:p>
                      <a:endParaRPr lang="en-US" sz="1600" dirty="0">
                        <a:solidFill>
                          <a:schemeClr val="tx1"/>
                        </a:solidFill>
                      </a:endParaRPr>
                    </a:p>
                  </a:txBody>
                  <a:tcPr>
                    <a:solidFill>
                      <a:schemeClr val="bg1"/>
                    </a:solidFill>
                  </a:tcPr>
                </a:tc>
                <a:tc hMerge="1">
                  <a:txBody>
                    <a:bodyPr/>
                    <a:lstStyle/>
                    <a:p>
                      <a:endParaRPr lang="en-US" sz="1600" dirty="0">
                        <a:solidFill>
                          <a:schemeClr val="tx1"/>
                        </a:solidFill>
                      </a:endParaRPr>
                    </a:p>
                  </a:txBody>
                  <a:tcPr>
                    <a:solidFill>
                      <a:schemeClr val="bg1"/>
                    </a:solidFill>
                  </a:tcPr>
                </a:tc>
                <a:tc gridSpan="2">
                  <a:txBody>
                    <a:bodyPr/>
                    <a:lstStyle/>
                    <a:p>
                      <a:endParaRPr lang="en-US" dirty="0"/>
                    </a:p>
                  </a:txBody>
                  <a:tcPr>
                    <a:solidFill>
                      <a:schemeClr val="bg1"/>
                    </a:solidFill>
                  </a:tcPr>
                </a:tc>
                <a:tc hMerge="1">
                  <a:txBody>
                    <a:bodyPr/>
                    <a:lstStyle/>
                    <a:p>
                      <a:endParaRPr lang="en-US" sz="1600" dirty="0">
                        <a:solidFill>
                          <a:schemeClr val="tx1"/>
                        </a:solidFill>
                      </a:endParaRPr>
                    </a:p>
                  </a:txBody>
                  <a:tcPr>
                    <a:solidFill>
                      <a:schemeClr val="bg1"/>
                    </a:solidFill>
                  </a:tcPr>
                </a:tc>
                <a:tc gridSpan="2">
                  <a:txBody>
                    <a:bodyPr/>
                    <a:lstStyle/>
                    <a:p>
                      <a:endParaRPr lang="en-US" dirty="0"/>
                    </a:p>
                  </a:txBody>
                  <a:tcPr>
                    <a:solidFill>
                      <a:schemeClr val="bg1"/>
                    </a:solidFill>
                  </a:tcPr>
                </a:tc>
                <a:tc hMerge="1">
                  <a:txBody>
                    <a:bodyPr/>
                    <a:lstStyle/>
                    <a:p>
                      <a:endParaRPr lang="en-US" sz="1600">
                        <a:solidFill>
                          <a:schemeClr val="tx1"/>
                        </a:solidFill>
                      </a:endParaRPr>
                    </a:p>
                  </a:txBody>
                  <a:tcPr>
                    <a:solidFill>
                      <a:schemeClr val="bg1"/>
                    </a:solidFill>
                  </a:tcPr>
                </a:tc>
                <a:tc gridSpan="2">
                  <a:txBody>
                    <a:bodyPr/>
                    <a:lstStyle/>
                    <a:p>
                      <a:endParaRPr lang="en-US" dirty="0"/>
                    </a:p>
                  </a:txBody>
                  <a:tcPr>
                    <a:solidFill>
                      <a:schemeClr val="bg1"/>
                    </a:solidFill>
                  </a:tcPr>
                </a:tc>
                <a:tc hMerge="1">
                  <a:txBody>
                    <a:bodyPr/>
                    <a:lstStyle/>
                    <a:p>
                      <a:endParaRPr lang="en-US" sz="1600">
                        <a:solidFill>
                          <a:schemeClr val="tx1"/>
                        </a:solidFill>
                      </a:endParaRPr>
                    </a:p>
                  </a:txBody>
                  <a:tcPr>
                    <a:solidFill>
                      <a:schemeClr val="bg1"/>
                    </a:solidFill>
                  </a:tcPr>
                </a:tc>
                <a:tc>
                  <a:txBody>
                    <a:bodyPr/>
                    <a:lstStyle/>
                    <a:p>
                      <a:endParaRPr lang="en-US" dirty="0"/>
                    </a:p>
                  </a:txBody>
                  <a:tcPr>
                    <a:solidFill>
                      <a:schemeClr val="bg1"/>
                    </a:solidFill>
                  </a:tcPr>
                </a:tc>
              </a:tr>
              <a:tr h="386628">
                <a:tc gridSpan="2">
                  <a:txBody>
                    <a:bodyPr/>
                    <a:lstStyle/>
                    <a:p>
                      <a:r>
                        <a:rPr lang="en-US" sz="1600" u="sng" dirty="0" smtClean="0">
                          <a:solidFill>
                            <a:schemeClr val="tx1"/>
                          </a:solidFill>
                        </a:rPr>
                        <a:t>Assumptions</a:t>
                      </a:r>
                      <a:r>
                        <a:rPr lang="en-US" sz="1600" dirty="0" smtClean="0">
                          <a:solidFill>
                            <a:schemeClr val="tx1"/>
                          </a:solidFill>
                        </a:rPr>
                        <a:t>:</a:t>
                      </a:r>
                      <a:endParaRPr lang="en-US" sz="1600" dirty="0">
                        <a:solidFill>
                          <a:schemeClr val="tx1"/>
                        </a:solidFill>
                      </a:endParaRPr>
                    </a:p>
                  </a:txBody>
                  <a:tcPr>
                    <a:solidFill>
                      <a:schemeClr val="bg1"/>
                    </a:solidFill>
                  </a:tcPr>
                </a:tc>
                <a:tc hMerge="1">
                  <a:txBody>
                    <a:bodyPr/>
                    <a:lstStyle/>
                    <a:p>
                      <a:endParaRPr lang="en-US" sz="1600" dirty="0">
                        <a:solidFill>
                          <a:schemeClr val="tx1"/>
                        </a:solidFill>
                      </a:endParaRPr>
                    </a:p>
                  </a:txBody>
                  <a:tcPr>
                    <a:solidFill>
                      <a:schemeClr val="bg1"/>
                    </a:solidFill>
                  </a:tcPr>
                </a:tc>
                <a:tc gridSpan="2">
                  <a:txBody>
                    <a:bodyPr/>
                    <a:lstStyle/>
                    <a:p>
                      <a:endParaRPr lang="en-US" dirty="0"/>
                    </a:p>
                  </a:txBody>
                  <a:tcPr>
                    <a:solidFill>
                      <a:schemeClr val="bg1"/>
                    </a:solidFill>
                  </a:tcPr>
                </a:tc>
                <a:tc hMerge="1">
                  <a:txBody>
                    <a:bodyPr/>
                    <a:lstStyle/>
                    <a:p>
                      <a:endParaRPr lang="en-US" sz="1600" dirty="0">
                        <a:solidFill>
                          <a:schemeClr val="tx1"/>
                        </a:solidFill>
                      </a:endParaRPr>
                    </a:p>
                  </a:txBody>
                  <a:tcPr>
                    <a:solidFill>
                      <a:schemeClr val="bg1"/>
                    </a:solidFill>
                  </a:tcPr>
                </a:tc>
                <a:tc gridSpan="2">
                  <a:txBody>
                    <a:bodyPr/>
                    <a:lstStyle/>
                    <a:p>
                      <a:endParaRPr lang="en-US" dirty="0"/>
                    </a:p>
                  </a:txBody>
                  <a:tcPr>
                    <a:solidFill>
                      <a:schemeClr val="bg1"/>
                    </a:solidFill>
                  </a:tcPr>
                </a:tc>
                <a:tc hMerge="1">
                  <a:txBody>
                    <a:bodyPr/>
                    <a:lstStyle/>
                    <a:p>
                      <a:endParaRPr lang="en-US" sz="1600" dirty="0">
                        <a:solidFill>
                          <a:schemeClr val="tx1"/>
                        </a:solidFill>
                      </a:endParaRPr>
                    </a:p>
                  </a:txBody>
                  <a:tcPr>
                    <a:solidFill>
                      <a:schemeClr val="bg1"/>
                    </a:solidFill>
                  </a:tcPr>
                </a:tc>
                <a:tc gridSpan="2">
                  <a:txBody>
                    <a:bodyPr/>
                    <a:lstStyle/>
                    <a:p>
                      <a:endParaRPr lang="en-US" dirty="0"/>
                    </a:p>
                  </a:txBody>
                  <a:tcPr>
                    <a:solidFill>
                      <a:schemeClr val="bg1"/>
                    </a:solidFill>
                  </a:tcPr>
                </a:tc>
                <a:tc hMerge="1">
                  <a:txBody>
                    <a:bodyPr/>
                    <a:lstStyle/>
                    <a:p>
                      <a:endParaRPr lang="en-US" sz="1600">
                        <a:solidFill>
                          <a:schemeClr val="tx1"/>
                        </a:solidFill>
                      </a:endParaRPr>
                    </a:p>
                  </a:txBody>
                  <a:tcPr>
                    <a:solidFill>
                      <a:schemeClr val="bg1"/>
                    </a:solidFill>
                  </a:tcPr>
                </a:tc>
                <a:tc>
                  <a:txBody>
                    <a:bodyPr/>
                    <a:lstStyle/>
                    <a:p>
                      <a:endParaRPr lang="en-US" dirty="0"/>
                    </a:p>
                  </a:txBody>
                  <a:tcPr>
                    <a:solidFill>
                      <a:schemeClr val="bg1"/>
                    </a:solidFill>
                  </a:tcPr>
                </a:tc>
              </a:tr>
              <a:tr h="386628">
                <a:tc gridSpan="9">
                  <a:txBody>
                    <a:bodyPr/>
                    <a:lstStyle/>
                    <a:p>
                      <a:r>
                        <a:rPr lang="en-US" sz="1600" dirty="0" smtClean="0">
                          <a:solidFill>
                            <a:schemeClr val="tx1"/>
                          </a:solidFill>
                        </a:rPr>
                        <a:t>Current Target Share Price = Offer Price</a:t>
                      </a:r>
                      <a:r>
                        <a:rPr lang="en-US" sz="1600" baseline="0" dirty="0" smtClean="0">
                          <a:solidFill>
                            <a:schemeClr val="tx1"/>
                          </a:solidFill>
                        </a:rPr>
                        <a:t> = $82/share</a:t>
                      </a:r>
                      <a:endParaRPr lang="en-US" sz="1600" dirty="0">
                        <a:solidFill>
                          <a:schemeClr val="tx1"/>
                        </a:solidFill>
                      </a:endParaRPr>
                    </a:p>
                  </a:txBody>
                  <a:tcPr>
                    <a:solidFill>
                      <a:schemeClr val="bg1"/>
                    </a:solidFill>
                  </a:tcPr>
                </a:tc>
                <a:tc hMerge="1">
                  <a:txBody>
                    <a:bodyPr/>
                    <a:lstStyle/>
                    <a:p>
                      <a:endParaRPr lang="en-US" sz="1400">
                        <a:solidFill>
                          <a:schemeClr val="tx1"/>
                        </a:solidFill>
                      </a:endParaRPr>
                    </a:p>
                  </a:txBody>
                  <a:tcPr/>
                </a:tc>
                <a:tc hMerge="1">
                  <a:txBody>
                    <a:bodyPr/>
                    <a:lstStyle/>
                    <a:p>
                      <a:endParaRPr lang="en-US"/>
                    </a:p>
                  </a:txBody>
                  <a:tcPr/>
                </a:tc>
                <a:tc hMerge="1">
                  <a:txBody>
                    <a:bodyPr/>
                    <a:lstStyle/>
                    <a:p>
                      <a:endParaRPr lang="en-US" sz="1400" dirty="0">
                        <a:solidFill>
                          <a:schemeClr val="tx1"/>
                        </a:solidFill>
                      </a:endParaRPr>
                    </a:p>
                  </a:txBody>
                  <a:tcPr/>
                </a:tc>
                <a:tc hMerge="1">
                  <a:txBody>
                    <a:bodyPr/>
                    <a:lstStyle/>
                    <a:p>
                      <a:endParaRPr lang="en-US"/>
                    </a:p>
                  </a:txBody>
                  <a:tcPr/>
                </a:tc>
                <a:tc hMerge="1">
                  <a:txBody>
                    <a:bodyPr/>
                    <a:lstStyle/>
                    <a:p>
                      <a:endParaRPr lang="en-US" sz="1400">
                        <a:solidFill>
                          <a:schemeClr val="tx1"/>
                        </a:solidFill>
                      </a:endParaRPr>
                    </a:p>
                  </a:txBody>
                  <a:tcPr/>
                </a:tc>
                <a:tc hMerge="1">
                  <a:txBody>
                    <a:bodyPr/>
                    <a:lstStyle/>
                    <a:p>
                      <a:endParaRPr lang="en-US"/>
                    </a:p>
                  </a:txBody>
                  <a:tcPr/>
                </a:tc>
                <a:tc hMerge="1">
                  <a:txBody>
                    <a:bodyPr/>
                    <a:lstStyle/>
                    <a:p>
                      <a:endParaRPr lang="en-US" sz="1400" dirty="0">
                        <a:solidFill>
                          <a:schemeClr val="tx1"/>
                        </a:solidFill>
                      </a:endParaRPr>
                    </a:p>
                  </a:txBody>
                  <a:tcPr/>
                </a:tc>
                <a:tc hMerge="1">
                  <a:txBody>
                    <a:bodyPr/>
                    <a:lstStyle/>
                    <a:p>
                      <a:endParaRPr lang="en-US"/>
                    </a:p>
                  </a:txBody>
                  <a:tcPr/>
                </a:tc>
              </a:tr>
              <a:tr h="391924">
                <a:tc gridSpan="9">
                  <a:txBody>
                    <a:bodyPr/>
                    <a:lstStyle/>
                    <a:p>
                      <a:r>
                        <a:rPr lang="en-US" sz="1600" dirty="0" smtClean="0">
                          <a:solidFill>
                            <a:schemeClr val="tx1"/>
                          </a:solidFill>
                        </a:rPr>
                        <a:t>Proceeds </a:t>
                      </a:r>
                      <a:r>
                        <a:rPr lang="en-US" sz="1600" baseline="0" dirty="0" smtClean="0">
                          <a:solidFill>
                            <a:schemeClr val="tx1"/>
                          </a:solidFill>
                        </a:rPr>
                        <a:t>from Option Holders used to repurchase Target shares at current Target share price</a:t>
                      </a:r>
                      <a:endParaRPr lang="en-US" sz="1600" dirty="0">
                        <a:solidFill>
                          <a:schemeClr val="tx1"/>
                        </a:solidFill>
                      </a:endParaRPr>
                    </a:p>
                  </a:txBody>
                  <a:tcP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91924">
                <a:tc gridSpan="9">
                  <a:txBody>
                    <a:bodyPr/>
                    <a:lstStyle/>
                    <a:p>
                      <a:r>
                        <a:rPr lang="en-US" sz="1600" u="sng" dirty="0" smtClean="0">
                          <a:solidFill>
                            <a:schemeClr val="tx1"/>
                          </a:solidFill>
                        </a:rPr>
                        <a:t>New Target Shares from</a:t>
                      </a:r>
                      <a:r>
                        <a:rPr lang="en-US" sz="1600" u="sng" baseline="0" dirty="0" smtClean="0">
                          <a:solidFill>
                            <a:schemeClr val="tx1"/>
                          </a:solidFill>
                        </a:rPr>
                        <a:t> Option Conversion</a:t>
                      </a:r>
                      <a:r>
                        <a:rPr lang="en-US" sz="1600" u="none" baseline="0" dirty="0" smtClean="0">
                          <a:solidFill>
                            <a:schemeClr val="tx1"/>
                          </a:solidFill>
                        </a:rPr>
                        <a:t>:</a:t>
                      </a:r>
                      <a:endParaRPr lang="en-US" sz="1600" dirty="0">
                        <a:solidFill>
                          <a:schemeClr val="tx1"/>
                        </a:solidFill>
                      </a:endParaRPr>
                    </a:p>
                  </a:txBody>
                  <a:tcP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91924">
                <a:tc gridSpan="9">
                  <a:txBody>
                    <a:bodyPr/>
                    <a:lstStyle/>
                    <a:p>
                      <a:r>
                        <a:rPr lang="en-US" sz="1600" dirty="0" smtClean="0">
                          <a:solidFill>
                            <a:schemeClr val="tx1"/>
                          </a:solidFill>
                        </a:rPr>
                        <a:t>What firm has</a:t>
                      </a:r>
                      <a:r>
                        <a:rPr lang="en-US" sz="1600" baseline="0" dirty="0" smtClean="0">
                          <a:solidFill>
                            <a:schemeClr val="tx1"/>
                          </a:solidFill>
                        </a:rPr>
                        <a:t> to pay to repurchase new Target shares: $82 x 4.045 = $331.69</a:t>
                      </a:r>
                      <a:endParaRPr lang="en-US" sz="1600" dirty="0">
                        <a:solidFill>
                          <a:schemeClr val="tx1"/>
                        </a:solidFill>
                      </a:endParaRPr>
                    </a:p>
                  </a:txBody>
                  <a:tcP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91924">
                <a:tc gridSpan="9">
                  <a:txBody>
                    <a:bodyPr/>
                    <a:lstStyle/>
                    <a:p>
                      <a:r>
                        <a:rPr lang="en-US" sz="1600" dirty="0" smtClean="0">
                          <a:solidFill>
                            <a:schemeClr val="tx1"/>
                          </a:solidFill>
                        </a:rPr>
                        <a:t>What</a:t>
                      </a:r>
                      <a:r>
                        <a:rPr lang="en-US" sz="1600" baseline="0" dirty="0" smtClean="0">
                          <a:solidFill>
                            <a:schemeClr val="tx1"/>
                          </a:solidFill>
                        </a:rPr>
                        <a:t> firm receives from converting option holders:   $37.46 x 4.045 = </a:t>
                      </a:r>
                      <a:r>
                        <a:rPr lang="en-US" sz="1600" u="sng" baseline="0" dirty="0" smtClean="0">
                          <a:solidFill>
                            <a:schemeClr val="tx1"/>
                          </a:solidFill>
                        </a:rPr>
                        <a:t>$151.53</a:t>
                      </a:r>
                      <a:endParaRPr lang="en-US" sz="1600" u="sng" dirty="0">
                        <a:solidFill>
                          <a:schemeClr val="tx1"/>
                        </a:solidFill>
                      </a:endParaRPr>
                    </a:p>
                  </a:txBody>
                  <a:tcPr>
                    <a:solidFill>
                      <a:schemeClr val="bg1"/>
                    </a:solidFill>
                  </a:tcPr>
                </a:tc>
                <a:tc hMerge="1">
                  <a:txBody>
                    <a:bodyPr/>
                    <a:lstStyle/>
                    <a:p>
                      <a:endParaRPr lang="en-US" sz="1400">
                        <a:solidFill>
                          <a:schemeClr val="tx1"/>
                        </a:solidFill>
                      </a:endParaRPr>
                    </a:p>
                  </a:txBody>
                  <a:tcPr/>
                </a:tc>
                <a:tc hMerge="1">
                  <a:txBody>
                    <a:bodyPr/>
                    <a:lstStyle/>
                    <a:p>
                      <a:endParaRPr lang="en-US"/>
                    </a:p>
                  </a:txBody>
                  <a:tcPr/>
                </a:tc>
                <a:tc hMerge="1">
                  <a:txBody>
                    <a:bodyPr/>
                    <a:lstStyle/>
                    <a:p>
                      <a:endParaRPr lang="en-US" sz="1400" dirty="0">
                        <a:solidFill>
                          <a:schemeClr val="tx1"/>
                        </a:solidFill>
                      </a:endParaRPr>
                    </a:p>
                  </a:txBody>
                  <a:tcPr/>
                </a:tc>
                <a:tc hMerge="1">
                  <a:txBody>
                    <a:bodyPr/>
                    <a:lstStyle/>
                    <a:p>
                      <a:endParaRPr lang="en-US"/>
                    </a:p>
                  </a:txBody>
                  <a:tcPr/>
                </a:tc>
                <a:tc hMerge="1">
                  <a:txBody>
                    <a:bodyPr/>
                    <a:lstStyle/>
                    <a:p>
                      <a:endParaRPr lang="en-US" sz="1400" dirty="0">
                        <a:solidFill>
                          <a:schemeClr val="tx1"/>
                        </a:solidFill>
                      </a:endParaRPr>
                    </a:p>
                  </a:txBody>
                  <a:tcPr/>
                </a:tc>
                <a:tc hMerge="1">
                  <a:txBody>
                    <a:bodyPr/>
                    <a:lstStyle/>
                    <a:p>
                      <a:endParaRPr lang="en-US"/>
                    </a:p>
                  </a:txBody>
                  <a:tcPr/>
                </a:tc>
                <a:tc hMerge="1">
                  <a:txBody>
                    <a:bodyPr/>
                    <a:lstStyle/>
                    <a:p>
                      <a:endParaRPr lang="en-US" sz="1400" dirty="0">
                        <a:solidFill>
                          <a:schemeClr val="tx1"/>
                        </a:solidFill>
                      </a:endParaRPr>
                    </a:p>
                  </a:txBody>
                  <a:tcPr/>
                </a:tc>
                <a:tc hMerge="1">
                  <a:txBody>
                    <a:bodyPr/>
                    <a:lstStyle/>
                    <a:p>
                      <a:endParaRPr lang="en-US"/>
                    </a:p>
                  </a:txBody>
                  <a:tcPr/>
                </a:tc>
              </a:tr>
              <a:tr h="603775">
                <a:tc gridSpan="9">
                  <a:txBody>
                    <a:bodyPr/>
                    <a:lstStyle/>
                    <a:p>
                      <a:r>
                        <a:rPr lang="en-US" sz="1600" dirty="0" smtClean="0">
                          <a:solidFill>
                            <a:schemeClr val="tx1"/>
                          </a:solidFill>
                        </a:rPr>
                        <a:t>                                                                              Difference             = $180.16</a:t>
                      </a:r>
                      <a:endParaRPr lang="en-US" sz="1600" dirty="0">
                        <a:solidFill>
                          <a:schemeClr val="tx1"/>
                        </a:solidFill>
                      </a:endParaRPr>
                    </a:p>
                  </a:txBody>
                  <a:tcP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03775">
                <a:tc gridSpan="9">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New Target shares</a:t>
                      </a:r>
                      <a:r>
                        <a:rPr lang="en-US" sz="1600" kern="1200" baseline="0" dirty="0" smtClean="0">
                          <a:solidFill>
                            <a:schemeClr val="dk1"/>
                          </a:solidFill>
                          <a:effectLst/>
                          <a:latin typeface="+mn-lt"/>
                          <a:ea typeface="+mn-ea"/>
                          <a:cs typeface="+mn-cs"/>
                        </a:rPr>
                        <a:t> issued = [Cost to Repurchase All Shares Converted  – Proceeds from Converting Option Holders] / Current Target Share Price = $180.16</a:t>
                      </a:r>
                      <a:r>
                        <a:rPr lang="en-US" sz="1600" kern="1200" dirty="0" smtClean="0">
                          <a:solidFill>
                            <a:schemeClr val="dk1"/>
                          </a:solidFill>
                          <a:effectLst/>
                          <a:latin typeface="+mn-lt"/>
                          <a:ea typeface="+mn-ea"/>
                          <a:cs typeface="+mn-cs"/>
                        </a:rPr>
                        <a:t> / $82 = 2.1971</a:t>
                      </a:r>
                    </a:p>
                    <a:p>
                      <a:endParaRPr lang="en-US" sz="1600" dirty="0">
                        <a:solidFill>
                          <a:schemeClr val="tx1"/>
                        </a:solidFill>
                      </a:endParaRPr>
                    </a:p>
                  </a:txBody>
                  <a:tcPr>
                    <a:solidFill>
                      <a:schemeClr val="bg1"/>
                    </a:solidFill>
                  </a:tcPr>
                </a:tc>
                <a:tc hMerge="1">
                  <a:txBody>
                    <a:bodyPr/>
                    <a:lstStyle/>
                    <a:p>
                      <a:endParaRPr lang="en-US" sz="1400" dirty="0">
                        <a:solidFill>
                          <a:schemeClr val="tx1"/>
                        </a:solidFill>
                      </a:endParaRPr>
                    </a:p>
                  </a:txBody>
                  <a:tcPr>
                    <a:solidFill>
                      <a:schemeClr val="bg1"/>
                    </a:solidFill>
                  </a:tcPr>
                </a:tc>
                <a:tc hMerge="1">
                  <a:txBody>
                    <a:bodyPr/>
                    <a:lstStyle/>
                    <a:p>
                      <a:endParaRPr lang="en-US"/>
                    </a:p>
                  </a:txBody>
                  <a:tcPr/>
                </a:tc>
                <a:tc hMerge="1">
                  <a:txBody>
                    <a:bodyPr/>
                    <a:lstStyle/>
                    <a:p>
                      <a:endParaRPr lang="en-US" sz="1400">
                        <a:solidFill>
                          <a:schemeClr val="tx1"/>
                        </a:solidFill>
                      </a:endParaRPr>
                    </a:p>
                  </a:txBody>
                  <a:tcPr>
                    <a:solidFill>
                      <a:schemeClr val="bg1"/>
                    </a:solidFill>
                  </a:tcPr>
                </a:tc>
                <a:tc hMerge="1">
                  <a:txBody>
                    <a:bodyPr/>
                    <a:lstStyle/>
                    <a:p>
                      <a:endParaRPr lang="en-US"/>
                    </a:p>
                  </a:txBody>
                  <a:tcPr/>
                </a:tc>
                <a:tc hMerge="1">
                  <a:txBody>
                    <a:bodyPr/>
                    <a:lstStyle/>
                    <a:p>
                      <a:endParaRPr lang="en-US" sz="1400" dirty="0">
                        <a:solidFill>
                          <a:schemeClr val="tx1"/>
                        </a:solidFill>
                      </a:endParaRPr>
                    </a:p>
                  </a:txBody>
                  <a:tcPr>
                    <a:solidFill>
                      <a:schemeClr val="bg1"/>
                    </a:solidFill>
                  </a:tcPr>
                </a:tc>
                <a:tc hMerge="1">
                  <a:txBody>
                    <a:bodyPr/>
                    <a:lstStyle/>
                    <a:p>
                      <a:endParaRPr lang="en-US"/>
                    </a:p>
                  </a:txBody>
                  <a:tcPr/>
                </a:tc>
                <a:tc hMerge="1">
                  <a:txBody>
                    <a:bodyPr/>
                    <a:lstStyle/>
                    <a:p>
                      <a:endParaRPr lang="en-US" sz="1400" dirty="0">
                        <a:solidFill>
                          <a:schemeClr val="tx1"/>
                        </a:solidFill>
                      </a:endParaRPr>
                    </a:p>
                  </a:txBody>
                  <a:tcPr>
                    <a:solidFill>
                      <a:schemeClr val="bg1"/>
                    </a:solidFill>
                  </a:tcPr>
                </a:tc>
                <a:tc hMerge="1">
                  <a:txBody>
                    <a:bodyPr/>
                    <a:lstStyle/>
                    <a:p>
                      <a:endParaRPr lang="en-US"/>
                    </a:p>
                  </a:txBody>
                  <a:tcPr/>
                </a:tc>
              </a:tr>
              <a:tr h="386628">
                <a:tc gridSpan="9">
                  <a:txBody>
                    <a:bodyPr/>
                    <a:lstStyle/>
                    <a:p>
                      <a:pPr algn="ctr"/>
                      <a:r>
                        <a:rPr lang="en-US" sz="1600" dirty="0" smtClean="0">
                          <a:solidFill>
                            <a:schemeClr val="tx1"/>
                          </a:solidFill>
                        </a:rPr>
                        <a:t>Key Point: Add new shares issued to Target’s basic shares outstanding</a:t>
                      </a:r>
                      <a:endParaRPr lang="en-US" sz="1600" dirty="0">
                        <a:solidFill>
                          <a:schemeClr val="tx1"/>
                        </a:solidFill>
                      </a:endParaRPr>
                    </a:p>
                  </a:txBody>
                  <a:tcPr>
                    <a:solidFill>
                      <a:schemeClr val="bg1"/>
                    </a:solidFill>
                  </a:tcPr>
                </a:tc>
                <a:tc hMerge="1">
                  <a:txBody>
                    <a:bodyPr/>
                    <a:lstStyle/>
                    <a:p>
                      <a:endParaRPr lang="en-US" sz="1400">
                        <a:solidFill>
                          <a:schemeClr val="tx1"/>
                        </a:solidFill>
                      </a:endParaRPr>
                    </a:p>
                  </a:txBody>
                  <a:tcPr>
                    <a:solidFill>
                      <a:schemeClr val="bg1"/>
                    </a:solidFill>
                  </a:tcPr>
                </a:tc>
                <a:tc hMerge="1">
                  <a:txBody>
                    <a:bodyPr/>
                    <a:lstStyle/>
                    <a:p>
                      <a:endParaRPr lang="en-US"/>
                    </a:p>
                  </a:txBody>
                  <a:tcPr/>
                </a:tc>
                <a:tc hMerge="1">
                  <a:txBody>
                    <a:bodyPr/>
                    <a:lstStyle/>
                    <a:p>
                      <a:endParaRPr lang="en-US" sz="1400">
                        <a:solidFill>
                          <a:schemeClr val="tx1"/>
                        </a:solidFill>
                      </a:endParaRPr>
                    </a:p>
                  </a:txBody>
                  <a:tcPr>
                    <a:solidFill>
                      <a:schemeClr val="bg1"/>
                    </a:solidFill>
                  </a:tcPr>
                </a:tc>
                <a:tc hMerge="1">
                  <a:txBody>
                    <a:bodyPr/>
                    <a:lstStyle/>
                    <a:p>
                      <a:endParaRPr lang="en-US"/>
                    </a:p>
                  </a:txBody>
                  <a:tcPr/>
                </a:tc>
                <a:tc hMerge="1">
                  <a:txBody>
                    <a:bodyPr/>
                    <a:lstStyle/>
                    <a:p>
                      <a:endParaRPr lang="en-US" sz="1400" dirty="0">
                        <a:solidFill>
                          <a:schemeClr val="tx1"/>
                        </a:solidFill>
                      </a:endParaRPr>
                    </a:p>
                  </a:txBody>
                  <a:tcPr>
                    <a:solidFill>
                      <a:schemeClr val="bg1"/>
                    </a:solidFill>
                  </a:tcPr>
                </a:tc>
                <a:tc hMerge="1">
                  <a:txBody>
                    <a:bodyPr/>
                    <a:lstStyle/>
                    <a:p>
                      <a:endParaRPr lang="en-US"/>
                    </a:p>
                  </a:txBody>
                  <a:tcPr/>
                </a:tc>
                <a:tc hMerge="1">
                  <a:txBody>
                    <a:bodyPr/>
                    <a:lstStyle/>
                    <a:p>
                      <a:endParaRPr lang="en-US" sz="1400" dirty="0">
                        <a:solidFill>
                          <a:schemeClr val="tx1"/>
                        </a:solidFill>
                      </a:endParaRPr>
                    </a:p>
                  </a:txBody>
                  <a:tcPr>
                    <a:solidFill>
                      <a:schemeClr val="bg1"/>
                    </a:solidFill>
                  </a:tcPr>
                </a:tc>
                <a:tc hMerge="1">
                  <a:txBody>
                    <a:bodyPr/>
                    <a:lstStyle/>
                    <a:p>
                      <a:endParaRPr lang="en-US"/>
                    </a:p>
                  </a:txBody>
                  <a:tcPr/>
                </a:tc>
              </a:tr>
              <a:tr h="386628">
                <a:tc>
                  <a:txBody>
                    <a:bodyPr/>
                    <a:lstStyle/>
                    <a:p>
                      <a:endParaRPr lang="en-US" sz="1600" dirty="0">
                        <a:solidFill>
                          <a:schemeClr val="tx1"/>
                        </a:solidFill>
                      </a:endParaRPr>
                    </a:p>
                  </a:txBody>
                  <a:tcPr>
                    <a:solidFill>
                      <a:schemeClr val="bg1"/>
                    </a:solidFill>
                  </a:tcPr>
                </a:tc>
                <a:tc gridSpan="2">
                  <a:txBody>
                    <a:bodyPr/>
                    <a:lstStyle/>
                    <a:p>
                      <a:endParaRPr lang="en-US" sz="1600" dirty="0">
                        <a:solidFill>
                          <a:schemeClr val="tx1"/>
                        </a:solidFill>
                      </a:endParaRPr>
                    </a:p>
                  </a:txBody>
                  <a:tcPr>
                    <a:solidFill>
                      <a:schemeClr val="bg1"/>
                    </a:solidFill>
                  </a:tcPr>
                </a:tc>
                <a:tc hMerge="1">
                  <a:txBody>
                    <a:bodyPr/>
                    <a:lstStyle/>
                    <a:p>
                      <a:endParaRPr lang="en-US"/>
                    </a:p>
                  </a:txBody>
                  <a:tcPr/>
                </a:tc>
                <a:tc gridSpan="2">
                  <a:txBody>
                    <a:bodyPr/>
                    <a:lstStyle/>
                    <a:p>
                      <a:endParaRPr lang="en-US" sz="1600" dirty="0">
                        <a:solidFill>
                          <a:schemeClr val="tx1"/>
                        </a:solidFill>
                      </a:endParaRPr>
                    </a:p>
                  </a:txBody>
                  <a:tcPr>
                    <a:solidFill>
                      <a:schemeClr val="bg1"/>
                    </a:solidFill>
                  </a:tcPr>
                </a:tc>
                <a:tc hMerge="1">
                  <a:txBody>
                    <a:bodyPr/>
                    <a:lstStyle/>
                    <a:p>
                      <a:endParaRPr lang="en-US"/>
                    </a:p>
                  </a:txBody>
                  <a:tcPr/>
                </a:tc>
                <a:tc gridSpan="2">
                  <a:txBody>
                    <a:bodyPr/>
                    <a:lstStyle/>
                    <a:p>
                      <a:endParaRPr lang="en-US" sz="1600" dirty="0">
                        <a:solidFill>
                          <a:schemeClr val="tx1"/>
                        </a:solidFill>
                      </a:endParaRPr>
                    </a:p>
                  </a:txBody>
                  <a:tcPr>
                    <a:solidFill>
                      <a:schemeClr val="bg1"/>
                    </a:solidFill>
                  </a:tcPr>
                </a:tc>
                <a:tc hMerge="1">
                  <a:txBody>
                    <a:bodyPr/>
                    <a:lstStyle/>
                    <a:p>
                      <a:endParaRPr lang="en-US"/>
                    </a:p>
                  </a:txBody>
                  <a:tcPr/>
                </a:tc>
                <a:tc gridSpan="2">
                  <a:txBody>
                    <a:bodyPr/>
                    <a:lstStyle/>
                    <a:p>
                      <a:endParaRPr lang="en-US" sz="1600" dirty="0">
                        <a:solidFill>
                          <a:schemeClr val="tx1"/>
                        </a:solidFill>
                      </a:endParaRPr>
                    </a:p>
                  </a:txBody>
                  <a:tcPr>
                    <a:solidFill>
                      <a:schemeClr val="bg1"/>
                    </a:solidFill>
                  </a:tcPr>
                </a:tc>
                <a:tc hMerge="1">
                  <a:txBody>
                    <a:bodyPr/>
                    <a:lstStyle/>
                    <a:p>
                      <a:endParaRPr lang="en-US"/>
                    </a:p>
                  </a:txBody>
                  <a:tcPr/>
                </a:tc>
              </a:tr>
              <a:tr h="386628">
                <a:tc>
                  <a:txBody>
                    <a:bodyPr/>
                    <a:lstStyle/>
                    <a:p>
                      <a:endParaRPr lang="en-US" sz="1400" dirty="0">
                        <a:solidFill>
                          <a:schemeClr val="tx1"/>
                        </a:solidFill>
                      </a:endParaRPr>
                    </a:p>
                  </a:txBody>
                  <a:tcPr>
                    <a:solidFill>
                      <a:schemeClr val="bg1"/>
                    </a:solidFill>
                  </a:tcPr>
                </a:tc>
                <a:tc gridSpan="2">
                  <a:txBody>
                    <a:bodyPr/>
                    <a:lstStyle/>
                    <a:p>
                      <a:endParaRPr lang="en-US" sz="1400" dirty="0">
                        <a:solidFill>
                          <a:schemeClr val="tx1"/>
                        </a:solidFill>
                      </a:endParaRPr>
                    </a:p>
                  </a:txBody>
                  <a:tcPr>
                    <a:solidFill>
                      <a:schemeClr val="bg1"/>
                    </a:solidFill>
                  </a:tcPr>
                </a:tc>
                <a:tc hMerge="1">
                  <a:txBody>
                    <a:bodyPr/>
                    <a:lstStyle/>
                    <a:p>
                      <a:endParaRPr lang="en-US"/>
                    </a:p>
                  </a:txBody>
                  <a:tcPr/>
                </a:tc>
                <a:tc gridSpan="2">
                  <a:txBody>
                    <a:bodyPr/>
                    <a:lstStyle/>
                    <a:p>
                      <a:endParaRPr lang="en-US" sz="1400" dirty="0">
                        <a:solidFill>
                          <a:schemeClr val="tx1"/>
                        </a:solidFill>
                      </a:endParaRPr>
                    </a:p>
                  </a:txBody>
                  <a:tcPr>
                    <a:solidFill>
                      <a:schemeClr val="bg1"/>
                    </a:solidFill>
                  </a:tcPr>
                </a:tc>
                <a:tc hMerge="1">
                  <a:txBody>
                    <a:bodyPr/>
                    <a:lstStyle/>
                    <a:p>
                      <a:endParaRPr lang="en-US"/>
                    </a:p>
                  </a:txBody>
                  <a:tcPr/>
                </a:tc>
                <a:tc gridSpan="2">
                  <a:txBody>
                    <a:bodyPr/>
                    <a:lstStyle/>
                    <a:p>
                      <a:endParaRPr lang="en-US" sz="1400" dirty="0">
                        <a:solidFill>
                          <a:schemeClr val="tx1"/>
                        </a:solidFill>
                      </a:endParaRPr>
                    </a:p>
                  </a:txBody>
                  <a:tcPr>
                    <a:solidFill>
                      <a:schemeClr val="bg1"/>
                    </a:solidFill>
                  </a:tcPr>
                </a:tc>
                <a:tc hMerge="1">
                  <a:txBody>
                    <a:bodyPr/>
                    <a:lstStyle/>
                    <a:p>
                      <a:endParaRPr lang="en-US"/>
                    </a:p>
                  </a:txBody>
                  <a:tcPr/>
                </a:tc>
                <a:tc gridSpan="2">
                  <a:txBody>
                    <a:bodyPr/>
                    <a:lstStyle/>
                    <a:p>
                      <a:endParaRPr lang="en-US" sz="1400" dirty="0">
                        <a:solidFill>
                          <a:schemeClr val="tx1"/>
                        </a:solidFill>
                      </a:endParaRPr>
                    </a:p>
                  </a:txBody>
                  <a:tcPr>
                    <a:solidFill>
                      <a:schemeClr val="bg1"/>
                    </a:solidFill>
                  </a:tcPr>
                </a:tc>
                <a:tc hMerge="1">
                  <a:txBody>
                    <a:bodyPr/>
                    <a:lstStyle/>
                    <a:p>
                      <a:endParaRPr lang="en-US"/>
                    </a:p>
                  </a:txBody>
                  <a:tcPr/>
                </a:tc>
              </a:tr>
            </a:tbl>
          </a:graphicData>
        </a:graphic>
      </p:graphicFrame>
    </p:spTree>
    <p:extLst>
      <p:ext uri="{BB962C8B-B14F-4D97-AF65-F5344CB8AC3E}">
        <p14:creationId xmlns:p14="http://schemas.microsoft.com/office/powerpoint/2010/main" val="3410732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0"/>
            <a:ext cx="9144000" cy="1219200"/>
          </a:xfrm>
          <a:solidFill>
            <a:schemeClr val="folHlink"/>
          </a:solidFill>
        </p:spPr>
        <p:txBody>
          <a:bodyPr/>
          <a:lstStyle/>
          <a:p>
            <a:pPr eaLnBrk="1" hangingPunct="1"/>
            <a:r>
              <a:rPr lang="en-US" sz="4000" dirty="0" smtClean="0"/>
              <a:t>Learning Objectives</a:t>
            </a:r>
          </a:p>
        </p:txBody>
      </p:sp>
      <p:sp>
        <p:nvSpPr>
          <p:cNvPr id="5123" name="Rectangle 3"/>
          <p:cNvSpPr>
            <a:spLocks noGrp="1" noChangeArrowheads="1"/>
          </p:cNvSpPr>
          <p:nvPr>
            <p:ph type="body" idx="1"/>
          </p:nvPr>
        </p:nvSpPr>
        <p:spPr>
          <a:xfrm>
            <a:off x="152400" y="1447800"/>
            <a:ext cx="8839200" cy="4876800"/>
          </a:xfrm>
        </p:spPr>
        <p:txBody>
          <a:bodyPr/>
          <a:lstStyle/>
          <a:p>
            <a:pPr eaLnBrk="1" hangingPunct="1">
              <a:defRPr/>
            </a:pPr>
            <a:r>
              <a:rPr lang="en-US" sz="2400" dirty="0" smtClean="0"/>
              <a:t>Through “hands on” application of the author’s M&amp;A model, provide students with a basic understanding of</a:t>
            </a:r>
          </a:p>
          <a:p>
            <a:pPr lvl="1" eaLnBrk="1" hangingPunct="1">
              <a:defRPr/>
            </a:pPr>
            <a:r>
              <a:rPr lang="en-US" sz="2400" dirty="0" smtClean="0"/>
              <a:t>How such models work for a stock purchase and an asset purchase;</a:t>
            </a:r>
          </a:p>
          <a:p>
            <a:pPr lvl="1" eaLnBrk="1" hangingPunct="1">
              <a:defRPr/>
            </a:pPr>
            <a:r>
              <a:rPr lang="en-US" sz="2400" dirty="0" smtClean="0"/>
              <a:t>The data input requirements to generate critical model output </a:t>
            </a:r>
          </a:p>
          <a:p>
            <a:pPr lvl="1" eaLnBrk="1" hangingPunct="1">
              <a:defRPr/>
            </a:pPr>
            <a:r>
              <a:rPr lang="en-US" sz="2400" dirty="0" smtClean="0"/>
              <a:t>How to apply such models to address valuation</a:t>
            </a:r>
            <a:r>
              <a:rPr lang="en-US" sz="2400" dirty="0"/>
              <a:t>, </a:t>
            </a:r>
            <a:r>
              <a:rPr lang="en-US" sz="2400" dirty="0" smtClean="0"/>
              <a:t>financing, </a:t>
            </a:r>
            <a:r>
              <a:rPr lang="en-US" sz="2400" dirty="0"/>
              <a:t>and </a:t>
            </a:r>
            <a:r>
              <a:rPr lang="en-US" sz="2400" dirty="0" smtClean="0"/>
              <a:t>deal structuring questions; and </a:t>
            </a:r>
          </a:p>
          <a:p>
            <a:pPr lvl="1" eaLnBrk="1" hangingPunct="1">
              <a:defRPr/>
            </a:pPr>
            <a:r>
              <a:rPr lang="en-US" sz="2400" dirty="0" smtClean="0"/>
              <a:t>How they facilitate the assessment of </a:t>
            </a:r>
            <a:r>
              <a:rPr lang="en-US" sz="2400" dirty="0"/>
              <a:t>proposals and counterproposals </a:t>
            </a:r>
            <a:r>
              <a:rPr lang="en-US" sz="2400" dirty="0" smtClean="0"/>
              <a:t>that </a:t>
            </a:r>
            <a:r>
              <a:rPr lang="en-US" sz="2400" dirty="0"/>
              <a:t>arise during the negotiation </a:t>
            </a:r>
            <a:r>
              <a:rPr lang="en-US" sz="2400" dirty="0" smtClean="0"/>
              <a:t>process.  </a:t>
            </a:r>
          </a:p>
          <a:p>
            <a:pPr marL="457200" lvl="1" indent="0" eaLnBrk="1" hangingPunct="1">
              <a:buNone/>
              <a:defRPr/>
            </a:pPr>
            <a:endParaRPr lang="en-US" sz="2400" dirty="0"/>
          </a:p>
          <a:p>
            <a:pPr marL="457200" lvl="1" indent="0" eaLnBrk="1" hangingPunct="1">
              <a:buFontTx/>
              <a:buNone/>
              <a:defRPr/>
            </a:pPr>
            <a:endParaRPr lang="en-US" sz="2400"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a:solidFill>
            <a:srgbClr val="92D050"/>
          </a:solidFill>
        </p:spPr>
        <p:txBody>
          <a:bodyPr/>
          <a:lstStyle/>
          <a:p>
            <a:r>
              <a:rPr lang="en-US" sz="4000" dirty="0"/>
              <a:t>Calculating Fully Diluted Shares Outstanding: </a:t>
            </a:r>
            <a:r>
              <a:rPr lang="en-US" sz="4000" dirty="0" smtClean="0"/>
              <a:t>Convertible Debt</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94133376"/>
              </p:ext>
            </p:extLst>
          </p:nvPr>
        </p:nvGraphicFramePr>
        <p:xfrm>
          <a:off x="0" y="1371597"/>
          <a:ext cx="8991600" cy="5630629"/>
        </p:xfrm>
        <a:graphic>
          <a:graphicData uri="http://schemas.openxmlformats.org/drawingml/2006/table">
            <a:tbl>
              <a:tblPr firstRow="1" bandRow="1">
                <a:tableStyleId>{5C22544A-7EE6-4342-B048-85BDC9FD1C3A}</a:tableStyleId>
              </a:tblPr>
              <a:tblGrid>
                <a:gridCol w="1498600"/>
                <a:gridCol w="1498600"/>
                <a:gridCol w="1498600"/>
                <a:gridCol w="1498600"/>
                <a:gridCol w="1498600"/>
                <a:gridCol w="1498600"/>
              </a:tblGrid>
              <a:tr h="676866">
                <a:tc>
                  <a:txBody>
                    <a:bodyPr/>
                    <a:lstStyle/>
                    <a:p>
                      <a:pPr algn="ctr"/>
                      <a:r>
                        <a:rPr lang="en-US" dirty="0" smtClean="0">
                          <a:solidFill>
                            <a:schemeClr val="tx1"/>
                          </a:solidFill>
                        </a:rPr>
                        <a:t>Principal (Millions)</a:t>
                      </a:r>
                      <a:endParaRPr lang="en-US" dirty="0">
                        <a:solidFill>
                          <a:schemeClr val="tx1"/>
                        </a:solidFill>
                      </a:endParaRPr>
                    </a:p>
                  </a:txBody>
                  <a:tcPr>
                    <a:solidFill>
                      <a:schemeClr val="bg1"/>
                    </a:solidFill>
                  </a:tcPr>
                </a:tc>
                <a:tc>
                  <a:txBody>
                    <a:bodyPr/>
                    <a:lstStyle/>
                    <a:p>
                      <a:pPr algn="ctr"/>
                      <a:r>
                        <a:rPr lang="en-US" dirty="0" smtClean="0">
                          <a:solidFill>
                            <a:schemeClr val="tx1"/>
                          </a:solidFill>
                        </a:rPr>
                        <a:t>Par Value</a:t>
                      </a:r>
                      <a:endParaRPr lang="en-US" dirty="0">
                        <a:solidFill>
                          <a:schemeClr val="tx1"/>
                        </a:solidFill>
                      </a:endParaRPr>
                    </a:p>
                  </a:txBody>
                  <a:tcPr>
                    <a:solidFill>
                      <a:schemeClr val="bg1"/>
                    </a:solidFill>
                  </a:tcPr>
                </a:tc>
                <a:tc>
                  <a:txBody>
                    <a:bodyPr/>
                    <a:lstStyle/>
                    <a:p>
                      <a:pPr algn="ctr"/>
                      <a:r>
                        <a:rPr lang="en-US" dirty="0" smtClean="0">
                          <a:solidFill>
                            <a:schemeClr val="tx1"/>
                          </a:solidFill>
                        </a:rPr>
                        <a:t>Conversion</a:t>
                      </a:r>
                      <a:r>
                        <a:rPr lang="en-US" baseline="0" dirty="0" smtClean="0">
                          <a:solidFill>
                            <a:schemeClr val="tx1"/>
                          </a:solidFill>
                        </a:rPr>
                        <a:t> Ratio</a:t>
                      </a:r>
                      <a:endParaRPr lang="en-US" dirty="0">
                        <a:solidFill>
                          <a:schemeClr val="tx1"/>
                        </a:solidFill>
                      </a:endParaRPr>
                    </a:p>
                  </a:txBody>
                  <a:tcPr>
                    <a:solidFill>
                      <a:schemeClr val="bg1"/>
                    </a:solidFill>
                  </a:tcPr>
                </a:tc>
                <a:tc>
                  <a:txBody>
                    <a:bodyPr/>
                    <a:lstStyle/>
                    <a:p>
                      <a:pPr algn="ctr"/>
                      <a:r>
                        <a:rPr lang="en-US" dirty="0" smtClean="0">
                          <a:solidFill>
                            <a:schemeClr val="tx1"/>
                          </a:solidFill>
                        </a:rPr>
                        <a:t>Conversion Price</a:t>
                      </a:r>
                      <a:endParaRPr lang="en-US" dirty="0">
                        <a:solidFill>
                          <a:schemeClr val="tx1"/>
                        </a:solidFill>
                      </a:endParaRPr>
                    </a:p>
                  </a:txBody>
                  <a:tcPr>
                    <a:solidFill>
                      <a:schemeClr val="bg1"/>
                    </a:solidFill>
                  </a:tcPr>
                </a:tc>
                <a:tc>
                  <a:txBody>
                    <a:bodyPr/>
                    <a:lstStyle/>
                    <a:p>
                      <a:pPr algn="ctr"/>
                      <a:r>
                        <a:rPr lang="en-US" dirty="0" smtClean="0">
                          <a:solidFill>
                            <a:schemeClr val="tx1"/>
                          </a:solidFill>
                        </a:rPr>
                        <a:t>Likely</a:t>
                      </a:r>
                      <a:r>
                        <a:rPr lang="en-US" baseline="0" dirty="0" smtClean="0">
                          <a:solidFill>
                            <a:schemeClr val="tx1"/>
                          </a:solidFill>
                        </a:rPr>
                        <a:t> to Convert</a:t>
                      </a:r>
                      <a:endParaRPr lang="en-US" dirty="0">
                        <a:solidFill>
                          <a:schemeClr val="tx1"/>
                        </a:solidFill>
                      </a:endParaRPr>
                    </a:p>
                  </a:txBody>
                  <a:tcPr>
                    <a:solidFill>
                      <a:schemeClr val="bg1"/>
                    </a:solidFill>
                  </a:tcPr>
                </a:tc>
                <a:tc>
                  <a:txBody>
                    <a:bodyPr/>
                    <a:lstStyle/>
                    <a:p>
                      <a:pPr algn="ctr"/>
                      <a:r>
                        <a:rPr lang="en-US" dirty="0" smtClean="0">
                          <a:solidFill>
                            <a:schemeClr val="tx1"/>
                          </a:solidFill>
                        </a:rPr>
                        <a:t>New Shares</a:t>
                      </a:r>
                      <a:endParaRPr lang="en-US" dirty="0">
                        <a:solidFill>
                          <a:schemeClr val="tx1"/>
                        </a:solidFill>
                      </a:endParaRPr>
                    </a:p>
                  </a:txBody>
                  <a:tcPr>
                    <a:solidFill>
                      <a:schemeClr val="bg1"/>
                    </a:solidFill>
                  </a:tcPr>
                </a:tc>
              </a:tr>
              <a:tr h="392153">
                <a:tc>
                  <a:txBody>
                    <a:bodyPr/>
                    <a:lstStyle/>
                    <a:p>
                      <a:pPr algn="ctr"/>
                      <a:r>
                        <a:rPr lang="en-US" dirty="0" smtClean="0">
                          <a:solidFill>
                            <a:schemeClr val="tx1"/>
                          </a:solidFill>
                        </a:rPr>
                        <a:t>$.44</a:t>
                      </a:r>
                      <a:endParaRPr lang="en-US" dirty="0">
                        <a:solidFill>
                          <a:schemeClr val="tx1"/>
                        </a:solidFill>
                      </a:endParaRPr>
                    </a:p>
                  </a:txBody>
                  <a:tcPr>
                    <a:solidFill>
                      <a:schemeClr val="bg1"/>
                    </a:solidFill>
                  </a:tcPr>
                </a:tc>
                <a:tc>
                  <a:txBody>
                    <a:bodyPr/>
                    <a:lstStyle/>
                    <a:p>
                      <a:pPr algn="ctr"/>
                      <a:r>
                        <a:rPr lang="en-US" dirty="0" smtClean="0">
                          <a:solidFill>
                            <a:schemeClr val="tx1"/>
                          </a:solidFill>
                        </a:rPr>
                        <a:t>$1000</a:t>
                      </a:r>
                      <a:endParaRPr lang="en-US" dirty="0">
                        <a:solidFill>
                          <a:schemeClr val="tx1"/>
                        </a:solidFill>
                      </a:endParaRPr>
                    </a:p>
                  </a:txBody>
                  <a:tcPr>
                    <a:solidFill>
                      <a:schemeClr val="bg1"/>
                    </a:solidFill>
                  </a:tcPr>
                </a:tc>
                <a:tc>
                  <a:txBody>
                    <a:bodyPr/>
                    <a:lstStyle/>
                    <a:p>
                      <a:pPr algn="ctr"/>
                      <a:r>
                        <a:rPr lang="en-US" dirty="0" smtClean="0">
                          <a:solidFill>
                            <a:schemeClr val="tx1"/>
                          </a:solidFill>
                        </a:rPr>
                        <a:t>20</a:t>
                      </a:r>
                      <a:endParaRPr lang="en-US" dirty="0">
                        <a:solidFill>
                          <a:schemeClr val="tx1"/>
                        </a:solidFill>
                      </a:endParaRPr>
                    </a:p>
                  </a:txBody>
                  <a:tcPr>
                    <a:solidFill>
                      <a:schemeClr val="bg1"/>
                    </a:solidFill>
                  </a:tcPr>
                </a:tc>
                <a:tc>
                  <a:txBody>
                    <a:bodyPr/>
                    <a:lstStyle/>
                    <a:p>
                      <a:pPr algn="ctr"/>
                      <a:r>
                        <a:rPr lang="en-US" dirty="0" smtClean="0">
                          <a:solidFill>
                            <a:schemeClr val="tx1"/>
                          </a:solidFill>
                        </a:rPr>
                        <a:t>$50</a:t>
                      </a:r>
                      <a:endParaRPr lang="en-US" dirty="0">
                        <a:solidFill>
                          <a:schemeClr val="tx1"/>
                        </a:solidFill>
                      </a:endParaRPr>
                    </a:p>
                  </a:txBody>
                  <a:tcPr>
                    <a:solidFill>
                      <a:schemeClr val="bg1"/>
                    </a:solidFill>
                  </a:tcPr>
                </a:tc>
                <a:tc>
                  <a:txBody>
                    <a:bodyPr/>
                    <a:lstStyle/>
                    <a:p>
                      <a:pPr algn="ctr"/>
                      <a:r>
                        <a:rPr lang="en-US" dirty="0" smtClean="0">
                          <a:solidFill>
                            <a:schemeClr val="tx1"/>
                          </a:solidFill>
                        </a:rPr>
                        <a:t>Yes</a:t>
                      </a:r>
                      <a:endParaRPr lang="en-US" dirty="0">
                        <a:solidFill>
                          <a:schemeClr val="tx1"/>
                        </a:solidFill>
                      </a:endParaRPr>
                    </a:p>
                  </a:txBody>
                  <a:tcPr>
                    <a:solidFill>
                      <a:schemeClr val="bg1"/>
                    </a:solidFill>
                  </a:tcPr>
                </a:tc>
                <a:tc>
                  <a:txBody>
                    <a:bodyPr/>
                    <a:lstStyle/>
                    <a:p>
                      <a:pPr algn="ctr"/>
                      <a:r>
                        <a:rPr lang="en-US" dirty="0" smtClean="0">
                          <a:solidFill>
                            <a:schemeClr val="tx1"/>
                          </a:solidFill>
                        </a:rPr>
                        <a:t>.0088</a:t>
                      </a:r>
                      <a:endParaRPr lang="en-US" dirty="0">
                        <a:solidFill>
                          <a:schemeClr val="tx1"/>
                        </a:solidFill>
                      </a:endParaRPr>
                    </a:p>
                  </a:txBody>
                  <a:tcPr>
                    <a:solidFill>
                      <a:schemeClr val="bg1"/>
                    </a:solidFill>
                  </a:tcPr>
                </a:tc>
              </a:tr>
              <a:tr h="392153">
                <a:tc>
                  <a:txBody>
                    <a:bodyPr/>
                    <a:lstStyle/>
                    <a:p>
                      <a:endParaRPr lang="en-US" dirty="0">
                        <a:solidFill>
                          <a:schemeClr val="tx1"/>
                        </a:solidFill>
                      </a:endParaRPr>
                    </a:p>
                  </a:txBody>
                  <a:tcPr>
                    <a:solidFill>
                      <a:schemeClr val="bg1"/>
                    </a:solidFill>
                  </a:tcPr>
                </a:tc>
                <a:tc>
                  <a:txBody>
                    <a:bodyPr/>
                    <a:lstStyle/>
                    <a:p>
                      <a:endParaRPr lang="en-US" dirty="0">
                        <a:solidFill>
                          <a:schemeClr val="tx1"/>
                        </a:solidFill>
                      </a:endParaRPr>
                    </a:p>
                  </a:txBody>
                  <a:tcPr>
                    <a:solidFill>
                      <a:schemeClr val="bg1"/>
                    </a:solidFill>
                  </a:tcPr>
                </a:tc>
                <a:tc>
                  <a:txBody>
                    <a:bodyPr/>
                    <a:lstStyle/>
                    <a:p>
                      <a:endParaRPr lang="en-US" dirty="0">
                        <a:solidFill>
                          <a:schemeClr val="tx1"/>
                        </a:solidFill>
                      </a:endParaRPr>
                    </a:p>
                  </a:txBody>
                  <a:tcPr>
                    <a:solidFill>
                      <a:schemeClr val="bg1"/>
                    </a:solidFill>
                  </a:tcPr>
                </a:tc>
                <a:tc>
                  <a:txBody>
                    <a:bodyPr/>
                    <a:lstStyle/>
                    <a:p>
                      <a:endParaRPr lang="en-US" dirty="0">
                        <a:solidFill>
                          <a:schemeClr val="tx1"/>
                        </a:solidFill>
                      </a:endParaRPr>
                    </a:p>
                  </a:txBody>
                  <a:tcPr>
                    <a:solidFill>
                      <a:schemeClr val="bg1"/>
                    </a:solidFill>
                  </a:tcPr>
                </a:tc>
                <a:tc>
                  <a:txBody>
                    <a:bodyPr/>
                    <a:lstStyle/>
                    <a:p>
                      <a:endParaRPr lang="en-US" dirty="0">
                        <a:solidFill>
                          <a:schemeClr val="tx1"/>
                        </a:solidFill>
                      </a:endParaRPr>
                    </a:p>
                  </a:txBody>
                  <a:tcPr>
                    <a:solidFill>
                      <a:schemeClr val="bg1"/>
                    </a:solidFill>
                  </a:tcPr>
                </a:tc>
                <a:tc>
                  <a:txBody>
                    <a:bodyPr/>
                    <a:lstStyle/>
                    <a:p>
                      <a:endParaRPr lang="en-US" dirty="0">
                        <a:solidFill>
                          <a:schemeClr val="tx1"/>
                        </a:solidFill>
                      </a:endParaRPr>
                    </a:p>
                  </a:txBody>
                  <a:tcPr>
                    <a:solidFill>
                      <a:schemeClr val="bg1"/>
                    </a:solidFill>
                  </a:tcPr>
                </a:tc>
              </a:tr>
              <a:tr h="392153">
                <a:tc gridSpan="6">
                  <a:txBody>
                    <a:bodyPr/>
                    <a:lstStyle/>
                    <a:p>
                      <a:r>
                        <a:rPr lang="en-US" u="sng" dirty="0" smtClean="0">
                          <a:solidFill>
                            <a:schemeClr val="tx1"/>
                          </a:solidFill>
                        </a:rPr>
                        <a:t>Assumptions</a:t>
                      </a:r>
                      <a:r>
                        <a:rPr lang="en-US" dirty="0" smtClean="0">
                          <a:solidFill>
                            <a:schemeClr val="tx1"/>
                          </a:solidFill>
                        </a:rPr>
                        <a:t>:</a:t>
                      </a:r>
                      <a:endParaRPr lang="en-US" dirty="0">
                        <a:solidFill>
                          <a:schemeClr val="tx1"/>
                        </a:solidFill>
                      </a:endParaRPr>
                    </a:p>
                  </a:txBody>
                  <a:tcP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92153">
                <a:tc gridSpan="6">
                  <a:txBody>
                    <a:bodyPr/>
                    <a:lstStyle/>
                    <a:p>
                      <a:r>
                        <a:rPr lang="en-US" dirty="0" smtClean="0">
                          <a:solidFill>
                            <a:schemeClr val="tx1"/>
                          </a:solidFill>
                        </a:rPr>
                        <a:t>Current Target share price = offer price = $82/share </a:t>
                      </a:r>
                      <a:endParaRPr lang="en-US" dirty="0">
                        <a:solidFill>
                          <a:schemeClr val="tx1"/>
                        </a:solidFill>
                      </a:endParaRPr>
                    </a:p>
                  </a:txBody>
                  <a:tcP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92153">
                <a:tc gridSpan="6">
                  <a:txBody>
                    <a:bodyPr/>
                    <a:lstStyle/>
                    <a:p>
                      <a:r>
                        <a:rPr lang="en-US" u="sng" dirty="0" smtClean="0">
                          <a:solidFill>
                            <a:schemeClr val="tx1"/>
                          </a:solidFill>
                        </a:rPr>
                        <a:t>New Target</a:t>
                      </a:r>
                      <a:r>
                        <a:rPr lang="en-US" u="sng" baseline="0" dirty="0" smtClean="0">
                          <a:solidFill>
                            <a:schemeClr val="tx1"/>
                          </a:solidFill>
                        </a:rPr>
                        <a:t> Shares Issued</a:t>
                      </a:r>
                      <a:r>
                        <a:rPr lang="en-US" baseline="0" dirty="0" smtClean="0">
                          <a:solidFill>
                            <a:schemeClr val="tx1"/>
                          </a:solidFill>
                        </a:rPr>
                        <a:t>:</a:t>
                      </a:r>
                      <a:endParaRPr lang="en-US" dirty="0">
                        <a:solidFill>
                          <a:schemeClr val="tx1"/>
                        </a:solidFill>
                      </a:endParaRPr>
                    </a:p>
                  </a:txBody>
                  <a:tcPr>
                    <a:solidFill>
                      <a:schemeClr val="bg1"/>
                    </a:solidFill>
                  </a:tcPr>
                </a:tc>
                <a:tc hMerge="1">
                  <a:txBody>
                    <a:bodyPr/>
                    <a:lstStyle/>
                    <a:p>
                      <a:endParaRPr lang="en-US">
                        <a:solidFill>
                          <a:schemeClr val="tx1"/>
                        </a:solidFill>
                      </a:endParaRPr>
                    </a:p>
                  </a:txBody>
                  <a:tcPr/>
                </a:tc>
                <a:tc hMerge="1">
                  <a:txBody>
                    <a:bodyPr/>
                    <a:lstStyle/>
                    <a:p>
                      <a:endParaRPr lang="en-US">
                        <a:solidFill>
                          <a:schemeClr val="tx1"/>
                        </a:solidFill>
                      </a:endParaRPr>
                    </a:p>
                  </a:txBody>
                  <a:tcPr/>
                </a:tc>
                <a:tc hMerge="1">
                  <a:txBody>
                    <a:bodyPr/>
                    <a:lstStyle/>
                    <a:p>
                      <a:endParaRPr lang="en-US">
                        <a:solidFill>
                          <a:schemeClr val="tx1"/>
                        </a:solidFill>
                      </a:endParaRPr>
                    </a:p>
                  </a:txBody>
                  <a:tcPr/>
                </a:tc>
                <a:tc hMerge="1">
                  <a:txBody>
                    <a:bodyPr/>
                    <a:lstStyle/>
                    <a:p>
                      <a:endParaRPr lang="en-US" dirty="0">
                        <a:solidFill>
                          <a:schemeClr val="tx1"/>
                        </a:solidFill>
                      </a:endParaRPr>
                    </a:p>
                  </a:txBody>
                  <a:tcPr/>
                </a:tc>
                <a:tc hMerge="1">
                  <a:txBody>
                    <a:bodyPr/>
                    <a:lstStyle/>
                    <a:p>
                      <a:endParaRPr lang="en-US" dirty="0">
                        <a:solidFill>
                          <a:schemeClr val="tx1"/>
                        </a:solidFill>
                      </a:endParaRPr>
                    </a:p>
                  </a:txBody>
                  <a:tcPr/>
                </a:tc>
              </a:tr>
              <a:tr h="392153">
                <a:tc gridSpan="6">
                  <a:txBody>
                    <a:bodyPr/>
                    <a:lstStyle/>
                    <a:p>
                      <a:r>
                        <a:rPr lang="en-US" dirty="0" smtClean="0">
                          <a:solidFill>
                            <a:schemeClr val="tx1"/>
                          </a:solidFill>
                        </a:rPr>
                        <a:t>Conversion Ratio (CV)</a:t>
                      </a:r>
                      <a:r>
                        <a:rPr lang="en-US" baseline="0" dirty="0" smtClean="0">
                          <a:solidFill>
                            <a:schemeClr val="tx1"/>
                          </a:solidFill>
                        </a:rPr>
                        <a:t> = Number of target common shares when debt converted at par value = 20</a:t>
                      </a:r>
                      <a:endParaRPr lang="en-US" dirty="0">
                        <a:solidFill>
                          <a:schemeClr val="tx1"/>
                        </a:solidFill>
                      </a:endParaRPr>
                    </a:p>
                  </a:txBody>
                  <a:tcPr>
                    <a:solidFill>
                      <a:schemeClr val="bg1"/>
                    </a:solidFill>
                  </a:tcPr>
                </a:tc>
                <a:tc hMerge="1">
                  <a:txBody>
                    <a:bodyPr/>
                    <a:lstStyle/>
                    <a:p>
                      <a:endParaRPr lang="en-US">
                        <a:solidFill>
                          <a:schemeClr val="tx1"/>
                        </a:solidFill>
                      </a:endParaRPr>
                    </a:p>
                  </a:txBody>
                  <a:tcPr/>
                </a:tc>
                <a:tc hMerge="1">
                  <a:txBody>
                    <a:bodyPr/>
                    <a:lstStyle/>
                    <a:p>
                      <a:endParaRPr lang="en-US">
                        <a:solidFill>
                          <a:schemeClr val="tx1"/>
                        </a:solidFill>
                      </a:endParaRPr>
                    </a:p>
                  </a:txBody>
                  <a:tcPr/>
                </a:tc>
                <a:tc hMerge="1">
                  <a:txBody>
                    <a:bodyPr/>
                    <a:lstStyle/>
                    <a:p>
                      <a:endParaRPr lang="en-US">
                        <a:solidFill>
                          <a:schemeClr val="tx1"/>
                        </a:solidFill>
                      </a:endParaRPr>
                    </a:p>
                  </a:txBody>
                  <a:tcPr/>
                </a:tc>
                <a:tc hMerge="1">
                  <a:txBody>
                    <a:bodyPr/>
                    <a:lstStyle/>
                    <a:p>
                      <a:endParaRPr lang="en-US">
                        <a:solidFill>
                          <a:schemeClr val="tx1"/>
                        </a:solidFill>
                      </a:endParaRPr>
                    </a:p>
                  </a:txBody>
                  <a:tcPr/>
                </a:tc>
                <a:tc hMerge="1">
                  <a:txBody>
                    <a:bodyPr/>
                    <a:lstStyle/>
                    <a:p>
                      <a:endParaRPr lang="en-US" dirty="0">
                        <a:solidFill>
                          <a:schemeClr val="tx1"/>
                        </a:solidFill>
                      </a:endParaRPr>
                    </a:p>
                  </a:txBody>
                  <a:tcPr/>
                </a:tc>
              </a:tr>
              <a:tr h="392153">
                <a:tc gridSpan="6">
                  <a:txBody>
                    <a:bodyPr/>
                    <a:lstStyle/>
                    <a:p>
                      <a:r>
                        <a:rPr lang="en-US" dirty="0" smtClean="0">
                          <a:solidFill>
                            <a:schemeClr val="tx1"/>
                          </a:solidFill>
                        </a:rPr>
                        <a:t>CV</a:t>
                      </a:r>
                      <a:r>
                        <a:rPr lang="en-US" baseline="0" dirty="0" smtClean="0">
                          <a:solidFill>
                            <a:schemeClr val="tx1"/>
                          </a:solidFill>
                        </a:rPr>
                        <a:t> Price = Par Value / CV Ratio = $1000/20 = $50</a:t>
                      </a:r>
                      <a:endParaRPr lang="en-US" dirty="0">
                        <a:solidFill>
                          <a:schemeClr val="tx1"/>
                        </a:solidFill>
                      </a:endParaRPr>
                    </a:p>
                  </a:txBody>
                  <a:tcPr>
                    <a:solidFill>
                      <a:schemeClr val="bg1"/>
                    </a:solidFill>
                  </a:tcPr>
                </a:tc>
                <a:tc hMerge="1">
                  <a:txBody>
                    <a:bodyPr/>
                    <a:lstStyle/>
                    <a:p>
                      <a:endParaRPr lang="en-US">
                        <a:solidFill>
                          <a:schemeClr val="tx1"/>
                        </a:solidFill>
                      </a:endParaRPr>
                    </a:p>
                  </a:txBody>
                  <a:tcPr/>
                </a:tc>
                <a:tc hMerge="1">
                  <a:txBody>
                    <a:bodyPr/>
                    <a:lstStyle/>
                    <a:p>
                      <a:endParaRPr lang="en-US">
                        <a:solidFill>
                          <a:schemeClr val="tx1"/>
                        </a:solidFill>
                      </a:endParaRPr>
                    </a:p>
                  </a:txBody>
                  <a:tcPr/>
                </a:tc>
                <a:tc hMerge="1">
                  <a:txBody>
                    <a:bodyPr/>
                    <a:lstStyle/>
                    <a:p>
                      <a:endParaRPr lang="en-US">
                        <a:solidFill>
                          <a:schemeClr val="tx1"/>
                        </a:solidFill>
                      </a:endParaRPr>
                    </a:p>
                  </a:txBody>
                  <a:tcPr/>
                </a:tc>
                <a:tc hMerge="1">
                  <a:txBody>
                    <a:bodyPr/>
                    <a:lstStyle/>
                    <a:p>
                      <a:endParaRPr lang="en-US">
                        <a:solidFill>
                          <a:schemeClr val="tx1"/>
                        </a:solidFill>
                      </a:endParaRPr>
                    </a:p>
                  </a:txBody>
                  <a:tcPr/>
                </a:tc>
                <a:tc hMerge="1">
                  <a:txBody>
                    <a:bodyPr/>
                    <a:lstStyle/>
                    <a:p>
                      <a:endParaRPr lang="en-US" dirty="0">
                        <a:solidFill>
                          <a:schemeClr val="tx1"/>
                        </a:solidFill>
                      </a:endParaRPr>
                    </a:p>
                  </a:txBody>
                  <a:tcPr/>
                </a:tc>
              </a:tr>
              <a:tr h="392153">
                <a:tc gridSpan="6">
                  <a:txBody>
                    <a:bodyPr/>
                    <a:lstStyle/>
                    <a:p>
                      <a:r>
                        <a:rPr lang="en-US" dirty="0" smtClean="0">
                          <a:solidFill>
                            <a:schemeClr val="tx1"/>
                          </a:solidFill>
                        </a:rPr>
                        <a:t>New Target Shares = ($.44 / $1000) x 20 = .0088 (i.e., 88,000 shares)</a:t>
                      </a:r>
                      <a:endParaRPr lang="en-US" dirty="0">
                        <a:solidFill>
                          <a:schemeClr val="tx1"/>
                        </a:solidFill>
                      </a:endParaRPr>
                    </a:p>
                  </a:txBody>
                  <a:tcP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92153">
                <a:tc gridSpan="6">
                  <a:txBody>
                    <a:bodyPr/>
                    <a:lstStyle/>
                    <a:p>
                      <a:endParaRPr lang="en-US" dirty="0">
                        <a:solidFill>
                          <a:schemeClr val="tx1"/>
                        </a:solidFill>
                      </a:endParaRPr>
                    </a:p>
                  </a:txBody>
                  <a:tcPr>
                    <a:solidFill>
                      <a:schemeClr val="bg1"/>
                    </a:solidFill>
                  </a:tcPr>
                </a:tc>
                <a:tc hMerge="1">
                  <a:txBody>
                    <a:bodyPr/>
                    <a:lstStyle/>
                    <a:p>
                      <a:endParaRPr lang="en-US">
                        <a:solidFill>
                          <a:schemeClr val="tx1"/>
                        </a:solidFill>
                      </a:endParaRPr>
                    </a:p>
                  </a:txBody>
                  <a:tcPr/>
                </a:tc>
                <a:tc hMerge="1">
                  <a:txBody>
                    <a:bodyPr/>
                    <a:lstStyle/>
                    <a:p>
                      <a:endParaRPr lang="en-US">
                        <a:solidFill>
                          <a:schemeClr val="tx1"/>
                        </a:solidFill>
                      </a:endParaRPr>
                    </a:p>
                  </a:txBody>
                  <a:tcPr/>
                </a:tc>
                <a:tc hMerge="1">
                  <a:txBody>
                    <a:bodyPr/>
                    <a:lstStyle/>
                    <a:p>
                      <a:endParaRPr lang="en-US">
                        <a:solidFill>
                          <a:schemeClr val="tx1"/>
                        </a:solidFill>
                      </a:endParaRPr>
                    </a:p>
                  </a:txBody>
                  <a:tcPr/>
                </a:tc>
                <a:tc hMerge="1">
                  <a:txBody>
                    <a:bodyPr/>
                    <a:lstStyle/>
                    <a:p>
                      <a:endParaRPr lang="en-US">
                        <a:solidFill>
                          <a:schemeClr val="tx1"/>
                        </a:solidFill>
                      </a:endParaRPr>
                    </a:p>
                  </a:txBody>
                  <a:tcPr/>
                </a:tc>
                <a:tc hMerge="1">
                  <a:txBody>
                    <a:bodyPr/>
                    <a:lstStyle/>
                    <a:p>
                      <a:endParaRPr lang="en-US" dirty="0">
                        <a:solidFill>
                          <a:schemeClr val="tx1"/>
                        </a:solidFill>
                      </a:endParaRPr>
                    </a:p>
                  </a:txBody>
                  <a:tcPr/>
                </a:tc>
              </a:tr>
              <a:tr h="392153">
                <a:tc gridSpan="6">
                  <a:txBody>
                    <a:bodyPr/>
                    <a:lstStyle/>
                    <a:p>
                      <a:pPr algn="ctr"/>
                      <a:r>
                        <a:rPr lang="en-US" dirty="0" smtClean="0">
                          <a:solidFill>
                            <a:schemeClr val="tx1"/>
                          </a:solidFill>
                        </a:rPr>
                        <a:t>Key Point: Add new shares</a:t>
                      </a:r>
                      <a:r>
                        <a:rPr lang="en-US" baseline="0" dirty="0" smtClean="0">
                          <a:solidFill>
                            <a:schemeClr val="tx1"/>
                          </a:solidFill>
                        </a:rPr>
                        <a:t> issued to Target’s basic shares outstanding.</a:t>
                      </a:r>
                      <a:endParaRPr lang="en-US" dirty="0">
                        <a:solidFill>
                          <a:schemeClr val="tx1"/>
                        </a:solidFill>
                      </a:endParaRPr>
                    </a:p>
                  </a:txBody>
                  <a:tcPr>
                    <a:solidFill>
                      <a:schemeClr val="bg1"/>
                    </a:solidFill>
                  </a:tcPr>
                </a:tc>
                <a:tc hMerge="1">
                  <a:txBody>
                    <a:bodyPr/>
                    <a:lstStyle/>
                    <a:p>
                      <a:endParaRPr lang="en-US">
                        <a:solidFill>
                          <a:schemeClr val="tx1"/>
                        </a:solidFill>
                      </a:endParaRPr>
                    </a:p>
                  </a:txBody>
                  <a:tcPr/>
                </a:tc>
                <a:tc hMerge="1">
                  <a:txBody>
                    <a:bodyPr/>
                    <a:lstStyle/>
                    <a:p>
                      <a:endParaRPr lang="en-US">
                        <a:solidFill>
                          <a:schemeClr val="tx1"/>
                        </a:solidFill>
                      </a:endParaRPr>
                    </a:p>
                  </a:txBody>
                  <a:tcPr/>
                </a:tc>
                <a:tc hMerge="1">
                  <a:txBody>
                    <a:bodyPr/>
                    <a:lstStyle/>
                    <a:p>
                      <a:endParaRPr lang="en-US">
                        <a:solidFill>
                          <a:schemeClr val="tx1"/>
                        </a:solidFill>
                      </a:endParaRPr>
                    </a:p>
                  </a:txBody>
                  <a:tcPr/>
                </a:tc>
                <a:tc hMerge="1">
                  <a:txBody>
                    <a:bodyPr/>
                    <a:lstStyle/>
                    <a:p>
                      <a:endParaRPr lang="en-US">
                        <a:solidFill>
                          <a:schemeClr val="tx1"/>
                        </a:solidFill>
                      </a:endParaRPr>
                    </a:p>
                  </a:txBody>
                  <a:tcPr/>
                </a:tc>
                <a:tc hMerge="1">
                  <a:txBody>
                    <a:bodyPr/>
                    <a:lstStyle/>
                    <a:p>
                      <a:endParaRPr lang="en-US" dirty="0">
                        <a:solidFill>
                          <a:schemeClr val="tx1"/>
                        </a:solidFill>
                      </a:endParaRPr>
                    </a:p>
                  </a:txBody>
                  <a:tcPr/>
                </a:tc>
              </a:tr>
              <a:tr h="392153">
                <a:tc>
                  <a:txBody>
                    <a:bodyPr/>
                    <a:lstStyle/>
                    <a:p>
                      <a:endParaRPr lang="en-US" dirty="0">
                        <a:solidFill>
                          <a:schemeClr val="tx1"/>
                        </a:solidFill>
                      </a:endParaRPr>
                    </a:p>
                  </a:txBody>
                  <a:tcPr>
                    <a:solidFill>
                      <a:schemeClr val="bg1"/>
                    </a:solidFill>
                  </a:tcPr>
                </a:tc>
                <a:tc>
                  <a:txBody>
                    <a:bodyPr/>
                    <a:lstStyle/>
                    <a:p>
                      <a:endParaRPr lang="en-US" dirty="0">
                        <a:solidFill>
                          <a:schemeClr val="tx1"/>
                        </a:solidFill>
                      </a:endParaRPr>
                    </a:p>
                  </a:txBody>
                  <a:tcPr>
                    <a:solidFill>
                      <a:schemeClr val="bg1"/>
                    </a:solidFill>
                  </a:tcPr>
                </a:tc>
                <a:tc>
                  <a:txBody>
                    <a:bodyPr/>
                    <a:lstStyle/>
                    <a:p>
                      <a:endParaRPr lang="en-US" dirty="0">
                        <a:solidFill>
                          <a:schemeClr val="tx1"/>
                        </a:solidFill>
                      </a:endParaRPr>
                    </a:p>
                  </a:txBody>
                  <a:tcPr>
                    <a:solidFill>
                      <a:schemeClr val="bg1"/>
                    </a:solidFill>
                  </a:tcPr>
                </a:tc>
                <a:tc>
                  <a:txBody>
                    <a:bodyPr/>
                    <a:lstStyle/>
                    <a:p>
                      <a:endParaRPr lang="en-US" dirty="0">
                        <a:solidFill>
                          <a:schemeClr val="tx1"/>
                        </a:solidFill>
                      </a:endParaRPr>
                    </a:p>
                  </a:txBody>
                  <a:tcPr>
                    <a:solidFill>
                      <a:schemeClr val="bg1"/>
                    </a:solidFill>
                  </a:tcPr>
                </a:tc>
                <a:tc>
                  <a:txBody>
                    <a:bodyPr/>
                    <a:lstStyle/>
                    <a:p>
                      <a:endParaRPr lang="en-US" dirty="0">
                        <a:solidFill>
                          <a:schemeClr val="tx1"/>
                        </a:solidFill>
                      </a:endParaRPr>
                    </a:p>
                  </a:txBody>
                  <a:tcPr>
                    <a:solidFill>
                      <a:schemeClr val="bg1"/>
                    </a:solidFill>
                  </a:tcPr>
                </a:tc>
                <a:tc>
                  <a:txBody>
                    <a:bodyPr/>
                    <a:lstStyle/>
                    <a:p>
                      <a:endParaRPr lang="en-US" dirty="0">
                        <a:solidFill>
                          <a:schemeClr val="tx1"/>
                        </a:solidFill>
                      </a:endParaRPr>
                    </a:p>
                  </a:txBody>
                  <a:tcPr>
                    <a:solidFill>
                      <a:schemeClr val="bg1"/>
                    </a:solidFill>
                  </a:tcPr>
                </a:tc>
              </a:tr>
              <a:tr h="392153">
                <a:tc>
                  <a:txBody>
                    <a:bodyPr/>
                    <a:lstStyle/>
                    <a:p>
                      <a:endParaRPr lang="en-US" dirty="0">
                        <a:solidFill>
                          <a:schemeClr val="tx1"/>
                        </a:solidFill>
                      </a:endParaRPr>
                    </a:p>
                  </a:txBody>
                  <a:tcPr>
                    <a:solidFill>
                      <a:schemeClr val="bg1"/>
                    </a:solidFill>
                  </a:tcPr>
                </a:tc>
                <a:tc>
                  <a:txBody>
                    <a:bodyPr/>
                    <a:lstStyle/>
                    <a:p>
                      <a:endParaRPr lang="en-US" dirty="0">
                        <a:solidFill>
                          <a:schemeClr val="tx1"/>
                        </a:solidFill>
                      </a:endParaRPr>
                    </a:p>
                  </a:txBody>
                  <a:tcPr>
                    <a:solidFill>
                      <a:schemeClr val="bg1"/>
                    </a:solidFill>
                  </a:tcPr>
                </a:tc>
                <a:tc>
                  <a:txBody>
                    <a:bodyPr/>
                    <a:lstStyle/>
                    <a:p>
                      <a:endParaRPr lang="en-US" dirty="0">
                        <a:solidFill>
                          <a:schemeClr val="tx1"/>
                        </a:solidFill>
                      </a:endParaRPr>
                    </a:p>
                  </a:txBody>
                  <a:tcPr>
                    <a:solidFill>
                      <a:schemeClr val="bg1"/>
                    </a:solidFill>
                  </a:tcPr>
                </a:tc>
                <a:tc>
                  <a:txBody>
                    <a:bodyPr/>
                    <a:lstStyle/>
                    <a:p>
                      <a:endParaRPr lang="en-US" dirty="0">
                        <a:solidFill>
                          <a:schemeClr val="tx1"/>
                        </a:solidFill>
                      </a:endParaRPr>
                    </a:p>
                  </a:txBody>
                  <a:tcPr>
                    <a:solidFill>
                      <a:schemeClr val="bg1"/>
                    </a:solidFill>
                  </a:tcPr>
                </a:tc>
                <a:tc>
                  <a:txBody>
                    <a:bodyPr/>
                    <a:lstStyle/>
                    <a:p>
                      <a:endParaRPr lang="en-US" dirty="0">
                        <a:solidFill>
                          <a:schemeClr val="tx1"/>
                        </a:solidFill>
                      </a:endParaRPr>
                    </a:p>
                  </a:txBody>
                  <a:tcPr>
                    <a:solidFill>
                      <a:schemeClr val="bg1"/>
                    </a:solidFill>
                  </a:tcPr>
                </a:tc>
                <a:tc>
                  <a:txBody>
                    <a:bodyPr/>
                    <a:lstStyle/>
                    <a:p>
                      <a:endParaRPr lang="en-US" dirty="0">
                        <a:solidFill>
                          <a:schemeClr val="tx1"/>
                        </a:solidFill>
                      </a:endParaRPr>
                    </a:p>
                  </a:txBody>
                  <a:tcPr>
                    <a:solidFill>
                      <a:schemeClr val="bg1"/>
                    </a:solidFill>
                  </a:tcPr>
                </a:tc>
              </a:tr>
            </a:tbl>
          </a:graphicData>
        </a:graphic>
      </p:graphicFrame>
    </p:spTree>
    <p:extLst>
      <p:ext uri="{BB962C8B-B14F-4D97-AF65-F5344CB8AC3E}">
        <p14:creationId xmlns:p14="http://schemas.microsoft.com/office/powerpoint/2010/main" val="27318843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a:solidFill>
            <a:srgbClr val="92D050"/>
          </a:solidFill>
        </p:spPr>
        <p:txBody>
          <a:bodyPr/>
          <a:lstStyle/>
          <a:p>
            <a:r>
              <a:rPr lang="en-US" sz="3600" dirty="0"/>
              <a:t>Calculating Fully Diluted Shares Outstanding: Convertible </a:t>
            </a:r>
            <a:r>
              <a:rPr lang="en-US" sz="3600" dirty="0" smtClean="0"/>
              <a:t>Preferred</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86597396"/>
              </p:ext>
            </p:extLst>
          </p:nvPr>
        </p:nvGraphicFramePr>
        <p:xfrm>
          <a:off x="457200" y="1600200"/>
          <a:ext cx="8229600" cy="451612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370840">
                <a:tc>
                  <a:txBody>
                    <a:bodyPr/>
                    <a:lstStyle/>
                    <a:p>
                      <a:pPr algn="ctr"/>
                      <a:r>
                        <a:rPr lang="en-US" dirty="0" smtClean="0">
                          <a:solidFill>
                            <a:schemeClr val="tx1"/>
                          </a:solidFill>
                        </a:rPr>
                        <a:t>Balance</a:t>
                      </a:r>
                      <a:endParaRPr lang="en-US" dirty="0">
                        <a:solidFill>
                          <a:schemeClr val="tx1"/>
                        </a:solidFill>
                      </a:endParaRPr>
                    </a:p>
                  </a:txBody>
                  <a:tcPr>
                    <a:solidFill>
                      <a:schemeClr val="bg1"/>
                    </a:solidFill>
                  </a:tcPr>
                </a:tc>
                <a:tc>
                  <a:txBody>
                    <a:bodyPr/>
                    <a:lstStyle/>
                    <a:p>
                      <a:pPr algn="ctr"/>
                      <a:r>
                        <a:rPr lang="en-US" dirty="0" smtClean="0">
                          <a:solidFill>
                            <a:schemeClr val="tx1"/>
                          </a:solidFill>
                        </a:rPr>
                        <a:t>Par Value</a:t>
                      </a:r>
                      <a:endParaRPr lang="en-US" dirty="0">
                        <a:solidFill>
                          <a:schemeClr val="tx1"/>
                        </a:solidFill>
                      </a:endParaRPr>
                    </a:p>
                  </a:txBody>
                  <a:tcPr>
                    <a:solidFill>
                      <a:schemeClr val="bg1"/>
                    </a:solidFill>
                  </a:tcPr>
                </a:tc>
                <a:tc>
                  <a:txBody>
                    <a:bodyPr/>
                    <a:lstStyle/>
                    <a:p>
                      <a:pPr algn="ctr"/>
                      <a:r>
                        <a:rPr lang="en-US" dirty="0" smtClean="0">
                          <a:solidFill>
                            <a:schemeClr val="tx1"/>
                          </a:solidFill>
                        </a:rPr>
                        <a:t>CV Ratio</a:t>
                      </a:r>
                      <a:endParaRPr lang="en-US" dirty="0">
                        <a:solidFill>
                          <a:schemeClr val="tx1"/>
                        </a:solidFill>
                      </a:endParaRPr>
                    </a:p>
                  </a:txBody>
                  <a:tcPr>
                    <a:solidFill>
                      <a:schemeClr val="bg1"/>
                    </a:solidFill>
                  </a:tcPr>
                </a:tc>
                <a:tc>
                  <a:txBody>
                    <a:bodyPr/>
                    <a:lstStyle/>
                    <a:p>
                      <a:pPr algn="ctr"/>
                      <a:r>
                        <a:rPr lang="en-US" dirty="0" smtClean="0">
                          <a:solidFill>
                            <a:schemeClr val="tx1"/>
                          </a:solidFill>
                        </a:rPr>
                        <a:t>CV Price</a:t>
                      </a:r>
                      <a:endParaRPr lang="en-US" dirty="0">
                        <a:solidFill>
                          <a:schemeClr val="tx1"/>
                        </a:solidFill>
                      </a:endParaRPr>
                    </a:p>
                  </a:txBody>
                  <a:tcPr>
                    <a:solidFill>
                      <a:schemeClr val="bg1"/>
                    </a:solidFill>
                  </a:tcPr>
                </a:tc>
                <a:tc>
                  <a:txBody>
                    <a:bodyPr/>
                    <a:lstStyle/>
                    <a:p>
                      <a:pPr algn="ctr"/>
                      <a:r>
                        <a:rPr lang="en-US" dirty="0" smtClean="0">
                          <a:solidFill>
                            <a:schemeClr val="tx1"/>
                          </a:solidFill>
                        </a:rPr>
                        <a:t>Likely to</a:t>
                      </a:r>
                      <a:r>
                        <a:rPr lang="en-US" baseline="0" dirty="0" smtClean="0">
                          <a:solidFill>
                            <a:schemeClr val="tx1"/>
                          </a:solidFill>
                        </a:rPr>
                        <a:t> Convert</a:t>
                      </a:r>
                      <a:endParaRPr lang="en-US" dirty="0">
                        <a:solidFill>
                          <a:schemeClr val="tx1"/>
                        </a:solidFill>
                      </a:endParaRPr>
                    </a:p>
                  </a:txBody>
                  <a:tcPr>
                    <a:solidFill>
                      <a:schemeClr val="bg1"/>
                    </a:solidFill>
                  </a:tcPr>
                </a:tc>
                <a:tc>
                  <a:txBody>
                    <a:bodyPr/>
                    <a:lstStyle/>
                    <a:p>
                      <a:pPr algn="ctr"/>
                      <a:r>
                        <a:rPr lang="en-US" dirty="0" smtClean="0">
                          <a:solidFill>
                            <a:schemeClr val="tx1"/>
                          </a:solidFill>
                        </a:rPr>
                        <a:t>New Shares</a:t>
                      </a:r>
                      <a:endParaRPr lang="en-US" dirty="0">
                        <a:solidFill>
                          <a:schemeClr val="tx1"/>
                        </a:solidFill>
                      </a:endParaRPr>
                    </a:p>
                  </a:txBody>
                  <a:tcPr>
                    <a:solidFill>
                      <a:schemeClr val="bg1"/>
                    </a:solidFill>
                  </a:tcPr>
                </a:tc>
              </a:tr>
              <a:tr h="370840">
                <a:tc>
                  <a:txBody>
                    <a:bodyPr/>
                    <a:lstStyle/>
                    <a:p>
                      <a:pPr algn="ctr"/>
                      <a:r>
                        <a:rPr lang="en-US" dirty="0" smtClean="0">
                          <a:solidFill>
                            <a:schemeClr val="tx1"/>
                          </a:solidFill>
                        </a:rPr>
                        <a:t>$3.40</a:t>
                      </a:r>
                      <a:endParaRPr lang="en-US" dirty="0">
                        <a:solidFill>
                          <a:schemeClr val="tx1"/>
                        </a:solidFill>
                      </a:endParaRPr>
                    </a:p>
                  </a:txBody>
                  <a:tcPr>
                    <a:solidFill>
                      <a:schemeClr val="bg1"/>
                    </a:solidFill>
                  </a:tcPr>
                </a:tc>
                <a:tc>
                  <a:txBody>
                    <a:bodyPr/>
                    <a:lstStyle/>
                    <a:p>
                      <a:pPr algn="ctr"/>
                      <a:r>
                        <a:rPr lang="en-US" dirty="0" smtClean="0">
                          <a:solidFill>
                            <a:schemeClr val="tx1"/>
                          </a:solidFill>
                        </a:rPr>
                        <a:t>$100</a:t>
                      </a:r>
                      <a:endParaRPr lang="en-US" dirty="0">
                        <a:solidFill>
                          <a:schemeClr val="tx1"/>
                        </a:solidFill>
                      </a:endParaRPr>
                    </a:p>
                  </a:txBody>
                  <a:tcPr>
                    <a:solidFill>
                      <a:schemeClr val="bg1"/>
                    </a:solidFill>
                  </a:tcPr>
                </a:tc>
                <a:tc>
                  <a:txBody>
                    <a:bodyPr/>
                    <a:lstStyle/>
                    <a:p>
                      <a:pPr algn="ctr"/>
                      <a:r>
                        <a:rPr lang="en-US" dirty="0" smtClean="0">
                          <a:solidFill>
                            <a:schemeClr val="tx1"/>
                          </a:solidFill>
                        </a:rPr>
                        <a:t>1.7</a:t>
                      </a:r>
                      <a:endParaRPr lang="en-US" dirty="0">
                        <a:solidFill>
                          <a:schemeClr val="tx1"/>
                        </a:solidFill>
                      </a:endParaRPr>
                    </a:p>
                  </a:txBody>
                  <a:tcPr>
                    <a:solidFill>
                      <a:schemeClr val="bg1"/>
                    </a:solidFill>
                  </a:tcPr>
                </a:tc>
                <a:tc>
                  <a:txBody>
                    <a:bodyPr/>
                    <a:lstStyle/>
                    <a:p>
                      <a:pPr algn="ctr"/>
                      <a:r>
                        <a:rPr lang="en-US" dirty="0" smtClean="0">
                          <a:solidFill>
                            <a:schemeClr val="tx1"/>
                          </a:solidFill>
                        </a:rPr>
                        <a:t>$57.14</a:t>
                      </a:r>
                      <a:endParaRPr lang="en-US" dirty="0">
                        <a:solidFill>
                          <a:schemeClr val="tx1"/>
                        </a:solidFill>
                      </a:endParaRPr>
                    </a:p>
                  </a:txBody>
                  <a:tcPr>
                    <a:solidFill>
                      <a:schemeClr val="bg1"/>
                    </a:solidFill>
                  </a:tcPr>
                </a:tc>
                <a:tc>
                  <a:txBody>
                    <a:bodyPr/>
                    <a:lstStyle/>
                    <a:p>
                      <a:pPr algn="ctr"/>
                      <a:r>
                        <a:rPr lang="en-US" dirty="0" smtClean="0">
                          <a:solidFill>
                            <a:schemeClr val="tx1"/>
                          </a:solidFill>
                        </a:rPr>
                        <a:t>Yes</a:t>
                      </a:r>
                      <a:endParaRPr lang="en-US" dirty="0">
                        <a:solidFill>
                          <a:schemeClr val="tx1"/>
                        </a:solidFill>
                      </a:endParaRPr>
                    </a:p>
                  </a:txBody>
                  <a:tcPr>
                    <a:solidFill>
                      <a:schemeClr val="bg1"/>
                    </a:solidFill>
                  </a:tcPr>
                </a:tc>
                <a:tc>
                  <a:txBody>
                    <a:bodyPr/>
                    <a:lstStyle/>
                    <a:p>
                      <a:pPr algn="ctr"/>
                      <a:r>
                        <a:rPr lang="en-US" dirty="0" smtClean="0">
                          <a:solidFill>
                            <a:schemeClr val="tx1"/>
                          </a:solidFill>
                        </a:rPr>
                        <a:t>.0595</a:t>
                      </a:r>
                      <a:endParaRPr lang="en-US" dirty="0">
                        <a:solidFill>
                          <a:schemeClr val="tx1"/>
                        </a:solidFill>
                      </a:endParaRPr>
                    </a:p>
                  </a:txBody>
                  <a:tcPr>
                    <a:solidFill>
                      <a:schemeClr val="bg1"/>
                    </a:solidFill>
                  </a:tcPr>
                </a:tc>
              </a:tr>
              <a:tr h="370840">
                <a:tc>
                  <a:txBody>
                    <a:bodyPr/>
                    <a:lstStyle/>
                    <a:p>
                      <a:endParaRPr lang="en-US" dirty="0">
                        <a:solidFill>
                          <a:schemeClr val="tx1"/>
                        </a:solidFill>
                      </a:endParaRPr>
                    </a:p>
                  </a:txBody>
                  <a:tcPr>
                    <a:solidFill>
                      <a:schemeClr val="bg1"/>
                    </a:solidFill>
                  </a:tcPr>
                </a:tc>
                <a:tc>
                  <a:txBody>
                    <a:bodyPr/>
                    <a:lstStyle/>
                    <a:p>
                      <a:endParaRPr lang="en-US" dirty="0">
                        <a:solidFill>
                          <a:schemeClr val="tx1"/>
                        </a:solidFill>
                      </a:endParaRPr>
                    </a:p>
                  </a:txBody>
                  <a:tcPr>
                    <a:solidFill>
                      <a:schemeClr val="bg1"/>
                    </a:solidFill>
                  </a:tcPr>
                </a:tc>
                <a:tc>
                  <a:txBody>
                    <a:bodyPr/>
                    <a:lstStyle/>
                    <a:p>
                      <a:endParaRPr lang="en-US" dirty="0">
                        <a:solidFill>
                          <a:schemeClr val="tx1"/>
                        </a:solidFill>
                      </a:endParaRPr>
                    </a:p>
                  </a:txBody>
                  <a:tcPr>
                    <a:solidFill>
                      <a:schemeClr val="bg1"/>
                    </a:solidFill>
                  </a:tcPr>
                </a:tc>
                <a:tc>
                  <a:txBody>
                    <a:bodyPr/>
                    <a:lstStyle/>
                    <a:p>
                      <a:endParaRPr lang="en-US" dirty="0">
                        <a:solidFill>
                          <a:schemeClr val="tx1"/>
                        </a:solidFill>
                      </a:endParaRPr>
                    </a:p>
                  </a:txBody>
                  <a:tcPr>
                    <a:solidFill>
                      <a:schemeClr val="bg1"/>
                    </a:solidFill>
                  </a:tcPr>
                </a:tc>
                <a:tc>
                  <a:txBody>
                    <a:bodyPr/>
                    <a:lstStyle/>
                    <a:p>
                      <a:endParaRPr lang="en-US" dirty="0">
                        <a:solidFill>
                          <a:schemeClr val="tx1"/>
                        </a:solidFill>
                      </a:endParaRPr>
                    </a:p>
                  </a:txBody>
                  <a:tcPr>
                    <a:solidFill>
                      <a:schemeClr val="bg1"/>
                    </a:solidFill>
                  </a:tcPr>
                </a:tc>
                <a:tc>
                  <a:txBody>
                    <a:bodyPr/>
                    <a:lstStyle/>
                    <a:p>
                      <a:endParaRPr lang="en-US" dirty="0">
                        <a:solidFill>
                          <a:schemeClr val="tx1"/>
                        </a:solidFill>
                      </a:endParaRPr>
                    </a:p>
                  </a:txBody>
                  <a:tcPr>
                    <a:solidFill>
                      <a:schemeClr val="bg1"/>
                    </a:solidFill>
                  </a:tcPr>
                </a:tc>
              </a:tr>
              <a:tr h="370840">
                <a:tc gridSpan="6">
                  <a:txBody>
                    <a:bodyPr/>
                    <a:lstStyle/>
                    <a:p>
                      <a:r>
                        <a:rPr lang="en-US" u="sng" dirty="0" smtClean="0">
                          <a:solidFill>
                            <a:schemeClr val="tx1"/>
                          </a:solidFill>
                        </a:rPr>
                        <a:t>Assumptions</a:t>
                      </a:r>
                      <a:r>
                        <a:rPr lang="en-US" dirty="0" smtClean="0">
                          <a:solidFill>
                            <a:schemeClr val="tx1"/>
                          </a:solidFill>
                        </a:rPr>
                        <a:t>:</a:t>
                      </a:r>
                      <a:endParaRPr lang="en-US" dirty="0">
                        <a:solidFill>
                          <a:schemeClr val="tx1"/>
                        </a:solidFill>
                      </a:endParaRPr>
                    </a:p>
                  </a:txBody>
                  <a:tcPr>
                    <a:solidFill>
                      <a:schemeClr val="bg1"/>
                    </a:solidFill>
                  </a:tcPr>
                </a:tc>
                <a:tc hMerge="1">
                  <a:txBody>
                    <a:bodyPr/>
                    <a:lstStyle/>
                    <a:p>
                      <a:endParaRPr lang="en-US">
                        <a:solidFill>
                          <a:schemeClr val="tx1"/>
                        </a:solidFill>
                      </a:endParaRPr>
                    </a:p>
                  </a:txBody>
                  <a:tcPr/>
                </a:tc>
                <a:tc hMerge="1">
                  <a:txBody>
                    <a:bodyPr/>
                    <a:lstStyle/>
                    <a:p>
                      <a:endParaRPr lang="en-US">
                        <a:solidFill>
                          <a:schemeClr val="tx1"/>
                        </a:solidFill>
                      </a:endParaRPr>
                    </a:p>
                  </a:txBody>
                  <a:tcPr/>
                </a:tc>
                <a:tc hMerge="1">
                  <a:txBody>
                    <a:bodyPr/>
                    <a:lstStyle/>
                    <a:p>
                      <a:endParaRPr lang="en-US" dirty="0">
                        <a:solidFill>
                          <a:schemeClr val="tx1"/>
                        </a:solidFill>
                      </a:endParaRPr>
                    </a:p>
                  </a:txBody>
                  <a:tcPr/>
                </a:tc>
                <a:tc hMerge="1">
                  <a:txBody>
                    <a:bodyPr/>
                    <a:lstStyle/>
                    <a:p>
                      <a:endParaRPr lang="en-US">
                        <a:solidFill>
                          <a:schemeClr val="tx1"/>
                        </a:solidFill>
                      </a:endParaRPr>
                    </a:p>
                  </a:txBody>
                  <a:tcPr/>
                </a:tc>
                <a:tc hMerge="1">
                  <a:txBody>
                    <a:bodyPr/>
                    <a:lstStyle/>
                    <a:p>
                      <a:endParaRPr lang="en-US" dirty="0">
                        <a:solidFill>
                          <a:schemeClr val="tx1"/>
                        </a:solidFill>
                      </a:endParaRPr>
                    </a:p>
                  </a:txBody>
                  <a:tcPr/>
                </a:tc>
              </a:tr>
              <a:tr h="370840">
                <a:tc gridSpan="6">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Current Target share price = offer price = $82/share </a:t>
                      </a:r>
                    </a:p>
                    <a:p>
                      <a:r>
                        <a:rPr lang="en-US" u="sng" dirty="0" smtClean="0">
                          <a:solidFill>
                            <a:schemeClr val="tx1"/>
                          </a:solidFill>
                        </a:rPr>
                        <a:t>New Shares Issued</a:t>
                      </a:r>
                      <a:r>
                        <a:rPr lang="en-US" dirty="0" smtClean="0">
                          <a:solidFill>
                            <a:schemeClr val="tx1"/>
                          </a:solidFill>
                        </a:rPr>
                        <a:t>:</a:t>
                      </a:r>
                      <a:endParaRPr lang="en-US" dirty="0">
                        <a:solidFill>
                          <a:schemeClr val="tx1"/>
                        </a:solidFill>
                      </a:endParaRPr>
                    </a:p>
                  </a:txBody>
                  <a:tcPr>
                    <a:solidFill>
                      <a:schemeClr val="bg1"/>
                    </a:solidFill>
                  </a:tcPr>
                </a:tc>
                <a:tc hMerge="1">
                  <a:txBody>
                    <a:bodyPr/>
                    <a:lstStyle/>
                    <a:p>
                      <a:endParaRPr lang="en-US">
                        <a:solidFill>
                          <a:schemeClr val="tx1"/>
                        </a:solidFill>
                      </a:endParaRPr>
                    </a:p>
                  </a:txBody>
                  <a:tcPr/>
                </a:tc>
                <a:tc hMerge="1">
                  <a:txBody>
                    <a:bodyPr/>
                    <a:lstStyle/>
                    <a:p>
                      <a:endParaRPr lang="en-US">
                        <a:solidFill>
                          <a:schemeClr val="tx1"/>
                        </a:solidFill>
                      </a:endParaRPr>
                    </a:p>
                  </a:txBody>
                  <a:tcPr/>
                </a:tc>
                <a:tc hMerge="1">
                  <a:txBody>
                    <a:bodyPr/>
                    <a:lstStyle/>
                    <a:p>
                      <a:endParaRPr lang="en-US" dirty="0">
                        <a:solidFill>
                          <a:schemeClr val="tx1"/>
                        </a:solidFill>
                      </a:endParaRPr>
                    </a:p>
                  </a:txBody>
                  <a:tcPr/>
                </a:tc>
                <a:tc hMerge="1">
                  <a:txBody>
                    <a:bodyPr/>
                    <a:lstStyle/>
                    <a:p>
                      <a:endParaRPr lang="en-US" dirty="0">
                        <a:solidFill>
                          <a:schemeClr val="tx1"/>
                        </a:solidFill>
                      </a:endParaRPr>
                    </a:p>
                  </a:txBody>
                  <a:tcPr/>
                </a:tc>
                <a:tc hMerge="1">
                  <a:txBody>
                    <a:bodyPr/>
                    <a:lstStyle/>
                    <a:p>
                      <a:endParaRPr lang="en-US" dirty="0">
                        <a:solidFill>
                          <a:schemeClr val="tx1"/>
                        </a:solidFill>
                      </a:endParaRPr>
                    </a:p>
                  </a:txBody>
                  <a:tcPr/>
                </a:tc>
              </a:tr>
              <a:tr h="370840">
                <a:tc gridSpan="6">
                  <a:txBody>
                    <a:bodyPr/>
                    <a:lstStyle/>
                    <a:p>
                      <a:r>
                        <a:rPr lang="en-US" dirty="0" smtClean="0">
                          <a:solidFill>
                            <a:schemeClr val="tx1"/>
                          </a:solidFill>
                        </a:rPr>
                        <a:t>Conversion Ratio (CV) = number</a:t>
                      </a:r>
                      <a:r>
                        <a:rPr lang="en-US" baseline="0" dirty="0" smtClean="0">
                          <a:solidFill>
                            <a:schemeClr val="tx1"/>
                          </a:solidFill>
                        </a:rPr>
                        <a:t> of new Target shares when converted at par value = 1.75</a:t>
                      </a:r>
                      <a:endParaRPr lang="en-US" dirty="0">
                        <a:solidFill>
                          <a:schemeClr val="tx1"/>
                        </a:solidFill>
                      </a:endParaRPr>
                    </a:p>
                  </a:txBody>
                  <a:tcPr>
                    <a:solidFill>
                      <a:schemeClr val="bg1"/>
                    </a:solidFill>
                  </a:tcPr>
                </a:tc>
                <a:tc hMerge="1">
                  <a:txBody>
                    <a:bodyPr/>
                    <a:lstStyle/>
                    <a:p>
                      <a:endParaRPr lang="en-US">
                        <a:solidFill>
                          <a:schemeClr val="tx1"/>
                        </a:solidFill>
                      </a:endParaRPr>
                    </a:p>
                  </a:txBody>
                  <a:tcPr/>
                </a:tc>
                <a:tc hMerge="1">
                  <a:txBody>
                    <a:bodyPr/>
                    <a:lstStyle/>
                    <a:p>
                      <a:endParaRPr lang="en-US">
                        <a:solidFill>
                          <a:schemeClr val="tx1"/>
                        </a:solidFill>
                      </a:endParaRPr>
                    </a:p>
                  </a:txBody>
                  <a:tcPr/>
                </a:tc>
                <a:tc hMerge="1">
                  <a:txBody>
                    <a:bodyPr/>
                    <a:lstStyle/>
                    <a:p>
                      <a:endParaRPr lang="en-US">
                        <a:solidFill>
                          <a:schemeClr val="tx1"/>
                        </a:solidFill>
                      </a:endParaRPr>
                    </a:p>
                  </a:txBody>
                  <a:tcPr/>
                </a:tc>
                <a:tc hMerge="1">
                  <a:txBody>
                    <a:bodyPr/>
                    <a:lstStyle/>
                    <a:p>
                      <a:endParaRPr lang="en-US" dirty="0">
                        <a:solidFill>
                          <a:schemeClr val="tx1"/>
                        </a:solidFill>
                      </a:endParaRPr>
                    </a:p>
                  </a:txBody>
                  <a:tcPr/>
                </a:tc>
                <a:tc hMerge="1">
                  <a:txBody>
                    <a:bodyPr/>
                    <a:lstStyle/>
                    <a:p>
                      <a:endParaRPr lang="en-US" dirty="0">
                        <a:solidFill>
                          <a:schemeClr val="tx1"/>
                        </a:solidFill>
                      </a:endParaRPr>
                    </a:p>
                  </a:txBody>
                  <a:tcPr/>
                </a:tc>
              </a:tr>
              <a:tr h="370840">
                <a:tc gridSpan="6">
                  <a:txBody>
                    <a:bodyPr/>
                    <a:lstStyle/>
                    <a:p>
                      <a:r>
                        <a:rPr lang="en-US" dirty="0" smtClean="0">
                          <a:solidFill>
                            <a:schemeClr val="tx1"/>
                          </a:solidFill>
                        </a:rPr>
                        <a:t>CV Price = $100 / 1.75 = $57.14</a:t>
                      </a:r>
                      <a:endParaRPr lang="en-US" dirty="0">
                        <a:solidFill>
                          <a:schemeClr val="tx1"/>
                        </a:solidFill>
                      </a:endParaRPr>
                    </a:p>
                  </a:txBody>
                  <a:tcPr>
                    <a:solidFill>
                      <a:schemeClr val="bg1"/>
                    </a:solidFill>
                  </a:tcPr>
                </a:tc>
                <a:tc hMerge="1">
                  <a:txBody>
                    <a:bodyPr/>
                    <a:lstStyle/>
                    <a:p>
                      <a:endParaRPr lang="en-US">
                        <a:solidFill>
                          <a:schemeClr val="tx1"/>
                        </a:solidFill>
                      </a:endParaRPr>
                    </a:p>
                  </a:txBody>
                  <a:tcPr/>
                </a:tc>
                <a:tc hMerge="1">
                  <a:txBody>
                    <a:bodyPr/>
                    <a:lstStyle/>
                    <a:p>
                      <a:endParaRPr lang="en-US">
                        <a:solidFill>
                          <a:schemeClr val="tx1"/>
                        </a:solidFill>
                      </a:endParaRPr>
                    </a:p>
                  </a:txBody>
                  <a:tcPr/>
                </a:tc>
                <a:tc hMerge="1">
                  <a:txBody>
                    <a:bodyPr/>
                    <a:lstStyle/>
                    <a:p>
                      <a:endParaRPr lang="en-US">
                        <a:solidFill>
                          <a:schemeClr val="tx1"/>
                        </a:solidFill>
                      </a:endParaRPr>
                    </a:p>
                  </a:txBody>
                  <a:tcPr/>
                </a:tc>
                <a:tc hMerge="1">
                  <a:txBody>
                    <a:bodyPr/>
                    <a:lstStyle/>
                    <a:p>
                      <a:endParaRPr lang="en-US">
                        <a:solidFill>
                          <a:schemeClr val="tx1"/>
                        </a:solidFill>
                      </a:endParaRPr>
                    </a:p>
                  </a:txBody>
                  <a:tcPr/>
                </a:tc>
                <a:tc hMerge="1">
                  <a:txBody>
                    <a:bodyPr/>
                    <a:lstStyle/>
                    <a:p>
                      <a:endParaRPr lang="en-US" dirty="0">
                        <a:solidFill>
                          <a:schemeClr val="tx1"/>
                        </a:solidFill>
                      </a:endParaRPr>
                    </a:p>
                  </a:txBody>
                  <a:tcPr/>
                </a:tc>
              </a:tr>
              <a:tr h="370840">
                <a:tc gridSpan="6">
                  <a:txBody>
                    <a:bodyPr/>
                    <a:lstStyle/>
                    <a:p>
                      <a:r>
                        <a:rPr lang="en-US" dirty="0" smtClean="0">
                          <a:solidFill>
                            <a:schemeClr val="tx1"/>
                          </a:solidFill>
                        </a:rPr>
                        <a:t>New Target</a:t>
                      </a:r>
                      <a:r>
                        <a:rPr lang="en-US" baseline="0" dirty="0" smtClean="0">
                          <a:solidFill>
                            <a:schemeClr val="tx1"/>
                          </a:solidFill>
                        </a:rPr>
                        <a:t> Shares Issues = )$3.40 / $100) x 1.75 = .0595 (i.e., 59,500 shares)</a:t>
                      </a:r>
                      <a:endParaRPr lang="en-US" dirty="0">
                        <a:solidFill>
                          <a:schemeClr val="tx1"/>
                        </a:solidFill>
                      </a:endParaRPr>
                    </a:p>
                  </a:txBody>
                  <a:tcPr>
                    <a:solidFill>
                      <a:schemeClr val="bg1"/>
                    </a:solidFill>
                  </a:tcPr>
                </a:tc>
                <a:tc hMerge="1">
                  <a:txBody>
                    <a:bodyPr/>
                    <a:lstStyle/>
                    <a:p>
                      <a:endParaRPr lang="en-US">
                        <a:solidFill>
                          <a:schemeClr val="tx1"/>
                        </a:solidFill>
                      </a:endParaRPr>
                    </a:p>
                  </a:txBody>
                  <a:tcPr/>
                </a:tc>
                <a:tc hMerge="1">
                  <a:txBody>
                    <a:bodyPr/>
                    <a:lstStyle/>
                    <a:p>
                      <a:endParaRPr lang="en-US">
                        <a:solidFill>
                          <a:schemeClr val="tx1"/>
                        </a:solidFill>
                      </a:endParaRPr>
                    </a:p>
                  </a:txBody>
                  <a:tcPr/>
                </a:tc>
                <a:tc hMerge="1">
                  <a:txBody>
                    <a:bodyPr/>
                    <a:lstStyle/>
                    <a:p>
                      <a:endParaRPr lang="en-US">
                        <a:solidFill>
                          <a:schemeClr val="tx1"/>
                        </a:solidFill>
                      </a:endParaRPr>
                    </a:p>
                  </a:txBody>
                  <a:tcPr/>
                </a:tc>
                <a:tc hMerge="1">
                  <a:txBody>
                    <a:bodyPr/>
                    <a:lstStyle/>
                    <a:p>
                      <a:endParaRPr lang="en-US">
                        <a:solidFill>
                          <a:schemeClr val="tx1"/>
                        </a:solidFill>
                      </a:endParaRPr>
                    </a:p>
                  </a:txBody>
                  <a:tcPr/>
                </a:tc>
                <a:tc hMerge="1">
                  <a:txBody>
                    <a:bodyPr/>
                    <a:lstStyle/>
                    <a:p>
                      <a:endParaRPr lang="en-US" dirty="0">
                        <a:solidFill>
                          <a:schemeClr val="tx1"/>
                        </a:solidFill>
                      </a:endParaRPr>
                    </a:p>
                  </a:txBody>
                  <a:tcPr/>
                </a:tc>
              </a:tr>
              <a:tr h="370840">
                <a:tc gridSpan="6">
                  <a:txBody>
                    <a:bodyPr/>
                    <a:lstStyle/>
                    <a:p>
                      <a:endParaRPr lang="en-US" dirty="0">
                        <a:solidFill>
                          <a:schemeClr val="tx1"/>
                        </a:solidFill>
                      </a:endParaRPr>
                    </a:p>
                  </a:txBody>
                  <a:tcPr>
                    <a:solidFill>
                      <a:schemeClr val="bg1"/>
                    </a:solidFill>
                  </a:tcPr>
                </a:tc>
                <a:tc hMerge="1">
                  <a:txBody>
                    <a:bodyPr/>
                    <a:lstStyle/>
                    <a:p>
                      <a:endParaRPr lang="en-US">
                        <a:solidFill>
                          <a:schemeClr val="tx1"/>
                        </a:solidFill>
                      </a:endParaRPr>
                    </a:p>
                  </a:txBody>
                  <a:tcPr/>
                </a:tc>
                <a:tc hMerge="1">
                  <a:txBody>
                    <a:bodyPr/>
                    <a:lstStyle/>
                    <a:p>
                      <a:endParaRPr lang="en-US">
                        <a:solidFill>
                          <a:schemeClr val="tx1"/>
                        </a:solidFill>
                      </a:endParaRPr>
                    </a:p>
                  </a:txBody>
                  <a:tcPr/>
                </a:tc>
                <a:tc hMerge="1">
                  <a:txBody>
                    <a:bodyPr/>
                    <a:lstStyle/>
                    <a:p>
                      <a:endParaRPr lang="en-US">
                        <a:solidFill>
                          <a:schemeClr val="tx1"/>
                        </a:solidFill>
                      </a:endParaRPr>
                    </a:p>
                  </a:txBody>
                  <a:tcPr/>
                </a:tc>
                <a:tc hMerge="1">
                  <a:txBody>
                    <a:bodyPr/>
                    <a:lstStyle/>
                    <a:p>
                      <a:endParaRPr lang="en-US">
                        <a:solidFill>
                          <a:schemeClr val="tx1"/>
                        </a:solidFill>
                      </a:endParaRPr>
                    </a:p>
                  </a:txBody>
                  <a:tcPr/>
                </a:tc>
                <a:tc hMerge="1">
                  <a:txBody>
                    <a:bodyPr/>
                    <a:lstStyle/>
                    <a:p>
                      <a:endParaRPr lang="en-US" dirty="0">
                        <a:solidFill>
                          <a:schemeClr val="tx1"/>
                        </a:solidFill>
                      </a:endParaRPr>
                    </a:p>
                  </a:txBody>
                  <a:tcPr/>
                </a:tc>
              </a:tr>
              <a:tr h="370840">
                <a:tc gridSpan="6">
                  <a:txBody>
                    <a:bodyPr/>
                    <a:lstStyle/>
                    <a:p>
                      <a:pPr algn="ctr"/>
                      <a:r>
                        <a:rPr lang="en-US" dirty="0" smtClean="0">
                          <a:solidFill>
                            <a:schemeClr val="tx1"/>
                          </a:solidFill>
                        </a:rPr>
                        <a:t>Key Point:</a:t>
                      </a:r>
                      <a:r>
                        <a:rPr lang="en-US" baseline="0" dirty="0" smtClean="0">
                          <a:solidFill>
                            <a:schemeClr val="tx1"/>
                          </a:solidFill>
                        </a:rPr>
                        <a:t> Add new shares issued to Target’s basic shares outstanding</a:t>
                      </a:r>
                      <a:endParaRPr lang="en-US" dirty="0">
                        <a:solidFill>
                          <a:schemeClr val="tx1"/>
                        </a:solidFill>
                      </a:endParaRPr>
                    </a:p>
                  </a:txBody>
                  <a:tcPr>
                    <a:solidFill>
                      <a:schemeClr val="bg1"/>
                    </a:solidFill>
                  </a:tcPr>
                </a:tc>
                <a:tc hMerge="1">
                  <a:txBody>
                    <a:bodyPr/>
                    <a:lstStyle/>
                    <a:p>
                      <a:endParaRPr lang="en-US">
                        <a:solidFill>
                          <a:schemeClr val="tx1"/>
                        </a:solidFill>
                      </a:endParaRPr>
                    </a:p>
                  </a:txBody>
                  <a:tcPr/>
                </a:tc>
                <a:tc hMerge="1">
                  <a:txBody>
                    <a:bodyPr/>
                    <a:lstStyle/>
                    <a:p>
                      <a:endParaRPr lang="en-US">
                        <a:solidFill>
                          <a:schemeClr val="tx1"/>
                        </a:solidFill>
                      </a:endParaRPr>
                    </a:p>
                  </a:txBody>
                  <a:tcPr/>
                </a:tc>
                <a:tc hMerge="1">
                  <a:txBody>
                    <a:bodyPr/>
                    <a:lstStyle/>
                    <a:p>
                      <a:endParaRPr lang="en-US">
                        <a:solidFill>
                          <a:schemeClr val="tx1"/>
                        </a:solidFill>
                      </a:endParaRPr>
                    </a:p>
                  </a:txBody>
                  <a:tcPr/>
                </a:tc>
                <a:tc hMerge="1">
                  <a:txBody>
                    <a:bodyPr/>
                    <a:lstStyle/>
                    <a:p>
                      <a:endParaRPr lang="en-US">
                        <a:solidFill>
                          <a:schemeClr val="tx1"/>
                        </a:solidFill>
                      </a:endParaRPr>
                    </a:p>
                  </a:txBody>
                  <a:tcPr/>
                </a:tc>
                <a:tc hMerge="1">
                  <a:txBody>
                    <a:bodyPr/>
                    <a:lstStyle/>
                    <a:p>
                      <a:endParaRPr lang="en-US" dirty="0">
                        <a:solidFill>
                          <a:schemeClr val="tx1"/>
                        </a:solidFill>
                      </a:endParaRPr>
                    </a:p>
                  </a:txBody>
                  <a:tcPr/>
                </a:tc>
              </a:tr>
            </a:tbl>
          </a:graphicData>
        </a:graphic>
      </p:graphicFrame>
    </p:spTree>
    <p:extLst>
      <p:ext uri="{BB962C8B-B14F-4D97-AF65-F5344CB8AC3E}">
        <p14:creationId xmlns:p14="http://schemas.microsoft.com/office/powerpoint/2010/main" val="22215767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a:solidFill>
            <a:srgbClr val="92D050"/>
          </a:solidFill>
        </p:spPr>
        <p:txBody>
          <a:bodyPr/>
          <a:lstStyle/>
          <a:p>
            <a:r>
              <a:rPr lang="en-US" sz="4000" dirty="0" smtClean="0"/>
              <a:t>Modeling An Asset Purchase</a:t>
            </a:r>
            <a:endParaRPr lang="en-US" sz="4000" dirty="0"/>
          </a:p>
        </p:txBody>
      </p:sp>
      <p:sp>
        <p:nvSpPr>
          <p:cNvPr id="3" name="Content Placeholder 2"/>
          <p:cNvSpPr>
            <a:spLocks noGrp="1"/>
          </p:cNvSpPr>
          <p:nvPr>
            <p:ph idx="1"/>
          </p:nvPr>
        </p:nvSpPr>
        <p:spPr>
          <a:xfrm>
            <a:off x="228600" y="1066800"/>
            <a:ext cx="8763000" cy="5486400"/>
          </a:xfrm>
        </p:spPr>
        <p:txBody>
          <a:bodyPr/>
          <a:lstStyle/>
          <a:p>
            <a:r>
              <a:rPr lang="en-US" sz="2000" dirty="0"/>
              <a:t>As with a stock purchase model, asset purchases begin with the estimation of Target’s enterprise </a:t>
            </a:r>
            <a:r>
              <a:rPr lang="en-US" sz="2000" dirty="0" smtClean="0"/>
              <a:t>value.</a:t>
            </a:r>
            <a:r>
              <a:rPr lang="en-US" sz="2000" baseline="30000" dirty="0" smtClean="0"/>
              <a:t>1</a:t>
            </a:r>
            <a:r>
              <a:rPr lang="en-US" sz="2000" dirty="0" smtClean="0"/>
              <a:t> </a:t>
            </a:r>
          </a:p>
          <a:p>
            <a:r>
              <a:rPr lang="en-US" sz="2000" dirty="0" smtClean="0"/>
              <a:t>Enterprise </a:t>
            </a:r>
            <a:r>
              <a:rPr lang="en-US" sz="2000" dirty="0"/>
              <a:t>value is then adjusted by subtracting Target assets excluded from the deal (A</a:t>
            </a:r>
            <a:r>
              <a:rPr lang="en-US" sz="2000" baseline="-25000" dirty="0"/>
              <a:t>excl</a:t>
            </a:r>
            <a:r>
              <a:rPr lang="en-US" sz="2000" dirty="0"/>
              <a:t>) and Target liabilities included in the deal (L</a:t>
            </a:r>
            <a:r>
              <a:rPr lang="en-US" sz="2000" baseline="-25000" dirty="0"/>
              <a:t>inc</a:t>
            </a:r>
            <a:r>
              <a:rPr lang="en-US" sz="2000" dirty="0"/>
              <a:t>). The end result is referred to as </a:t>
            </a:r>
            <a:r>
              <a:rPr lang="en-US" sz="2000" i="1" dirty="0"/>
              <a:t>net acquired assets</a:t>
            </a:r>
            <a:r>
              <a:rPr lang="en-US" sz="2000" dirty="0"/>
              <a:t>.</a:t>
            </a:r>
            <a:r>
              <a:rPr lang="en-US" sz="2000" baseline="30000" dirty="0"/>
              <a:t> </a:t>
            </a:r>
            <a:endParaRPr lang="en-US" sz="2000" baseline="30000" dirty="0" smtClean="0"/>
          </a:p>
          <a:p>
            <a:pPr marL="0" indent="0">
              <a:buNone/>
            </a:pPr>
            <a:endParaRPr lang="en-US" sz="2000" dirty="0"/>
          </a:p>
          <a:p>
            <a:pPr marL="0" indent="0">
              <a:buNone/>
            </a:pPr>
            <a:r>
              <a:rPr lang="en-US" sz="2000" dirty="0" smtClean="0"/>
              <a:t>                Net </a:t>
            </a:r>
            <a:r>
              <a:rPr lang="en-US" sz="2000" dirty="0"/>
              <a:t>Acquired Assets = TA – A</a:t>
            </a:r>
            <a:r>
              <a:rPr lang="en-US" sz="2000" baseline="-25000" dirty="0"/>
              <a:t>excl</a:t>
            </a:r>
            <a:r>
              <a:rPr lang="en-US" sz="2000" dirty="0"/>
              <a:t> – L</a:t>
            </a:r>
            <a:r>
              <a:rPr lang="en-US" sz="2000" baseline="-25000" dirty="0"/>
              <a:t>inc</a:t>
            </a:r>
            <a:r>
              <a:rPr lang="en-US" sz="2000" dirty="0"/>
              <a:t>    = A</a:t>
            </a:r>
            <a:r>
              <a:rPr lang="en-US" sz="2000" baseline="-25000" dirty="0"/>
              <a:t>incl</a:t>
            </a:r>
            <a:r>
              <a:rPr lang="en-US" sz="2000" dirty="0"/>
              <a:t> – L</a:t>
            </a:r>
            <a:r>
              <a:rPr lang="en-US" sz="2000" baseline="-25000" dirty="0"/>
              <a:t>inc</a:t>
            </a:r>
            <a:r>
              <a:rPr lang="en-US" sz="2000" dirty="0"/>
              <a:t>     </a:t>
            </a:r>
            <a:endParaRPr lang="en-US" sz="2000" dirty="0" smtClean="0"/>
          </a:p>
          <a:p>
            <a:pPr marL="0" indent="0">
              <a:buNone/>
            </a:pPr>
            <a:r>
              <a:rPr lang="en-US" sz="2000" dirty="0" smtClean="0"/>
              <a:t>                            </a:t>
            </a:r>
            <a:endParaRPr lang="en-US" sz="2000" dirty="0"/>
          </a:p>
          <a:p>
            <a:pPr marL="0" indent="0">
              <a:buNone/>
            </a:pPr>
            <a:r>
              <a:rPr lang="en-US" sz="2000" dirty="0" smtClean="0"/>
              <a:t>      where A</a:t>
            </a:r>
            <a:r>
              <a:rPr lang="en-US" sz="2000" baseline="-25000" dirty="0" smtClean="0"/>
              <a:t>incl</a:t>
            </a:r>
            <a:r>
              <a:rPr lang="en-US" sz="2000" dirty="0" smtClean="0"/>
              <a:t> </a:t>
            </a:r>
            <a:r>
              <a:rPr lang="en-US" sz="2000" dirty="0"/>
              <a:t>equals Target assets included in the deal. </a:t>
            </a:r>
            <a:endParaRPr lang="en-US" sz="2000" dirty="0" smtClean="0"/>
          </a:p>
          <a:p>
            <a:pPr marL="0" indent="0">
              <a:buNone/>
            </a:pPr>
            <a:endParaRPr lang="en-US" sz="2000" dirty="0"/>
          </a:p>
          <a:p>
            <a:r>
              <a:rPr lang="en-US" sz="2000" dirty="0" smtClean="0"/>
              <a:t>The </a:t>
            </a:r>
            <a:r>
              <a:rPr lang="en-US" sz="2000" dirty="0"/>
              <a:t>purchase price is what Acquirer pays for net acquired assets </a:t>
            </a:r>
            <a:r>
              <a:rPr lang="en-US" sz="2000" dirty="0" smtClean="0"/>
              <a:t>and </a:t>
            </a:r>
            <a:r>
              <a:rPr lang="en-US" sz="2000" dirty="0"/>
              <a:t>is often expressed as a multiple of net </a:t>
            </a:r>
            <a:r>
              <a:rPr lang="en-US" sz="2000" dirty="0" smtClean="0"/>
              <a:t>book assets </a:t>
            </a:r>
            <a:r>
              <a:rPr lang="en-US" sz="2000" dirty="0"/>
              <a:t>(i.e., book assets less book liabilities). </a:t>
            </a:r>
          </a:p>
          <a:p>
            <a:pPr marL="0" indent="0">
              <a:buNone/>
            </a:pPr>
            <a:r>
              <a:rPr lang="en-US" sz="1800" dirty="0" smtClean="0"/>
              <a:t>        </a:t>
            </a:r>
          </a:p>
          <a:p>
            <a:pPr marL="0" indent="0">
              <a:buNone/>
            </a:pPr>
            <a:r>
              <a:rPr lang="en-US" sz="1100" baseline="30000" dirty="0" smtClean="0"/>
              <a:t>1</a:t>
            </a:r>
            <a:r>
              <a:rPr lang="en-US" sz="1100" dirty="0" smtClean="0"/>
              <a:t>Recall </a:t>
            </a:r>
            <a:r>
              <a:rPr lang="en-US" sz="1100" dirty="0"/>
              <a:t>that enterprise value can be viewed from either the asset side (total assets) or the liability side (total liabilities plus equity) of the balance sheet. In the context of an asset purchase, enterprise value equals total Target assets</a:t>
            </a:r>
            <a:r>
              <a:rPr lang="en-US" sz="1100" dirty="0" smtClean="0"/>
              <a:t>.  TA </a:t>
            </a:r>
            <a:r>
              <a:rPr lang="en-US" sz="1100" dirty="0"/>
              <a:t>= A</a:t>
            </a:r>
            <a:r>
              <a:rPr lang="en-US" sz="1100" baseline="-25000" dirty="0"/>
              <a:t>excl</a:t>
            </a:r>
            <a:r>
              <a:rPr lang="en-US" sz="1100" dirty="0"/>
              <a:t> + A</a:t>
            </a:r>
            <a:r>
              <a:rPr lang="en-US" sz="1100" baseline="-25000" dirty="0"/>
              <a:t>incl</a:t>
            </a:r>
            <a:r>
              <a:rPr lang="en-US" sz="1100" dirty="0"/>
              <a:t> = L</a:t>
            </a:r>
            <a:r>
              <a:rPr lang="en-US" sz="1100" baseline="-25000" dirty="0"/>
              <a:t>excl</a:t>
            </a:r>
            <a:r>
              <a:rPr lang="en-US" sz="1100" dirty="0"/>
              <a:t> + L</a:t>
            </a:r>
            <a:r>
              <a:rPr lang="en-US" sz="1100" baseline="-25000" dirty="0"/>
              <a:t>incl</a:t>
            </a:r>
            <a:r>
              <a:rPr lang="en-US" sz="1100" dirty="0"/>
              <a:t> + EQ and A</a:t>
            </a:r>
            <a:r>
              <a:rPr lang="en-US" sz="1100" baseline="-25000" dirty="0"/>
              <a:t>incl</a:t>
            </a:r>
            <a:r>
              <a:rPr lang="en-US" sz="1100" dirty="0"/>
              <a:t> – L</a:t>
            </a:r>
            <a:r>
              <a:rPr lang="en-US" sz="1100" baseline="-25000" dirty="0"/>
              <a:t>incl</a:t>
            </a:r>
            <a:r>
              <a:rPr lang="en-US" sz="1100" dirty="0"/>
              <a:t> = L</a:t>
            </a:r>
            <a:r>
              <a:rPr lang="en-US" sz="1100" baseline="-25000" dirty="0"/>
              <a:t>excl</a:t>
            </a:r>
            <a:r>
              <a:rPr lang="en-US" sz="1100" dirty="0"/>
              <a:t> – A</a:t>
            </a:r>
            <a:r>
              <a:rPr lang="en-US" sz="1100" baseline="-25000" dirty="0"/>
              <a:t>excl</a:t>
            </a:r>
            <a:r>
              <a:rPr lang="en-US" sz="1100" dirty="0"/>
              <a:t> + EQ, where EQ = Target shareholders’ equity and A</a:t>
            </a:r>
            <a:r>
              <a:rPr lang="en-US" sz="1100" baseline="-25000" dirty="0"/>
              <a:t>inc</a:t>
            </a:r>
            <a:r>
              <a:rPr lang="en-US" sz="1100" dirty="0"/>
              <a:t> </a:t>
            </a:r>
            <a:r>
              <a:rPr lang="en-US" sz="1100" dirty="0" smtClean="0"/>
              <a:t>– L</a:t>
            </a:r>
            <a:r>
              <a:rPr lang="en-US" sz="1100" baseline="-25000" dirty="0" smtClean="0"/>
              <a:t>incl</a:t>
            </a:r>
            <a:r>
              <a:rPr lang="en-US" sz="1100" dirty="0" smtClean="0"/>
              <a:t> </a:t>
            </a:r>
            <a:r>
              <a:rPr lang="en-US" sz="1100" dirty="0"/>
              <a:t>= Net acquired assets by Acquirer.</a:t>
            </a:r>
          </a:p>
          <a:p>
            <a:endParaRPr lang="en-US" sz="1200" dirty="0"/>
          </a:p>
        </p:txBody>
      </p:sp>
    </p:spTree>
    <p:extLst>
      <p:ext uri="{BB962C8B-B14F-4D97-AF65-F5344CB8AC3E}">
        <p14:creationId xmlns:p14="http://schemas.microsoft.com/office/powerpoint/2010/main" val="21139659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92D050"/>
          </a:solidFill>
        </p:spPr>
        <p:txBody>
          <a:bodyPr/>
          <a:lstStyle/>
          <a:p>
            <a:r>
              <a:rPr lang="en-US" dirty="0" smtClean="0"/>
              <a:t>Asset Purchase Illustration</a:t>
            </a:r>
            <a:endParaRPr lang="en-US" dirty="0"/>
          </a:p>
        </p:txBody>
      </p:sp>
      <p:sp>
        <p:nvSpPr>
          <p:cNvPr id="3" name="Content Placeholder 2"/>
          <p:cNvSpPr>
            <a:spLocks noGrp="1"/>
          </p:cNvSpPr>
          <p:nvPr>
            <p:ph idx="1"/>
          </p:nvPr>
        </p:nvSpPr>
        <p:spPr>
          <a:xfrm>
            <a:off x="457200" y="1828800"/>
            <a:ext cx="8229600" cy="4297363"/>
          </a:xfrm>
        </p:spPr>
        <p:txBody>
          <a:bodyPr/>
          <a:lstStyle/>
          <a:p>
            <a:r>
              <a:rPr lang="en-US" sz="2000" dirty="0"/>
              <a:t>Assume that Acquirer pays $90 million to purchase $75 million in net acquired assets, consisting of $100 million of Target net property, plant and equipment (i.e., Net PP&amp;E) less assumed Target current liabilities of $25 million and that the book values of Target assets and liabilities are equal to their fair market value. </a:t>
            </a:r>
            <a:endParaRPr lang="en-US" sz="2000" dirty="0" smtClean="0"/>
          </a:p>
          <a:p>
            <a:r>
              <a:rPr lang="en-US" sz="2000" dirty="0" smtClean="0"/>
              <a:t>The </a:t>
            </a:r>
            <a:r>
              <a:rPr lang="en-US" sz="2000" dirty="0"/>
              <a:t>purchase is financed by using $20 million in Acquirer pre-transaction cash balances and by borrowing $70 million in long-term debt. </a:t>
            </a:r>
            <a:endParaRPr lang="en-US" sz="2000" dirty="0" smtClean="0"/>
          </a:p>
          <a:p>
            <a:r>
              <a:rPr lang="en-US" sz="2000" dirty="0" smtClean="0"/>
              <a:t>Synergies in the first year include a reduction in cost of sales of $5 million. First year integration expenses are $15 million.</a:t>
            </a:r>
          </a:p>
          <a:p>
            <a:r>
              <a:rPr lang="en-US" sz="2000" dirty="0" smtClean="0"/>
              <a:t>The </a:t>
            </a:r>
            <a:r>
              <a:rPr lang="en-US" sz="2000" dirty="0"/>
              <a:t>implied purchase price multiple is 1.2 times net acquired assets (i.e., $90 million/$75 million). </a:t>
            </a:r>
          </a:p>
        </p:txBody>
      </p:sp>
    </p:spTree>
    <p:extLst>
      <p:ext uri="{BB962C8B-B14F-4D97-AF65-F5344CB8AC3E}">
        <p14:creationId xmlns:p14="http://schemas.microsoft.com/office/powerpoint/2010/main" val="364152788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92D050"/>
          </a:solidFill>
        </p:spPr>
        <p:txBody>
          <a:bodyPr/>
          <a:lstStyle/>
          <a:p>
            <a:r>
              <a:rPr lang="en-US" sz="4000" dirty="0" smtClean="0"/>
              <a:t>Asset Purchase: Acquirer</a:t>
            </a:r>
            <a:br>
              <a:rPr lang="en-US" sz="4000" dirty="0" smtClean="0"/>
            </a:br>
            <a:r>
              <a:rPr lang="en-US" sz="4000" dirty="0" smtClean="0"/>
              <a:t>Income Statement Adjustments</a:t>
            </a:r>
            <a:endParaRPr lang="en-US" sz="4000" dirty="0"/>
          </a:p>
        </p:txBody>
      </p:sp>
      <p:pic>
        <p:nvPicPr>
          <p:cNvPr id="1027" name="Picture 3"/>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1524000"/>
            <a:ext cx="79248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970667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990599"/>
          </a:xfrm>
          <a:solidFill>
            <a:srgbClr val="92D050"/>
          </a:solidFill>
        </p:spPr>
        <p:txBody>
          <a:bodyPr/>
          <a:lstStyle/>
          <a:p>
            <a:r>
              <a:rPr lang="en-US" sz="3600" dirty="0" smtClean="0"/>
              <a:t>Asset Purchase: Acquirer</a:t>
            </a:r>
            <a:br>
              <a:rPr lang="en-US" sz="3600" dirty="0" smtClean="0"/>
            </a:br>
            <a:r>
              <a:rPr lang="en-US" sz="3600" dirty="0" smtClean="0"/>
              <a:t>Balance Sheet Adjustments</a:t>
            </a:r>
            <a:endParaRPr lang="en-US" sz="3600" dirty="0"/>
          </a:p>
        </p:txBody>
      </p:sp>
      <p:graphicFrame>
        <p:nvGraphicFramePr>
          <p:cNvPr id="3" name="Table 2"/>
          <p:cNvGraphicFramePr>
            <a:graphicFrameLocks noGrp="1"/>
          </p:cNvGraphicFramePr>
          <p:nvPr>
            <p:extLst>
              <p:ext uri="{D42A27DB-BD31-4B8C-83A1-F6EECF244321}">
                <p14:modId xmlns:p14="http://schemas.microsoft.com/office/powerpoint/2010/main" val="2867603909"/>
              </p:ext>
            </p:extLst>
          </p:nvPr>
        </p:nvGraphicFramePr>
        <p:xfrm>
          <a:off x="381001" y="1143005"/>
          <a:ext cx="8381998" cy="5592741"/>
        </p:xfrm>
        <a:graphic>
          <a:graphicData uri="http://schemas.openxmlformats.org/drawingml/2006/table">
            <a:tbl>
              <a:tblPr firstRow="1" firstCol="1" bandRow="1">
                <a:tableStyleId>{5C22544A-7EE6-4342-B048-85BDC9FD1C3A}</a:tableStyleId>
              </a:tblPr>
              <a:tblGrid>
                <a:gridCol w="376973"/>
                <a:gridCol w="753946"/>
                <a:gridCol w="753946"/>
                <a:gridCol w="376973"/>
                <a:gridCol w="753946"/>
                <a:gridCol w="184615"/>
                <a:gridCol w="1524000"/>
                <a:gridCol w="653059"/>
                <a:gridCol w="725938"/>
                <a:gridCol w="145003"/>
                <a:gridCol w="1401191"/>
                <a:gridCol w="427609"/>
                <a:gridCol w="304799"/>
              </a:tblGrid>
              <a:tr h="32856">
                <a:tc>
                  <a:txBody>
                    <a:bodyPr/>
                    <a:lstStyle/>
                    <a:p>
                      <a:endParaRPr lang="en-US" sz="100" dirty="0">
                        <a:effectLst/>
                        <a:latin typeface="Times New Roman"/>
                      </a:endParaRPr>
                    </a:p>
                  </a:txBody>
                  <a:tcPr marL="9039" marR="9039" marT="0" marB="0" anchor="b">
                    <a:solidFill>
                      <a:schemeClr val="bg1"/>
                    </a:solidFill>
                  </a:tcPr>
                </a:tc>
                <a:tc>
                  <a:txBody>
                    <a:bodyPr/>
                    <a:lstStyle/>
                    <a:p>
                      <a:endParaRPr lang="en-US" sz="100" dirty="0">
                        <a:effectLst/>
                        <a:latin typeface="Times New Roman"/>
                      </a:endParaRPr>
                    </a:p>
                  </a:txBody>
                  <a:tcPr marL="9039" marR="9039" marT="0" marB="0" anchor="b">
                    <a:solidFill>
                      <a:schemeClr val="bg1"/>
                    </a:solidFill>
                  </a:tcPr>
                </a:tc>
                <a:tc gridSpan="7">
                  <a:txBody>
                    <a:bodyPr/>
                    <a:lstStyle/>
                    <a:p>
                      <a:pPr marL="0" marR="0">
                        <a:spcBef>
                          <a:spcPts val="0"/>
                        </a:spcBef>
                        <a:spcAft>
                          <a:spcPts val="0"/>
                        </a:spcAft>
                      </a:pPr>
                      <a:r>
                        <a:rPr lang="en-US" sz="100" dirty="0">
                          <a:effectLst/>
                        </a:rPr>
                        <a:t>Table 9.12 Acquirer Balance Sheet: Asset Purchase</a:t>
                      </a:r>
                      <a:endParaRPr lang="en-US" sz="100" dirty="0">
                        <a:effectLst/>
                        <a:latin typeface="Times New Roman"/>
                        <a:ea typeface="Times New Roman"/>
                      </a:endParaRPr>
                    </a:p>
                  </a:txBody>
                  <a:tcPr marL="9039" marR="9039" marT="0" marB="0" anchor="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sz="100" dirty="0">
                        <a:effectLst/>
                        <a:latin typeface="Times New Roman"/>
                      </a:endParaRPr>
                    </a:p>
                  </a:txBody>
                  <a:tcPr marL="9039" marR="9039" marT="0" marB="0" anchor="b">
                    <a:solidFill>
                      <a:schemeClr val="bg1"/>
                    </a:solidFill>
                  </a:tcPr>
                </a:tc>
                <a:tc>
                  <a:txBody>
                    <a:bodyPr/>
                    <a:lstStyle/>
                    <a:p>
                      <a:endParaRPr lang="en-US" sz="100" dirty="0">
                        <a:effectLst/>
                        <a:latin typeface="Times New Roman"/>
                      </a:endParaRPr>
                    </a:p>
                  </a:txBody>
                  <a:tcPr marL="9039" marR="9039" marT="0" marB="0" anchor="b">
                    <a:solidFill>
                      <a:schemeClr val="bg1"/>
                    </a:solidFill>
                  </a:tcPr>
                </a:tc>
                <a:tc>
                  <a:txBody>
                    <a:bodyPr/>
                    <a:lstStyle/>
                    <a:p>
                      <a:endParaRPr lang="en-US" sz="100" dirty="0">
                        <a:effectLst/>
                        <a:latin typeface="Times New Roman"/>
                      </a:endParaRPr>
                    </a:p>
                  </a:txBody>
                  <a:tcPr marL="9039" marR="9039" marT="0" marB="0" anchor="b">
                    <a:solidFill>
                      <a:schemeClr val="bg1"/>
                    </a:solidFill>
                  </a:tcPr>
                </a:tc>
                <a:tc>
                  <a:txBody>
                    <a:bodyPr/>
                    <a:lstStyle/>
                    <a:p>
                      <a:endParaRPr lang="en-US" sz="100" dirty="0">
                        <a:effectLst/>
                        <a:latin typeface="Times New Roman"/>
                      </a:endParaRPr>
                    </a:p>
                  </a:txBody>
                  <a:tcPr marL="9039" marR="9039" marT="0" marB="0" anchor="b">
                    <a:solidFill>
                      <a:schemeClr val="bg1"/>
                    </a:solidFill>
                  </a:tcPr>
                </a:tc>
              </a:tr>
              <a:tr h="28267">
                <a:tc>
                  <a:txBody>
                    <a:bodyPr/>
                    <a:lstStyle/>
                    <a:p>
                      <a:endParaRPr lang="en-US" sz="100" dirty="0">
                        <a:effectLst/>
                        <a:latin typeface="Times New Roman"/>
                      </a:endParaRPr>
                    </a:p>
                  </a:txBody>
                  <a:tcPr marL="9039" marR="9039" marT="0" marB="0" anchor="b">
                    <a:solidFill>
                      <a:schemeClr val="bg1"/>
                    </a:solidFill>
                  </a:tcPr>
                </a:tc>
                <a:tc>
                  <a:txBody>
                    <a:bodyPr/>
                    <a:lstStyle/>
                    <a:p>
                      <a:endParaRPr lang="en-US" sz="100" dirty="0">
                        <a:effectLst/>
                        <a:latin typeface="Times New Roman"/>
                      </a:endParaRPr>
                    </a:p>
                  </a:txBody>
                  <a:tcPr marL="9039" marR="9039" marT="0" marB="0" anchor="b">
                    <a:solidFill>
                      <a:schemeClr val="bg1"/>
                    </a:solidFill>
                  </a:tcPr>
                </a:tc>
                <a:tc>
                  <a:txBody>
                    <a:bodyPr/>
                    <a:lstStyle/>
                    <a:p>
                      <a:endParaRPr lang="en-US" sz="100" dirty="0">
                        <a:effectLst/>
                        <a:latin typeface="Times New Roman"/>
                      </a:endParaRPr>
                    </a:p>
                  </a:txBody>
                  <a:tcPr marL="9039" marR="9039" marT="0" marB="0" anchor="b">
                    <a:solidFill>
                      <a:schemeClr val="bg1"/>
                    </a:solidFill>
                  </a:tcPr>
                </a:tc>
                <a:tc>
                  <a:txBody>
                    <a:bodyPr/>
                    <a:lstStyle/>
                    <a:p>
                      <a:endParaRPr lang="en-US" sz="100" dirty="0">
                        <a:effectLst/>
                        <a:latin typeface="Times New Roman"/>
                      </a:endParaRPr>
                    </a:p>
                  </a:txBody>
                  <a:tcPr marL="9039" marR="9039" marT="0" marB="0" anchor="b">
                    <a:solidFill>
                      <a:schemeClr val="bg1"/>
                    </a:solidFill>
                  </a:tcPr>
                </a:tc>
                <a:tc>
                  <a:txBody>
                    <a:bodyPr/>
                    <a:lstStyle/>
                    <a:p>
                      <a:endParaRPr lang="en-US" sz="100" dirty="0">
                        <a:effectLst/>
                        <a:latin typeface="Times New Roman"/>
                      </a:endParaRPr>
                    </a:p>
                  </a:txBody>
                  <a:tcPr marL="9039" marR="9039" marT="0" marB="0" anchor="b">
                    <a:solidFill>
                      <a:schemeClr val="bg1"/>
                    </a:solidFill>
                  </a:tcPr>
                </a:tc>
                <a:tc>
                  <a:txBody>
                    <a:bodyPr/>
                    <a:lstStyle/>
                    <a:p>
                      <a:pPr marL="0" marR="0">
                        <a:spcBef>
                          <a:spcPts val="0"/>
                        </a:spcBef>
                        <a:spcAft>
                          <a:spcPts val="0"/>
                        </a:spcAft>
                      </a:pPr>
                      <a:r>
                        <a:rPr lang="en-US" sz="100" dirty="0">
                          <a:effectLst/>
                        </a:rPr>
                        <a:t> </a:t>
                      </a:r>
                      <a:endParaRPr lang="en-US" sz="100" dirty="0">
                        <a:effectLst/>
                        <a:latin typeface="Times New Roman"/>
                        <a:ea typeface="Times New Roman"/>
                      </a:endParaRPr>
                    </a:p>
                  </a:txBody>
                  <a:tcPr marL="9039" marR="9039" marT="0" marB="0" anchor="b">
                    <a:solidFill>
                      <a:schemeClr val="bg1"/>
                    </a:solidFill>
                  </a:tcPr>
                </a:tc>
                <a:tc>
                  <a:txBody>
                    <a:bodyPr/>
                    <a:lstStyle/>
                    <a:p>
                      <a:pPr marL="0" marR="0">
                        <a:spcBef>
                          <a:spcPts val="0"/>
                        </a:spcBef>
                        <a:spcAft>
                          <a:spcPts val="0"/>
                        </a:spcAft>
                      </a:pPr>
                      <a:r>
                        <a:rPr lang="en-US" sz="100" dirty="0">
                          <a:effectLst/>
                        </a:rPr>
                        <a:t> </a:t>
                      </a:r>
                      <a:endParaRPr lang="en-US" sz="100" dirty="0">
                        <a:effectLst/>
                        <a:latin typeface="Times New Roman"/>
                        <a:ea typeface="Times New Roman"/>
                      </a:endParaRPr>
                    </a:p>
                  </a:txBody>
                  <a:tcPr marL="9039" marR="9039" marT="0" marB="0" anchor="b">
                    <a:solidFill>
                      <a:schemeClr val="bg1"/>
                    </a:solidFill>
                  </a:tcPr>
                </a:tc>
                <a:tc>
                  <a:txBody>
                    <a:bodyPr/>
                    <a:lstStyle/>
                    <a:p>
                      <a:pPr marL="0" marR="0">
                        <a:spcBef>
                          <a:spcPts val="0"/>
                        </a:spcBef>
                        <a:spcAft>
                          <a:spcPts val="0"/>
                        </a:spcAft>
                      </a:pPr>
                      <a:r>
                        <a:rPr lang="en-US" sz="100" dirty="0">
                          <a:effectLst/>
                        </a:rPr>
                        <a:t> </a:t>
                      </a:r>
                      <a:endParaRPr lang="en-US" sz="100" dirty="0">
                        <a:effectLst/>
                        <a:latin typeface="Times New Roman"/>
                        <a:ea typeface="Times New Roman"/>
                      </a:endParaRPr>
                    </a:p>
                  </a:txBody>
                  <a:tcPr marL="9039" marR="9039" marT="0" marB="0" anchor="b">
                    <a:solidFill>
                      <a:schemeClr val="bg1"/>
                    </a:solidFill>
                  </a:tcPr>
                </a:tc>
                <a:tc>
                  <a:txBody>
                    <a:bodyPr/>
                    <a:lstStyle/>
                    <a:p>
                      <a:pPr marL="0" marR="0">
                        <a:spcBef>
                          <a:spcPts val="0"/>
                        </a:spcBef>
                        <a:spcAft>
                          <a:spcPts val="0"/>
                        </a:spcAft>
                      </a:pPr>
                      <a:r>
                        <a:rPr lang="en-US" sz="100" dirty="0">
                          <a:effectLst/>
                        </a:rPr>
                        <a:t> </a:t>
                      </a:r>
                      <a:endParaRPr lang="en-US" sz="100" dirty="0">
                        <a:effectLst/>
                        <a:latin typeface="Times New Roman"/>
                        <a:ea typeface="Times New Roman"/>
                      </a:endParaRPr>
                    </a:p>
                  </a:txBody>
                  <a:tcPr marL="9039" marR="9039" marT="0" marB="0" anchor="b">
                    <a:solidFill>
                      <a:schemeClr val="bg1"/>
                    </a:solidFill>
                  </a:tcPr>
                </a:tc>
                <a:tc>
                  <a:txBody>
                    <a:bodyPr/>
                    <a:lstStyle/>
                    <a:p>
                      <a:pPr marL="0" marR="0">
                        <a:spcBef>
                          <a:spcPts val="0"/>
                        </a:spcBef>
                        <a:spcAft>
                          <a:spcPts val="0"/>
                        </a:spcAft>
                      </a:pPr>
                      <a:r>
                        <a:rPr lang="en-US" sz="100" dirty="0">
                          <a:effectLst/>
                        </a:rPr>
                        <a:t> </a:t>
                      </a:r>
                      <a:endParaRPr lang="en-US" sz="100" dirty="0">
                        <a:effectLst/>
                        <a:latin typeface="Times New Roman"/>
                        <a:ea typeface="Times New Roman"/>
                      </a:endParaRPr>
                    </a:p>
                  </a:txBody>
                  <a:tcPr marL="9039" marR="9039" marT="0" marB="0" anchor="b">
                    <a:solidFill>
                      <a:schemeClr val="bg1"/>
                    </a:solidFill>
                  </a:tcPr>
                </a:tc>
                <a:tc>
                  <a:txBody>
                    <a:bodyPr/>
                    <a:lstStyle/>
                    <a:p>
                      <a:pPr marL="0" marR="0">
                        <a:spcBef>
                          <a:spcPts val="0"/>
                        </a:spcBef>
                        <a:spcAft>
                          <a:spcPts val="0"/>
                        </a:spcAft>
                      </a:pPr>
                      <a:r>
                        <a:rPr lang="en-US" sz="100" dirty="0">
                          <a:effectLst/>
                        </a:rPr>
                        <a:t> </a:t>
                      </a:r>
                      <a:endParaRPr lang="en-US" sz="100" dirty="0">
                        <a:effectLst/>
                        <a:latin typeface="Times New Roman"/>
                        <a:ea typeface="Times New Roman"/>
                      </a:endParaRPr>
                    </a:p>
                  </a:txBody>
                  <a:tcPr marL="9039" marR="9039" marT="0" marB="0" anchor="b">
                    <a:solidFill>
                      <a:schemeClr val="bg1"/>
                    </a:solidFill>
                  </a:tcPr>
                </a:tc>
                <a:tc>
                  <a:txBody>
                    <a:bodyPr/>
                    <a:lstStyle/>
                    <a:p>
                      <a:pPr marL="0" marR="0">
                        <a:spcBef>
                          <a:spcPts val="0"/>
                        </a:spcBef>
                        <a:spcAft>
                          <a:spcPts val="0"/>
                        </a:spcAft>
                      </a:pPr>
                      <a:r>
                        <a:rPr lang="en-US" sz="100" dirty="0">
                          <a:effectLst/>
                        </a:rPr>
                        <a:t> </a:t>
                      </a:r>
                      <a:endParaRPr lang="en-US" sz="100" dirty="0">
                        <a:effectLst/>
                        <a:latin typeface="Times New Roman"/>
                        <a:ea typeface="Times New Roman"/>
                      </a:endParaRPr>
                    </a:p>
                  </a:txBody>
                  <a:tcPr marL="9039" marR="9039" marT="0" marB="0" anchor="b">
                    <a:solidFill>
                      <a:schemeClr val="bg1"/>
                    </a:solidFill>
                  </a:tcPr>
                </a:tc>
                <a:tc>
                  <a:txBody>
                    <a:bodyPr/>
                    <a:lstStyle/>
                    <a:p>
                      <a:endParaRPr lang="en-US" sz="100" dirty="0">
                        <a:effectLst/>
                        <a:latin typeface="Times New Roman"/>
                      </a:endParaRPr>
                    </a:p>
                  </a:txBody>
                  <a:tcPr marL="9039" marR="9039" marT="0" marB="0" anchor="b">
                    <a:solidFill>
                      <a:schemeClr val="bg1"/>
                    </a:solidFill>
                  </a:tcPr>
                </a:tc>
              </a:tr>
              <a:tr h="28267">
                <a:tc>
                  <a:txBody>
                    <a:bodyPr/>
                    <a:lstStyle/>
                    <a:p>
                      <a:endParaRPr lang="en-US" sz="100" dirty="0">
                        <a:effectLst/>
                        <a:latin typeface="Times New Roman"/>
                      </a:endParaRPr>
                    </a:p>
                  </a:txBody>
                  <a:tcPr marL="9039" marR="9039" marT="0" marB="0" anchor="b">
                    <a:solidFill>
                      <a:schemeClr val="bg1"/>
                    </a:solidFill>
                  </a:tcPr>
                </a:tc>
                <a:tc>
                  <a:txBody>
                    <a:bodyPr/>
                    <a:lstStyle/>
                    <a:p>
                      <a:endParaRPr lang="en-US" sz="100" dirty="0">
                        <a:effectLst/>
                        <a:latin typeface="Times New Roman"/>
                      </a:endParaRPr>
                    </a:p>
                  </a:txBody>
                  <a:tcPr marL="9039" marR="9039" marT="0" marB="0" anchor="b">
                    <a:solidFill>
                      <a:schemeClr val="bg1"/>
                    </a:solidFill>
                  </a:tcPr>
                </a:tc>
                <a:tc>
                  <a:txBody>
                    <a:bodyPr/>
                    <a:lstStyle/>
                    <a:p>
                      <a:endParaRPr lang="en-US" sz="100" dirty="0">
                        <a:effectLst/>
                        <a:latin typeface="Times New Roman"/>
                      </a:endParaRPr>
                    </a:p>
                  </a:txBody>
                  <a:tcPr marL="9039" marR="9039" marT="0" marB="0" anchor="b">
                    <a:solidFill>
                      <a:schemeClr val="bg1"/>
                    </a:solidFill>
                  </a:tcPr>
                </a:tc>
                <a:tc>
                  <a:txBody>
                    <a:bodyPr/>
                    <a:lstStyle/>
                    <a:p>
                      <a:endParaRPr lang="en-US" sz="100" dirty="0">
                        <a:effectLst/>
                        <a:latin typeface="Times New Roman"/>
                      </a:endParaRPr>
                    </a:p>
                  </a:txBody>
                  <a:tcPr marL="9039" marR="9039" marT="0" marB="0" anchor="b">
                    <a:solidFill>
                      <a:schemeClr val="bg1"/>
                    </a:solidFill>
                  </a:tcPr>
                </a:tc>
                <a:tc>
                  <a:txBody>
                    <a:bodyPr/>
                    <a:lstStyle/>
                    <a:p>
                      <a:endParaRPr lang="en-US" sz="100" dirty="0">
                        <a:effectLst/>
                        <a:latin typeface="Times New Roman"/>
                      </a:endParaRPr>
                    </a:p>
                  </a:txBody>
                  <a:tcPr marL="9039" marR="9039" marT="0" marB="0" anchor="b">
                    <a:solidFill>
                      <a:schemeClr val="bg1"/>
                    </a:solidFill>
                  </a:tcPr>
                </a:tc>
                <a:tc>
                  <a:txBody>
                    <a:bodyPr/>
                    <a:lstStyle/>
                    <a:p>
                      <a:pPr marL="0" marR="0">
                        <a:spcBef>
                          <a:spcPts val="0"/>
                        </a:spcBef>
                        <a:spcAft>
                          <a:spcPts val="0"/>
                        </a:spcAft>
                      </a:pPr>
                      <a:r>
                        <a:rPr lang="en-US" sz="100" dirty="0">
                          <a:effectLst/>
                        </a:rPr>
                        <a:t> </a:t>
                      </a:r>
                      <a:endParaRPr lang="en-US" sz="100" dirty="0">
                        <a:effectLst/>
                        <a:latin typeface="Times New Roman"/>
                        <a:ea typeface="Times New Roman"/>
                      </a:endParaRPr>
                    </a:p>
                  </a:txBody>
                  <a:tcPr marL="9039" marR="9039" marT="0" marB="0" anchor="b">
                    <a:solidFill>
                      <a:schemeClr val="bg1"/>
                    </a:solidFill>
                  </a:tcPr>
                </a:tc>
                <a:tc>
                  <a:txBody>
                    <a:bodyPr/>
                    <a:lstStyle/>
                    <a:p>
                      <a:pPr marL="0" marR="0" algn="ctr">
                        <a:spcBef>
                          <a:spcPts val="0"/>
                        </a:spcBef>
                        <a:spcAft>
                          <a:spcPts val="0"/>
                        </a:spcAft>
                      </a:pPr>
                      <a:r>
                        <a:rPr lang="en-US" sz="100" dirty="0">
                          <a:effectLst/>
                        </a:rPr>
                        <a:t>Actual </a:t>
                      </a:r>
                      <a:endParaRPr lang="en-US" sz="100" dirty="0">
                        <a:effectLst/>
                        <a:latin typeface="Times New Roman"/>
                        <a:ea typeface="Times New Roman"/>
                      </a:endParaRPr>
                    </a:p>
                  </a:txBody>
                  <a:tcPr marL="9039" marR="9039" marT="0" marB="0" anchor="b">
                    <a:solidFill>
                      <a:schemeClr val="bg1"/>
                    </a:solidFill>
                  </a:tcPr>
                </a:tc>
                <a:tc>
                  <a:txBody>
                    <a:bodyPr/>
                    <a:lstStyle/>
                    <a:p>
                      <a:endParaRPr lang="en-US" sz="100" dirty="0">
                        <a:effectLst/>
                        <a:latin typeface="Times New Roman"/>
                      </a:endParaRPr>
                    </a:p>
                  </a:txBody>
                  <a:tcPr marL="9039" marR="9039" marT="0" marB="0" anchor="b">
                    <a:solidFill>
                      <a:schemeClr val="bg1"/>
                    </a:solidFill>
                  </a:tcPr>
                </a:tc>
                <a:tc>
                  <a:txBody>
                    <a:bodyPr/>
                    <a:lstStyle/>
                    <a:p>
                      <a:pPr marL="0" marR="0" algn="ctr">
                        <a:spcBef>
                          <a:spcPts val="0"/>
                        </a:spcBef>
                        <a:spcAft>
                          <a:spcPts val="0"/>
                        </a:spcAft>
                      </a:pPr>
                      <a:r>
                        <a:rPr lang="en-US" sz="100" dirty="0">
                          <a:effectLst/>
                        </a:rPr>
                        <a:t>Trans</a:t>
                      </a:r>
                      <a:endParaRPr lang="en-US" sz="100" dirty="0">
                        <a:effectLst/>
                        <a:latin typeface="Times New Roman"/>
                        <a:ea typeface="Times New Roman"/>
                      </a:endParaRPr>
                    </a:p>
                  </a:txBody>
                  <a:tcPr marL="9039" marR="9039" marT="0" marB="0" anchor="b">
                    <a:solidFill>
                      <a:schemeClr val="bg1"/>
                    </a:solidFill>
                  </a:tcPr>
                </a:tc>
                <a:tc>
                  <a:txBody>
                    <a:bodyPr/>
                    <a:lstStyle/>
                    <a:p>
                      <a:endParaRPr lang="en-US" sz="100" dirty="0">
                        <a:effectLst/>
                        <a:latin typeface="Times New Roman"/>
                      </a:endParaRPr>
                    </a:p>
                  </a:txBody>
                  <a:tcPr marL="9039" marR="9039" marT="0" marB="0" anchor="b">
                    <a:solidFill>
                      <a:schemeClr val="bg1"/>
                    </a:solidFill>
                  </a:tcPr>
                </a:tc>
                <a:tc>
                  <a:txBody>
                    <a:bodyPr/>
                    <a:lstStyle/>
                    <a:p>
                      <a:pPr marL="0" marR="0" algn="ctr">
                        <a:spcBef>
                          <a:spcPts val="0"/>
                        </a:spcBef>
                        <a:spcAft>
                          <a:spcPts val="0"/>
                        </a:spcAft>
                      </a:pPr>
                      <a:r>
                        <a:rPr lang="en-US" sz="100" dirty="0">
                          <a:effectLst/>
                        </a:rPr>
                        <a:t>Pro Forma</a:t>
                      </a:r>
                      <a:endParaRPr lang="en-US" sz="100" dirty="0">
                        <a:effectLst/>
                        <a:latin typeface="Times New Roman"/>
                        <a:ea typeface="Times New Roman"/>
                      </a:endParaRPr>
                    </a:p>
                  </a:txBody>
                  <a:tcPr marL="9039" marR="9039" marT="0" marB="0" anchor="b">
                    <a:solidFill>
                      <a:schemeClr val="bg1"/>
                    </a:solidFill>
                  </a:tcPr>
                </a:tc>
                <a:tc>
                  <a:txBody>
                    <a:bodyPr/>
                    <a:lstStyle/>
                    <a:p>
                      <a:pPr marL="0" marR="0" algn="ctr">
                        <a:spcBef>
                          <a:spcPts val="0"/>
                        </a:spcBef>
                        <a:spcAft>
                          <a:spcPts val="0"/>
                        </a:spcAft>
                      </a:pPr>
                      <a:r>
                        <a:rPr lang="en-US" sz="100" dirty="0">
                          <a:effectLst/>
                        </a:rPr>
                        <a:t> </a:t>
                      </a:r>
                      <a:endParaRPr lang="en-US" sz="100" dirty="0">
                        <a:effectLst/>
                        <a:latin typeface="Times New Roman"/>
                        <a:ea typeface="Times New Roman"/>
                      </a:endParaRPr>
                    </a:p>
                  </a:txBody>
                  <a:tcPr marL="9039" marR="9039" marT="0" marB="0" anchor="b">
                    <a:solidFill>
                      <a:schemeClr val="bg1"/>
                    </a:solidFill>
                  </a:tcPr>
                </a:tc>
                <a:tc>
                  <a:txBody>
                    <a:bodyPr/>
                    <a:lstStyle/>
                    <a:p>
                      <a:endParaRPr lang="en-US" sz="100" dirty="0">
                        <a:effectLst/>
                        <a:latin typeface="Times New Roman"/>
                      </a:endParaRPr>
                    </a:p>
                  </a:txBody>
                  <a:tcPr marL="9039" marR="9039" marT="0" marB="0" anchor="b">
                    <a:solidFill>
                      <a:schemeClr val="bg1"/>
                    </a:solidFill>
                  </a:tcPr>
                </a:tc>
              </a:tr>
              <a:tr h="42185">
                <a:tc>
                  <a:txBody>
                    <a:bodyPr/>
                    <a:lstStyle/>
                    <a:p>
                      <a:endParaRPr lang="en-US" sz="100" dirty="0">
                        <a:effectLst/>
                        <a:latin typeface="Times New Roman"/>
                      </a:endParaRPr>
                    </a:p>
                  </a:txBody>
                  <a:tcPr marL="9039" marR="9039" marT="0" marB="0" anchor="b">
                    <a:solidFill>
                      <a:schemeClr val="bg1"/>
                    </a:solidFill>
                  </a:tcPr>
                </a:tc>
                <a:tc>
                  <a:txBody>
                    <a:bodyPr/>
                    <a:lstStyle/>
                    <a:p>
                      <a:endParaRPr lang="en-US" sz="100" dirty="0">
                        <a:effectLst/>
                        <a:latin typeface="Times New Roman"/>
                      </a:endParaRPr>
                    </a:p>
                  </a:txBody>
                  <a:tcPr marL="9039" marR="9039" marT="0" marB="0" anchor="b">
                    <a:solidFill>
                      <a:schemeClr val="bg1"/>
                    </a:solidFill>
                  </a:tcPr>
                </a:tc>
                <a:tc>
                  <a:txBody>
                    <a:bodyPr/>
                    <a:lstStyle/>
                    <a:p>
                      <a:endParaRPr lang="en-US" sz="100" dirty="0">
                        <a:effectLst/>
                        <a:latin typeface="Times New Roman"/>
                      </a:endParaRPr>
                    </a:p>
                  </a:txBody>
                  <a:tcPr marL="9039" marR="9039" marT="0" marB="0" anchor="b">
                    <a:solidFill>
                      <a:schemeClr val="bg1"/>
                    </a:solidFill>
                  </a:tcPr>
                </a:tc>
                <a:tc>
                  <a:txBody>
                    <a:bodyPr/>
                    <a:lstStyle/>
                    <a:p>
                      <a:endParaRPr lang="en-US" sz="100" dirty="0">
                        <a:effectLst/>
                        <a:latin typeface="Times New Roman"/>
                      </a:endParaRPr>
                    </a:p>
                  </a:txBody>
                  <a:tcPr marL="9039" marR="9039" marT="0" marB="0" anchor="b">
                    <a:solidFill>
                      <a:schemeClr val="bg1"/>
                    </a:solidFill>
                  </a:tcPr>
                </a:tc>
                <a:tc>
                  <a:txBody>
                    <a:bodyPr/>
                    <a:lstStyle/>
                    <a:p>
                      <a:endParaRPr lang="en-US" sz="100" dirty="0">
                        <a:effectLst/>
                        <a:latin typeface="Times New Roman"/>
                      </a:endParaRPr>
                    </a:p>
                  </a:txBody>
                  <a:tcPr marL="9039" marR="9039" marT="0" marB="0" anchor="b">
                    <a:solidFill>
                      <a:schemeClr val="bg1"/>
                    </a:solidFill>
                  </a:tcPr>
                </a:tc>
                <a:tc>
                  <a:txBody>
                    <a:bodyPr/>
                    <a:lstStyle/>
                    <a:p>
                      <a:pPr marL="0" marR="0">
                        <a:spcBef>
                          <a:spcPts val="0"/>
                        </a:spcBef>
                        <a:spcAft>
                          <a:spcPts val="0"/>
                        </a:spcAft>
                      </a:pPr>
                      <a:r>
                        <a:rPr lang="en-US" sz="100" dirty="0">
                          <a:effectLst/>
                        </a:rPr>
                        <a:t> </a:t>
                      </a:r>
                      <a:endParaRPr lang="en-US" sz="100" dirty="0">
                        <a:effectLst/>
                        <a:latin typeface="Times New Roman"/>
                        <a:ea typeface="Times New Roman"/>
                      </a:endParaRPr>
                    </a:p>
                  </a:txBody>
                  <a:tcPr marL="9039" marR="9039" marT="0" marB="0" anchor="b">
                    <a:solidFill>
                      <a:schemeClr val="bg1"/>
                    </a:solidFill>
                  </a:tcPr>
                </a:tc>
                <a:tc>
                  <a:txBody>
                    <a:bodyPr/>
                    <a:lstStyle/>
                    <a:p>
                      <a:pPr marL="0" marR="0" algn="ctr">
                        <a:spcBef>
                          <a:spcPts val="0"/>
                        </a:spcBef>
                        <a:spcAft>
                          <a:spcPts val="0"/>
                        </a:spcAft>
                      </a:pPr>
                      <a:r>
                        <a:rPr lang="en-US" sz="100" dirty="0">
                          <a:effectLst/>
                        </a:rPr>
                        <a:t>2015</a:t>
                      </a:r>
                      <a:endParaRPr lang="en-US" sz="100" dirty="0">
                        <a:effectLst/>
                        <a:latin typeface="Times New Roman"/>
                        <a:ea typeface="Times New Roman"/>
                      </a:endParaRPr>
                    </a:p>
                  </a:txBody>
                  <a:tcPr marL="9039" marR="9039" marT="0" marB="0" anchor="b">
                    <a:solidFill>
                      <a:schemeClr val="bg1"/>
                    </a:solidFill>
                  </a:tcPr>
                </a:tc>
                <a:tc>
                  <a:txBody>
                    <a:bodyPr/>
                    <a:lstStyle/>
                    <a:p>
                      <a:endParaRPr lang="en-US" sz="100" dirty="0">
                        <a:effectLst/>
                        <a:latin typeface="Times New Roman"/>
                      </a:endParaRPr>
                    </a:p>
                  </a:txBody>
                  <a:tcPr marL="9039" marR="9039" marT="0" marB="0" anchor="b">
                    <a:solidFill>
                      <a:schemeClr val="bg1"/>
                    </a:solidFill>
                  </a:tcPr>
                </a:tc>
                <a:tc>
                  <a:txBody>
                    <a:bodyPr/>
                    <a:lstStyle/>
                    <a:p>
                      <a:pPr marL="0" marR="0" algn="ctr">
                        <a:spcBef>
                          <a:spcPts val="0"/>
                        </a:spcBef>
                        <a:spcAft>
                          <a:spcPts val="0"/>
                        </a:spcAft>
                      </a:pPr>
                      <a:r>
                        <a:rPr lang="en-US" sz="100" dirty="0">
                          <a:effectLst/>
                        </a:rPr>
                        <a:t>Adj. </a:t>
                      </a:r>
                      <a:endParaRPr lang="en-US" sz="100" dirty="0">
                        <a:effectLst/>
                        <a:latin typeface="Times New Roman"/>
                        <a:ea typeface="Times New Roman"/>
                      </a:endParaRPr>
                    </a:p>
                  </a:txBody>
                  <a:tcPr marL="9039" marR="9039" marT="0" marB="0" anchor="b">
                    <a:solidFill>
                      <a:schemeClr val="bg1"/>
                    </a:solidFill>
                  </a:tcPr>
                </a:tc>
                <a:tc>
                  <a:txBody>
                    <a:bodyPr/>
                    <a:lstStyle/>
                    <a:p>
                      <a:endParaRPr lang="en-US" sz="100" dirty="0">
                        <a:effectLst/>
                        <a:latin typeface="Times New Roman"/>
                      </a:endParaRPr>
                    </a:p>
                  </a:txBody>
                  <a:tcPr marL="9039" marR="9039" marT="0" marB="0" anchor="b">
                    <a:solidFill>
                      <a:schemeClr val="bg1"/>
                    </a:solidFill>
                  </a:tcPr>
                </a:tc>
                <a:tc>
                  <a:txBody>
                    <a:bodyPr/>
                    <a:lstStyle/>
                    <a:p>
                      <a:pPr marL="0" marR="0" algn="ctr">
                        <a:spcBef>
                          <a:spcPts val="0"/>
                        </a:spcBef>
                        <a:spcAft>
                          <a:spcPts val="0"/>
                        </a:spcAft>
                      </a:pPr>
                      <a:r>
                        <a:rPr lang="en-US" sz="100" dirty="0">
                          <a:effectLst/>
                        </a:rPr>
                        <a:t>2016</a:t>
                      </a:r>
                      <a:endParaRPr lang="en-US" sz="100" dirty="0">
                        <a:effectLst/>
                        <a:latin typeface="Times New Roman"/>
                        <a:ea typeface="Times New Roman"/>
                      </a:endParaRPr>
                    </a:p>
                  </a:txBody>
                  <a:tcPr marL="9039" marR="9039" marT="0" marB="0" anchor="b">
                    <a:solidFill>
                      <a:schemeClr val="bg1"/>
                    </a:solidFill>
                  </a:tcPr>
                </a:tc>
                <a:tc>
                  <a:txBody>
                    <a:bodyPr/>
                    <a:lstStyle/>
                    <a:p>
                      <a:pPr marL="0" marR="0" algn="ctr">
                        <a:spcBef>
                          <a:spcPts val="0"/>
                        </a:spcBef>
                        <a:spcAft>
                          <a:spcPts val="0"/>
                        </a:spcAft>
                      </a:pPr>
                      <a:r>
                        <a:rPr lang="en-US" sz="100" dirty="0">
                          <a:effectLst/>
                        </a:rPr>
                        <a:t> </a:t>
                      </a:r>
                      <a:endParaRPr lang="en-US" sz="100" dirty="0">
                        <a:effectLst/>
                        <a:latin typeface="Times New Roman"/>
                        <a:ea typeface="Times New Roman"/>
                      </a:endParaRPr>
                    </a:p>
                  </a:txBody>
                  <a:tcPr marL="9039" marR="9039" marT="0" marB="0" anchor="b">
                    <a:solidFill>
                      <a:schemeClr val="bg1"/>
                    </a:solidFill>
                  </a:tcPr>
                </a:tc>
                <a:tc>
                  <a:txBody>
                    <a:bodyPr/>
                    <a:lstStyle/>
                    <a:p>
                      <a:endParaRPr lang="en-US" sz="100" dirty="0">
                        <a:effectLst/>
                        <a:latin typeface="Times New Roman"/>
                      </a:endParaRPr>
                    </a:p>
                  </a:txBody>
                  <a:tcPr marL="9039" marR="9039" marT="0" marB="0" anchor="b">
                    <a:solidFill>
                      <a:schemeClr val="bg1"/>
                    </a:solidFill>
                  </a:tcPr>
                </a:tc>
              </a:tr>
              <a:tr h="237442">
                <a:tc>
                  <a:txBody>
                    <a:bodyPr/>
                    <a:lstStyle/>
                    <a:p>
                      <a:pPr algn="ctr"/>
                      <a:endParaRPr lang="en-US" sz="1000" dirty="0">
                        <a:effectLst/>
                        <a:latin typeface="Times New Roman"/>
                      </a:endParaRPr>
                    </a:p>
                  </a:txBody>
                  <a:tcPr marL="9039" marR="9039" marT="0" marB="0" anchor="b">
                    <a:solidFill>
                      <a:schemeClr val="bg1"/>
                    </a:solidFill>
                  </a:tcPr>
                </a:tc>
                <a:tc>
                  <a:txBody>
                    <a:bodyPr/>
                    <a:lstStyle/>
                    <a:p>
                      <a:pPr marL="0" marR="0" algn="ctr">
                        <a:spcBef>
                          <a:spcPts val="0"/>
                        </a:spcBef>
                        <a:spcAft>
                          <a:spcPts val="0"/>
                        </a:spcAft>
                      </a:pPr>
                      <a:endParaRPr lang="en-US" sz="1400" dirty="0">
                        <a:effectLst/>
                        <a:latin typeface="Times New Roman"/>
                        <a:ea typeface="Times New Roman"/>
                      </a:endParaRPr>
                    </a:p>
                  </a:txBody>
                  <a:tcPr marL="9039" marR="9039" marT="0" marB="0" anchor="b">
                    <a:solidFill>
                      <a:schemeClr val="bg1"/>
                    </a:solidFill>
                  </a:tcPr>
                </a:tc>
                <a:tc>
                  <a:txBody>
                    <a:bodyPr/>
                    <a:lstStyle/>
                    <a:p>
                      <a:pPr algn="ctr"/>
                      <a:endParaRPr lang="en-US" sz="1400" dirty="0">
                        <a:effectLst/>
                        <a:latin typeface="Times New Roman"/>
                      </a:endParaRPr>
                    </a:p>
                  </a:txBody>
                  <a:tcPr marL="9039" marR="9039" marT="0" marB="0" anchor="b">
                    <a:solidFill>
                      <a:schemeClr val="bg1"/>
                    </a:solidFill>
                  </a:tcPr>
                </a:tc>
                <a:tc>
                  <a:txBody>
                    <a:bodyPr/>
                    <a:lstStyle/>
                    <a:p>
                      <a:pPr algn="ctr"/>
                      <a:endParaRPr lang="en-US" sz="1400" dirty="0">
                        <a:effectLst/>
                        <a:latin typeface="Times New Roman"/>
                      </a:endParaRPr>
                    </a:p>
                  </a:txBody>
                  <a:tcPr marL="9039" marR="9039" marT="0" marB="0" anchor="b">
                    <a:solidFill>
                      <a:schemeClr val="bg1"/>
                    </a:solidFill>
                  </a:tcPr>
                </a:tc>
                <a:tc>
                  <a:txBody>
                    <a:bodyPr/>
                    <a:lstStyle/>
                    <a:p>
                      <a:pPr algn="ctr"/>
                      <a:endParaRPr lang="en-US" sz="1400" dirty="0">
                        <a:effectLst/>
                        <a:latin typeface="Times New Roman"/>
                      </a:endParaRPr>
                    </a:p>
                  </a:txBody>
                  <a:tcPr marL="9039" marR="9039" marT="0" marB="0" anchor="b">
                    <a:solidFill>
                      <a:schemeClr val="bg1"/>
                    </a:solidFill>
                  </a:tcPr>
                </a:tc>
                <a:tc>
                  <a:txBody>
                    <a:bodyPr/>
                    <a:lstStyle/>
                    <a:p>
                      <a:pPr marL="0" marR="0" algn="ctr">
                        <a:spcBef>
                          <a:spcPts val="0"/>
                        </a:spcBef>
                        <a:spcAft>
                          <a:spcPts val="0"/>
                        </a:spcAft>
                      </a:pPr>
                      <a:endParaRPr lang="en-US" sz="1400" dirty="0">
                        <a:effectLst/>
                        <a:latin typeface="Times New Roman"/>
                        <a:ea typeface="Times New Roman"/>
                      </a:endParaRPr>
                    </a:p>
                  </a:txBody>
                  <a:tcPr marL="9039" marR="9039" marT="0" marB="0" anchor="b">
                    <a:solidFill>
                      <a:schemeClr val="bg1"/>
                    </a:solidFill>
                  </a:tcPr>
                </a:tc>
                <a:tc>
                  <a:txBody>
                    <a:bodyPr/>
                    <a:lstStyle/>
                    <a:p>
                      <a:pPr marL="0" marR="0" algn="ctr">
                        <a:spcBef>
                          <a:spcPts val="0"/>
                        </a:spcBef>
                        <a:spcAft>
                          <a:spcPts val="0"/>
                        </a:spcAft>
                      </a:pPr>
                      <a:r>
                        <a:rPr lang="en-US" sz="1400" dirty="0" smtClean="0">
                          <a:effectLst/>
                          <a:latin typeface="Times New Roman"/>
                          <a:ea typeface="Times New Roman"/>
                        </a:rPr>
                        <a:t>Acquirer Pre-Deal</a:t>
                      </a:r>
                      <a:endParaRPr lang="en-US" sz="1400" dirty="0">
                        <a:effectLst/>
                        <a:latin typeface="Times New Roman"/>
                        <a:ea typeface="Times New Roman"/>
                      </a:endParaRPr>
                    </a:p>
                  </a:txBody>
                  <a:tcPr marL="9039" marR="9039" marT="0" marB="0" anchor="b">
                    <a:solidFill>
                      <a:schemeClr val="bg1"/>
                    </a:solidFill>
                  </a:tcPr>
                </a:tc>
                <a:tc>
                  <a:txBody>
                    <a:bodyPr/>
                    <a:lstStyle/>
                    <a:p>
                      <a:pPr algn="ctr"/>
                      <a:endParaRPr lang="en-US" sz="1400" dirty="0">
                        <a:effectLst/>
                        <a:latin typeface="Times New Roman"/>
                      </a:endParaRPr>
                    </a:p>
                  </a:txBody>
                  <a:tcPr marL="9039" marR="9039" marT="0" marB="0" anchor="b">
                    <a:solidFill>
                      <a:schemeClr val="bg1"/>
                    </a:solidFill>
                  </a:tcPr>
                </a:tc>
                <a:tc>
                  <a:txBody>
                    <a:bodyPr/>
                    <a:lstStyle/>
                    <a:p>
                      <a:pPr marL="0" marR="0" algn="ctr">
                        <a:spcBef>
                          <a:spcPts val="0"/>
                        </a:spcBef>
                        <a:spcAft>
                          <a:spcPts val="0"/>
                        </a:spcAft>
                      </a:pPr>
                      <a:r>
                        <a:rPr lang="en-US" sz="1400" dirty="0" smtClean="0">
                          <a:effectLst/>
                          <a:latin typeface="Times New Roman"/>
                          <a:ea typeface="Times New Roman"/>
                        </a:rPr>
                        <a:t>Adj.</a:t>
                      </a:r>
                      <a:endParaRPr lang="en-US" sz="1400" dirty="0">
                        <a:effectLst/>
                        <a:latin typeface="Times New Roman"/>
                        <a:ea typeface="Times New Roman"/>
                      </a:endParaRPr>
                    </a:p>
                  </a:txBody>
                  <a:tcPr marL="9039" marR="9039" marT="0" marB="0" anchor="b">
                    <a:solidFill>
                      <a:schemeClr val="bg1"/>
                    </a:solidFill>
                  </a:tcPr>
                </a:tc>
                <a:tc>
                  <a:txBody>
                    <a:bodyPr/>
                    <a:lstStyle/>
                    <a:p>
                      <a:pPr algn="ctr"/>
                      <a:endParaRPr lang="en-US" sz="1400" dirty="0">
                        <a:effectLst/>
                        <a:latin typeface="Times New Roman"/>
                      </a:endParaRPr>
                    </a:p>
                  </a:txBody>
                  <a:tcPr marL="9039" marR="9039" marT="0" marB="0" anchor="b">
                    <a:solidFill>
                      <a:schemeClr val="bg1"/>
                    </a:solidFill>
                  </a:tcPr>
                </a:tc>
                <a:tc>
                  <a:txBody>
                    <a:bodyPr/>
                    <a:lstStyle/>
                    <a:p>
                      <a:pPr marL="0" marR="0" algn="ctr">
                        <a:spcBef>
                          <a:spcPts val="0"/>
                        </a:spcBef>
                        <a:spcAft>
                          <a:spcPts val="0"/>
                        </a:spcAft>
                      </a:pPr>
                      <a:r>
                        <a:rPr lang="en-US" sz="1400" dirty="0" smtClean="0">
                          <a:effectLst/>
                          <a:latin typeface="Times New Roman"/>
                          <a:ea typeface="Times New Roman"/>
                        </a:rPr>
                        <a:t>Acquirer Post-Deal</a:t>
                      </a:r>
                      <a:endParaRPr lang="en-US" sz="1400" dirty="0">
                        <a:effectLst/>
                        <a:latin typeface="Times New Roman"/>
                        <a:ea typeface="Times New Roman"/>
                      </a:endParaRPr>
                    </a:p>
                  </a:txBody>
                  <a:tcPr marL="9039" marR="9039" marT="0" marB="0" anchor="b">
                    <a:solidFill>
                      <a:schemeClr val="bg1"/>
                    </a:solidFill>
                  </a:tcPr>
                </a:tc>
                <a:tc>
                  <a:txBody>
                    <a:bodyPr/>
                    <a:lstStyle/>
                    <a:p>
                      <a:pPr marL="0" marR="0" algn="ctr">
                        <a:spcBef>
                          <a:spcPts val="0"/>
                        </a:spcBef>
                        <a:spcAft>
                          <a:spcPts val="0"/>
                        </a:spcAft>
                      </a:pPr>
                      <a:endParaRPr lang="en-US" sz="1400" dirty="0">
                        <a:effectLst/>
                        <a:latin typeface="Times New Roman"/>
                        <a:ea typeface="Times New Roman"/>
                      </a:endParaRPr>
                    </a:p>
                  </a:txBody>
                  <a:tcPr marL="9039" marR="9039" marT="0" marB="0" anchor="b">
                    <a:solidFill>
                      <a:schemeClr val="bg1"/>
                    </a:solidFill>
                  </a:tcPr>
                </a:tc>
                <a:tc>
                  <a:txBody>
                    <a:bodyPr/>
                    <a:lstStyle/>
                    <a:p>
                      <a:pPr algn="ctr"/>
                      <a:endParaRPr lang="en-US" sz="1400" dirty="0">
                        <a:effectLst/>
                        <a:latin typeface="Times New Roman"/>
                      </a:endParaRPr>
                    </a:p>
                  </a:txBody>
                  <a:tcPr marL="9039" marR="9039" marT="0" marB="0" anchor="b">
                    <a:solidFill>
                      <a:schemeClr val="bg1"/>
                    </a:solidFill>
                  </a:tcPr>
                </a:tc>
              </a:tr>
              <a:tr h="237442">
                <a:tc>
                  <a:txBody>
                    <a:bodyPr/>
                    <a:lstStyle/>
                    <a:p>
                      <a:endParaRPr lang="en-US" sz="1000" dirty="0">
                        <a:effectLst/>
                        <a:latin typeface="Times New Roman"/>
                      </a:endParaRPr>
                    </a:p>
                  </a:txBody>
                  <a:tcPr marL="9039" marR="9039" marT="0" marB="0" anchor="b">
                    <a:solidFill>
                      <a:schemeClr val="bg1"/>
                    </a:solidFill>
                  </a:tcPr>
                </a:tc>
                <a:tc>
                  <a:txBody>
                    <a:bodyPr/>
                    <a:lstStyle/>
                    <a:p>
                      <a:pPr marL="0" marR="0">
                        <a:spcBef>
                          <a:spcPts val="0"/>
                        </a:spcBef>
                        <a:spcAft>
                          <a:spcPts val="0"/>
                        </a:spcAft>
                      </a:pPr>
                      <a:r>
                        <a:rPr lang="en-US" sz="1400" dirty="0">
                          <a:effectLst/>
                        </a:rPr>
                        <a:t>Cash</a:t>
                      </a:r>
                      <a:endParaRPr lang="en-US" sz="1400" dirty="0">
                        <a:effectLst/>
                        <a:latin typeface="Times New Roman"/>
                        <a:ea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c>
                  <a:txBody>
                    <a:bodyPr/>
                    <a:lstStyle/>
                    <a:p>
                      <a:pPr marL="0" marR="0">
                        <a:spcBef>
                          <a:spcPts val="0"/>
                        </a:spcBef>
                        <a:spcAft>
                          <a:spcPts val="0"/>
                        </a:spcAft>
                      </a:pPr>
                      <a:r>
                        <a:rPr lang="en-US" sz="1400" dirty="0">
                          <a:effectLst/>
                        </a:rPr>
                        <a:t> </a:t>
                      </a:r>
                      <a:endParaRPr lang="en-US" sz="1400" dirty="0">
                        <a:effectLst/>
                        <a:latin typeface="Times New Roman"/>
                        <a:ea typeface="Times New Roman"/>
                      </a:endParaRPr>
                    </a:p>
                  </a:txBody>
                  <a:tcPr marL="9039" marR="9039" marT="0" marB="0" anchor="b">
                    <a:solidFill>
                      <a:schemeClr val="bg1"/>
                    </a:solidFill>
                  </a:tcPr>
                </a:tc>
                <a:tc>
                  <a:txBody>
                    <a:bodyPr/>
                    <a:lstStyle/>
                    <a:p>
                      <a:pPr marL="0" marR="0" algn="r">
                        <a:spcBef>
                          <a:spcPts val="0"/>
                        </a:spcBef>
                        <a:spcAft>
                          <a:spcPts val="0"/>
                        </a:spcAft>
                      </a:pPr>
                      <a:r>
                        <a:rPr lang="en-US" sz="1400" dirty="0">
                          <a:effectLst/>
                        </a:rPr>
                        <a:t>$125.00 </a:t>
                      </a:r>
                      <a:endParaRPr lang="en-US" sz="1400" dirty="0">
                        <a:effectLst/>
                        <a:latin typeface="Times New Roman"/>
                        <a:ea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c>
                  <a:txBody>
                    <a:bodyPr/>
                    <a:lstStyle/>
                    <a:p>
                      <a:pPr marL="0" marR="0" algn="r">
                        <a:spcBef>
                          <a:spcPts val="0"/>
                        </a:spcBef>
                        <a:spcAft>
                          <a:spcPts val="0"/>
                        </a:spcAft>
                      </a:pPr>
                      <a:r>
                        <a:rPr lang="en-US" sz="1400" dirty="0">
                          <a:effectLst/>
                        </a:rPr>
                        <a:t>($20.00)</a:t>
                      </a:r>
                      <a:endParaRPr lang="en-US" sz="1400" dirty="0">
                        <a:effectLst/>
                        <a:latin typeface="Times New Roman"/>
                        <a:ea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c>
                  <a:txBody>
                    <a:bodyPr/>
                    <a:lstStyle/>
                    <a:p>
                      <a:pPr marL="0" marR="0" algn="r">
                        <a:spcBef>
                          <a:spcPts val="0"/>
                        </a:spcBef>
                        <a:spcAft>
                          <a:spcPts val="0"/>
                        </a:spcAft>
                      </a:pPr>
                      <a:r>
                        <a:rPr lang="en-US" sz="1400" dirty="0">
                          <a:effectLst/>
                        </a:rPr>
                        <a:t>$105.00 </a:t>
                      </a:r>
                      <a:endParaRPr lang="en-US" sz="1400" dirty="0">
                        <a:effectLst/>
                        <a:latin typeface="Times New Roman"/>
                        <a:ea typeface="Times New Roman"/>
                      </a:endParaRPr>
                    </a:p>
                  </a:txBody>
                  <a:tcPr marL="9039" marR="9039" marT="0" marB="0" anchor="b">
                    <a:solidFill>
                      <a:schemeClr val="bg1"/>
                    </a:solidFill>
                  </a:tcPr>
                </a:tc>
                <a:tc>
                  <a:txBody>
                    <a:bodyPr/>
                    <a:lstStyle/>
                    <a:p>
                      <a:pPr marL="0" marR="0">
                        <a:spcBef>
                          <a:spcPts val="0"/>
                        </a:spcBef>
                        <a:spcAft>
                          <a:spcPts val="0"/>
                        </a:spcAft>
                      </a:pPr>
                      <a:r>
                        <a:rPr lang="en-US" sz="1400" dirty="0">
                          <a:effectLst/>
                        </a:rPr>
                        <a:t> </a:t>
                      </a:r>
                      <a:endParaRPr lang="en-US" sz="1400" dirty="0">
                        <a:effectLst/>
                        <a:latin typeface="Times New Roman"/>
                        <a:ea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r>
              <a:tr h="474884">
                <a:tc>
                  <a:txBody>
                    <a:bodyPr/>
                    <a:lstStyle/>
                    <a:p>
                      <a:endParaRPr lang="en-US" sz="1000" dirty="0">
                        <a:effectLst/>
                        <a:latin typeface="Times New Roman"/>
                      </a:endParaRPr>
                    </a:p>
                  </a:txBody>
                  <a:tcPr marL="9039" marR="9039" marT="0" marB="0" anchor="b">
                    <a:solidFill>
                      <a:schemeClr val="bg1"/>
                    </a:solidFill>
                  </a:tcPr>
                </a:tc>
                <a:tc gridSpan="3">
                  <a:txBody>
                    <a:bodyPr/>
                    <a:lstStyle/>
                    <a:p>
                      <a:pPr marL="0" marR="0">
                        <a:spcBef>
                          <a:spcPts val="0"/>
                        </a:spcBef>
                        <a:spcAft>
                          <a:spcPts val="0"/>
                        </a:spcAft>
                      </a:pPr>
                      <a:r>
                        <a:rPr lang="en-US" sz="1400" dirty="0">
                          <a:effectLst/>
                        </a:rPr>
                        <a:t>Current Assets (Excl. Cash)</a:t>
                      </a:r>
                      <a:endParaRPr lang="en-US" sz="1400" dirty="0">
                        <a:effectLst/>
                        <a:latin typeface="Times New Roman"/>
                        <a:ea typeface="Times New Roman"/>
                      </a:endParaRPr>
                    </a:p>
                  </a:txBody>
                  <a:tcPr marL="9039" marR="9039" marT="0" marB="0" anchor="b">
                    <a:solidFill>
                      <a:schemeClr val="bg1"/>
                    </a:solidFill>
                  </a:tcPr>
                </a:tc>
                <a:tc hMerge="1">
                  <a:txBody>
                    <a:bodyPr/>
                    <a:lstStyle/>
                    <a:p>
                      <a:endParaRPr lang="en-US"/>
                    </a:p>
                  </a:txBody>
                  <a:tcPr/>
                </a:tc>
                <a:tc hMerge="1">
                  <a:txBody>
                    <a:bodyPr/>
                    <a:lstStyle/>
                    <a:p>
                      <a:endParaRPr lang="en-US"/>
                    </a:p>
                  </a:txBody>
                  <a:tcPr/>
                </a:tc>
                <a:tc>
                  <a:txBody>
                    <a:bodyPr/>
                    <a:lstStyle/>
                    <a:p>
                      <a:endParaRPr lang="en-US" sz="1400" dirty="0">
                        <a:effectLst/>
                        <a:latin typeface="Times New Roman"/>
                      </a:endParaRPr>
                    </a:p>
                  </a:txBody>
                  <a:tcPr marL="9039" marR="9039" marT="0" marB="0" anchor="b">
                    <a:solidFill>
                      <a:schemeClr val="bg1"/>
                    </a:solidFill>
                  </a:tcPr>
                </a:tc>
                <a:tc>
                  <a:txBody>
                    <a:bodyPr/>
                    <a:lstStyle/>
                    <a:p>
                      <a:pPr marL="0" marR="0">
                        <a:spcBef>
                          <a:spcPts val="0"/>
                        </a:spcBef>
                        <a:spcAft>
                          <a:spcPts val="0"/>
                        </a:spcAft>
                      </a:pPr>
                      <a:r>
                        <a:rPr lang="en-US" sz="1400" dirty="0">
                          <a:effectLst/>
                        </a:rPr>
                        <a:t> </a:t>
                      </a:r>
                      <a:endParaRPr lang="en-US" sz="1400" dirty="0">
                        <a:effectLst/>
                        <a:latin typeface="Times New Roman"/>
                        <a:ea typeface="Times New Roman"/>
                      </a:endParaRPr>
                    </a:p>
                  </a:txBody>
                  <a:tcPr marL="9039" marR="9039" marT="0" marB="0" anchor="b">
                    <a:solidFill>
                      <a:schemeClr val="bg1"/>
                    </a:solidFill>
                  </a:tcPr>
                </a:tc>
                <a:tc>
                  <a:txBody>
                    <a:bodyPr/>
                    <a:lstStyle/>
                    <a:p>
                      <a:pPr marL="0" marR="0" algn="r">
                        <a:spcBef>
                          <a:spcPts val="0"/>
                        </a:spcBef>
                        <a:spcAft>
                          <a:spcPts val="0"/>
                        </a:spcAft>
                      </a:pPr>
                      <a:r>
                        <a:rPr lang="en-US" sz="1400" dirty="0">
                          <a:effectLst/>
                        </a:rPr>
                        <a:t>550.00 </a:t>
                      </a:r>
                      <a:endParaRPr lang="en-US" sz="1400" dirty="0">
                        <a:effectLst/>
                        <a:latin typeface="Times New Roman"/>
                        <a:ea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c>
                  <a:txBody>
                    <a:bodyPr/>
                    <a:lstStyle/>
                    <a:p>
                      <a:pPr marL="0" marR="0" algn="r">
                        <a:spcBef>
                          <a:spcPts val="0"/>
                        </a:spcBef>
                        <a:spcAft>
                          <a:spcPts val="0"/>
                        </a:spcAft>
                      </a:pPr>
                      <a:r>
                        <a:rPr lang="en-US" sz="1400" dirty="0">
                          <a:effectLst/>
                        </a:rPr>
                        <a:t>550.00 </a:t>
                      </a:r>
                      <a:endParaRPr lang="en-US" sz="1400" dirty="0">
                        <a:effectLst/>
                        <a:latin typeface="Times New Roman"/>
                        <a:ea typeface="Times New Roman"/>
                      </a:endParaRPr>
                    </a:p>
                  </a:txBody>
                  <a:tcPr marL="9039" marR="9039" marT="0" marB="0" anchor="b">
                    <a:solidFill>
                      <a:schemeClr val="bg1"/>
                    </a:solidFill>
                  </a:tcPr>
                </a:tc>
                <a:tc>
                  <a:txBody>
                    <a:bodyPr/>
                    <a:lstStyle/>
                    <a:p>
                      <a:pPr marL="0" marR="0">
                        <a:spcBef>
                          <a:spcPts val="0"/>
                        </a:spcBef>
                        <a:spcAft>
                          <a:spcPts val="0"/>
                        </a:spcAft>
                      </a:pPr>
                      <a:r>
                        <a:rPr lang="en-US" sz="1400" dirty="0">
                          <a:effectLst/>
                        </a:rPr>
                        <a:t> </a:t>
                      </a:r>
                      <a:endParaRPr lang="en-US" sz="1400" dirty="0">
                        <a:effectLst/>
                        <a:latin typeface="Times New Roman"/>
                        <a:ea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r>
              <a:tr h="474884">
                <a:tc>
                  <a:txBody>
                    <a:bodyPr/>
                    <a:lstStyle/>
                    <a:p>
                      <a:endParaRPr lang="en-US" sz="1000" dirty="0">
                        <a:effectLst/>
                        <a:latin typeface="Times New Roman"/>
                      </a:endParaRPr>
                    </a:p>
                  </a:txBody>
                  <a:tcPr marL="9039" marR="9039" marT="0" marB="0" anchor="b">
                    <a:solidFill>
                      <a:schemeClr val="bg1"/>
                    </a:solidFill>
                  </a:tcPr>
                </a:tc>
                <a:tc gridSpan="3">
                  <a:txBody>
                    <a:bodyPr/>
                    <a:lstStyle/>
                    <a:p>
                      <a:pPr marL="0" marR="0">
                        <a:spcBef>
                          <a:spcPts val="0"/>
                        </a:spcBef>
                        <a:spcAft>
                          <a:spcPts val="0"/>
                        </a:spcAft>
                      </a:pPr>
                      <a:r>
                        <a:rPr lang="en-US" sz="1400" dirty="0">
                          <a:effectLst/>
                        </a:rPr>
                        <a:t>Net Property, Plant &amp; Equipment</a:t>
                      </a:r>
                      <a:endParaRPr lang="en-US" sz="1400" dirty="0">
                        <a:effectLst/>
                        <a:latin typeface="Times New Roman"/>
                        <a:ea typeface="Times New Roman"/>
                      </a:endParaRPr>
                    </a:p>
                  </a:txBody>
                  <a:tcPr marL="9039" marR="9039" marT="0" marB="0" anchor="b">
                    <a:solidFill>
                      <a:schemeClr val="bg1"/>
                    </a:solidFill>
                  </a:tcPr>
                </a:tc>
                <a:tc hMerge="1">
                  <a:txBody>
                    <a:bodyPr/>
                    <a:lstStyle/>
                    <a:p>
                      <a:endParaRPr lang="en-US"/>
                    </a:p>
                  </a:txBody>
                  <a:tcPr/>
                </a:tc>
                <a:tc hMerge="1">
                  <a:txBody>
                    <a:bodyPr/>
                    <a:lstStyle/>
                    <a:p>
                      <a:endParaRPr lang="en-US"/>
                    </a:p>
                  </a:txBody>
                  <a:tcPr/>
                </a:tc>
                <a:tc>
                  <a:txBody>
                    <a:bodyPr/>
                    <a:lstStyle/>
                    <a:p>
                      <a:endParaRPr lang="en-US" sz="1400" dirty="0">
                        <a:effectLst/>
                        <a:latin typeface="Times New Roman"/>
                      </a:endParaRPr>
                    </a:p>
                  </a:txBody>
                  <a:tcPr marL="9039" marR="9039" marT="0" marB="0" anchor="b">
                    <a:solidFill>
                      <a:schemeClr val="bg1"/>
                    </a:solidFill>
                  </a:tcPr>
                </a:tc>
                <a:tc>
                  <a:txBody>
                    <a:bodyPr/>
                    <a:lstStyle/>
                    <a:p>
                      <a:pPr marL="0" marR="0">
                        <a:spcBef>
                          <a:spcPts val="0"/>
                        </a:spcBef>
                        <a:spcAft>
                          <a:spcPts val="0"/>
                        </a:spcAft>
                      </a:pPr>
                      <a:r>
                        <a:rPr lang="en-US" sz="1400" dirty="0">
                          <a:effectLst/>
                        </a:rPr>
                        <a:t> </a:t>
                      </a:r>
                      <a:endParaRPr lang="en-US" sz="1400" dirty="0">
                        <a:effectLst/>
                        <a:latin typeface="Times New Roman"/>
                        <a:ea typeface="Times New Roman"/>
                      </a:endParaRPr>
                    </a:p>
                  </a:txBody>
                  <a:tcPr marL="9039" marR="9039" marT="0" marB="0" anchor="b">
                    <a:solidFill>
                      <a:schemeClr val="bg1"/>
                    </a:solidFill>
                  </a:tcPr>
                </a:tc>
                <a:tc>
                  <a:txBody>
                    <a:bodyPr/>
                    <a:lstStyle/>
                    <a:p>
                      <a:pPr marL="0" marR="0" algn="r">
                        <a:spcBef>
                          <a:spcPts val="0"/>
                        </a:spcBef>
                        <a:spcAft>
                          <a:spcPts val="0"/>
                        </a:spcAft>
                      </a:pPr>
                      <a:r>
                        <a:rPr lang="en-US" sz="1400" dirty="0">
                          <a:effectLst/>
                        </a:rPr>
                        <a:t>1,250.00 </a:t>
                      </a:r>
                      <a:endParaRPr lang="en-US" sz="1400" dirty="0">
                        <a:effectLst/>
                        <a:latin typeface="Times New Roman"/>
                        <a:ea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c>
                  <a:txBody>
                    <a:bodyPr/>
                    <a:lstStyle/>
                    <a:p>
                      <a:pPr marL="0" marR="0" algn="r">
                        <a:spcBef>
                          <a:spcPts val="0"/>
                        </a:spcBef>
                        <a:spcAft>
                          <a:spcPts val="0"/>
                        </a:spcAft>
                      </a:pPr>
                      <a:r>
                        <a:rPr lang="en-US" sz="1400" dirty="0">
                          <a:effectLst/>
                        </a:rPr>
                        <a:t>100.00 </a:t>
                      </a:r>
                      <a:endParaRPr lang="en-US" sz="1400" dirty="0">
                        <a:effectLst/>
                        <a:latin typeface="Times New Roman"/>
                        <a:ea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c>
                  <a:txBody>
                    <a:bodyPr/>
                    <a:lstStyle/>
                    <a:p>
                      <a:pPr marL="0" marR="0" algn="r">
                        <a:spcBef>
                          <a:spcPts val="0"/>
                        </a:spcBef>
                        <a:spcAft>
                          <a:spcPts val="0"/>
                        </a:spcAft>
                      </a:pPr>
                      <a:r>
                        <a:rPr lang="en-US" sz="1400" dirty="0">
                          <a:effectLst/>
                        </a:rPr>
                        <a:t>1,350.00 </a:t>
                      </a:r>
                      <a:endParaRPr lang="en-US" sz="1400" dirty="0">
                        <a:effectLst/>
                        <a:latin typeface="Times New Roman"/>
                        <a:ea typeface="Times New Roman"/>
                      </a:endParaRPr>
                    </a:p>
                  </a:txBody>
                  <a:tcPr marL="9039" marR="9039" marT="0" marB="0" anchor="b">
                    <a:solidFill>
                      <a:schemeClr val="bg1"/>
                    </a:solidFill>
                  </a:tcPr>
                </a:tc>
                <a:tc>
                  <a:txBody>
                    <a:bodyPr/>
                    <a:lstStyle/>
                    <a:p>
                      <a:pPr marL="0" marR="0">
                        <a:spcBef>
                          <a:spcPts val="0"/>
                        </a:spcBef>
                        <a:spcAft>
                          <a:spcPts val="0"/>
                        </a:spcAft>
                      </a:pPr>
                      <a:r>
                        <a:rPr lang="en-US" sz="1400" dirty="0">
                          <a:effectLst/>
                        </a:rPr>
                        <a:t> </a:t>
                      </a:r>
                      <a:endParaRPr lang="en-US" sz="1400" dirty="0">
                        <a:effectLst/>
                        <a:latin typeface="Times New Roman"/>
                        <a:ea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r>
              <a:tr h="237442">
                <a:tc>
                  <a:txBody>
                    <a:bodyPr/>
                    <a:lstStyle/>
                    <a:p>
                      <a:endParaRPr lang="en-US" sz="1000" dirty="0">
                        <a:effectLst/>
                        <a:latin typeface="Times New Roman"/>
                      </a:endParaRPr>
                    </a:p>
                  </a:txBody>
                  <a:tcPr marL="9039" marR="9039" marT="0" marB="0" anchor="b">
                    <a:solidFill>
                      <a:schemeClr val="bg1"/>
                    </a:solidFill>
                  </a:tcPr>
                </a:tc>
                <a:tc>
                  <a:txBody>
                    <a:bodyPr/>
                    <a:lstStyle/>
                    <a:p>
                      <a:pPr marL="0" marR="0">
                        <a:spcBef>
                          <a:spcPts val="0"/>
                        </a:spcBef>
                        <a:spcAft>
                          <a:spcPts val="0"/>
                        </a:spcAft>
                      </a:pPr>
                      <a:r>
                        <a:rPr lang="en-US" sz="1400" dirty="0">
                          <a:effectLst/>
                        </a:rPr>
                        <a:t>Goodwill</a:t>
                      </a:r>
                      <a:endParaRPr lang="en-US" sz="1400" dirty="0">
                        <a:effectLst/>
                        <a:latin typeface="Times New Roman"/>
                        <a:ea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c>
                  <a:txBody>
                    <a:bodyPr/>
                    <a:lstStyle/>
                    <a:p>
                      <a:pPr marL="0" marR="0">
                        <a:spcBef>
                          <a:spcPts val="0"/>
                        </a:spcBef>
                        <a:spcAft>
                          <a:spcPts val="0"/>
                        </a:spcAft>
                      </a:pPr>
                      <a:r>
                        <a:rPr lang="en-US" sz="1400" dirty="0">
                          <a:effectLst/>
                        </a:rPr>
                        <a:t> </a:t>
                      </a:r>
                      <a:endParaRPr lang="en-US" sz="1400" dirty="0">
                        <a:effectLst/>
                        <a:latin typeface="Times New Roman"/>
                        <a:ea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c>
                  <a:txBody>
                    <a:bodyPr/>
                    <a:lstStyle/>
                    <a:p>
                      <a:pPr marL="0" marR="0" algn="r">
                        <a:spcBef>
                          <a:spcPts val="0"/>
                        </a:spcBef>
                        <a:spcAft>
                          <a:spcPts val="0"/>
                        </a:spcAft>
                      </a:pPr>
                      <a:r>
                        <a:rPr lang="en-US" sz="1400" dirty="0">
                          <a:effectLst/>
                        </a:rPr>
                        <a:t>15.00 </a:t>
                      </a:r>
                      <a:endParaRPr lang="en-US" sz="1400" dirty="0">
                        <a:effectLst/>
                        <a:latin typeface="Times New Roman"/>
                        <a:ea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c>
                  <a:txBody>
                    <a:bodyPr/>
                    <a:lstStyle/>
                    <a:p>
                      <a:pPr marL="0" marR="0" algn="r">
                        <a:spcBef>
                          <a:spcPts val="0"/>
                        </a:spcBef>
                        <a:spcAft>
                          <a:spcPts val="0"/>
                        </a:spcAft>
                      </a:pPr>
                      <a:r>
                        <a:rPr lang="en-US" sz="1400" dirty="0">
                          <a:effectLst/>
                        </a:rPr>
                        <a:t>15.00 </a:t>
                      </a:r>
                      <a:endParaRPr lang="en-US" sz="1400" dirty="0">
                        <a:effectLst/>
                        <a:latin typeface="Times New Roman"/>
                        <a:ea typeface="Times New Roman"/>
                      </a:endParaRPr>
                    </a:p>
                  </a:txBody>
                  <a:tcPr marL="9039" marR="9039" marT="0" marB="0" anchor="b">
                    <a:solidFill>
                      <a:schemeClr val="bg1"/>
                    </a:solidFill>
                  </a:tcPr>
                </a:tc>
                <a:tc>
                  <a:txBody>
                    <a:bodyPr/>
                    <a:lstStyle/>
                    <a:p>
                      <a:pPr marL="0" marR="0">
                        <a:spcBef>
                          <a:spcPts val="0"/>
                        </a:spcBef>
                        <a:spcAft>
                          <a:spcPts val="0"/>
                        </a:spcAft>
                      </a:pPr>
                      <a:r>
                        <a:rPr lang="en-US" sz="1400" dirty="0">
                          <a:effectLst/>
                        </a:rPr>
                        <a:t> </a:t>
                      </a:r>
                      <a:endParaRPr lang="en-US" sz="1400" dirty="0">
                        <a:effectLst/>
                        <a:latin typeface="Times New Roman"/>
                        <a:ea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r>
              <a:tr h="474884">
                <a:tc>
                  <a:txBody>
                    <a:bodyPr/>
                    <a:lstStyle/>
                    <a:p>
                      <a:endParaRPr lang="en-US" sz="1000" dirty="0">
                        <a:effectLst/>
                        <a:latin typeface="Times New Roman"/>
                      </a:endParaRPr>
                    </a:p>
                  </a:txBody>
                  <a:tcPr marL="9039" marR="9039" marT="0" marB="0" anchor="b">
                    <a:solidFill>
                      <a:schemeClr val="bg1"/>
                    </a:solidFill>
                  </a:tcPr>
                </a:tc>
                <a:tc gridSpan="3">
                  <a:txBody>
                    <a:bodyPr/>
                    <a:lstStyle/>
                    <a:p>
                      <a:pPr marL="0" marR="0">
                        <a:spcBef>
                          <a:spcPts val="0"/>
                        </a:spcBef>
                        <a:spcAft>
                          <a:spcPts val="0"/>
                        </a:spcAft>
                      </a:pPr>
                      <a:r>
                        <a:rPr lang="en-US" sz="1400" dirty="0">
                          <a:effectLst/>
                        </a:rPr>
                        <a:t>Other Long-Term Assets</a:t>
                      </a:r>
                      <a:endParaRPr lang="en-US" sz="1400" dirty="0">
                        <a:effectLst/>
                        <a:latin typeface="Times New Roman"/>
                        <a:ea typeface="Times New Roman"/>
                      </a:endParaRPr>
                    </a:p>
                  </a:txBody>
                  <a:tcPr marL="9039" marR="9039" marT="0" marB="0" anchor="b">
                    <a:solidFill>
                      <a:schemeClr val="bg1"/>
                    </a:solidFill>
                  </a:tcPr>
                </a:tc>
                <a:tc hMerge="1">
                  <a:txBody>
                    <a:bodyPr/>
                    <a:lstStyle/>
                    <a:p>
                      <a:endParaRPr lang="en-US"/>
                    </a:p>
                  </a:txBody>
                  <a:tcPr/>
                </a:tc>
                <a:tc hMerge="1">
                  <a:txBody>
                    <a:bodyPr/>
                    <a:lstStyle/>
                    <a:p>
                      <a:endParaRPr lang="en-US"/>
                    </a:p>
                  </a:txBody>
                  <a:tcPr/>
                </a:tc>
                <a:tc>
                  <a:txBody>
                    <a:bodyPr/>
                    <a:lstStyle/>
                    <a:p>
                      <a:endParaRPr lang="en-US" sz="1400" dirty="0">
                        <a:effectLst/>
                        <a:latin typeface="Times New Roman"/>
                      </a:endParaRPr>
                    </a:p>
                  </a:txBody>
                  <a:tcPr marL="9039" marR="9039" marT="0" marB="0" anchor="b">
                    <a:solidFill>
                      <a:schemeClr val="bg1"/>
                    </a:solidFill>
                  </a:tcPr>
                </a:tc>
                <a:tc>
                  <a:txBody>
                    <a:bodyPr/>
                    <a:lstStyle/>
                    <a:p>
                      <a:pPr marL="0" marR="0">
                        <a:spcBef>
                          <a:spcPts val="0"/>
                        </a:spcBef>
                        <a:spcAft>
                          <a:spcPts val="0"/>
                        </a:spcAft>
                      </a:pPr>
                      <a:r>
                        <a:rPr lang="en-US" sz="1400" dirty="0">
                          <a:effectLst/>
                        </a:rPr>
                        <a:t> </a:t>
                      </a:r>
                      <a:endParaRPr lang="en-US" sz="1400" dirty="0">
                        <a:effectLst/>
                        <a:latin typeface="Times New Roman"/>
                        <a:ea typeface="Times New Roman"/>
                      </a:endParaRPr>
                    </a:p>
                  </a:txBody>
                  <a:tcPr marL="9039" marR="9039" marT="0" marB="0" anchor="b">
                    <a:solidFill>
                      <a:schemeClr val="bg1"/>
                    </a:solidFill>
                  </a:tcPr>
                </a:tc>
                <a:tc>
                  <a:txBody>
                    <a:bodyPr/>
                    <a:lstStyle/>
                    <a:p>
                      <a:pPr marL="0" marR="0" algn="r">
                        <a:spcBef>
                          <a:spcPts val="0"/>
                        </a:spcBef>
                        <a:spcAft>
                          <a:spcPts val="0"/>
                        </a:spcAft>
                      </a:pPr>
                      <a:r>
                        <a:rPr lang="en-US" sz="1400" dirty="0">
                          <a:effectLst/>
                        </a:rPr>
                        <a:t>450.00 </a:t>
                      </a:r>
                      <a:endParaRPr lang="en-US" sz="1400" dirty="0">
                        <a:effectLst/>
                        <a:latin typeface="Times New Roman"/>
                        <a:ea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c>
                  <a:txBody>
                    <a:bodyPr/>
                    <a:lstStyle/>
                    <a:p>
                      <a:pPr marL="0" marR="0" algn="r">
                        <a:spcBef>
                          <a:spcPts val="0"/>
                        </a:spcBef>
                        <a:spcAft>
                          <a:spcPts val="0"/>
                        </a:spcAft>
                      </a:pPr>
                      <a:r>
                        <a:rPr lang="en-US" sz="1400" dirty="0">
                          <a:effectLst/>
                        </a:rPr>
                        <a:t>450.00 </a:t>
                      </a:r>
                      <a:endParaRPr lang="en-US" sz="1400" dirty="0">
                        <a:effectLst/>
                        <a:latin typeface="Times New Roman"/>
                        <a:ea typeface="Times New Roman"/>
                      </a:endParaRPr>
                    </a:p>
                  </a:txBody>
                  <a:tcPr marL="9039" marR="9039" marT="0" marB="0" anchor="b">
                    <a:solidFill>
                      <a:schemeClr val="bg1"/>
                    </a:solidFill>
                  </a:tcPr>
                </a:tc>
                <a:tc>
                  <a:txBody>
                    <a:bodyPr/>
                    <a:lstStyle/>
                    <a:p>
                      <a:pPr marL="0" marR="0">
                        <a:spcBef>
                          <a:spcPts val="0"/>
                        </a:spcBef>
                        <a:spcAft>
                          <a:spcPts val="0"/>
                        </a:spcAft>
                      </a:pPr>
                      <a:r>
                        <a:rPr lang="en-US" sz="1400" dirty="0">
                          <a:effectLst/>
                        </a:rPr>
                        <a:t> </a:t>
                      </a:r>
                      <a:endParaRPr lang="en-US" sz="1400" dirty="0">
                        <a:effectLst/>
                        <a:latin typeface="Times New Roman"/>
                        <a:ea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r>
              <a:tr h="237442">
                <a:tc>
                  <a:txBody>
                    <a:bodyPr/>
                    <a:lstStyle/>
                    <a:p>
                      <a:endParaRPr lang="en-US" sz="1000" dirty="0">
                        <a:effectLst/>
                        <a:latin typeface="Times New Roman"/>
                      </a:endParaRPr>
                    </a:p>
                  </a:txBody>
                  <a:tcPr marL="9039" marR="9039" marT="0" marB="0" anchor="b">
                    <a:solidFill>
                      <a:schemeClr val="bg1"/>
                    </a:solidFill>
                  </a:tcPr>
                </a:tc>
                <a:tc gridSpan="2">
                  <a:txBody>
                    <a:bodyPr/>
                    <a:lstStyle/>
                    <a:p>
                      <a:pPr marL="0" marR="0">
                        <a:spcBef>
                          <a:spcPts val="0"/>
                        </a:spcBef>
                        <a:spcAft>
                          <a:spcPts val="0"/>
                        </a:spcAft>
                      </a:pPr>
                      <a:r>
                        <a:rPr lang="en-US" sz="1400" dirty="0">
                          <a:effectLst/>
                        </a:rPr>
                        <a:t>     Total Assets</a:t>
                      </a:r>
                      <a:endParaRPr lang="en-US" sz="1400" dirty="0">
                        <a:effectLst/>
                        <a:latin typeface="Times New Roman"/>
                        <a:ea typeface="Times New Roman"/>
                      </a:endParaRPr>
                    </a:p>
                  </a:txBody>
                  <a:tcPr marL="9039" marR="9039" marT="0" marB="0" anchor="b">
                    <a:solidFill>
                      <a:schemeClr val="bg1"/>
                    </a:solidFill>
                  </a:tcPr>
                </a:tc>
                <a:tc hMerge="1">
                  <a:txBody>
                    <a:bodyPr/>
                    <a:lstStyle/>
                    <a:p>
                      <a:endParaRPr lang="en-US"/>
                    </a:p>
                  </a:txBody>
                  <a:tcPr/>
                </a:tc>
                <a:tc>
                  <a:txBody>
                    <a:bodyPr/>
                    <a:lstStyle/>
                    <a:p>
                      <a:endParaRPr lang="en-US" sz="1400" dirty="0">
                        <a:effectLst/>
                        <a:latin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c>
                  <a:txBody>
                    <a:bodyPr/>
                    <a:lstStyle/>
                    <a:p>
                      <a:pPr marL="0" marR="0">
                        <a:spcBef>
                          <a:spcPts val="0"/>
                        </a:spcBef>
                        <a:spcAft>
                          <a:spcPts val="0"/>
                        </a:spcAft>
                      </a:pPr>
                      <a:r>
                        <a:rPr lang="en-US" sz="1400" dirty="0">
                          <a:effectLst/>
                        </a:rPr>
                        <a:t> </a:t>
                      </a:r>
                      <a:endParaRPr lang="en-US" sz="1400" dirty="0">
                        <a:effectLst/>
                        <a:latin typeface="Times New Roman"/>
                        <a:ea typeface="Times New Roman"/>
                      </a:endParaRPr>
                    </a:p>
                  </a:txBody>
                  <a:tcPr marL="9039" marR="9039" marT="0" marB="0" anchor="b">
                    <a:solidFill>
                      <a:schemeClr val="bg1"/>
                    </a:solidFill>
                  </a:tcPr>
                </a:tc>
                <a:tc>
                  <a:txBody>
                    <a:bodyPr/>
                    <a:lstStyle/>
                    <a:p>
                      <a:pPr marL="0" marR="0" algn="r">
                        <a:spcBef>
                          <a:spcPts val="0"/>
                        </a:spcBef>
                        <a:spcAft>
                          <a:spcPts val="0"/>
                        </a:spcAft>
                      </a:pPr>
                      <a:r>
                        <a:rPr lang="en-US" sz="1400" dirty="0">
                          <a:effectLst/>
                        </a:rPr>
                        <a:t>$2,375.00 </a:t>
                      </a:r>
                      <a:endParaRPr lang="en-US" sz="1400" dirty="0">
                        <a:effectLst/>
                        <a:latin typeface="Times New Roman"/>
                        <a:ea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c>
                  <a:txBody>
                    <a:bodyPr/>
                    <a:lstStyle/>
                    <a:p>
                      <a:pPr marL="0" marR="0" algn="r">
                        <a:spcBef>
                          <a:spcPts val="0"/>
                        </a:spcBef>
                        <a:spcAft>
                          <a:spcPts val="0"/>
                        </a:spcAft>
                      </a:pPr>
                      <a:r>
                        <a:rPr lang="en-US" sz="1400" dirty="0">
                          <a:effectLst/>
                        </a:rPr>
                        <a:t>$2,470.00 </a:t>
                      </a:r>
                      <a:endParaRPr lang="en-US" sz="1400" dirty="0">
                        <a:effectLst/>
                        <a:latin typeface="Times New Roman"/>
                        <a:ea typeface="Times New Roman"/>
                      </a:endParaRPr>
                    </a:p>
                  </a:txBody>
                  <a:tcPr marL="9039" marR="9039" marT="0" marB="0" anchor="b">
                    <a:solidFill>
                      <a:schemeClr val="bg1"/>
                    </a:solidFill>
                  </a:tcPr>
                </a:tc>
                <a:tc>
                  <a:txBody>
                    <a:bodyPr/>
                    <a:lstStyle/>
                    <a:p>
                      <a:pPr marL="0" marR="0">
                        <a:spcBef>
                          <a:spcPts val="0"/>
                        </a:spcBef>
                        <a:spcAft>
                          <a:spcPts val="0"/>
                        </a:spcAft>
                      </a:pPr>
                      <a:r>
                        <a:rPr lang="en-US" sz="1400" dirty="0">
                          <a:effectLst/>
                        </a:rPr>
                        <a:t> </a:t>
                      </a:r>
                      <a:endParaRPr lang="en-US" sz="1400" dirty="0">
                        <a:effectLst/>
                        <a:latin typeface="Times New Roman"/>
                        <a:ea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r>
              <a:tr h="237442">
                <a:tc>
                  <a:txBody>
                    <a:bodyPr/>
                    <a:lstStyle/>
                    <a:p>
                      <a:endParaRPr lang="en-US" sz="1000" dirty="0">
                        <a:effectLst/>
                        <a:latin typeface="Times New Roman"/>
                      </a:endParaRPr>
                    </a:p>
                  </a:txBody>
                  <a:tcPr marL="9039" marR="9039" marT="0" marB="0" anchor="b">
                    <a:solidFill>
                      <a:schemeClr val="bg1"/>
                    </a:solidFill>
                  </a:tcPr>
                </a:tc>
                <a:tc gridSpan="2">
                  <a:txBody>
                    <a:bodyPr/>
                    <a:lstStyle/>
                    <a:p>
                      <a:pPr marL="0" marR="0">
                        <a:spcBef>
                          <a:spcPts val="0"/>
                        </a:spcBef>
                        <a:spcAft>
                          <a:spcPts val="0"/>
                        </a:spcAft>
                      </a:pPr>
                      <a:r>
                        <a:rPr lang="en-US" sz="1400" dirty="0">
                          <a:effectLst/>
                        </a:rPr>
                        <a:t>Current Liabilities</a:t>
                      </a:r>
                      <a:endParaRPr lang="en-US" sz="1400" dirty="0">
                        <a:effectLst/>
                        <a:latin typeface="Times New Roman"/>
                        <a:ea typeface="Times New Roman"/>
                      </a:endParaRPr>
                    </a:p>
                  </a:txBody>
                  <a:tcPr marL="9039" marR="9039" marT="0" marB="0" anchor="b">
                    <a:solidFill>
                      <a:schemeClr val="bg1"/>
                    </a:solidFill>
                  </a:tcPr>
                </a:tc>
                <a:tc hMerge="1">
                  <a:txBody>
                    <a:bodyPr/>
                    <a:lstStyle/>
                    <a:p>
                      <a:endParaRPr lang="en-US"/>
                    </a:p>
                  </a:txBody>
                  <a:tcPr/>
                </a:tc>
                <a:tc>
                  <a:txBody>
                    <a:bodyPr/>
                    <a:lstStyle/>
                    <a:p>
                      <a:endParaRPr lang="en-US" sz="1400" dirty="0">
                        <a:effectLst/>
                        <a:latin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c>
                  <a:txBody>
                    <a:bodyPr/>
                    <a:lstStyle/>
                    <a:p>
                      <a:pPr marL="0" marR="0">
                        <a:spcBef>
                          <a:spcPts val="0"/>
                        </a:spcBef>
                        <a:spcAft>
                          <a:spcPts val="0"/>
                        </a:spcAft>
                      </a:pPr>
                      <a:r>
                        <a:rPr lang="en-US" sz="1400" dirty="0">
                          <a:effectLst/>
                        </a:rPr>
                        <a:t> </a:t>
                      </a:r>
                      <a:endParaRPr lang="en-US" sz="1400" dirty="0">
                        <a:effectLst/>
                        <a:latin typeface="Times New Roman"/>
                        <a:ea typeface="Times New Roman"/>
                      </a:endParaRPr>
                    </a:p>
                  </a:txBody>
                  <a:tcPr marL="9039" marR="9039" marT="0" marB="0" anchor="b">
                    <a:solidFill>
                      <a:schemeClr val="bg1"/>
                    </a:solidFill>
                  </a:tcPr>
                </a:tc>
                <a:tc>
                  <a:txBody>
                    <a:bodyPr/>
                    <a:lstStyle/>
                    <a:p>
                      <a:pPr marL="0" marR="0" algn="r">
                        <a:spcBef>
                          <a:spcPts val="0"/>
                        </a:spcBef>
                        <a:spcAft>
                          <a:spcPts val="0"/>
                        </a:spcAft>
                      </a:pPr>
                      <a:r>
                        <a:rPr lang="en-US" sz="1400" dirty="0">
                          <a:effectLst/>
                        </a:rPr>
                        <a:t>550.00 </a:t>
                      </a:r>
                      <a:endParaRPr lang="en-US" sz="1400" dirty="0">
                        <a:effectLst/>
                        <a:latin typeface="Times New Roman"/>
                        <a:ea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c>
                  <a:txBody>
                    <a:bodyPr/>
                    <a:lstStyle/>
                    <a:p>
                      <a:pPr marL="0" marR="0" algn="r">
                        <a:spcBef>
                          <a:spcPts val="0"/>
                        </a:spcBef>
                        <a:spcAft>
                          <a:spcPts val="0"/>
                        </a:spcAft>
                      </a:pPr>
                      <a:r>
                        <a:rPr lang="en-US" sz="1400" dirty="0">
                          <a:effectLst/>
                        </a:rPr>
                        <a:t>25.00 </a:t>
                      </a:r>
                      <a:endParaRPr lang="en-US" sz="1400" dirty="0">
                        <a:effectLst/>
                        <a:latin typeface="Times New Roman"/>
                        <a:ea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c>
                  <a:txBody>
                    <a:bodyPr/>
                    <a:lstStyle/>
                    <a:p>
                      <a:pPr marL="0" marR="0" algn="r">
                        <a:spcBef>
                          <a:spcPts val="0"/>
                        </a:spcBef>
                        <a:spcAft>
                          <a:spcPts val="0"/>
                        </a:spcAft>
                      </a:pPr>
                      <a:r>
                        <a:rPr lang="en-US" sz="1400" dirty="0">
                          <a:effectLst/>
                        </a:rPr>
                        <a:t>575.00 </a:t>
                      </a:r>
                      <a:endParaRPr lang="en-US" sz="1400" dirty="0">
                        <a:effectLst/>
                        <a:latin typeface="Times New Roman"/>
                        <a:ea typeface="Times New Roman"/>
                      </a:endParaRPr>
                    </a:p>
                  </a:txBody>
                  <a:tcPr marL="9039" marR="9039" marT="0" marB="0" anchor="b">
                    <a:solidFill>
                      <a:schemeClr val="bg1"/>
                    </a:solidFill>
                  </a:tcPr>
                </a:tc>
                <a:tc>
                  <a:txBody>
                    <a:bodyPr/>
                    <a:lstStyle/>
                    <a:p>
                      <a:pPr marL="0" marR="0">
                        <a:spcBef>
                          <a:spcPts val="0"/>
                        </a:spcBef>
                        <a:spcAft>
                          <a:spcPts val="0"/>
                        </a:spcAft>
                      </a:pPr>
                      <a:r>
                        <a:rPr lang="en-US" sz="1400" dirty="0">
                          <a:effectLst/>
                        </a:rPr>
                        <a:t> </a:t>
                      </a:r>
                      <a:endParaRPr lang="en-US" sz="1400" dirty="0">
                        <a:effectLst/>
                        <a:latin typeface="Times New Roman"/>
                        <a:ea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r>
              <a:tr h="237442">
                <a:tc>
                  <a:txBody>
                    <a:bodyPr/>
                    <a:lstStyle/>
                    <a:p>
                      <a:endParaRPr lang="en-US" sz="1000" dirty="0">
                        <a:effectLst/>
                        <a:latin typeface="Times New Roman"/>
                      </a:endParaRPr>
                    </a:p>
                  </a:txBody>
                  <a:tcPr marL="9039" marR="9039" marT="0" marB="0" anchor="b">
                    <a:solidFill>
                      <a:schemeClr val="bg1"/>
                    </a:solidFill>
                  </a:tcPr>
                </a:tc>
                <a:tc gridSpan="2">
                  <a:txBody>
                    <a:bodyPr/>
                    <a:lstStyle/>
                    <a:p>
                      <a:pPr marL="0" marR="0">
                        <a:spcBef>
                          <a:spcPts val="0"/>
                        </a:spcBef>
                        <a:spcAft>
                          <a:spcPts val="0"/>
                        </a:spcAft>
                      </a:pPr>
                      <a:r>
                        <a:rPr lang="en-US" sz="1400" dirty="0">
                          <a:effectLst/>
                        </a:rPr>
                        <a:t>Long-Term Debt</a:t>
                      </a:r>
                      <a:endParaRPr lang="en-US" sz="1400" dirty="0">
                        <a:effectLst/>
                        <a:latin typeface="Times New Roman"/>
                        <a:ea typeface="Times New Roman"/>
                      </a:endParaRPr>
                    </a:p>
                  </a:txBody>
                  <a:tcPr marL="9039" marR="9039" marT="0" marB="0" anchor="b">
                    <a:solidFill>
                      <a:schemeClr val="bg1"/>
                    </a:solidFill>
                  </a:tcPr>
                </a:tc>
                <a:tc hMerge="1">
                  <a:txBody>
                    <a:bodyPr/>
                    <a:lstStyle/>
                    <a:p>
                      <a:endParaRPr lang="en-US"/>
                    </a:p>
                  </a:txBody>
                  <a:tcPr/>
                </a:tc>
                <a:tc>
                  <a:txBody>
                    <a:bodyPr/>
                    <a:lstStyle/>
                    <a:p>
                      <a:endParaRPr lang="en-US" sz="1400" dirty="0">
                        <a:effectLst/>
                        <a:latin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c>
                  <a:txBody>
                    <a:bodyPr/>
                    <a:lstStyle/>
                    <a:p>
                      <a:pPr marL="0" marR="0">
                        <a:spcBef>
                          <a:spcPts val="0"/>
                        </a:spcBef>
                        <a:spcAft>
                          <a:spcPts val="0"/>
                        </a:spcAft>
                      </a:pPr>
                      <a:r>
                        <a:rPr lang="en-US" sz="1400" dirty="0">
                          <a:effectLst/>
                        </a:rPr>
                        <a:t> </a:t>
                      </a:r>
                      <a:endParaRPr lang="en-US" sz="1400" dirty="0">
                        <a:effectLst/>
                        <a:latin typeface="Times New Roman"/>
                        <a:ea typeface="Times New Roman"/>
                      </a:endParaRPr>
                    </a:p>
                  </a:txBody>
                  <a:tcPr marL="9039" marR="9039" marT="0" marB="0" anchor="b">
                    <a:solidFill>
                      <a:schemeClr val="bg1"/>
                    </a:solidFill>
                  </a:tcPr>
                </a:tc>
                <a:tc>
                  <a:txBody>
                    <a:bodyPr/>
                    <a:lstStyle/>
                    <a:p>
                      <a:pPr marL="0" marR="0" algn="r">
                        <a:spcBef>
                          <a:spcPts val="0"/>
                        </a:spcBef>
                        <a:spcAft>
                          <a:spcPts val="0"/>
                        </a:spcAft>
                      </a:pPr>
                      <a:r>
                        <a:rPr lang="en-US" sz="1400" dirty="0">
                          <a:effectLst/>
                        </a:rPr>
                        <a:t>450.00 </a:t>
                      </a:r>
                      <a:endParaRPr lang="en-US" sz="1400" dirty="0">
                        <a:effectLst/>
                        <a:latin typeface="Times New Roman"/>
                        <a:ea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c>
                  <a:txBody>
                    <a:bodyPr/>
                    <a:lstStyle/>
                    <a:p>
                      <a:pPr marL="0" marR="0" algn="r">
                        <a:spcBef>
                          <a:spcPts val="0"/>
                        </a:spcBef>
                        <a:spcAft>
                          <a:spcPts val="0"/>
                        </a:spcAft>
                      </a:pPr>
                      <a:r>
                        <a:rPr lang="en-US" sz="1400" dirty="0">
                          <a:effectLst/>
                        </a:rPr>
                        <a:t>70.00 </a:t>
                      </a:r>
                      <a:endParaRPr lang="en-US" sz="1400" dirty="0">
                        <a:effectLst/>
                        <a:latin typeface="Times New Roman"/>
                        <a:ea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c>
                  <a:txBody>
                    <a:bodyPr/>
                    <a:lstStyle/>
                    <a:p>
                      <a:pPr marL="0" marR="0" algn="r">
                        <a:spcBef>
                          <a:spcPts val="0"/>
                        </a:spcBef>
                        <a:spcAft>
                          <a:spcPts val="0"/>
                        </a:spcAft>
                      </a:pPr>
                      <a:r>
                        <a:rPr lang="en-US" sz="1400" dirty="0">
                          <a:effectLst/>
                        </a:rPr>
                        <a:t>520.00 </a:t>
                      </a:r>
                      <a:endParaRPr lang="en-US" sz="1400" dirty="0">
                        <a:effectLst/>
                        <a:latin typeface="Times New Roman"/>
                        <a:ea typeface="Times New Roman"/>
                      </a:endParaRPr>
                    </a:p>
                  </a:txBody>
                  <a:tcPr marL="9039" marR="9039" marT="0" marB="0" anchor="b">
                    <a:solidFill>
                      <a:schemeClr val="bg1"/>
                    </a:solidFill>
                  </a:tcPr>
                </a:tc>
                <a:tc>
                  <a:txBody>
                    <a:bodyPr/>
                    <a:lstStyle/>
                    <a:p>
                      <a:pPr marL="0" marR="0">
                        <a:spcBef>
                          <a:spcPts val="0"/>
                        </a:spcBef>
                        <a:spcAft>
                          <a:spcPts val="0"/>
                        </a:spcAft>
                      </a:pPr>
                      <a:r>
                        <a:rPr lang="en-US" sz="1400" dirty="0">
                          <a:effectLst/>
                        </a:rPr>
                        <a:t> </a:t>
                      </a:r>
                      <a:endParaRPr lang="en-US" sz="1400" dirty="0">
                        <a:effectLst/>
                        <a:latin typeface="Times New Roman"/>
                        <a:ea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r>
              <a:tr h="474884">
                <a:tc>
                  <a:txBody>
                    <a:bodyPr/>
                    <a:lstStyle/>
                    <a:p>
                      <a:endParaRPr lang="en-US" sz="1000" dirty="0">
                        <a:effectLst/>
                        <a:latin typeface="Times New Roman"/>
                      </a:endParaRPr>
                    </a:p>
                  </a:txBody>
                  <a:tcPr marL="9039" marR="9039" marT="0" marB="0" anchor="b">
                    <a:solidFill>
                      <a:schemeClr val="bg1"/>
                    </a:solidFill>
                  </a:tcPr>
                </a:tc>
                <a:tc gridSpan="3">
                  <a:txBody>
                    <a:bodyPr/>
                    <a:lstStyle/>
                    <a:p>
                      <a:pPr marL="0" marR="0">
                        <a:spcBef>
                          <a:spcPts val="0"/>
                        </a:spcBef>
                        <a:spcAft>
                          <a:spcPts val="0"/>
                        </a:spcAft>
                      </a:pPr>
                      <a:r>
                        <a:rPr lang="en-US" sz="1400" dirty="0">
                          <a:effectLst/>
                        </a:rPr>
                        <a:t>Other Long-Term Liabilities</a:t>
                      </a:r>
                      <a:endParaRPr lang="en-US" sz="1400" dirty="0">
                        <a:effectLst/>
                        <a:latin typeface="Times New Roman"/>
                        <a:ea typeface="Times New Roman"/>
                      </a:endParaRPr>
                    </a:p>
                  </a:txBody>
                  <a:tcPr marL="9039" marR="9039" marT="0" marB="0" anchor="b">
                    <a:solidFill>
                      <a:schemeClr val="bg1"/>
                    </a:solidFill>
                  </a:tcPr>
                </a:tc>
                <a:tc hMerge="1">
                  <a:txBody>
                    <a:bodyPr/>
                    <a:lstStyle/>
                    <a:p>
                      <a:endParaRPr lang="en-US"/>
                    </a:p>
                  </a:txBody>
                  <a:tcPr/>
                </a:tc>
                <a:tc hMerge="1">
                  <a:txBody>
                    <a:bodyPr/>
                    <a:lstStyle/>
                    <a:p>
                      <a:endParaRPr lang="en-US"/>
                    </a:p>
                  </a:txBody>
                  <a:tcPr/>
                </a:tc>
                <a:tc>
                  <a:txBody>
                    <a:bodyPr/>
                    <a:lstStyle/>
                    <a:p>
                      <a:endParaRPr lang="en-US" sz="1400" dirty="0">
                        <a:effectLst/>
                        <a:latin typeface="Times New Roman"/>
                      </a:endParaRPr>
                    </a:p>
                  </a:txBody>
                  <a:tcPr marL="9039" marR="9039" marT="0" marB="0" anchor="b">
                    <a:solidFill>
                      <a:schemeClr val="bg1"/>
                    </a:solidFill>
                  </a:tcPr>
                </a:tc>
                <a:tc>
                  <a:txBody>
                    <a:bodyPr/>
                    <a:lstStyle/>
                    <a:p>
                      <a:pPr marL="0" marR="0">
                        <a:spcBef>
                          <a:spcPts val="0"/>
                        </a:spcBef>
                        <a:spcAft>
                          <a:spcPts val="0"/>
                        </a:spcAft>
                      </a:pPr>
                      <a:r>
                        <a:rPr lang="en-US" sz="1400" dirty="0">
                          <a:effectLst/>
                        </a:rPr>
                        <a:t> </a:t>
                      </a:r>
                      <a:endParaRPr lang="en-US" sz="1400" dirty="0">
                        <a:effectLst/>
                        <a:latin typeface="Times New Roman"/>
                        <a:ea typeface="Times New Roman"/>
                      </a:endParaRPr>
                    </a:p>
                  </a:txBody>
                  <a:tcPr marL="9039" marR="9039" marT="0" marB="0" anchor="b">
                    <a:solidFill>
                      <a:schemeClr val="bg1"/>
                    </a:solidFill>
                  </a:tcPr>
                </a:tc>
                <a:tc>
                  <a:txBody>
                    <a:bodyPr/>
                    <a:lstStyle/>
                    <a:p>
                      <a:pPr marL="0" marR="0" algn="r">
                        <a:spcBef>
                          <a:spcPts val="0"/>
                        </a:spcBef>
                        <a:spcAft>
                          <a:spcPts val="0"/>
                        </a:spcAft>
                      </a:pPr>
                      <a:r>
                        <a:rPr lang="en-US" sz="1400" dirty="0">
                          <a:effectLst/>
                        </a:rPr>
                        <a:t>375.00 </a:t>
                      </a:r>
                      <a:endParaRPr lang="en-US" sz="1400" dirty="0">
                        <a:effectLst/>
                        <a:latin typeface="Times New Roman"/>
                        <a:ea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c>
                  <a:txBody>
                    <a:bodyPr/>
                    <a:lstStyle/>
                    <a:p>
                      <a:pPr marL="0" marR="0" algn="r">
                        <a:spcBef>
                          <a:spcPts val="0"/>
                        </a:spcBef>
                        <a:spcAft>
                          <a:spcPts val="0"/>
                        </a:spcAft>
                      </a:pPr>
                      <a:r>
                        <a:rPr lang="en-US" sz="1400" dirty="0">
                          <a:effectLst/>
                        </a:rPr>
                        <a:t>375.00 </a:t>
                      </a:r>
                      <a:endParaRPr lang="en-US" sz="1400" dirty="0">
                        <a:effectLst/>
                        <a:latin typeface="Times New Roman"/>
                        <a:ea typeface="Times New Roman"/>
                      </a:endParaRPr>
                    </a:p>
                  </a:txBody>
                  <a:tcPr marL="9039" marR="9039" marT="0" marB="0" anchor="b">
                    <a:solidFill>
                      <a:schemeClr val="bg1"/>
                    </a:solidFill>
                  </a:tcPr>
                </a:tc>
                <a:tc>
                  <a:txBody>
                    <a:bodyPr/>
                    <a:lstStyle/>
                    <a:p>
                      <a:pPr marL="0" marR="0">
                        <a:spcBef>
                          <a:spcPts val="0"/>
                        </a:spcBef>
                        <a:spcAft>
                          <a:spcPts val="0"/>
                        </a:spcAft>
                      </a:pPr>
                      <a:r>
                        <a:rPr lang="en-US" sz="1400" dirty="0">
                          <a:effectLst/>
                        </a:rPr>
                        <a:t> </a:t>
                      </a:r>
                      <a:endParaRPr lang="en-US" sz="1400" dirty="0">
                        <a:effectLst/>
                        <a:latin typeface="Times New Roman"/>
                        <a:ea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r>
              <a:tr h="237442">
                <a:tc>
                  <a:txBody>
                    <a:bodyPr/>
                    <a:lstStyle/>
                    <a:p>
                      <a:endParaRPr lang="en-US" sz="1000" dirty="0">
                        <a:effectLst/>
                        <a:latin typeface="Times New Roman"/>
                      </a:endParaRPr>
                    </a:p>
                  </a:txBody>
                  <a:tcPr marL="9039" marR="9039" marT="0" marB="0" anchor="b">
                    <a:solidFill>
                      <a:schemeClr val="bg1"/>
                    </a:solidFill>
                  </a:tcPr>
                </a:tc>
                <a:tc gridSpan="2">
                  <a:txBody>
                    <a:bodyPr/>
                    <a:lstStyle/>
                    <a:p>
                      <a:pPr marL="0" marR="0">
                        <a:spcBef>
                          <a:spcPts val="0"/>
                        </a:spcBef>
                        <a:spcAft>
                          <a:spcPts val="0"/>
                        </a:spcAft>
                      </a:pPr>
                      <a:r>
                        <a:rPr lang="en-US" sz="1400" dirty="0">
                          <a:effectLst/>
                        </a:rPr>
                        <a:t>     Total Liabilities</a:t>
                      </a:r>
                      <a:endParaRPr lang="en-US" sz="1400" dirty="0">
                        <a:effectLst/>
                        <a:latin typeface="Times New Roman"/>
                        <a:ea typeface="Times New Roman"/>
                      </a:endParaRPr>
                    </a:p>
                  </a:txBody>
                  <a:tcPr marL="9039" marR="9039" marT="0" marB="0" anchor="b">
                    <a:solidFill>
                      <a:schemeClr val="bg1"/>
                    </a:solidFill>
                  </a:tcPr>
                </a:tc>
                <a:tc hMerge="1">
                  <a:txBody>
                    <a:bodyPr/>
                    <a:lstStyle/>
                    <a:p>
                      <a:endParaRPr lang="en-US"/>
                    </a:p>
                  </a:txBody>
                  <a:tcPr/>
                </a:tc>
                <a:tc>
                  <a:txBody>
                    <a:bodyPr/>
                    <a:lstStyle/>
                    <a:p>
                      <a:endParaRPr lang="en-US" sz="1400" dirty="0">
                        <a:effectLst/>
                        <a:latin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c>
                  <a:txBody>
                    <a:bodyPr/>
                    <a:lstStyle/>
                    <a:p>
                      <a:pPr marL="0" marR="0">
                        <a:spcBef>
                          <a:spcPts val="0"/>
                        </a:spcBef>
                        <a:spcAft>
                          <a:spcPts val="0"/>
                        </a:spcAft>
                      </a:pPr>
                      <a:r>
                        <a:rPr lang="en-US" sz="1400" dirty="0">
                          <a:effectLst/>
                        </a:rPr>
                        <a:t> </a:t>
                      </a:r>
                      <a:endParaRPr lang="en-US" sz="1400" dirty="0">
                        <a:effectLst/>
                        <a:latin typeface="Times New Roman"/>
                        <a:ea typeface="Times New Roman"/>
                      </a:endParaRPr>
                    </a:p>
                  </a:txBody>
                  <a:tcPr marL="9039" marR="9039" marT="0" marB="0" anchor="b">
                    <a:solidFill>
                      <a:schemeClr val="bg1"/>
                    </a:solidFill>
                  </a:tcPr>
                </a:tc>
                <a:tc>
                  <a:txBody>
                    <a:bodyPr/>
                    <a:lstStyle/>
                    <a:p>
                      <a:pPr marL="0" marR="0" algn="r">
                        <a:spcBef>
                          <a:spcPts val="0"/>
                        </a:spcBef>
                        <a:spcAft>
                          <a:spcPts val="0"/>
                        </a:spcAft>
                      </a:pPr>
                      <a:r>
                        <a:rPr lang="en-US" sz="1400" dirty="0">
                          <a:effectLst/>
                        </a:rPr>
                        <a:t>1,375.00 </a:t>
                      </a:r>
                      <a:endParaRPr lang="en-US" sz="1400" dirty="0">
                        <a:effectLst/>
                        <a:latin typeface="Times New Roman"/>
                        <a:ea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c>
                  <a:txBody>
                    <a:bodyPr/>
                    <a:lstStyle/>
                    <a:p>
                      <a:pPr marL="0" marR="0" algn="r">
                        <a:spcBef>
                          <a:spcPts val="0"/>
                        </a:spcBef>
                        <a:spcAft>
                          <a:spcPts val="0"/>
                        </a:spcAft>
                      </a:pPr>
                      <a:r>
                        <a:rPr lang="en-US" sz="1400" dirty="0">
                          <a:effectLst/>
                        </a:rPr>
                        <a:t>1,470.00 </a:t>
                      </a:r>
                      <a:endParaRPr lang="en-US" sz="1400" dirty="0">
                        <a:effectLst/>
                        <a:latin typeface="Times New Roman"/>
                        <a:ea typeface="Times New Roman"/>
                      </a:endParaRPr>
                    </a:p>
                  </a:txBody>
                  <a:tcPr marL="9039" marR="9039" marT="0" marB="0" anchor="b">
                    <a:solidFill>
                      <a:schemeClr val="bg1"/>
                    </a:solidFill>
                  </a:tcPr>
                </a:tc>
                <a:tc>
                  <a:txBody>
                    <a:bodyPr/>
                    <a:lstStyle/>
                    <a:p>
                      <a:pPr marL="0" marR="0">
                        <a:spcBef>
                          <a:spcPts val="0"/>
                        </a:spcBef>
                        <a:spcAft>
                          <a:spcPts val="0"/>
                        </a:spcAft>
                      </a:pPr>
                      <a:r>
                        <a:rPr lang="en-US" sz="1400" dirty="0">
                          <a:effectLst/>
                        </a:rPr>
                        <a:t> </a:t>
                      </a:r>
                      <a:endParaRPr lang="en-US" sz="1400" dirty="0">
                        <a:effectLst/>
                        <a:latin typeface="Times New Roman"/>
                        <a:ea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r>
              <a:tr h="237442">
                <a:tc>
                  <a:txBody>
                    <a:bodyPr/>
                    <a:lstStyle/>
                    <a:p>
                      <a:endParaRPr lang="en-US" sz="1000" dirty="0">
                        <a:effectLst/>
                        <a:latin typeface="Times New Roman"/>
                      </a:endParaRPr>
                    </a:p>
                  </a:txBody>
                  <a:tcPr marL="9039" marR="9039" marT="0" marB="0" anchor="b">
                    <a:solidFill>
                      <a:schemeClr val="bg1"/>
                    </a:solidFill>
                  </a:tcPr>
                </a:tc>
                <a:tc gridSpan="2">
                  <a:txBody>
                    <a:bodyPr/>
                    <a:lstStyle/>
                    <a:p>
                      <a:pPr marL="0" marR="0">
                        <a:spcBef>
                          <a:spcPts val="0"/>
                        </a:spcBef>
                        <a:spcAft>
                          <a:spcPts val="0"/>
                        </a:spcAft>
                      </a:pPr>
                      <a:r>
                        <a:rPr lang="en-US" sz="1400" dirty="0">
                          <a:effectLst/>
                        </a:rPr>
                        <a:t>Common Stock</a:t>
                      </a:r>
                      <a:endParaRPr lang="en-US" sz="1400" dirty="0">
                        <a:effectLst/>
                        <a:latin typeface="Times New Roman"/>
                        <a:ea typeface="Times New Roman"/>
                      </a:endParaRPr>
                    </a:p>
                  </a:txBody>
                  <a:tcPr marL="9039" marR="9039" marT="0" marB="0" anchor="b">
                    <a:solidFill>
                      <a:schemeClr val="bg1"/>
                    </a:solidFill>
                  </a:tcPr>
                </a:tc>
                <a:tc hMerge="1">
                  <a:txBody>
                    <a:bodyPr/>
                    <a:lstStyle/>
                    <a:p>
                      <a:endParaRPr lang="en-US"/>
                    </a:p>
                  </a:txBody>
                  <a:tcPr/>
                </a:tc>
                <a:tc>
                  <a:txBody>
                    <a:bodyPr/>
                    <a:lstStyle/>
                    <a:p>
                      <a:endParaRPr lang="en-US" sz="1400" dirty="0">
                        <a:effectLst/>
                        <a:latin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c>
                  <a:txBody>
                    <a:bodyPr/>
                    <a:lstStyle/>
                    <a:p>
                      <a:pPr marL="0" marR="0">
                        <a:spcBef>
                          <a:spcPts val="0"/>
                        </a:spcBef>
                        <a:spcAft>
                          <a:spcPts val="0"/>
                        </a:spcAft>
                      </a:pPr>
                      <a:r>
                        <a:rPr lang="en-US" sz="1400" dirty="0">
                          <a:effectLst/>
                        </a:rPr>
                        <a:t> </a:t>
                      </a:r>
                      <a:endParaRPr lang="en-US" sz="1400" dirty="0">
                        <a:effectLst/>
                        <a:latin typeface="Times New Roman"/>
                        <a:ea typeface="Times New Roman"/>
                      </a:endParaRPr>
                    </a:p>
                  </a:txBody>
                  <a:tcPr marL="9039" marR="9039" marT="0" marB="0" anchor="b">
                    <a:solidFill>
                      <a:schemeClr val="bg1"/>
                    </a:solidFill>
                  </a:tcPr>
                </a:tc>
                <a:tc>
                  <a:txBody>
                    <a:bodyPr/>
                    <a:lstStyle/>
                    <a:p>
                      <a:pPr marL="0" marR="0" algn="r">
                        <a:spcBef>
                          <a:spcPts val="0"/>
                        </a:spcBef>
                        <a:spcAft>
                          <a:spcPts val="0"/>
                        </a:spcAft>
                      </a:pPr>
                      <a:r>
                        <a:rPr lang="en-US" sz="1400" dirty="0">
                          <a:effectLst/>
                        </a:rPr>
                        <a:t>500.00 </a:t>
                      </a:r>
                      <a:endParaRPr lang="en-US" sz="1400" dirty="0">
                        <a:effectLst/>
                        <a:latin typeface="Times New Roman"/>
                        <a:ea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c>
                  <a:txBody>
                    <a:bodyPr/>
                    <a:lstStyle/>
                    <a:p>
                      <a:pPr marL="0" marR="0" algn="r">
                        <a:spcBef>
                          <a:spcPts val="0"/>
                        </a:spcBef>
                        <a:spcAft>
                          <a:spcPts val="0"/>
                        </a:spcAft>
                      </a:pPr>
                      <a:r>
                        <a:rPr lang="en-US" sz="1400" dirty="0">
                          <a:effectLst/>
                        </a:rPr>
                        <a:t>500.00 </a:t>
                      </a:r>
                      <a:endParaRPr lang="en-US" sz="1400" dirty="0">
                        <a:effectLst/>
                        <a:latin typeface="Times New Roman"/>
                        <a:ea typeface="Times New Roman"/>
                      </a:endParaRPr>
                    </a:p>
                  </a:txBody>
                  <a:tcPr marL="9039" marR="9039" marT="0" marB="0" anchor="b">
                    <a:solidFill>
                      <a:schemeClr val="bg1"/>
                    </a:solidFill>
                  </a:tcPr>
                </a:tc>
                <a:tc>
                  <a:txBody>
                    <a:bodyPr/>
                    <a:lstStyle/>
                    <a:p>
                      <a:pPr marL="0" marR="0">
                        <a:spcBef>
                          <a:spcPts val="0"/>
                        </a:spcBef>
                        <a:spcAft>
                          <a:spcPts val="0"/>
                        </a:spcAft>
                      </a:pPr>
                      <a:r>
                        <a:rPr lang="en-US" sz="1400" dirty="0">
                          <a:effectLst/>
                        </a:rPr>
                        <a:t> </a:t>
                      </a:r>
                      <a:endParaRPr lang="en-US" sz="1400" dirty="0">
                        <a:effectLst/>
                        <a:latin typeface="Times New Roman"/>
                        <a:ea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r>
              <a:tr h="237442">
                <a:tc>
                  <a:txBody>
                    <a:bodyPr/>
                    <a:lstStyle/>
                    <a:p>
                      <a:endParaRPr lang="en-US" sz="1000" dirty="0">
                        <a:effectLst/>
                        <a:latin typeface="Times New Roman"/>
                      </a:endParaRPr>
                    </a:p>
                  </a:txBody>
                  <a:tcPr marL="9039" marR="9039" marT="0" marB="0" anchor="b">
                    <a:solidFill>
                      <a:schemeClr val="bg1"/>
                    </a:solidFill>
                  </a:tcPr>
                </a:tc>
                <a:tc gridSpan="2">
                  <a:txBody>
                    <a:bodyPr/>
                    <a:lstStyle/>
                    <a:p>
                      <a:pPr marL="0" marR="0">
                        <a:spcBef>
                          <a:spcPts val="0"/>
                        </a:spcBef>
                        <a:spcAft>
                          <a:spcPts val="0"/>
                        </a:spcAft>
                      </a:pPr>
                      <a:r>
                        <a:rPr lang="en-US" sz="1400" dirty="0">
                          <a:effectLst/>
                        </a:rPr>
                        <a:t>Preferred Equity</a:t>
                      </a:r>
                      <a:endParaRPr lang="en-US" sz="1400" dirty="0">
                        <a:effectLst/>
                        <a:latin typeface="Times New Roman"/>
                        <a:ea typeface="Times New Roman"/>
                      </a:endParaRPr>
                    </a:p>
                  </a:txBody>
                  <a:tcPr marL="9039" marR="9039" marT="0" marB="0" anchor="b">
                    <a:solidFill>
                      <a:schemeClr val="bg1"/>
                    </a:solidFill>
                  </a:tcPr>
                </a:tc>
                <a:tc hMerge="1">
                  <a:txBody>
                    <a:bodyPr/>
                    <a:lstStyle/>
                    <a:p>
                      <a:endParaRPr lang="en-US"/>
                    </a:p>
                  </a:txBody>
                  <a:tcPr/>
                </a:tc>
                <a:tc>
                  <a:txBody>
                    <a:bodyPr/>
                    <a:lstStyle/>
                    <a:p>
                      <a:endParaRPr lang="en-US" sz="1400" dirty="0">
                        <a:effectLst/>
                        <a:latin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c>
                  <a:txBody>
                    <a:bodyPr/>
                    <a:lstStyle/>
                    <a:p>
                      <a:pPr marL="0" marR="0">
                        <a:spcBef>
                          <a:spcPts val="0"/>
                        </a:spcBef>
                        <a:spcAft>
                          <a:spcPts val="0"/>
                        </a:spcAft>
                      </a:pPr>
                      <a:r>
                        <a:rPr lang="en-US" sz="1400" dirty="0">
                          <a:effectLst/>
                        </a:rPr>
                        <a:t> </a:t>
                      </a:r>
                      <a:endParaRPr lang="en-US" sz="1400" dirty="0">
                        <a:effectLst/>
                        <a:latin typeface="Times New Roman"/>
                        <a:ea typeface="Times New Roman"/>
                      </a:endParaRPr>
                    </a:p>
                  </a:txBody>
                  <a:tcPr marL="9039" marR="9039" marT="0" marB="0" anchor="b">
                    <a:solidFill>
                      <a:schemeClr val="bg1"/>
                    </a:solidFill>
                  </a:tcPr>
                </a:tc>
                <a:tc>
                  <a:txBody>
                    <a:bodyPr/>
                    <a:lstStyle/>
                    <a:p>
                      <a:pPr marL="0" marR="0" algn="r">
                        <a:spcBef>
                          <a:spcPts val="0"/>
                        </a:spcBef>
                        <a:spcAft>
                          <a:spcPts val="0"/>
                        </a:spcAft>
                      </a:pPr>
                      <a:r>
                        <a:rPr lang="en-US" sz="1400" dirty="0">
                          <a:effectLst/>
                        </a:rPr>
                        <a:t>50.00 </a:t>
                      </a:r>
                      <a:endParaRPr lang="en-US" sz="1400" dirty="0">
                        <a:effectLst/>
                        <a:latin typeface="Times New Roman"/>
                        <a:ea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c>
                  <a:txBody>
                    <a:bodyPr/>
                    <a:lstStyle/>
                    <a:p>
                      <a:pPr marL="0" marR="0" algn="r">
                        <a:spcBef>
                          <a:spcPts val="0"/>
                        </a:spcBef>
                        <a:spcAft>
                          <a:spcPts val="0"/>
                        </a:spcAft>
                      </a:pPr>
                      <a:r>
                        <a:rPr lang="en-US" sz="1400" dirty="0">
                          <a:effectLst/>
                        </a:rPr>
                        <a:t>50.00 </a:t>
                      </a:r>
                      <a:endParaRPr lang="en-US" sz="1400" dirty="0">
                        <a:effectLst/>
                        <a:latin typeface="Times New Roman"/>
                        <a:ea typeface="Times New Roman"/>
                      </a:endParaRPr>
                    </a:p>
                  </a:txBody>
                  <a:tcPr marL="9039" marR="9039" marT="0" marB="0" anchor="b">
                    <a:solidFill>
                      <a:schemeClr val="bg1"/>
                    </a:solidFill>
                  </a:tcPr>
                </a:tc>
                <a:tc>
                  <a:txBody>
                    <a:bodyPr/>
                    <a:lstStyle/>
                    <a:p>
                      <a:pPr marL="0" marR="0">
                        <a:spcBef>
                          <a:spcPts val="0"/>
                        </a:spcBef>
                        <a:spcAft>
                          <a:spcPts val="0"/>
                        </a:spcAft>
                      </a:pPr>
                      <a:r>
                        <a:rPr lang="en-US" sz="1400" dirty="0">
                          <a:effectLst/>
                        </a:rPr>
                        <a:t> </a:t>
                      </a:r>
                      <a:endParaRPr lang="en-US" sz="1400" dirty="0">
                        <a:effectLst/>
                        <a:latin typeface="Times New Roman"/>
                        <a:ea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r>
              <a:tr h="237442">
                <a:tc>
                  <a:txBody>
                    <a:bodyPr/>
                    <a:lstStyle/>
                    <a:p>
                      <a:endParaRPr lang="en-US" sz="1000" dirty="0">
                        <a:effectLst/>
                        <a:latin typeface="Times New Roman"/>
                      </a:endParaRPr>
                    </a:p>
                  </a:txBody>
                  <a:tcPr marL="9039" marR="9039" marT="0" marB="0" anchor="b">
                    <a:solidFill>
                      <a:schemeClr val="bg1"/>
                    </a:solidFill>
                  </a:tcPr>
                </a:tc>
                <a:tc gridSpan="2">
                  <a:txBody>
                    <a:bodyPr/>
                    <a:lstStyle/>
                    <a:p>
                      <a:pPr marL="0" marR="0">
                        <a:spcBef>
                          <a:spcPts val="0"/>
                        </a:spcBef>
                        <a:spcAft>
                          <a:spcPts val="0"/>
                        </a:spcAft>
                      </a:pPr>
                      <a:r>
                        <a:rPr lang="en-US" sz="1400" dirty="0">
                          <a:effectLst/>
                        </a:rPr>
                        <a:t>Retained Earnings</a:t>
                      </a:r>
                      <a:endParaRPr lang="en-US" sz="1400" dirty="0">
                        <a:effectLst/>
                        <a:latin typeface="Times New Roman"/>
                        <a:ea typeface="Times New Roman"/>
                      </a:endParaRPr>
                    </a:p>
                  </a:txBody>
                  <a:tcPr marL="9039" marR="9039" marT="0" marB="0" anchor="b">
                    <a:solidFill>
                      <a:schemeClr val="bg1"/>
                    </a:solidFill>
                  </a:tcPr>
                </a:tc>
                <a:tc hMerge="1">
                  <a:txBody>
                    <a:bodyPr/>
                    <a:lstStyle/>
                    <a:p>
                      <a:endParaRPr lang="en-US"/>
                    </a:p>
                  </a:txBody>
                  <a:tcPr/>
                </a:tc>
                <a:tc>
                  <a:txBody>
                    <a:bodyPr/>
                    <a:lstStyle/>
                    <a:p>
                      <a:endParaRPr lang="en-US" sz="1400" dirty="0">
                        <a:effectLst/>
                        <a:latin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c>
                  <a:txBody>
                    <a:bodyPr/>
                    <a:lstStyle/>
                    <a:p>
                      <a:pPr marL="0" marR="0">
                        <a:spcBef>
                          <a:spcPts val="0"/>
                        </a:spcBef>
                        <a:spcAft>
                          <a:spcPts val="0"/>
                        </a:spcAft>
                      </a:pPr>
                      <a:r>
                        <a:rPr lang="en-US" sz="1400" dirty="0">
                          <a:effectLst/>
                        </a:rPr>
                        <a:t> </a:t>
                      </a:r>
                      <a:endParaRPr lang="en-US" sz="1400" dirty="0">
                        <a:effectLst/>
                        <a:latin typeface="Times New Roman"/>
                        <a:ea typeface="Times New Roman"/>
                      </a:endParaRPr>
                    </a:p>
                  </a:txBody>
                  <a:tcPr marL="9039" marR="9039" marT="0" marB="0" anchor="b">
                    <a:solidFill>
                      <a:schemeClr val="bg1"/>
                    </a:solidFill>
                  </a:tcPr>
                </a:tc>
                <a:tc>
                  <a:txBody>
                    <a:bodyPr/>
                    <a:lstStyle/>
                    <a:p>
                      <a:pPr marL="0" marR="0" algn="r">
                        <a:spcBef>
                          <a:spcPts val="0"/>
                        </a:spcBef>
                        <a:spcAft>
                          <a:spcPts val="0"/>
                        </a:spcAft>
                      </a:pPr>
                      <a:r>
                        <a:rPr lang="en-US" sz="1400" dirty="0">
                          <a:effectLst/>
                        </a:rPr>
                        <a:t>400.00 </a:t>
                      </a:r>
                      <a:endParaRPr lang="en-US" sz="1400" dirty="0">
                        <a:effectLst/>
                        <a:latin typeface="Times New Roman"/>
                        <a:ea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c>
                  <a:txBody>
                    <a:bodyPr/>
                    <a:lstStyle/>
                    <a:p>
                      <a:pPr marL="0" marR="0" algn="r">
                        <a:spcBef>
                          <a:spcPts val="0"/>
                        </a:spcBef>
                        <a:spcAft>
                          <a:spcPts val="0"/>
                        </a:spcAft>
                      </a:pPr>
                      <a:r>
                        <a:rPr lang="en-US" sz="1400" dirty="0">
                          <a:effectLst/>
                        </a:rPr>
                        <a:t>400.00 </a:t>
                      </a:r>
                      <a:endParaRPr lang="en-US" sz="1400" dirty="0">
                        <a:effectLst/>
                        <a:latin typeface="Times New Roman"/>
                        <a:ea typeface="Times New Roman"/>
                      </a:endParaRPr>
                    </a:p>
                  </a:txBody>
                  <a:tcPr marL="9039" marR="9039" marT="0" marB="0" anchor="b">
                    <a:solidFill>
                      <a:schemeClr val="bg1"/>
                    </a:solidFill>
                  </a:tcPr>
                </a:tc>
                <a:tc>
                  <a:txBody>
                    <a:bodyPr/>
                    <a:lstStyle/>
                    <a:p>
                      <a:pPr marL="0" marR="0">
                        <a:spcBef>
                          <a:spcPts val="0"/>
                        </a:spcBef>
                        <a:spcAft>
                          <a:spcPts val="0"/>
                        </a:spcAft>
                      </a:pPr>
                      <a:r>
                        <a:rPr lang="en-US" sz="1400" dirty="0">
                          <a:effectLst/>
                        </a:rPr>
                        <a:t> </a:t>
                      </a:r>
                      <a:endParaRPr lang="en-US" sz="1400" dirty="0">
                        <a:effectLst/>
                        <a:latin typeface="Times New Roman"/>
                        <a:ea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r>
              <a:tr h="237442">
                <a:tc>
                  <a:txBody>
                    <a:bodyPr/>
                    <a:lstStyle/>
                    <a:p>
                      <a:endParaRPr lang="en-US" sz="1000" dirty="0">
                        <a:effectLst/>
                        <a:latin typeface="Times New Roman"/>
                      </a:endParaRPr>
                    </a:p>
                  </a:txBody>
                  <a:tcPr marL="9039" marR="9039" marT="0" marB="0" anchor="b">
                    <a:solidFill>
                      <a:schemeClr val="bg1"/>
                    </a:solidFill>
                  </a:tcPr>
                </a:tc>
                <a:tc gridSpan="2">
                  <a:txBody>
                    <a:bodyPr/>
                    <a:lstStyle/>
                    <a:p>
                      <a:pPr marL="0" marR="0">
                        <a:spcBef>
                          <a:spcPts val="0"/>
                        </a:spcBef>
                        <a:spcAft>
                          <a:spcPts val="0"/>
                        </a:spcAft>
                      </a:pPr>
                      <a:r>
                        <a:rPr lang="en-US" sz="1400" dirty="0">
                          <a:effectLst/>
                        </a:rPr>
                        <a:t>Other Adjustments</a:t>
                      </a:r>
                      <a:endParaRPr lang="en-US" sz="1400" dirty="0">
                        <a:effectLst/>
                        <a:latin typeface="Times New Roman"/>
                        <a:ea typeface="Times New Roman"/>
                      </a:endParaRPr>
                    </a:p>
                  </a:txBody>
                  <a:tcPr marL="9039" marR="9039" marT="0" marB="0" anchor="b">
                    <a:solidFill>
                      <a:schemeClr val="bg1"/>
                    </a:solidFill>
                  </a:tcPr>
                </a:tc>
                <a:tc hMerge="1">
                  <a:txBody>
                    <a:bodyPr/>
                    <a:lstStyle/>
                    <a:p>
                      <a:endParaRPr lang="en-US"/>
                    </a:p>
                  </a:txBody>
                  <a:tcPr/>
                </a:tc>
                <a:tc>
                  <a:txBody>
                    <a:bodyPr/>
                    <a:lstStyle/>
                    <a:p>
                      <a:endParaRPr lang="en-US" sz="1400" dirty="0">
                        <a:effectLst/>
                        <a:latin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c>
                  <a:txBody>
                    <a:bodyPr/>
                    <a:lstStyle/>
                    <a:p>
                      <a:pPr marL="0" marR="0">
                        <a:spcBef>
                          <a:spcPts val="0"/>
                        </a:spcBef>
                        <a:spcAft>
                          <a:spcPts val="0"/>
                        </a:spcAft>
                      </a:pPr>
                      <a:r>
                        <a:rPr lang="en-US" sz="1400" dirty="0">
                          <a:effectLst/>
                        </a:rPr>
                        <a:t> </a:t>
                      </a:r>
                      <a:endParaRPr lang="en-US" sz="1400" dirty="0">
                        <a:effectLst/>
                        <a:latin typeface="Times New Roman"/>
                        <a:ea typeface="Times New Roman"/>
                      </a:endParaRPr>
                    </a:p>
                  </a:txBody>
                  <a:tcPr marL="9039" marR="9039" marT="0" marB="0" anchor="b">
                    <a:solidFill>
                      <a:schemeClr val="bg1"/>
                    </a:solidFill>
                  </a:tcPr>
                </a:tc>
                <a:tc>
                  <a:txBody>
                    <a:bodyPr/>
                    <a:lstStyle/>
                    <a:p>
                      <a:pPr marL="0" marR="0" algn="r">
                        <a:spcBef>
                          <a:spcPts val="0"/>
                        </a:spcBef>
                        <a:spcAft>
                          <a:spcPts val="0"/>
                        </a:spcAft>
                      </a:pPr>
                      <a:r>
                        <a:rPr lang="en-US" sz="1400" dirty="0">
                          <a:effectLst/>
                        </a:rPr>
                        <a:t>50.00 </a:t>
                      </a:r>
                      <a:endParaRPr lang="en-US" sz="1400" dirty="0">
                        <a:effectLst/>
                        <a:latin typeface="Times New Roman"/>
                        <a:ea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c>
                  <a:txBody>
                    <a:bodyPr/>
                    <a:lstStyle/>
                    <a:p>
                      <a:pPr marL="0" marR="0" algn="r">
                        <a:spcBef>
                          <a:spcPts val="0"/>
                        </a:spcBef>
                        <a:spcAft>
                          <a:spcPts val="0"/>
                        </a:spcAft>
                      </a:pPr>
                      <a:r>
                        <a:rPr lang="en-US" sz="1400" dirty="0">
                          <a:effectLst/>
                        </a:rPr>
                        <a:t>50.00 </a:t>
                      </a:r>
                      <a:endParaRPr lang="en-US" sz="1400" dirty="0">
                        <a:effectLst/>
                        <a:latin typeface="Times New Roman"/>
                        <a:ea typeface="Times New Roman"/>
                      </a:endParaRPr>
                    </a:p>
                  </a:txBody>
                  <a:tcPr marL="9039" marR="9039" marT="0" marB="0" anchor="b">
                    <a:solidFill>
                      <a:schemeClr val="bg1"/>
                    </a:solidFill>
                  </a:tcPr>
                </a:tc>
                <a:tc>
                  <a:txBody>
                    <a:bodyPr/>
                    <a:lstStyle/>
                    <a:p>
                      <a:pPr marL="0" marR="0">
                        <a:spcBef>
                          <a:spcPts val="0"/>
                        </a:spcBef>
                        <a:spcAft>
                          <a:spcPts val="0"/>
                        </a:spcAft>
                      </a:pPr>
                      <a:r>
                        <a:rPr lang="en-US" sz="1400" dirty="0">
                          <a:effectLst/>
                        </a:rPr>
                        <a:t> </a:t>
                      </a:r>
                      <a:endParaRPr lang="en-US" sz="1400" dirty="0">
                        <a:effectLst/>
                        <a:latin typeface="Times New Roman"/>
                        <a:ea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r>
              <a:tr h="474884">
                <a:tc>
                  <a:txBody>
                    <a:bodyPr/>
                    <a:lstStyle/>
                    <a:p>
                      <a:endParaRPr lang="en-US" sz="1000" dirty="0">
                        <a:effectLst/>
                        <a:latin typeface="Times New Roman"/>
                      </a:endParaRPr>
                    </a:p>
                  </a:txBody>
                  <a:tcPr marL="9039" marR="9039" marT="0" marB="0" anchor="b">
                    <a:solidFill>
                      <a:schemeClr val="bg1"/>
                    </a:solidFill>
                  </a:tcPr>
                </a:tc>
                <a:tc gridSpan="3">
                  <a:txBody>
                    <a:bodyPr/>
                    <a:lstStyle/>
                    <a:p>
                      <a:pPr marL="0" marR="0">
                        <a:spcBef>
                          <a:spcPts val="0"/>
                        </a:spcBef>
                        <a:spcAft>
                          <a:spcPts val="0"/>
                        </a:spcAft>
                      </a:pPr>
                      <a:r>
                        <a:rPr lang="en-US" sz="1400" dirty="0">
                          <a:effectLst/>
                        </a:rPr>
                        <a:t>     Total </a:t>
                      </a:r>
                      <a:r>
                        <a:rPr lang="en-US" sz="1400" dirty="0" smtClean="0">
                          <a:effectLst/>
                        </a:rPr>
                        <a:t>Shareholders‘</a:t>
                      </a:r>
                    </a:p>
                    <a:p>
                      <a:pPr marL="0" marR="0">
                        <a:spcBef>
                          <a:spcPts val="0"/>
                        </a:spcBef>
                        <a:spcAft>
                          <a:spcPts val="0"/>
                        </a:spcAft>
                      </a:pPr>
                      <a:r>
                        <a:rPr lang="en-US" sz="1400" dirty="0" smtClean="0">
                          <a:effectLst/>
                        </a:rPr>
                        <a:t>   </a:t>
                      </a:r>
                      <a:r>
                        <a:rPr lang="en-US" sz="1400" baseline="0" dirty="0" smtClean="0">
                          <a:effectLst/>
                        </a:rPr>
                        <a:t>   </a:t>
                      </a:r>
                      <a:r>
                        <a:rPr lang="en-US" sz="1400" dirty="0" smtClean="0">
                          <a:effectLst/>
                        </a:rPr>
                        <a:t>Equity</a:t>
                      </a:r>
                      <a:endParaRPr lang="en-US" sz="1400" dirty="0">
                        <a:effectLst/>
                        <a:latin typeface="Times New Roman"/>
                        <a:ea typeface="Times New Roman"/>
                      </a:endParaRPr>
                    </a:p>
                  </a:txBody>
                  <a:tcPr marL="9039" marR="9039" marT="0" marB="0" anchor="b">
                    <a:solidFill>
                      <a:schemeClr val="bg1"/>
                    </a:solidFill>
                  </a:tcPr>
                </a:tc>
                <a:tc hMerge="1">
                  <a:txBody>
                    <a:bodyPr/>
                    <a:lstStyle/>
                    <a:p>
                      <a:endParaRPr lang="en-US"/>
                    </a:p>
                  </a:txBody>
                  <a:tcPr/>
                </a:tc>
                <a:tc hMerge="1">
                  <a:txBody>
                    <a:bodyPr/>
                    <a:lstStyle/>
                    <a:p>
                      <a:endParaRPr lang="en-US"/>
                    </a:p>
                  </a:txBody>
                  <a:tcPr/>
                </a:tc>
                <a:tc>
                  <a:txBody>
                    <a:bodyPr/>
                    <a:lstStyle/>
                    <a:p>
                      <a:endParaRPr lang="en-US" sz="1400" dirty="0">
                        <a:effectLst/>
                        <a:latin typeface="Times New Roman"/>
                      </a:endParaRPr>
                    </a:p>
                  </a:txBody>
                  <a:tcPr marL="9039" marR="9039" marT="0" marB="0" anchor="b">
                    <a:solidFill>
                      <a:schemeClr val="bg1"/>
                    </a:solidFill>
                  </a:tcPr>
                </a:tc>
                <a:tc>
                  <a:txBody>
                    <a:bodyPr/>
                    <a:lstStyle/>
                    <a:p>
                      <a:pPr marL="0" marR="0">
                        <a:spcBef>
                          <a:spcPts val="0"/>
                        </a:spcBef>
                        <a:spcAft>
                          <a:spcPts val="0"/>
                        </a:spcAft>
                      </a:pPr>
                      <a:r>
                        <a:rPr lang="en-US" sz="1400" dirty="0">
                          <a:effectLst/>
                        </a:rPr>
                        <a:t> </a:t>
                      </a:r>
                      <a:endParaRPr lang="en-US" sz="1400" dirty="0">
                        <a:effectLst/>
                        <a:latin typeface="Times New Roman"/>
                        <a:ea typeface="Times New Roman"/>
                      </a:endParaRPr>
                    </a:p>
                  </a:txBody>
                  <a:tcPr marL="9039" marR="9039" marT="0" marB="0" anchor="b">
                    <a:solidFill>
                      <a:schemeClr val="bg1"/>
                    </a:solidFill>
                  </a:tcPr>
                </a:tc>
                <a:tc>
                  <a:txBody>
                    <a:bodyPr/>
                    <a:lstStyle/>
                    <a:p>
                      <a:pPr marL="0" marR="0" algn="r">
                        <a:spcBef>
                          <a:spcPts val="0"/>
                        </a:spcBef>
                        <a:spcAft>
                          <a:spcPts val="0"/>
                        </a:spcAft>
                      </a:pPr>
                      <a:r>
                        <a:rPr lang="en-US" sz="1400" dirty="0">
                          <a:effectLst/>
                        </a:rPr>
                        <a:t>1,000.00 </a:t>
                      </a:r>
                      <a:endParaRPr lang="en-US" sz="1400" dirty="0">
                        <a:effectLst/>
                        <a:latin typeface="Times New Roman"/>
                        <a:ea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c>
                  <a:txBody>
                    <a:bodyPr/>
                    <a:lstStyle/>
                    <a:p>
                      <a:pPr marL="0" marR="0" algn="r">
                        <a:spcBef>
                          <a:spcPts val="0"/>
                        </a:spcBef>
                        <a:spcAft>
                          <a:spcPts val="0"/>
                        </a:spcAft>
                      </a:pPr>
                      <a:r>
                        <a:rPr lang="en-US" sz="1400" dirty="0">
                          <a:effectLst/>
                        </a:rPr>
                        <a:t>1,000.00 </a:t>
                      </a:r>
                      <a:endParaRPr lang="en-US" sz="1400" dirty="0">
                        <a:effectLst/>
                        <a:latin typeface="Times New Roman"/>
                        <a:ea typeface="Times New Roman"/>
                      </a:endParaRPr>
                    </a:p>
                  </a:txBody>
                  <a:tcPr marL="9039" marR="9039" marT="0" marB="0" anchor="b">
                    <a:solidFill>
                      <a:schemeClr val="bg1"/>
                    </a:solidFill>
                  </a:tcPr>
                </a:tc>
                <a:tc>
                  <a:txBody>
                    <a:bodyPr/>
                    <a:lstStyle/>
                    <a:p>
                      <a:pPr marL="0" marR="0">
                        <a:spcBef>
                          <a:spcPts val="0"/>
                        </a:spcBef>
                        <a:spcAft>
                          <a:spcPts val="0"/>
                        </a:spcAft>
                      </a:pPr>
                      <a:r>
                        <a:rPr lang="en-US" sz="1400" dirty="0">
                          <a:effectLst/>
                        </a:rPr>
                        <a:t> </a:t>
                      </a:r>
                      <a:endParaRPr lang="en-US" sz="1400" dirty="0">
                        <a:effectLst/>
                        <a:latin typeface="Times New Roman"/>
                        <a:ea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r>
              <a:tr h="474884">
                <a:tc>
                  <a:txBody>
                    <a:bodyPr/>
                    <a:lstStyle/>
                    <a:p>
                      <a:endParaRPr lang="en-US" sz="1000" dirty="0">
                        <a:effectLst/>
                        <a:latin typeface="Times New Roman"/>
                      </a:endParaRPr>
                    </a:p>
                  </a:txBody>
                  <a:tcPr marL="9039" marR="9039" marT="0" marB="0" anchor="b">
                    <a:solidFill>
                      <a:schemeClr val="bg1"/>
                    </a:solidFill>
                  </a:tcPr>
                </a:tc>
                <a:tc gridSpan="3">
                  <a:txBody>
                    <a:bodyPr/>
                    <a:lstStyle/>
                    <a:p>
                      <a:pPr marL="0" marR="0">
                        <a:spcBef>
                          <a:spcPts val="0"/>
                        </a:spcBef>
                        <a:spcAft>
                          <a:spcPts val="0"/>
                        </a:spcAft>
                      </a:pPr>
                      <a:r>
                        <a:rPr lang="en-US" sz="1400" dirty="0">
                          <a:effectLst/>
                        </a:rPr>
                        <a:t>Total Liabilities </a:t>
                      </a:r>
                      <a:r>
                        <a:rPr lang="en-US" sz="1400" dirty="0" smtClean="0">
                          <a:effectLst/>
                        </a:rPr>
                        <a:t>and</a:t>
                      </a:r>
                    </a:p>
                    <a:p>
                      <a:pPr marL="0" marR="0">
                        <a:spcBef>
                          <a:spcPts val="0"/>
                        </a:spcBef>
                        <a:spcAft>
                          <a:spcPts val="0"/>
                        </a:spcAft>
                      </a:pPr>
                      <a:r>
                        <a:rPr lang="en-US" sz="1400" dirty="0" smtClean="0">
                          <a:effectLst/>
                        </a:rPr>
                        <a:t>      </a:t>
                      </a:r>
                      <a:r>
                        <a:rPr lang="en-US" sz="1400" dirty="0">
                          <a:effectLst/>
                        </a:rPr>
                        <a:t>Equity</a:t>
                      </a:r>
                      <a:endParaRPr lang="en-US" sz="1400" dirty="0">
                        <a:effectLst/>
                        <a:latin typeface="Times New Roman"/>
                        <a:ea typeface="Times New Roman"/>
                      </a:endParaRPr>
                    </a:p>
                  </a:txBody>
                  <a:tcPr marL="9039" marR="9039" marT="0" marB="0" anchor="b">
                    <a:solidFill>
                      <a:schemeClr val="bg1"/>
                    </a:solidFill>
                  </a:tcPr>
                </a:tc>
                <a:tc hMerge="1">
                  <a:txBody>
                    <a:bodyPr/>
                    <a:lstStyle/>
                    <a:p>
                      <a:endParaRPr lang="en-US"/>
                    </a:p>
                  </a:txBody>
                  <a:tcPr/>
                </a:tc>
                <a:tc hMerge="1">
                  <a:txBody>
                    <a:bodyPr/>
                    <a:lstStyle/>
                    <a:p>
                      <a:endParaRPr lang="en-US"/>
                    </a:p>
                  </a:txBody>
                  <a:tcPr/>
                </a:tc>
                <a:tc>
                  <a:txBody>
                    <a:bodyPr/>
                    <a:lstStyle/>
                    <a:p>
                      <a:endParaRPr lang="en-US" sz="1400" dirty="0">
                        <a:effectLst/>
                        <a:latin typeface="Times New Roman"/>
                      </a:endParaRPr>
                    </a:p>
                  </a:txBody>
                  <a:tcPr marL="9039" marR="9039" marT="0" marB="0" anchor="b">
                    <a:solidFill>
                      <a:schemeClr val="bg1"/>
                    </a:solidFill>
                  </a:tcPr>
                </a:tc>
                <a:tc>
                  <a:txBody>
                    <a:bodyPr/>
                    <a:lstStyle/>
                    <a:p>
                      <a:pPr marL="0" marR="0">
                        <a:spcBef>
                          <a:spcPts val="0"/>
                        </a:spcBef>
                        <a:spcAft>
                          <a:spcPts val="0"/>
                        </a:spcAft>
                      </a:pPr>
                      <a:r>
                        <a:rPr lang="en-US" sz="1400" dirty="0">
                          <a:effectLst/>
                        </a:rPr>
                        <a:t> </a:t>
                      </a:r>
                      <a:endParaRPr lang="en-US" sz="1400" dirty="0">
                        <a:effectLst/>
                        <a:latin typeface="Times New Roman"/>
                        <a:ea typeface="Times New Roman"/>
                      </a:endParaRPr>
                    </a:p>
                  </a:txBody>
                  <a:tcPr marL="9039" marR="9039" marT="0" marB="0" anchor="b">
                    <a:solidFill>
                      <a:schemeClr val="bg1"/>
                    </a:solidFill>
                  </a:tcPr>
                </a:tc>
                <a:tc>
                  <a:txBody>
                    <a:bodyPr/>
                    <a:lstStyle/>
                    <a:p>
                      <a:pPr marL="0" marR="0" algn="r">
                        <a:spcBef>
                          <a:spcPts val="0"/>
                        </a:spcBef>
                        <a:spcAft>
                          <a:spcPts val="0"/>
                        </a:spcAft>
                      </a:pPr>
                      <a:r>
                        <a:rPr lang="en-US" sz="1400" dirty="0">
                          <a:effectLst/>
                        </a:rPr>
                        <a:t>$2,375.00 </a:t>
                      </a:r>
                      <a:endParaRPr lang="en-US" sz="1400" dirty="0">
                        <a:effectLst/>
                        <a:latin typeface="Times New Roman"/>
                        <a:ea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c>
                  <a:txBody>
                    <a:bodyPr/>
                    <a:lstStyle/>
                    <a:p>
                      <a:pPr marL="0" marR="0" algn="r">
                        <a:spcBef>
                          <a:spcPts val="0"/>
                        </a:spcBef>
                        <a:spcAft>
                          <a:spcPts val="0"/>
                        </a:spcAft>
                      </a:pPr>
                      <a:r>
                        <a:rPr lang="en-US" sz="1400" dirty="0">
                          <a:effectLst/>
                        </a:rPr>
                        <a:t>$2,470.00 </a:t>
                      </a:r>
                      <a:endParaRPr lang="en-US" sz="1400" dirty="0">
                        <a:effectLst/>
                        <a:latin typeface="Times New Roman"/>
                        <a:ea typeface="Times New Roman"/>
                      </a:endParaRPr>
                    </a:p>
                  </a:txBody>
                  <a:tcPr marL="9039" marR="9039" marT="0" marB="0" anchor="b">
                    <a:solidFill>
                      <a:schemeClr val="bg1"/>
                    </a:solidFill>
                  </a:tcPr>
                </a:tc>
                <a:tc>
                  <a:txBody>
                    <a:bodyPr/>
                    <a:lstStyle/>
                    <a:p>
                      <a:pPr marL="0" marR="0">
                        <a:spcBef>
                          <a:spcPts val="0"/>
                        </a:spcBef>
                        <a:spcAft>
                          <a:spcPts val="0"/>
                        </a:spcAft>
                      </a:pPr>
                      <a:r>
                        <a:rPr lang="en-US" sz="1400" dirty="0">
                          <a:effectLst/>
                        </a:rPr>
                        <a:t> </a:t>
                      </a:r>
                      <a:endParaRPr lang="en-US" sz="1400" dirty="0">
                        <a:effectLst/>
                        <a:latin typeface="Times New Roman"/>
                        <a:ea typeface="Times New Roman"/>
                      </a:endParaRPr>
                    </a:p>
                  </a:txBody>
                  <a:tcPr marL="9039" marR="9039" marT="0" marB="0" anchor="b">
                    <a:solidFill>
                      <a:schemeClr val="bg1"/>
                    </a:solidFill>
                  </a:tcPr>
                </a:tc>
                <a:tc>
                  <a:txBody>
                    <a:bodyPr/>
                    <a:lstStyle/>
                    <a:p>
                      <a:endParaRPr lang="en-US" sz="1400" dirty="0">
                        <a:effectLst/>
                        <a:latin typeface="Times New Roman"/>
                      </a:endParaRPr>
                    </a:p>
                  </a:txBody>
                  <a:tcPr marL="9039" marR="9039" marT="0" marB="0" anchor="b">
                    <a:solidFill>
                      <a:schemeClr val="bg1"/>
                    </a:solidFill>
                  </a:tcPr>
                </a:tc>
              </a:tr>
            </a:tbl>
          </a:graphicData>
        </a:graphic>
      </p:graphicFrame>
    </p:spTree>
    <p:extLst>
      <p:ext uri="{BB962C8B-B14F-4D97-AF65-F5344CB8AC3E}">
        <p14:creationId xmlns:p14="http://schemas.microsoft.com/office/powerpoint/2010/main" val="18602846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71600"/>
          </a:xfrm>
          <a:solidFill>
            <a:srgbClr val="92D050"/>
          </a:solidFill>
        </p:spPr>
        <p:txBody>
          <a:bodyPr/>
          <a:lstStyle/>
          <a:p>
            <a:r>
              <a:rPr lang="en-US" sz="4000" dirty="0" smtClean="0"/>
              <a:t>Asset Purchase: Acquirer</a:t>
            </a:r>
            <a:br>
              <a:rPr lang="en-US" sz="4000" dirty="0" smtClean="0"/>
            </a:br>
            <a:r>
              <a:rPr lang="en-US" sz="4000" dirty="0" smtClean="0"/>
              <a:t>Cash Flow Statement Adjustments</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09554256"/>
              </p:ext>
            </p:extLst>
          </p:nvPr>
        </p:nvGraphicFramePr>
        <p:xfrm>
          <a:off x="498632" y="1447804"/>
          <a:ext cx="8146736" cy="4764573"/>
        </p:xfrm>
        <a:graphic>
          <a:graphicData uri="http://schemas.openxmlformats.org/drawingml/2006/table">
            <a:tbl>
              <a:tblPr firstRow="1" firstCol="1" bandRow="1">
                <a:tableStyleId>{5C22544A-7EE6-4342-B048-85BDC9FD1C3A}</a:tableStyleId>
              </a:tblPr>
              <a:tblGrid>
                <a:gridCol w="1018342"/>
                <a:gridCol w="2036684"/>
                <a:gridCol w="1018342"/>
                <a:gridCol w="1018342"/>
                <a:gridCol w="1018342"/>
                <a:gridCol w="1018342"/>
                <a:gridCol w="1018342"/>
              </a:tblGrid>
              <a:tr h="250767">
                <a:tc>
                  <a:txBody>
                    <a:bodyPr/>
                    <a:lstStyle/>
                    <a:p>
                      <a:endParaRPr lang="en-US" sz="1000" dirty="0">
                        <a:effectLst/>
                        <a:latin typeface="Times New Roman"/>
                      </a:endParaRPr>
                    </a:p>
                  </a:txBody>
                  <a:tcPr marL="67889" marR="67889" marT="0" marB="0" anchor="b">
                    <a:solidFill>
                      <a:schemeClr val="bg1"/>
                    </a:solidFill>
                  </a:tcPr>
                </a:tc>
                <a:tc gridSpan="2">
                  <a:txBody>
                    <a:bodyPr/>
                    <a:lstStyle/>
                    <a:p>
                      <a:pPr marL="0" marR="0">
                        <a:spcBef>
                          <a:spcPts val="0"/>
                        </a:spcBef>
                        <a:spcAft>
                          <a:spcPts val="0"/>
                        </a:spcAft>
                      </a:pPr>
                      <a:r>
                        <a:rPr lang="en-US" sz="1600" b="0" dirty="0">
                          <a:solidFill>
                            <a:srgbClr val="000000"/>
                          </a:solidFill>
                          <a:effectLst/>
                          <a:latin typeface="Calibri"/>
                          <a:ea typeface="Times New Roman"/>
                        </a:rPr>
                        <a:t>2015 Ending Cash</a:t>
                      </a:r>
                      <a:endParaRPr lang="en-US" sz="1600" b="0" dirty="0">
                        <a:effectLst/>
                        <a:latin typeface="Times New Roman"/>
                        <a:ea typeface="Times New Roman"/>
                      </a:endParaRPr>
                    </a:p>
                  </a:txBody>
                  <a:tcPr marL="68580" marR="68580" marT="0" marB="0" anchor="b">
                    <a:solidFill>
                      <a:schemeClr val="bg1"/>
                    </a:solidFill>
                  </a:tcPr>
                </a:tc>
                <a:tc hMerge="1">
                  <a:txBody>
                    <a:bodyPr/>
                    <a:lstStyle/>
                    <a:p>
                      <a:endParaRPr lang="en-US"/>
                    </a:p>
                  </a:txBody>
                  <a:tcPr/>
                </a:tc>
                <a:tc>
                  <a:txBody>
                    <a:bodyPr/>
                    <a:lstStyle/>
                    <a:p>
                      <a:endParaRPr lang="en-US" sz="1600" b="0" dirty="0">
                        <a:effectLst/>
                        <a:latin typeface="Times New Roman"/>
                      </a:endParaRPr>
                    </a:p>
                  </a:txBody>
                  <a:tcPr marL="68580" marR="68580" marT="0" marB="0" anchor="b">
                    <a:solidFill>
                      <a:schemeClr val="bg1"/>
                    </a:solidFill>
                  </a:tcPr>
                </a:tc>
                <a:tc>
                  <a:txBody>
                    <a:bodyPr/>
                    <a:lstStyle/>
                    <a:p>
                      <a:endParaRPr lang="en-US" sz="1600" b="0" dirty="0">
                        <a:effectLst/>
                        <a:latin typeface="Times New Roman"/>
                      </a:endParaRPr>
                    </a:p>
                  </a:txBody>
                  <a:tcPr marL="68580" marR="68580" marT="0" marB="0" anchor="b">
                    <a:solidFill>
                      <a:schemeClr val="bg1"/>
                    </a:solidFill>
                  </a:tcPr>
                </a:tc>
                <a:tc>
                  <a:txBody>
                    <a:bodyPr/>
                    <a:lstStyle/>
                    <a:p>
                      <a:pPr marL="0" marR="0" algn="r">
                        <a:spcBef>
                          <a:spcPts val="0"/>
                        </a:spcBef>
                        <a:spcAft>
                          <a:spcPts val="0"/>
                        </a:spcAft>
                      </a:pPr>
                      <a:r>
                        <a:rPr lang="en-US" sz="1600" b="0" dirty="0">
                          <a:solidFill>
                            <a:srgbClr val="000000"/>
                          </a:solidFill>
                          <a:effectLst/>
                          <a:latin typeface="Calibri"/>
                          <a:ea typeface="Times New Roman"/>
                        </a:rPr>
                        <a:t>$125.00 </a:t>
                      </a:r>
                      <a:endParaRPr lang="en-US" sz="1600" b="0" dirty="0">
                        <a:effectLst/>
                        <a:latin typeface="Times New Roman"/>
                        <a:ea typeface="Times New Roman"/>
                      </a:endParaRPr>
                    </a:p>
                  </a:txBody>
                  <a:tcPr marL="68580" marR="68580" marT="0" marB="0" anchor="b">
                    <a:solidFill>
                      <a:schemeClr val="bg1"/>
                    </a:solidFill>
                  </a:tcPr>
                </a:tc>
                <a:tc>
                  <a:txBody>
                    <a:bodyPr/>
                    <a:lstStyle/>
                    <a:p>
                      <a:endParaRPr lang="en-US" sz="1600" dirty="0">
                        <a:effectLst/>
                        <a:latin typeface="Times New Roman"/>
                      </a:endParaRPr>
                    </a:p>
                  </a:txBody>
                  <a:tcPr marL="67889" marR="67889" marT="0" marB="0" anchor="b">
                    <a:solidFill>
                      <a:schemeClr val="bg1"/>
                    </a:solidFill>
                  </a:tcPr>
                </a:tc>
              </a:tr>
              <a:tr h="501534">
                <a:tc>
                  <a:txBody>
                    <a:bodyPr/>
                    <a:lstStyle/>
                    <a:p>
                      <a:endParaRPr lang="en-US" sz="1000" dirty="0">
                        <a:effectLst/>
                        <a:latin typeface="Times New Roman"/>
                      </a:endParaRPr>
                    </a:p>
                  </a:txBody>
                  <a:tcPr marL="67889" marR="67889" marT="0" marB="0" anchor="b">
                    <a:solidFill>
                      <a:schemeClr val="bg1"/>
                    </a:solidFill>
                  </a:tcPr>
                </a:tc>
                <a:tc gridSpan="2">
                  <a:txBody>
                    <a:bodyPr/>
                    <a:lstStyle/>
                    <a:p>
                      <a:pPr marL="0" marR="0">
                        <a:spcBef>
                          <a:spcPts val="0"/>
                        </a:spcBef>
                        <a:spcAft>
                          <a:spcPts val="0"/>
                        </a:spcAft>
                      </a:pPr>
                      <a:r>
                        <a:rPr lang="en-US" sz="1600" dirty="0">
                          <a:solidFill>
                            <a:srgbClr val="000000"/>
                          </a:solidFill>
                          <a:effectLst/>
                          <a:latin typeface="Calibri"/>
                          <a:ea typeface="Times New Roman"/>
                        </a:rPr>
                        <a:t>Cash used to finance PP&amp;E Purchase</a:t>
                      </a:r>
                      <a:endParaRPr lang="en-US" sz="1600" dirty="0">
                        <a:effectLst/>
                        <a:latin typeface="Times New Roman"/>
                        <a:ea typeface="Times New Roman"/>
                      </a:endParaRPr>
                    </a:p>
                  </a:txBody>
                  <a:tcPr marL="68580" marR="68580" marT="0" marB="0" anchor="b">
                    <a:solidFill>
                      <a:schemeClr val="bg1"/>
                    </a:solidFill>
                  </a:tcPr>
                </a:tc>
                <a:tc hMerge="1">
                  <a:txBody>
                    <a:bodyPr/>
                    <a:lstStyle/>
                    <a:p>
                      <a:endParaRPr lang="en-US"/>
                    </a:p>
                  </a:txBody>
                  <a:tcPr/>
                </a:tc>
                <a:tc>
                  <a:txBody>
                    <a:bodyPr/>
                    <a:lstStyle/>
                    <a:p>
                      <a:endParaRPr lang="en-US" sz="1600" dirty="0">
                        <a:effectLst/>
                        <a:latin typeface="Times New Roman"/>
                      </a:endParaRPr>
                    </a:p>
                  </a:txBody>
                  <a:tcPr marL="68580" marR="68580" marT="0" marB="0" anchor="b">
                    <a:solidFill>
                      <a:schemeClr val="bg1"/>
                    </a:solidFill>
                  </a:tcPr>
                </a:tc>
                <a:tc>
                  <a:txBody>
                    <a:bodyPr/>
                    <a:lstStyle/>
                    <a:p>
                      <a:endParaRPr lang="en-US" sz="1600" dirty="0">
                        <a:effectLst/>
                        <a:latin typeface="Times New Roman"/>
                      </a:endParaRPr>
                    </a:p>
                  </a:txBody>
                  <a:tcPr marL="68580" marR="68580" marT="0" marB="0" anchor="b">
                    <a:solidFill>
                      <a:schemeClr val="bg1"/>
                    </a:solidFill>
                  </a:tcPr>
                </a:tc>
                <a:tc>
                  <a:txBody>
                    <a:bodyPr/>
                    <a:lstStyle/>
                    <a:p>
                      <a:pPr marL="0" marR="0" algn="r">
                        <a:spcBef>
                          <a:spcPts val="0"/>
                        </a:spcBef>
                        <a:spcAft>
                          <a:spcPts val="0"/>
                        </a:spcAft>
                      </a:pPr>
                      <a:r>
                        <a:rPr lang="en-US" sz="1600" dirty="0">
                          <a:solidFill>
                            <a:srgbClr val="000000"/>
                          </a:solidFill>
                          <a:effectLst/>
                          <a:latin typeface="Calibri"/>
                          <a:ea typeface="Times New Roman"/>
                        </a:rPr>
                        <a:t>(20.00)</a:t>
                      </a:r>
                      <a:endParaRPr lang="en-US" sz="1600" dirty="0">
                        <a:effectLst/>
                        <a:latin typeface="Times New Roman"/>
                        <a:ea typeface="Times New Roman"/>
                      </a:endParaRPr>
                    </a:p>
                  </a:txBody>
                  <a:tcPr marL="68580" marR="68580" marT="0" marB="0" anchor="b">
                    <a:solidFill>
                      <a:schemeClr val="bg1"/>
                    </a:solidFill>
                  </a:tcPr>
                </a:tc>
                <a:tc>
                  <a:txBody>
                    <a:bodyPr/>
                    <a:lstStyle/>
                    <a:p>
                      <a:endParaRPr lang="en-US" sz="1600" dirty="0">
                        <a:effectLst/>
                        <a:latin typeface="Times New Roman"/>
                      </a:endParaRPr>
                    </a:p>
                  </a:txBody>
                  <a:tcPr marL="67889" marR="67889" marT="0" marB="0" anchor="b">
                    <a:solidFill>
                      <a:schemeClr val="bg1"/>
                    </a:solidFill>
                  </a:tcPr>
                </a:tc>
              </a:tr>
              <a:tr h="250767">
                <a:tc>
                  <a:txBody>
                    <a:bodyPr/>
                    <a:lstStyle/>
                    <a:p>
                      <a:endParaRPr lang="en-US" sz="1000" dirty="0">
                        <a:effectLst/>
                        <a:latin typeface="Times New Roman"/>
                      </a:endParaRPr>
                    </a:p>
                  </a:txBody>
                  <a:tcPr marL="67889" marR="67889" marT="0" marB="0" anchor="b">
                    <a:solidFill>
                      <a:schemeClr val="bg1"/>
                    </a:solidFill>
                  </a:tcPr>
                </a:tc>
                <a:tc gridSpan="2">
                  <a:txBody>
                    <a:bodyPr/>
                    <a:lstStyle/>
                    <a:p>
                      <a:pPr marL="0" marR="0">
                        <a:spcBef>
                          <a:spcPts val="0"/>
                        </a:spcBef>
                        <a:spcAft>
                          <a:spcPts val="0"/>
                        </a:spcAft>
                      </a:pPr>
                      <a:r>
                        <a:rPr lang="en-US" sz="1600" dirty="0">
                          <a:solidFill>
                            <a:srgbClr val="000000"/>
                          </a:solidFill>
                          <a:effectLst/>
                          <a:latin typeface="Calibri"/>
                          <a:ea typeface="Times New Roman"/>
                        </a:rPr>
                        <a:t>2016 Beginning Cash Balance</a:t>
                      </a:r>
                      <a:endParaRPr lang="en-US" sz="1600" dirty="0">
                        <a:effectLst/>
                        <a:latin typeface="Times New Roman"/>
                        <a:ea typeface="Times New Roman"/>
                      </a:endParaRPr>
                    </a:p>
                  </a:txBody>
                  <a:tcPr marL="68580" marR="68580" marT="0" marB="0" anchor="b">
                    <a:solidFill>
                      <a:schemeClr val="bg1"/>
                    </a:solidFill>
                  </a:tcPr>
                </a:tc>
                <a:tc hMerge="1">
                  <a:txBody>
                    <a:bodyPr/>
                    <a:lstStyle/>
                    <a:p>
                      <a:endParaRPr lang="en-US"/>
                    </a:p>
                  </a:txBody>
                  <a:tcPr>
                    <a:solidFill>
                      <a:schemeClr val="bg1"/>
                    </a:solidFill>
                  </a:tcPr>
                </a:tc>
                <a:tc>
                  <a:txBody>
                    <a:bodyPr/>
                    <a:lstStyle/>
                    <a:p>
                      <a:endParaRPr lang="en-US" sz="1600" dirty="0">
                        <a:effectLst/>
                        <a:latin typeface="Times New Roman"/>
                      </a:endParaRPr>
                    </a:p>
                  </a:txBody>
                  <a:tcPr marL="68580" marR="68580" marT="0" marB="0" anchor="b">
                    <a:solidFill>
                      <a:schemeClr val="bg1"/>
                    </a:solidFill>
                  </a:tcPr>
                </a:tc>
                <a:tc>
                  <a:txBody>
                    <a:bodyPr/>
                    <a:lstStyle/>
                    <a:p>
                      <a:endParaRPr lang="en-US" sz="1600" dirty="0">
                        <a:effectLst/>
                        <a:latin typeface="Times New Roman"/>
                      </a:endParaRPr>
                    </a:p>
                  </a:txBody>
                  <a:tcPr marL="68580" marR="68580" marT="0" marB="0" anchor="b">
                    <a:solidFill>
                      <a:schemeClr val="bg1"/>
                    </a:solidFill>
                  </a:tcPr>
                </a:tc>
                <a:tc>
                  <a:txBody>
                    <a:bodyPr/>
                    <a:lstStyle/>
                    <a:p>
                      <a:pPr marL="0" marR="0" algn="r">
                        <a:spcBef>
                          <a:spcPts val="0"/>
                        </a:spcBef>
                        <a:spcAft>
                          <a:spcPts val="0"/>
                        </a:spcAft>
                      </a:pPr>
                      <a:r>
                        <a:rPr lang="en-US" sz="1600" dirty="0">
                          <a:solidFill>
                            <a:srgbClr val="000000"/>
                          </a:solidFill>
                          <a:effectLst/>
                          <a:latin typeface="Calibri"/>
                          <a:ea typeface="Times New Roman"/>
                        </a:rPr>
                        <a:t>$105.00 </a:t>
                      </a:r>
                      <a:endParaRPr lang="en-US" sz="1600" dirty="0">
                        <a:effectLst/>
                        <a:latin typeface="Times New Roman"/>
                        <a:ea typeface="Times New Roman"/>
                      </a:endParaRPr>
                    </a:p>
                  </a:txBody>
                  <a:tcPr marL="68580" marR="68580" marT="0" marB="0" anchor="b">
                    <a:solidFill>
                      <a:schemeClr val="bg1"/>
                    </a:solidFill>
                  </a:tcPr>
                </a:tc>
                <a:tc>
                  <a:txBody>
                    <a:bodyPr/>
                    <a:lstStyle/>
                    <a:p>
                      <a:endParaRPr lang="en-US" sz="1600" dirty="0">
                        <a:effectLst/>
                        <a:latin typeface="Times New Roman"/>
                      </a:endParaRPr>
                    </a:p>
                  </a:txBody>
                  <a:tcPr marL="67889" marR="67889" marT="0" marB="0" anchor="b">
                    <a:solidFill>
                      <a:schemeClr val="bg1"/>
                    </a:solidFill>
                  </a:tcPr>
                </a:tc>
              </a:tr>
              <a:tr h="250767">
                <a:tc>
                  <a:txBody>
                    <a:bodyPr/>
                    <a:lstStyle/>
                    <a:p>
                      <a:endParaRPr lang="en-US" sz="1000" dirty="0">
                        <a:effectLst/>
                        <a:latin typeface="Times New Roman"/>
                      </a:endParaRPr>
                    </a:p>
                  </a:txBody>
                  <a:tcPr marL="67889" marR="67889" marT="0" marB="0" anchor="b">
                    <a:solidFill>
                      <a:schemeClr val="bg1"/>
                    </a:solidFill>
                  </a:tcPr>
                </a:tc>
                <a:tc gridSpan="2">
                  <a:txBody>
                    <a:bodyPr/>
                    <a:lstStyle/>
                    <a:p>
                      <a:pPr marL="0" marR="0">
                        <a:spcBef>
                          <a:spcPts val="0"/>
                        </a:spcBef>
                        <a:spcAft>
                          <a:spcPts val="0"/>
                        </a:spcAft>
                      </a:pPr>
                      <a:r>
                        <a:rPr lang="en-US" sz="1600" u="sng" dirty="0">
                          <a:solidFill>
                            <a:srgbClr val="000000"/>
                          </a:solidFill>
                          <a:effectLst/>
                          <a:latin typeface="Calibri"/>
                          <a:ea typeface="Times New Roman"/>
                        </a:rPr>
                        <a:t>Cash from Operations</a:t>
                      </a:r>
                      <a:endParaRPr lang="en-US" sz="1600" dirty="0">
                        <a:effectLst/>
                        <a:latin typeface="Times New Roman"/>
                        <a:ea typeface="Times New Roman"/>
                      </a:endParaRPr>
                    </a:p>
                  </a:txBody>
                  <a:tcPr marL="68580" marR="68580" marT="0" marB="0" anchor="b">
                    <a:solidFill>
                      <a:schemeClr val="bg1"/>
                    </a:solidFill>
                  </a:tcPr>
                </a:tc>
                <a:tc hMerge="1">
                  <a:txBody>
                    <a:bodyPr/>
                    <a:lstStyle/>
                    <a:p>
                      <a:endParaRPr lang="en-US"/>
                    </a:p>
                  </a:txBody>
                  <a:tcPr>
                    <a:solidFill>
                      <a:schemeClr val="bg1"/>
                    </a:solidFill>
                  </a:tcPr>
                </a:tc>
                <a:tc>
                  <a:txBody>
                    <a:bodyPr/>
                    <a:lstStyle/>
                    <a:p>
                      <a:endParaRPr lang="en-US" sz="1600" dirty="0">
                        <a:effectLst/>
                        <a:latin typeface="Times New Roman"/>
                      </a:endParaRPr>
                    </a:p>
                  </a:txBody>
                  <a:tcPr marL="68580" marR="68580" marT="0" marB="0" anchor="b">
                    <a:solidFill>
                      <a:schemeClr val="bg1"/>
                    </a:solidFill>
                  </a:tcPr>
                </a:tc>
                <a:tc>
                  <a:txBody>
                    <a:bodyPr/>
                    <a:lstStyle/>
                    <a:p>
                      <a:endParaRPr lang="en-US" sz="1600" dirty="0">
                        <a:effectLst/>
                        <a:latin typeface="Times New Roman"/>
                      </a:endParaRPr>
                    </a:p>
                  </a:txBody>
                  <a:tcPr marL="68580" marR="68580" marT="0" marB="0" anchor="b">
                    <a:solidFill>
                      <a:schemeClr val="bg1"/>
                    </a:solidFill>
                  </a:tcPr>
                </a:tc>
                <a:tc>
                  <a:txBody>
                    <a:bodyPr/>
                    <a:lstStyle/>
                    <a:p>
                      <a:endParaRPr lang="en-US" sz="1600" dirty="0">
                        <a:effectLst/>
                        <a:latin typeface="Times New Roman"/>
                      </a:endParaRPr>
                    </a:p>
                  </a:txBody>
                  <a:tcPr marL="68580" marR="68580" marT="0" marB="0" anchor="b">
                    <a:solidFill>
                      <a:schemeClr val="bg1"/>
                    </a:solidFill>
                  </a:tcPr>
                </a:tc>
                <a:tc>
                  <a:txBody>
                    <a:bodyPr/>
                    <a:lstStyle/>
                    <a:p>
                      <a:endParaRPr lang="en-US" sz="1600" dirty="0">
                        <a:effectLst/>
                        <a:latin typeface="Times New Roman"/>
                      </a:endParaRPr>
                    </a:p>
                  </a:txBody>
                  <a:tcPr marL="67889" marR="67889" marT="0" marB="0" anchor="b">
                    <a:solidFill>
                      <a:schemeClr val="bg1"/>
                    </a:solidFill>
                  </a:tcPr>
                </a:tc>
              </a:tr>
              <a:tr h="250767">
                <a:tc>
                  <a:txBody>
                    <a:bodyPr/>
                    <a:lstStyle/>
                    <a:p>
                      <a:endParaRPr lang="en-US" sz="1000" dirty="0">
                        <a:effectLst/>
                        <a:latin typeface="Times New Roman"/>
                      </a:endParaRPr>
                    </a:p>
                  </a:txBody>
                  <a:tcPr marL="67889" marR="67889" marT="0" marB="0" anchor="b">
                    <a:solidFill>
                      <a:schemeClr val="bg1"/>
                    </a:solidFill>
                  </a:tcPr>
                </a:tc>
                <a:tc>
                  <a:txBody>
                    <a:bodyPr/>
                    <a:lstStyle/>
                    <a:p>
                      <a:pPr marL="0" marR="0">
                        <a:spcBef>
                          <a:spcPts val="0"/>
                        </a:spcBef>
                        <a:spcAft>
                          <a:spcPts val="0"/>
                        </a:spcAft>
                      </a:pPr>
                      <a:r>
                        <a:rPr lang="en-US" sz="1600" dirty="0">
                          <a:solidFill>
                            <a:srgbClr val="000000"/>
                          </a:solidFill>
                          <a:effectLst/>
                          <a:latin typeface="Calibri"/>
                          <a:ea typeface="Times New Roman"/>
                        </a:rPr>
                        <a:t>Net Income</a:t>
                      </a:r>
                      <a:endParaRPr lang="en-US" sz="1600" dirty="0">
                        <a:effectLst/>
                        <a:latin typeface="Times New Roman"/>
                        <a:ea typeface="Times New Roman"/>
                      </a:endParaRPr>
                    </a:p>
                  </a:txBody>
                  <a:tcPr marL="68580" marR="68580" marT="0" marB="0" anchor="b">
                    <a:solidFill>
                      <a:schemeClr val="bg1"/>
                    </a:solidFill>
                  </a:tcPr>
                </a:tc>
                <a:tc>
                  <a:txBody>
                    <a:bodyPr/>
                    <a:lstStyle/>
                    <a:p>
                      <a:endParaRPr lang="en-US" sz="1600" dirty="0">
                        <a:effectLst/>
                        <a:latin typeface="Times New Roman"/>
                      </a:endParaRPr>
                    </a:p>
                  </a:txBody>
                  <a:tcPr marL="68580" marR="68580" marT="0" marB="0" anchor="b">
                    <a:solidFill>
                      <a:schemeClr val="bg1"/>
                    </a:solidFill>
                  </a:tcPr>
                </a:tc>
                <a:tc>
                  <a:txBody>
                    <a:bodyPr/>
                    <a:lstStyle/>
                    <a:p>
                      <a:endParaRPr lang="en-US" sz="1600" dirty="0">
                        <a:effectLst/>
                        <a:latin typeface="Times New Roman"/>
                      </a:endParaRPr>
                    </a:p>
                  </a:txBody>
                  <a:tcPr marL="68580" marR="68580" marT="0" marB="0" anchor="b">
                    <a:solidFill>
                      <a:schemeClr val="bg1"/>
                    </a:solidFill>
                  </a:tcPr>
                </a:tc>
                <a:tc>
                  <a:txBody>
                    <a:bodyPr/>
                    <a:lstStyle/>
                    <a:p>
                      <a:endParaRPr lang="en-US" sz="1600" dirty="0">
                        <a:effectLst/>
                        <a:latin typeface="Times New Roman"/>
                      </a:endParaRPr>
                    </a:p>
                  </a:txBody>
                  <a:tcPr marL="68580" marR="68580" marT="0" marB="0" anchor="b">
                    <a:solidFill>
                      <a:schemeClr val="bg1"/>
                    </a:solidFill>
                  </a:tcPr>
                </a:tc>
                <a:tc>
                  <a:txBody>
                    <a:bodyPr/>
                    <a:lstStyle/>
                    <a:p>
                      <a:pPr marL="0" marR="0" algn="r">
                        <a:spcBef>
                          <a:spcPts val="0"/>
                        </a:spcBef>
                        <a:spcAft>
                          <a:spcPts val="0"/>
                        </a:spcAft>
                      </a:pPr>
                      <a:r>
                        <a:rPr lang="en-US" sz="1600" dirty="0">
                          <a:solidFill>
                            <a:srgbClr val="000000"/>
                          </a:solidFill>
                          <a:effectLst/>
                          <a:latin typeface="Calibri"/>
                          <a:ea typeface="Times New Roman"/>
                        </a:rPr>
                        <a:t>(1.20)</a:t>
                      </a:r>
                      <a:endParaRPr lang="en-US" sz="1600" dirty="0">
                        <a:effectLst/>
                        <a:latin typeface="Times New Roman"/>
                        <a:ea typeface="Times New Roman"/>
                      </a:endParaRPr>
                    </a:p>
                  </a:txBody>
                  <a:tcPr marL="68580" marR="68580" marT="0" marB="0" anchor="b">
                    <a:solidFill>
                      <a:schemeClr val="bg1"/>
                    </a:solidFill>
                  </a:tcPr>
                </a:tc>
                <a:tc>
                  <a:txBody>
                    <a:bodyPr/>
                    <a:lstStyle/>
                    <a:p>
                      <a:endParaRPr lang="en-US" sz="1600" dirty="0">
                        <a:effectLst/>
                        <a:latin typeface="Times New Roman"/>
                      </a:endParaRPr>
                    </a:p>
                  </a:txBody>
                  <a:tcPr marL="67889" marR="67889" marT="0" marB="0" anchor="b">
                    <a:solidFill>
                      <a:schemeClr val="bg1"/>
                    </a:solidFill>
                  </a:tcPr>
                </a:tc>
              </a:tr>
              <a:tr h="250767">
                <a:tc>
                  <a:txBody>
                    <a:bodyPr/>
                    <a:lstStyle/>
                    <a:p>
                      <a:endParaRPr lang="en-US" sz="1000" dirty="0">
                        <a:effectLst/>
                        <a:latin typeface="Times New Roman"/>
                      </a:endParaRPr>
                    </a:p>
                  </a:txBody>
                  <a:tcPr marL="67889" marR="67889" marT="0" marB="0" anchor="b">
                    <a:solidFill>
                      <a:schemeClr val="bg1"/>
                    </a:solidFill>
                  </a:tcPr>
                </a:tc>
                <a:tc>
                  <a:txBody>
                    <a:bodyPr/>
                    <a:lstStyle/>
                    <a:p>
                      <a:pPr marL="0" marR="0">
                        <a:spcBef>
                          <a:spcPts val="0"/>
                        </a:spcBef>
                        <a:spcAft>
                          <a:spcPts val="0"/>
                        </a:spcAft>
                      </a:pPr>
                      <a:r>
                        <a:rPr lang="en-US" sz="1600" dirty="0">
                          <a:solidFill>
                            <a:srgbClr val="000000"/>
                          </a:solidFill>
                          <a:effectLst/>
                          <a:latin typeface="Calibri"/>
                          <a:ea typeface="Times New Roman"/>
                        </a:rPr>
                        <a:t>Depreciation</a:t>
                      </a:r>
                      <a:endParaRPr lang="en-US" sz="1600" dirty="0">
                        <a:effectLst/>
                        <a:latin typeface="Times New Roman"/>
                        <a:ea typeface="Times New Roman"/>
                      </a:endParaRPr>
                    </a:p>
                  </a:txBody>
                  <a:tcPr marL="68580" marR="68580" marT="0" marB="0" anchor="b">
                    <a:solidFill>
                      <a:schemeClr val="bg1"/>
                    </a:solidFill>
                  </a:tcPr>
                </a:tc>
                <a:tc>
                  <a:txBody>
                    <a:bodyPr/>
                    <a:lstStyle/>
                    <a:p>
                      <a:endParaRPr lang="en-US" sz="1600" dirty="0">
                        <a:effectLst/>
                        <a:latin typeface="Times New Roman"/>
                      </a:endParaRPr>
                    </a:p>
                  </a:txBody>
                  <a:tcPr marL="68580" marR="68580" marT="0" marB="0" anchor="b">
                    <a:solidFill>
                      <a:schemeClr val="bg1"/>
                    </a:solidFill>
                  </a:tcPr>
                </a:tc>
                <a:tc>
                  <a:txBody>
                    <a:bodyPr/>
                    <a:lstStyle/>
                    <a:p>
                      <a:endParaRPr lang="en-US" sz="1600" dirty="0">
                        <a:effectLst/>
                        <a:latin typeface="Times New Roman"/>
                      </a:endParaRPr>
                    </a:p>
                  </a:txBody>
                  <a:tcPr marL="68580" marR="68580" marT="0" marB="0" anchor="b">
                    <a:solidFill>
                      <a:schemeClr val="bg1"/>
                    </a:solidFill>
                  </a:tcPr>
                </a:tc>
                <a:tc>
                  <a:txBody>
                    <a:bodyPr/>
                    <a:lstStyle/>
                    <a:p>
                      <a:endParaRPr lang="en-US" sz="1600" dirty="0">
                        <a:effectLst/>
                        <a:latin typeface="Times New Roman"/>
                      </a:endParaRPr>
                    </a:p>
                  </a:txBody>
                  <a:tcPr marL="68580" marR="68580" marT="0" marB="0" anchor="b">
                    <a:solidFill>
                      <a:schemeClr val="bg1"/>
                    </a:solidFill>
                  </a:tcPr>
                </a:tc>
                <a:tc>
                  <a:txBody>
                    <a:bodyPr/>
                    <a:lstStyle/>
                    <a:p>
                      <a:pPr marL="0" marR="0" algn="r">
                        <a:spcBef>
                          <a:spcPts val="0"/>
                        </a:spcBef>
                        <a:spcAft>
                          <a:spcPts val="0"/>
                        </a:spcAft>
                      </a:pPr>
                      <a:r>
                        <a:rPr lang="en-US" sz="1600" dirty="0">
                          <a:solidFill>
                            <a:srgbClr val="000000"/>
                          </a:solidFill>
                          <a:effectLst/>
                          <a:latin typeface="Calibri"/>
                          <a:ea typeface="Times New Roman"/>
                        </a:rPr>
                        <a:t>0.00 </a:t>
                      </a:r>
                      <a:endParaRPr lang="en-US" sz="1600" dirty="0">
                        <a:effectLst/>
                        <a:latin typeface="Times New Roman"/>
                        <a:ea typeface="Times New Roman"/>
                      </a:endParaRPr>
                    </a:p>
                  </a:txBody>
                  <a:tcPr marL="68580" marR="68580" marT="0" marB="0" anchor="b">
                    <a:solidFill>
                      <a:schemeClr val="bg1"/>
                    </a:solidFill>
                  </a:tcPr>
                </a:tc>
                <a:tc>
                  <a:txBody>
                    <a:bodyPr/>
                    <a:lstStyle/>
                    <a:p>
                      <a:endParaRPr lang="en-US" sz="1600" dirty="0">
                        <a:effectLst/>
                        <a:latin typeface="Times New Roman"/>
                      </a:endParaRPr>
                    </a:p>
                  </a:txBody>
                  <a:tcPr marL="67889" marR="67889" marT="0" marB="0" anchor="b">
                    <a:solidFill>
                      <a:schemeClr val="bg1"/>
                    </a:solidFill>
                  </a:tcPr>
                </a:tc>
              </a:tr>
              <a:tr h="250767">
                <a:tc>
                  <a:txBody>
                    <a:bodyPr/>
                    <a:lstStyle/>
                    <a:p>
                      <a:endParaRPr lang="en-US" sz="1000" dirty="0">
                        <a:effectLst/>
                        <a:latin typeface="Times New Roman"/>
                      </a:endParaRPr>
                    </a:p>
                  </a:txBody>
                  <a:tcPr marL="67889" marR="67889" marT="0" marB="0" anchor="b">
                    <a:solidFill>
                      <a:schemeClr val="bg1"/>
                    </a:solidFill>
                  </a:tcPr>
                </a:tc>
                <a:tc>
                  <a:txBody>
                    <a:bodyPr/>
                    <a:lstStyle/>
                    <a:p>
                      <a:pPr marL="0" marR="0">
                        <a:spcBef>
                          <a:spcPts val="0"/>
                        </a:spcBef>
                        <a:spcAft>
                          <a:spcPts val="0"/>
                        </a:spcAft>
                      </a:pPr>
                      <a:r>
                        <a:rPr lang="en-US" sz="1600" dirty="0">
                          <a:solidFill>
                            <a:srgbClr val="000000"/>
                          </a:solidFill>
                          <a:effectLst/>
                          <a:latin typeface="Calibri"/>
                          <a:ea typeface="Times New Roman"/>
                        </a:rPr>
                        <a:t>(Gain)/Loss</a:t>
                      </a:r>
                      <a:endParaRPr lang="en-US" sz="1600" dirty="0">
                        <a:effectLst/>
                        <a:latin typeface="Times New Roman"/>
                        <a:ea typeface="Times New Roman"/>
                      </a:endParaRPr>
                    </a:p>
                  </a:txBody>
                  <a:tcPr marL="68580" marR="68580" marT="0" marB="0" anchor="b">
                    <a:solidFill>
                      <a:schemeClr val="bg1"/>
                    </a:solidFill>
                  </a:tcPr>
                </a:tc>
                <a:tc>
                  <a:txBody>
                    <a:bodyPr/>
                    <a:lstStyle/>
                    <a:p>
                      <a:endParaRPr lang="en-US" sz="1600" dirty="0">
                        <a:effectLst/>
                        <a:latin typeface="Times New Roman"/>
                      </a:endParaRPr>
                    </a:p>
                  </a:txBody>
                  <a:tcPr marL="68580" marR="68580" marT="0" marB="0" anchor="b">
                    <a:solidFill>
                      <a:schemeClr val="bg1"/>
                    </a:solidFill>
                  </a:tcPr>
                </a:tc>
                <a:tc>
                  <a:txBody>
                    <a:bodyPr/>
                    <a:lstStyle/>
                    <a:p>
                      <a:endParaRPr lang="en-US" sz="1600" dirty="0">
                        <a:effectLst/>
                        <a:latin typeface="Times New Roman"/>
                      </a:endParaRPr>
                    </a:p>
                  </a:txBody>
                  <a:tcPr marL="68580" marR="68580" marT="0" marB="0" anchor="b">
                    <a:solidFill>
                      <a:schemeClr val="bg1"/>
                    </a:solidFill>
                  </a:tcPr>
                </a:tc>
                <a:tc>
                  <a:txBody>
                    <a:bodyPr/>
                    <a:lstStyle/>
                    <a:p>
                      <a:endParaRPr lang="en-US" sz="1600" dirty="0">
                        <a:effectLst/>
                        <a:latin typeface="Times New Roman"/>
                      </a:endParaRPr>
                    </a:p>
                  </a:txBody>
                  <a:tcPr marL="68580" marR="68580" marT="0" marB="0" anchor="b">
                    <a:solidFill>
                      <a:schemeClr val="bg1"/>
                    </a:solidFill>
                  </a:tcPr>
                </a:tc>
                <a:tc>
                  <a:txBody>
                    <a:bodyPr/>
                    <a:lstStyle/>
                    <a:p>
                      <a:pPr marL="0" marR="0" algn="r">
                        <a:spcBef>
                          <a:spcPts val="0"/>
                        </a:spcBef>
                        <a:spcAft>
                          <a:spcPts val="0"/>
                        </a:spcAft>
                      </a:pPr>
                      <a:r>
                        <a:rPr lang="en-US" sz="1600" dirty="0">
                          <a:solidFill>
                            <a:srgbClr val="000000"/>
                          </a:solidFill>
                          <a:effectLst/>
                          <a:latin typeface="Calibri"/>
                          <a:ea typeface="Times New Roman"/>
                        </a:rPr>
                        <a:t>(10.00)</a:t>
                      </a:r>
                      <a:endParaRPr lang="en-US" sz="1600" dirty="0">
                        <a:effectLst/>
                        <a:latin typeface="Times New Roman"/>
                        <a:ea typeface="Times New Roman"/>
                      </a:endParaRPr>
                    </a:p>
                  </a:txBody>
                  <a:tcPr marL="68580" marR="68580" marT="0" marB="0" anchor="b">
                    <a:solidFill>
                      <a:schemeClr val="bg1"/>
                    </a:solidFill>
                  </a:tcPr>
                </a:tc>
                <a:tc>
                  <a:txBody>
                    <a:bodyPr/>
                    <a:lstStyle/>
                    <a:p>
                      <a:endParaRPr lang="en-US" sz="1600" dirty="0">
                        <a:effectLst/>
                        <a:latin typeface="Times New Roman"/>
                      </a:endParaRPr>
                    </a:p>
                  </a:txBody>
                  <a:tcPr marL="67889" marR="67889" marT="0" marB="0" anchor="b">
                    <a:solidFill>
                      <a:schemeClr val="bg1"/>
                    </a:solidFill>
                  </a:tcPr>
                </a:tc>
              </a:tr>
              <a:tr h="250767">
                <a:tc>
                  <a:txBody>
                    <a:bodyPr/>
                    <a:lstStyle/>
                    <a:p>
                      <a:endParaRPr lang="en-US" sz="1000" dirty="0">
                        <a:effectLst/>
                        <a:latin typeface="Times New Roman"/>
                      </a:endParaRPr>
                    </a:p>
                  </a:txBody>
                  <a:tcPr marL="67889" marR="67889" marT="0" marB="0" anchor="b">
                    <a:solidFill>
                      <a:schemeClr val="bg1"/>
                    </a:solidFill>
                  </a:tcPr>
                </a:tc>
                <a:tc>
                  <a:txBody>
                    <a:bodyPr/>
                    <a:lstStyle/>
                    <a:p>
                      <a:pPr marL="0" marR="0">
                        <a:spcBef>
                          <a:spcPts val="0"/>
                        </a:spcBef>
                        <a:spcAft>
                          <a:spcPts val="0"/>
                        </a:spcAft>
                      </a:pPr>
                      <a:r>
                        <a:rPr lang="en-US" sz="1600" dirty="0">
                          <a:solidFill>
                            <a:srgbClr val="000000"/>
                          </a:solidFill>
                          <a:effectLst/>
                          <a:latin typeface="Calibri"/>
                          <a:ea typeface="Times New Roman"/>
                        </a:rPr>
                        <a:t>Current Assets</a:t>
                      </a:r>
                      <a:endParaRPr lang="en-US" sz="1600" dirty="0">
                        <a:effectLst/>
                        <a:latin typeface="Times New Roman"/>
                        <a:ea typeface="Times New Roman"/>
                      </a:endParaRPr>
                    </a:p>
                  </a:txBody>
                  <a:tcPr marL="68580" marR="68580" marT="0" marB="0" anchor="b">
                    <a:solidFill>
                      <a:schemeClr val="bg1"/>
                    </a:solidFill>
                  </a:tcPr>
                </a:tc>
                <a:tc>
                  <a:txBody>
                    <a:bodyPr/>
                    <a:lstStyle/>
                    <a:p>
                      <a:endParaRPr lang="en-US" sz="1600" dirty="0">
                        <a:effectLst/>
                        <a:latin typeface="Times New Roman"/>
                      </a:endParaRPr>
                    </a:p>
                  </a:txBody>
                  <a:tcPr marL="68580" marR="68580" marT="0" marB="0" anchor="b">
                    <a:solidFill>
                      <a:schemeClr val="bg1"/>
                    </a:solidFill>
                  </a:tcPr>
                </a:tc>
                <a:tc>
                  <a:txBody>
                    <a:bodyPr/>
                    <a:lstStyle/>
                    <a:p>
                      <a:endParaRPr lang="en-US" sz="1600" dirty="0">
                        <a:effectLst/>
                        <a:latin typeface="Times New Roman"/>
                      </a:endParaRPr>
                    </a:p>
                  </a:txBody>
                  <a:tcPr marL="68580" marR="68580" marT="0" marB="0" anchor="b">
                    <a:solidFill>
                      <a:schemeClr val="bg1"/>
                    </a:solidFill>
                  </a:tcPr>
                </a:tc>
                <a:tc>
                  <a:txBody>
                    <a:bodyPr/>
                    <a:lstStyle/>
                    <a:p>
                      <a:endParaRPr lang="en-US" sz="1600" dirty="0">
                        <a:effectLst/>
                        <a:latin typeface="Times New Roman"/>
                      </a:endParaRPr>
                    </a:p>
                  </a:txBody>
                  <a:tcPr marL="68580" marR="68580" marT="0" marB="0" anchor="b">
                    <a:solidFill>
                      <a:schemeClr val="bg1"/>
                    </a:solidFill>
                  </a:tcPr>
                </a:tc>
                <a:tc>
                  <a:txBody>
                    <a:bodyPr/>
                    <a:lstStyle/>
                    <a:p>
                      <a:pPr marL="0" marR="0" algn="r">
                        <a:spcBef>
                          <a:spcPts val="0"/>
                        </a:spcBef>
                        <a:spcAft>
                          <a:spcPts val="0"/>
                        </a:spcAft>
                      </a:pPr>
                      <a:r>
                        <a:rPr lang="en-US" sz="1600" dirty="0">
                          <a:solidFill>
                            <a:srgbClr val="000000"/>
                          </a:solidFill>
                          <a:effectLst/>
                          <a:latin typeface="Calibri"/>
                          <a:ea typeface="Times New Roman"/>
                        </a:rPr>
                        <a:t>0.00 </a:t>
                      </a:r>
                      <a:endParaRPr lang="en-US" sz="1600" dirty="0">
                        <a:effectLst/>
                        <a:latin typeface="Times New Roman"/>
                        <a:ea typeface="Times New Roman"/>
                      </a:endParaRPr>
                    </a:p>
                  </a:txBody>
                  <a:tcPr marL="68580" marR="68580" marT="0" marB="0" anchor="b">
                    <a:solidFill>
                      <a:schemeClr val="bg1"/>
                    </a:solidFill>
                  </a:tcPr>
                </a:tc>
                <a:tc>
                  <a:txBody>
                    <a:bodyPr/>
                    <a:lstStyle/>
                    <a:p>
                      <a:endParaRPr lang="en-US" sz="1600" dirty="0">
                        <a:effectLst/>
                        <a:latin typeface="Times New Roman"/>
                      </a:endParaRPr>
                    </a:p>
                  </a:txBody>
                  <a:tcPr marL="67889" marR="67889" marT="0" marB="0" anchor="b">
                    <a:solidFill>
                      <a:schemeClr val="bg1"/>
                    </a:solidFill>
                  </a:tcPr>
                </a:tc>
              </a:tr>
              <a:tr h="250767">
                <a:tc>
                  <a:txBody>
                    <a:bodyPr/>
                    <a:lstStyle/>
                    <a:p>
                      <a:endParaRPr lang="en-US" sz="1000" dirty="0">
                        <a:effectLst/>
                        <a:latin typeface="Times New Roman"/>
                      </a:endParaRPr>
                    </a:p>
                  </a:txBody>
                  <a:tcPr marL="67889" marR="67889" marT="0" marB="0" anchor="b">
                    <a:solidFill>
                      <a:schemeClr val="bg1"/>
                    </a:solidFill>
                  </a:tcPr>
                </a:tc>
                <a:tc>
                  <a:txBody>
                    <a:bodyPr/>
                    <a:lstStyle/>
                    <a:p>
                      <a:pPr marL="0" marR="0">
                        <a:spcBef>
                          <a:spcPts val="0"/>
                        </a:spcBef>
                        <a:spcAft>
                          <a:spcPts val="0"/>
                        </a:spcAft>
                      </a:pPr>
                      <a:r>
                        <a:rPr lang="en-US" sz="1600" dirty="0">
                          <a:solidFill>
                            <a:srgbClr val="000000"/>
                          </a:solidFill>
                          <a:effectLst/>
                          <a:latin typeface="Calibri"/>
                          <a:ea typeface="Times New Roman"/>
                        </a:rPr>
                        <a:t>Current Liabilities</a:t>
                      </a:r>
                      <a:endParaRPr lang="en-US" sz="1600" dirty="0">
                        <a:effectLst/>
                        <a:latin typeface="Times New Roman"/>
                        <a:ea typeface="Times New Roman"/>
                      </a:endParaRPr>
                    </a:p>
                  </a:txBody>
                  <a:tcPr marL="68580" marR="68580" marT="0" marB="0" anchor="b">
                    <a:solidFill>
                      <a:schemeClr val="bg1"/>
                    </a:solidFill>
                  </a:tcPr>
                </a:tc>
                <a:tc>
                  <a:txBody>
                    <a:bodyPr/>
                    <a:lstStyle/>
                    <a:p>
                      <a:endParaRPr lang="en-US" sz="1600" dirty="0">
                        <a:effectLst/>
                        <a:latin typeface="Times New Roman"/>
                      </a:endParaRPr>
                    </a:p>
                  </a:txBody>
                  <a:tcPr marL="68580" marR="68580" marT="0" marB="0" anchor="b"/>
                </a:tc>
                <a:tc>
                  <a:txBody>
                    <a:bodyPr/>
                    <a:lstStyle/>
                    <a:p>
                      <a:endParaRPr lang="en-US" sz="1600" dirty="0">
                        <a:effectLst/>
                        <a:latin typeface="Times New Roman"/>
                      </a:endParaRPr>
                    </a:p>
                  </a:txBody>
                  <a:tcPr marL="68580" marR="68580" marT="0" marB="0" anchor="b"/>
                </a:tc>
                <a:tc>
                  <a:txBody>
                    <a:bodyPr/>
                    <a:lstStyle/>
                    <a:p>
                      <a:endParaRPr lang="en-US" sz="1600" dirty="0">
                        <a:effectLst/>
                        <a:latin typeface="Times New Roman"/>
                      </a:endParaRPr>
                    </a:p>
                  </a:txBody>
                  <a:tcPr marL="68580" marR="68580" marT="0" marB="0" anchor="b">
                    <a:solidFill>
                      <a:schemeClr val="bg1"/>
                    </a:solidFill>
                  </a:tcPr>
                </a:tc>
                <a:tc>
                  <a:txBody>
                    <a:bodyPr/>
                    <a:lstStyle/>
                    <a:p>
                      <a:pPr marL="0" marR="0" algn="r">
                        <a:spcBef>
                          <a:spcPts val="0"/>
                        </a:spcBef>
                        <a:spcAft>
                          <a:spcPts val="0"/>
                        </a:spcAft>
                      </a:pPr>
                      <a:r>
                        <a:rPr lang="en-US" sz="1600" dirty="0">
                          <a:solidFill>
                            <a:srgbClr val="000000"/>
                          </a:solidFill>
                          <a:effectLst/>
                          <a:latin typeface="Calibri"/>
                          <a:ea typeface="Times New Roman"/>
                        </a:rPr>
                        <a:t>25.00 </a:t>
                      </a:r>
                      <a:endParaRPr lang="en-US" sz="1600" dirty="0">
                        <a:effectLst/>
                        <a:latin typeface="Times New Roman"/>
                        <a:ea typeface="Times New Roman"/>
                      </a:endParaRPr>
                    </a:p>
                  </a:txBody>
                  <a:tcPr marL="68580" marR="68580" marT="0" marB="0" anchor="b">
                    <a:solidFill>
                      <a:schemeClr val="bg1"/>
                    </a:solidFill>
                  </a:tcPr>
                </a:tc>
                <a:tc>
                  <a:txBody>
                    <a:bodyPr/>
                    <a:lstStyle/>
                    <a:p>
                      <a:endParaRPr lang="en-US" sz="1600" dirty="0">
                        <a:effectLst/>
                        <a:latin typeface="Times New Roman"/>
                      </a:endParaRPr>
                    </a:p>
                  </a:txBody>
                  <a:tcPr marL="67889" marR="67889" marT="0" marB="0" anchor="b">
                    <a:solidFill>
                      <a:schemeClr val="bg1"/>
                    </a:solidFill>
                  </a:tcPr>
                </a:tc>
              </a:tr>
              <a:tr h="250767">
                <a:tc>
                  <a:txBody>
                    <a:bodyPr/>
                    <a:lstStyle/>
                    <a:p>
                      <a:endParaRPr lang="en-US" sz="1000" dirty="0">
                        <a:effectLst/>
                        <a:latin typeface="Times New Roman"/>
                      </a:endParaRPr>
                    </a:p>
                  </a:txBody>
                  <a:tcPr marL="67889" marR="67889" marT="0" marB="0" anchor="b">
                    <a:solidFill>
                      <a:schemeClr val="bg1"/>
                    </a:solidFill>
                  </a:tcPr>
                </a:tc>
                <a:tc gridSpan="2">
                  <a:txBody>
                    <a:bodyPr/>
                    <a:lstStyle/>
                    <a:p>
                      <a:pPr marL="0" marR="0">
                        <a:spcBef>
                          <a:spcPts val="0"/>
                        </a:spcBef>
                        <a:spcAft>
                          <a:spcPts val="0"/>
                        </a:spcAft>
                      </a:pPr>
                      <a:r>
                        <a:rPr lang="en-US" sz="1600" dirty="0" smtClean="0">
                          <a:solidFill>
                            <a:srgbClr val="000000"/>
                          </a:solidFill>
                          <a:effectLst/>
                          <a:latin typeface="Calibri"/>
                          <a:ea typeface="Times New Roman"/>
                        </a:rPr>
                        <a:t>     Net </a:t>
                      </a:r>
                      <a:r>
                        <a:rPr lang="en-US" sz="1600" dirty="0">
                          <a:solidFill>
                            <a:srgbClr val="000000"/>
                          </a:solidFill>
                          <a:effectLst/>
                          <a:latin typeface="Calibri"/>
                          <a:ea typeface="Times New Roman"/>
                        </a:rPr>
                        <a:t>cash flow from Operations</a:t>
                      </a:r>
                      <a:endParaRPr lang="en-US" sz="1600" dirty="0">
                        <a:effectLst/>
                        <a:latin typeface="Times New Roman"/>
                        <a:ea typeface="Times New Roman"/>
                      </a:endParaRPr>
                    </a:p>
                  </a:txBody>
                  <a:tcPr marL="68580" marR="68580" marT="0" marB="0" anchor="b">
                    <a:solidFill>
                      <a:schemeClr val="bg1"/>
                    </a:solidFill>
                  </a:tcPr>
                </a:tc>
                <a:tc hMerge="1">
                  <a:txBody>
                    <a:bodyPr/>
                    <a:lstStyle/>
                    <a:p>
                      <a:endParaRPr lang="en-US"/>
                    </a:p>
                  </a:txBody>
                  <a:tcPr>
                    <a:solidFill>
                      <a:schemeClr val="bg1"/>
                    </a:solidFill>
                  </a:tcPr>
                </a:tc>
                <a:tc>
                  <a:txBody>
                    <a:bodyPr/>
                    <a:lstStyle/>
                    <a:p>
                      <a:endParaRPr lang="en-US" sz="1600" dirty="0">
                        <a:effectLst/>
                        <a:latin typeface="Times New Roman"/>
                      </a:endParaRPr>
                    </a:p>
                  </a:txBody>
                  <a:tcPr marL="68580" marR="68580" marT="0" marB="0" anchor="b">
                    <a:solidFill>
                      <a:schemeClr val="bg1"/>
                    </a:solidFill>
                  </a:tcPr>
                </a:tc>
                <a:tc>
                  <a:txBody>
                    <a:bodyPr/>
                    <a:lstStyle/>
                    <a:p>
                      <a:endParaRPr lang="en-US" sz="1600" dirty="0">
                        <a:effectLst/>
                        <a:latin typeface="Times New Roman"/>
                      </a:endParaRPr>
                    </a:p>
                  </a:txBody>
                  <a:tcPr marL="68580" marR="68580" marT="0" marB="0" anchor="b">
                    <a:solidFill>
                      <a:schemeClr val="bg1"/>
                    </a:solidFill>
                  </a:tcPr>
                </a:tc>
                <a:tc>
                  <a:txBody>
                    <a:bodyPr/>
                    <a:lstStyle/>
                    <a:p>
                      <a:pPr marL="0" marR="0" algn="r">
                        <a:spcBef>
                          <a:spcPts val="0"/>
                        </a:spcBef>
                        <a:spcAft>
                          <a:spcPts val="0"/>
                        </a:spcAft>
                      </a:pPr>
                      <a:r>
                        <a:rPr lang="en-US" sz="1600" dirty="0">
                          <a:solidFill>
                            <a:srgbClr val="000000"/>
                          </a:solidFill>
                          <a:effectLst/>
                          <a:latin typeface="Calibri"/>
                          <a:ea typeface="Times New Roman"/>
                        </a:rPr>
                        <a:t>13.80 </a:t>
                      </a:r>
                      <a:endParaRPr lang="en-US" sz="1600" dirty="0">
                        <a:effectLst/>
                        <a:latin typeface="Times New Roman"/>
                        <a:ea typeface="Times New Roman"/>
                      </a:endParaRPr>
                    </a:p>
                  </a:txBody>
                  <a:tcPr marL="68580" marR="68580" marT="0" marB="0" anchor="b">
                    <a:solidFill>
                      <a:schemeClr val="bg1"/>
                    </a:solidFill>
                  </a:tcPr>
                </a:tc>
                <a:tc>
                  <a:txBody>
                    <a:bodyPr/>
                    <a:lstStyle/>
                    <a:p>
                      <a:endParaRPr lang="en-US" sz="1600" dirty="0">
                        <a:effectLst/>
                        <a:latin typeface="Times New Roman"/>
                      </a:endParaRPr>
                    </a:p>
                  </a:txBody>
                  <a:tcPr marL="67889" marR="67889" marT="0" marB="0" anchor="b">
                    <a:solidFill>
                      <a:schemeClr val="bg1"/>
                    </a:solidFill>
                  </a:tcPr>
                </a:tc>
              </a:tr>
              <a:tr h="250767">
                <a:tc>
                  <a:txBody>
                    <a:bodyPr/>
                    <a:lstStyle/>
                    <a:p>
                      <a:endParaRPr lang="en-US" sz="1000" dirty="0">
                        <a:effectLst/>
                        <a:latin typeface="Times New Roman"/>
                      </a:endParaRPr>
                    </a:p>
                  </a:txBody>
                  <a:tcPr marL="67889" marR="67889" marT="0" marB="0" anchor="b">
                    <a:solidFill>
                      <a:schemeClr val="bg1"/>
                    </a:solidFill>
                  </a:tcPr>
                </a:tc>
                <a:tc gridSpan="2">
                  <a:txBody>
                    <a:bodyPr/>
                    <a:lstStyle/>
                    <a:p>
                      <a:pPr marL="0" marR="0">
                        <a:spcBef>
                          <a:spcPts val="0"/>
                        </a:spcBef>
                        <a:spcAft>
                          <a:spcPts val="0"/>
                        </a:spcAft>
                      </a:pPr>
                      <a:r>
                        <a:rPr lang="en-US" sz="1600" u="sng" dirty="0">
                          <a:solidFill>
                            <a:srgbClr val="000000"/>
                          </a:solidFill>
                          <a:effectLst/>
                          <a:latin typeface="Calibri"/>
                          <a:ea typeface="Times New Roman"/>
                        </a:rPr>
                        <a:t>Cash from Investing </a:t>
                      </a:r>
                      <a:endParaRPr lang="en-US" sz="1600" dirty="0">
                        <a:effectLst/>
                        <a:latin typeface="Times New Roman"/>
                        <a:ea typeface="Times New Roman"/>
                      </a:endParaRPr>
                    </a:p>
                  </a:txBody>
                  <a:tcPr marL="68580" marR="68580" marT="0" marB="0" anchor="b">
                    <a:solidFill>
                      <a:schemeClr val="bg1"/>
                    </a:solidFill>
                  </a:tcPr>
                </a:tc>
                <a:tc hMerge="1">
                  <a:txBody>
                    <a:bodyPr/>
                    <a:lstStyle/>
                    <a:p>
                      <a:endParaRPr lang="en-US"/>
                    </a:p>
                  </a:txBody>
                  <a:tcPr>
                    <a:solidFill>
                      <a:schemeClr val="bg1"/>
                    </a:solidFill>
                  </a:tcPr>
                </a:tc>
                <a:tc>
                  <a:txBody>
                    <a:bodyPr/>
                    <a:lstStyle/>
                    <a:p>
                      <a:endParaRPr lang="en-US" sz="1600" dirty="0">
                        <a:effectLst/>
                        <a:latin typeface="Times New Roman"/>
                      </a:endParaRPr>
                    </a:p>
                  </a:txBody>
                  <a:tcPr marL="68580" marR="68580" marT="0" marB="0" anchor="b">
                    <a:solidFill>
                      <a:schemeClr val="bg1"/>
                    </a:solidFill>
                  </a:tcPr>
                </a:tc>
                <a:tc>
                  <a:txBody>
                    <a:bodyPr/>
                    <a:lstStyle/>
                    <a:p>
                      <a:endParaRPr lang="en-US" sz="1600" dirty="0">
                        <a:effectLst/>
                        <a:latin typeface="Times New Roman"/>
                      </a:endParaRPr>
                    </a:p>
                  </a:txBody>
                  <a:tcPr marL="68580" marR="68580" marT="0" marB="0" anchor="b">
                    <a:solidFill>
                      <a:schemeClr val="bg1"/>
                    </a:solidFill>
                  </a:tcPr>
                </a:tc>
                <a:tc>
                  <a:txBody>
                    <a:bodyPr/>
                    <a:lstStyle/>
                    <a:p>
                      <a:endParaRPr lang="en-US" sz="1600" dirty="0">
                        <a:effectLst/>
                        <a:latin typeface="Times New Roman"/>
                      </a:endParaRPr>
                    </a:p>
                  </a:txBody>
                  <a:tcPr marL="68580" marR="68580" marT="0" marB="0" anchor="b">
                    <a:solidFill>
                      <a:schemeClr val="bg1"/>
                    </a:solidFill>
                  </a:tcPr>
                </a:tc>
                <a:tc>
                  <a:txBody>
                    <a:bodyPr/>
                    <a:lstStyle/>
                    <a:p>
                      <a:endParaRPr lang="en-US" sz="1600" dirty="0">
                        <a:effectLst/>
                        <a:latin typeface="Times New Roman"/>
                      </a:endParaRPr>
                    </a:p>
                  </a:txBody>
                  <a:tcPr marL="67889" marR="67889" marT="0" marB="0" anchor="b">
                    <a:solidFill>
                      <a:schemeClr val="bg1"/>
                    </a:solidFill>
                  </a:tcPr>
                </a:tc>
              </a:tr>
              <a:tr h="250767">
                <a:tc>
                  <a:txBody>
                    <a:bodyPr/>
                    <a:lstStyle/>
                    <a:p>
                      <a:endParaRPr lang="en-US" sz="1000" dirty="0">
                        <a:effectLst/>
                        <a:latin typeface="Times New Roman"/>
                      </a:endParaRPr>
                    </a:p>
                  </a:txBody>
                  <a:tcPr marL="67889" marR="67889" marT="0" marB="0" anchor="b">
                    <a:solidFill>
                      <a:schemeClr val="bg1"/>
                    </a:solidFill>
                  </a:tcPr>
                </a:tc>
                <a:tc>
                  <a:txBody>
                    <a:bodyPr/>
                    <a:lstStyle/>
                    <a:p>
                      <a:pPr marL="0" marR="0">
                        <a:spcBef>
                          <a:spcPts val="0"/>
                        </a:spcBef>
                        <a:spcAft>
                          <a:spcPts val="0"/>
                        </a:spcAft>
                      </a:pPr>
                      <a:r>
                        <a:rPr lang="en-US" sz="1600" dirty="0">
                          <a:solidFill>
                            <a:srgbClr val="000000"/>
                          </a:solidFill>
                          <a:effectLst/>
                          <a:latin typeface="Calibri"/>
                          <a:ea typeface="Times New Roman"/>
                        </a:rPr>
                        <a:t>PP&amp;E Acquisition</a:t>
                      </a:r>
                      <a:endParaRPr lang="en-US" sz="1600" dirty="0">
                        <a:effectLst/>
                        <a:latin typeface="Times New Roman"/>
                        <a:ea typeface="Times New Roman"/>
                      </a:endParaRPr>
                    </a:p>
                  </a:txBody>
                  <a:tcPr marL="68580" marR="68580" marT="0" marB="0" anchor="b">
                    <a:solidFill>
                      <a:schemeClr val="bg1"/>
                    </a:solidFill>
                  </a:tcPr>
                </a:tc>
                <a:tc>
                  <a:txBody>
                    <a:bodyPr/>
                    <a:lstStyle/>
                    <a:p>
                      <a:endParaRPr lang="en-US" sz="1600" dirty="0">
                        <a:effectLst/>
                        <a:latin typeface="Times New Roman"/>
                      </a:endParaRPr>
                    </a:p>
                  </a:txBody>
                  <a:tcPr marL="68580" marR="68580" marT="0" marB="0" anchor="b"/>
                </a:tc>
                <a:tc>
                  <a:txBody>
                    <a:bodyPr/>
                    <a:lstStyle/>
                    <a:p>
                      <a:endParaRPr lang="en-US" sz="1600" dirty="0">
                        <a:effectLst/>
                        <a:latin typeface="Times New Roman"/>
                      </a:endParaRPr>
                    </a:p>
                  </a:txBody>
                  <a:tcPr marL="68580" marR="68580" marT="0" marB="0" anchor="b">
                    <a:solidFill>
                      <a:schemeClr val="bg1"/>
                    </a:solidFill>
                  </a:tcPr>
                </a:tc>
                <a:tc>
                  <a:txBody>
                    <a:bodyPr/>
                    <a:lstStyle/>
                    <a:p>
                      <a:endParaRPr lang="en-US" sz="1600" dirty="0">
                        <a:effectLst/>
                        <a:latin typeface="Times New Roman"/>
                      </a:endParaRPr>
                    </a:p>
                  </a:txBody>
                  <a:tcPr marL="68580" marR="68580" marT="0" marB="0" anchor="b">
                    <a:solidFill>
                      <a:schemeClr val="bg1"/>
                    </a:solidFill>
                  </a:tcPr>
                </a:tc>
                <a:tc>
                  <a:txBody>
                    <a:bodyPr/>
                    <a:lstStyle/>
                    <a:p>
                      <a:pPr marL="0" marR="0" algn="r">
                        <a:spcBef>
                          <a:spcPts val="0"/>
                        </a:spcBef>
                        <a:spcAft>
                          <a:spcPts val="0"/>
                        </a:spcAft>
                      </a:pPr>
                      <a:r>
                        <a:rPr lang="en-US" sz="1600" dirty="0">
                          <a:solidFill>
                            <a:srgbClr val="000000"/>
                          </a:solidFill>
                          <a:effectLst/>
                          <a:latin typeface="Calibri"/>
                          <a:ea typeface="Times New Roman"/>
                        </a:rPr>
                        <a:t>(90.00)</a:t>
                      </a:r>
                      <a:endParaRPr lang="en-US" sz="1600" dirty="0">
                        <a:effectLst/>
                        <a:latin typeface="Times New Roman"/>
                        <a:ea typeface="Times New Roman"/>
                      </a:endParaRPr>
                    </a:p>
                  </a:txBody>
                  <a:tcPr marL="68580" marR="68580" marT="0" marB="0" anchor="b">
                    <a:solidFill>
                      <a:schemeClr val="bg1"/>
                    </a:solidFill>
                  </a:tcPr>
                </a:tc>
                <a:tc>
                  <a:txBody>
                    <a:bodyPr/>
                    <a:lstStyle/>
                    <a:p>
                      <a:endParaRPr lang="en-US" sz="1600" dirty="0">
                        <a:effectLst/>
                        <a:latin typeface="Times New Roman"/>
                      </a:endParaRPr>
                    </a:p>
                  </a:txBody>
                  <a:tcPr marL="67889" marR="67889" marT="0" marB="0" anchor="b">
                    <a:solidFill>
                      <a:schemeClr val="bg1"/>
                    </a:solidFill>
                  </a:tcPr>
                </a:tc>
              </a:tr>
              <a:tr h="250767">
                <a:tc>
                  <a:txBody>
                    <a:bodyPr/>
                    <a:lstStyle/>
                    <a:p>
                      <a:endParaRPr lang="en-US" sz="1000" dirty="0">
                        <a:effectLst/>
                        <a:latin typeface="Times New Roman"/>
                      </a:endParaRPr>
                    </a:p>
                  </a:txBody>
                  <a:tcPr marL="67889" marR="67889" marT="0" marB="0" anchor="b">
                    <a:solidFill>
                      <a:schemeClr val="bg1"/>
                    </a:solidFill>
                  </a:tcPr>
                </a:tc>
                <a:tc gridSpan="2">
                  <a:txBody>
                    <a:bodyPr/>
                    <a:lstStyle/>
                    <a:p>
                      <a:pPr marL="0" marR="0">
                        <a:spcBef>
                          <a:spcPts val="0"/>
                        </a:spcBef>
                        <a:spcAft>
                          <a:spcPts val="0"/>
                        </a:spcAft>
                      </a:pPr>
                      <a:r>
                        <a:rPr lang="en-US" sz="1600" dirty="0" smtClean="0">
                          <a:solidFill>
                            <a:srgbClr val="000000"/>
                          </a:solidFill>
                          <a:effectLst/>
                          <a:latin typeface="Calibri"/>
                          <a:ea typeface="Times New Roman"/>
                        </a:rPr>
                        <a:t>     Net </a:t>
                      </a:r>
                      <a:r>
                        <a:rPr lang="en-US" sz="1600" dirty="0">
                          <a:solidFill>
                            <a:srgbClr val="000000"/>
                          </a:solidFill>
                          <a:effectLst/>
                          <a:latin typeface="Calibri"/>
                          <a:ea typeface="Times New Roman"/>
                        </a:rPr>
                        <a:t>cash flow from Investing</a:t>
                      </a:r>
                      <a:endParaRPr lang="en-US" sz="1600" dirty="0">
                        <a:effectLst/>
                        <a:latin typeface="Times New Roman"/>
                        <a:ea typeface="Times New Roman"/>
                      </a:endParaRPr>
                    </a:p>
                  </a:txBody>
                  <a:tcPr marL="68580" marR="68580" marT="0" marB="0" anchor="b">
                    <a:solidFill>
                      <a:schemeClr val="bg1"/>
                    </a:solidFill>
                  </a:tcPr>
                </a:tc>
                <a:tc hMerge="1">
                  <a:txBody>
                    <a:bodyPr/>
                    <a:lstStyle/>
                    <a:p>
                      <a:endParaRPr lang="en-US"/>
                    </a:p>
                  </a:txBody>
                  <a:tcPr>
                    <a:solidFill>
                      <a:schemeClr val="bg1"/>
                    </a:solidFill>
                  </a:tcPr>
                </a:tc>
                <a:tc>
                  <a:txBody>
                    <a:bodyPr/>
                    <a:lstStyle/>
                    <a:p>
                      <a:endParaRPr lang="en-US" sz="1600" dirty="0">
                        <a:effectLst/>
                        <a:latin typeface="Times New Roman"/>
                      </a:endParaRPr>
                    </a:p>
                  </a:txBody>
                  <a:tcPr marL="68580" marR="68580" marT="0" marB="0" anchor="b">
                    <a:solidFill>
                      <a:schemeClr val="bg1"/>
                    </a:solidFill>
                  </a:tcPr>
                </a:tc>
                <a:tc>
                  <a:txBody>
                    <a:bodyPr/>
                    <a:lstStyle/>
                    <a:p>
                      <a:endParaRPr lang="en-US" sz="1600" dirty="0">
                        <a:effectLst/>
                        <a:latin typeface="Times New Roman"/>
                      </a:endParaRPr>
                    </a:p>
                  </a:txBody>
                  <a:tcPr marL="68580" marR="68580" marT="0" marB="0" anchor="b">
                    <a:solidFill>
                      <a:schemeClr val="bg1"/>
                    </a:solidFill>
                  </a:tcPr>
                </a:tc>
                <a:tc>
                  <a:txBody>
                    <a:bodyPr/>
                    <a:lstStyle/>
                    <a:p>
                      <a:pPr marL="0" marR="0" algn="r">
                        <a:spcBef>
                          <a:spcPts val="0"/>
                        </a:spcBef>
                        <a:spcAft>
                          <a:spcPts val="0"/>
                        </a:spcAft>
                      </a:pPr>
                      <a:r>
                        <a:rPr lang="en-US" sz="1600" dirty="0">
                          <a:solidFill>
                            <a:srgbClr val="000000"/>
                          </a:solidFill>
                          <a:effectLst/>
                          <a:latin typeface="Calibri"/>
                          <a:ea typeface="Times New Roman"/>
                        </a:rPr>
                        <a:t>(90.00)</a:t>
                      </a:r>
                      <a:endParaRPr lang="en-US" sz="1600" dirty="0">
                        <a:effectLst/>
                        <a:latin typeface="Times New Roman"/>
                        <a:ea typeface="Times New Roman"/>
                      </a:endParaRPr>
                    </a:p>
                  </a:txBody>
                  <a:tcPr marL="68580" marR="68580" marT="0" marB="0" anchor="b">
                    <a:solidFill>
                      <a:schemeClr val="bg1"/>
                    </a:solidFill>
                  </a:tcPr>
                </a:tc>
                <a:tc>
                  <a:txBody>
                    <a:bodyPr/>
                    <a:lstStyle/>
                    <a:p>
                      <a:endParaRPr lang="en-US" sz="1600" dirty="0">
                        <a:effectLst/>
                        <a:latin typeface="Times New Roman"/>
                      </a:endParaRPr>
                    </a:p>
                  </a:txBody>
                  <a:tcPr marL="67889" marR="67889" marT="0" marB="0" anchor="b">
                    <a:solidFill>
                      <a:schemeClr val="bg1"/>
                    </a:solidFill>
                  </a:tcPr>
                </a:tc>
              </a:tr>
              <a:tr h="250767">
                <a:tc>
                  <a:txBody>
                    <a:bodyPr/>
                    <a:lstStyle/>
                    <a:p>
                      <a:endParaRPr lang="en-US" sz="1000" dirty="0">
                        <a:effectLst/>
                        <a:latin typeface="Times New Roman"/>
                      </a:endParaRPr>
                    </a:p>
                  </a:txBody>
                  <a:tcPr marL="67889" marR="67889" marT="0" marB="0" anchor="b">
                    <a:solidFill>
                      <a:schemeClr val="bg1"/>
                    </a:solidFill>
                  </a:tcPr>
                </a:tc>
                <a:tc>
                  <a:txBody>
                    <a:bodyPr/>
                    <a:lstStyle/>
                    <a:p>
                      <a:pPr marL="0" marR="0">
                        <a:spcBef>
                          <a:spcPts val="0"/>
                        </a:spcBef>
                        <a:spcAft>
                          <a:spcPts val="0"/>
                        </a:spcAft>
                      </a:pPr>
                      <a:r>
                        <a:rPr lang="en-US" sz="1600" u="sng" dirty="0">
                          <a:solidFill>
                            <a:srgbClr val="000000"/>
                          </a:solidFill>
                          <a:effectLst/>
                          <a:latin typeface="Calibri"/>
                          <a:ea typeface="Times New Roman"/>
                        </a:rPr>
                        <a:t>Cash from Financing </a:t>
                      </a:r>
                      <a:endParaRPr lang="en-US" sz="1600" dirty="0">
                        <a:effectLst/>
                        <a:latin typeface="Times New Roman"/>
                        <a:ea typeface="Times New Roman"/>
                      </a:endParaRPr>
                    </a:p>
                  </a:txBody>
                  <a:tcPr marL="68580" marR="68580" marT="0" marB="0" anchor="b">
                    <a:solidFill>
                      <a:schemeClr val="bg1"/>
                    </a:solidFill>
                  </a:tcPr>
                </a:tc>
                <a:tc>
                  <a:txBody>
                    <a:bodyPr/>
                    <a:lstStyle/>
                    <a:p>
                      <a:endParaRPr lang="en-US" sz="1600" dirty="0">
                        <a:effectLst/>
                        <a:latin typeface="Times New Roman"/>
                      </a:endParaRPr>
                    </a:p>
                  </a:txBody>
                  <a:tcPr marL="68580" marR="68580" marT="0" marB="0" anchor="b">
                    <a:solidFill>
                      <a:schemeClr val="bg1"/>
                    </a:solidFill>
                  </a:tcPr>
                </a:tc>
                <a:tc>
                  <a:txBody>
                    <a:bodyPr/>
                    <a:lstStyle/>
                    <a:p>
                      <a:endParaRPr lang="en-US" sz="1600" dirty="0">
                        <a:effectLst/>
                        <a:latin typeface="Times New Roman"/>
                      </a:endParaRPr>
                    </a:p>
                  </a:txBody>
                  <a:tcPr marL="68580" marR="68580" marT="0" marB="0" anchor="b">
                    <a:solidFill>
                      <a:schemeClr val="bg1"/>
                    </a:solidFill>
                  </a:tcPr>
                </a:tc>
                <a:tc>
                  <a:txBody>
                    <a:bodyPr/>
                    <a:lstStyle/>
                    <a:p>
                      <a:endParaRPr lang="en-US" sz="1600" dirty="0">
                        <a:effectLst/>
                        <a:latin typeface="Times New Roman"/>
                      </a:endParaRPr>
                    </a:p>
                  </a:txBody>
                  <a:tcPr marL="68580" marR="68580" marT="0" marB="0" anchor="b">
                    <a:solidFill>
                      <a:schemeClr val="bg1"/>
                    </a:solidFill>
                  </a:tcPr>
                </a:tc>
                <a:tc>
                  <a:txBody>
                    <a:bodyPr/>
                    <a:lstStyle/>
                    <a:p>
                      <a:endParaRPr lang="en-US" sz="1600" dirty="0">
                        <a:effectLst/>
                        <a:latin typeface="Times New Roman"/>
                      </a:endParaRPr>
                    </a:p>
                  </a:txBody>
                  <a:tcPr marL="68580" marR="68580" marT="0" marB="0" anchor="b">
                    <a:solidFill>
                      <a:schemeClr val="bg1"/>
                    </a:solidFill>
                  </a:tcPr>
                </a:tc>
                <a:tc>
                  <a:txBody>
                    <a:bodyPr/>
                    <a:lstStyle/>
                    <a:p>
                      <a:endParaRPr lang="en-US" sz="1600" dirty="0">
                        <a:effectLst/>
                        <a:latin typeface="Times New Roman"/>
                      </a:endParaRPr>
                    </a:p>
                  </a:txBody>
                  <a:tcPr marL="67889" marR="67889" marT="0" marB="0" anchor="b">
                    <a:solidFill>
                      <a:schemeClr val="bg1"/>
                    </a:solidFill>
                  </a:tcPr>
                </a:tc>
              </a:tr>
              <a:tr h="250767">
                <a:tc>
                  <a:txBody>
                    <a:bodyPr/>
                    <a:lstStyle/>
                    <a:p>
                      <a:endParaRPr lang="en-US" sz="1000" dirty="0">
                        <a:effectLst/>
                        <a:latin typeface="Times New Roman"/>
                      </a:endParaRPr>
                    </a:p>
                  </a:txBody>
                  <a:tcPr marL="67889" marR="67889" marT="0" marB="0" anchor="b">
                    <a:solidFill>
                      <a:schemeClr val="bg1"/>
                    </a:solidFill>
                  </a:tcPr>
                </a:tc>
                <a:tc>
                  <a:txBody>
                    <a:bodyPr/>
                    <a:lstStyle/>
                    <a:p>
                      <a:pPr marL="0" marR="0">
                        <a:spcBef>
                          <a:spcPts val="0"/>
                        </a:spcBef>
                        <a:spcAft>
                          <a:spcPts val="0"/>
                        </a:spcAft>
                      </a:pPr>
                      <a:r>
                        <a:rPr lang="en-US" sz="1600" dirty="0">
                          <a:solidFill>
                            <a:srgbClr val="000000"/>
                          </a:solidFill>
                          <a:effectLst/>
                          <a:latin typeface="Calibri"/>
                          <a:ea typeface="Times New Roman"/>
                        </a:rPr>
                        <a:t>Increase in Debt</a:t>
                      </a:r>
                      <a:endParaRPr lang="en-US" sz="1600" dirty="0">
                        <a:effectLst/>
                        <a:latin typeface="Times New Roman"/>
                        <a:ea typeface="Times New Roman"/>
                      </a:endParaRPr>
                    </a:p>
                  </a:txBody>
                  <a:tcPr marL="68580" marR="68580" marT="0" marB="0" anchor="b">
                    <a:solidFill>
                      <a:schemeClr val="bg1"/>
                    </a:solidFill>
                  </a:tcPr>
                </a:tc>
                <a:tc>
                  <a:txBody>
                    <a:bodyPr/>
                    <a:lstStyle/>
                    <a:p>
                      <a:endParaRPr lang="en-US" sz="1600" dirty="0">
                        <a:effectLst/>
                        <a:latin typeface="Times New Roman"/>
                      </a:endParaRPr>
                    </a:p>
                  </a:txBody>
                  <a:tcPr marL="68580" marR="68580" marT="0" marB="0" anchor="b"/>
                </a:tc>
                <a:tc>
                  <a:txBody>
                    <a:bodyPr/>
                    <a:lstStyle/>
                    <a:p>
                      <a:endParaRPr lang="en-US" sz="1600" dirty="0">
                        <a:effectLst/>
                        <a:latin typeface="Times New Roman"/>
                      </a:endParaRPr>
                    </a:p>
                  </a:txBody>
                  <a:tcPr marL="68580" marR="68580" marT="0" marB="0" anchor="b">
                    <a:solidFill>
                      <a:schemeClr val="bg1"/>
                    </a:solidFill>
                  </a:tcPr>
                </a:tc>
                <a:tc>
                  <a:txBody>
                    <a:bodyPr/>
                    <a:lstStyle/>
                    <a:p>
                      <a:endParaRPr lang="en-US" sz="1600" dirty="0">
                        <a:effectLst/>
                        <a:latin typeface="Times New Roman"/>
                      </a:endParaRPr>
                    </a:p>
                  </a:txBody>
                  <a:tcPr marL="68580" marR="68580" marT="0" marB="0" anchor="b">
                    <a:solidFill>
                      <a:schemeClr val="bg1"/>
                    </a:solidFill>
                  </a:tcPr>
                </a:tc>
                <a:tc>
                  <a:txBody>
                    <a:bodyPr/>
                    <a:lstStyle/>
                    <a:p>
                      <a:pPr marL="0" marR="0" algn="r">
                        <a:spcBef>
                          <a:spcPts val="0"/>
                        </a:spcBef>
                        <a:spcAft>
                          <a:spcPts val="0"/>
                        </a:spcAft>
                      </a:pPr>
                      <a:r>
                        <a:rPr lang="en-US" sz="1600" dirty="0">
                          <a:solidFill>
                            <a:srgbClr val="000000"/>
                          </a:solidFill>
                          <a:effectLst/>
                          <a:latin typeface="Calibri"/>
                          <a:ea typeface="Times New Roman"/>
                        </a:rPr>
                        <a:t>70.00 </a:t>
                      </a:r>
                      <a:endParaRPr lang="en-US" sz="1600" dirty="0">
                        <a:effectLst/>
                        <a:latin typeface="Times New Roman"/>
                        <a:ea typeface="Times New Roman"/>
                      </a:endParaRPr>
                    </a:p>
                  </a:txBody>
                  <a:tcPr marL="68580" marR="68580" marT="0" marB="0" anchor="b">
                    <a:solidFill>
                      <a:schemeClr val="bg1"/>
                    </a:solidFill>
                  </a:tcPr>
                </a:tc>
                <a:tc>
                  <a:txBody>
                    <a:bodyPr/>
                    <a:lstStyle/>
                    <a:p>
                      <a:endParaRPr lang="en-US" sz="1600" dirty="0">
                        <a:effectLst/>
                        <a:latin typeface="Times New Roman"/>
                      </a:endParaRPr>
                    </a:p>
                  </a:txBody>
                  <a:tcPr marL="67889" marR="67889" marT="0" marB="0" anchor="b">
                    <a:solidFill>
                      <a:schemeClr val="bg1"/>
                    </a:solidFill>
                  </a:tcPr>
                </a:tc>
              </a:tr>
              <a:tr h="250767">
                <a:tc>
                  <a:txBody>
                    <a:bodyPr/>
                    <a:lstStyle/>
                    <a:p>
                      <a:endParaRPr lang="en-US" sz="1000" dirty="0">
                        <a:effectLst/>
                        <a:latin typeface="Times New Roman"/>
                      </a:endParaRPr>
                    </a:p>
                  </a:txBody>
                  <a:tcPr marL="67889" marR="67889" marT="0" marB="0" anchor="b">
                    <a:solidFill>
                      <a:schemeClr val="bg1"/>
                    </a:solidFill>
                  </a:tcPr>
                </a:tc>
                <a:tc gridSpan="2">
                  <a:txBody>
                    <a:bodyPr/>
                    <a:lstStyle/>
                    <a:p>
                      <a:pPr marL="0" marR="0">
                        <a:spcBef>
                          <a:spcPts val="0"/>
                        </a:spcBef>
                        <a:spcAft>
                          <a:spcPts val="0"/>
                        </a:spcAft>
                      </a:pPr>
                      <a:r>
                        <a:rPr lang="en-US" sz="1600" dirty="0" smtClean="0">
                          <a:solidFill>
                            <a:srgbClr val="000000"/>
                          </a:solidFill>
                          <a:effectLst/>
                          <a:latin typeface="Calibri"/>
                          <a:ea typeface="Times New Roman"/>
                        </a:rPr>
                        <a:t>     Net </a:t>
                      </a:r>
                      <a:r>
                        <a:rPr lang="en-US" sz="1600" dirty="0">
                          <a:solidFill>
                            <a:srgbClr val="000000"/>
                          </a:solidFill>
                          <a:effectLst/>
                          <a:latin typeface="Calibri"/>
                          <a:ea typeface="Times New Roman"/>
                        </a:rPr>
                        <a:t>Cash Flow from Financing</a:t>
                      </a:r>
                      <a:endParaRPr lang="en-US" sz="1600" dirty="0">
                        <a:effectLst/>
                        <a:latin typeface="Times New Roman"/>
                        <a:ea typeface="Times New Roman"/>
                      </a:endParaRPr>
                    </a:p>
                  </a:txBody>
                  <a:tcPr marL="68580" marR="68580" marT="0" marB="0" anchor="b">
                    <a:solidFill>
                      <a:schemeClr val="bg1"/>
                    </a:solidFill>
                  </a:tcPr>
                </a:tc>
                <a:tc hMerge="1">
                  <a:txBody>
                    <a:bodyPr/>
                    <a:lstStyle/>
                    <a:p>
                      <a:endParaRPr lang="en-US"/>
                    </a:p>
                  </a:txBody>
                  <a:tcPr>
                    <a:solidFill>
                      <a:schemeClr val="bg1"/>
                    </a:solidFill>
                  </a:tcPr>
                </a:tc>
                <a:tc>
                  <a:txBody>
                    <a:bodyPr/>
                    <a:lstStyle/>
                    <a:p>
                      <a:endParaRPr lang="en-US" sz="1600" dirty="0">
                        <a:effectLst/>
                        <a:latin typeface="Times New Roman"/>
                      </a:endParaRPr>
                    </a:p>
                  </a:txBody>
                  <a:tcPr marL="68580" marR="68580" marT="0" marB="0" anchor="b">
                    <a:solidFill>
                      <a:schemeClr val="bg1"/>
                    </a:solidFill>
                  </a:tcPr>
                </a:tc>
                <a:tc>
                  <a:txBody>
                    <a:bodyPr/>
                    <a:lstStyle/>
                    <a:p>
                      <a:endParaRPr lang="en-US" sz="1600" dirty="0">
                        <a:effectLst/>
                        <a:latin typeface="Times New Roman"/>
                      </a:endParaRPr>
                    </a:p>
                  </a:txBody>
                  <a:tcPr marL="68580" marR="68580" marT="0" marB="0" anchor="b">
                    <a:solidFill>
                      <a:schemeClr val="bg1"/>
                    </a:solidFill>
                  </a:tcPr>
                </a:tc>
                <a:tc>
                  <a:txBody>
                    <a:bodyPr/>
                    <a:lstStyle/>
                    <a:p>
                      <a:pPr marL="0" marR="0" algn="r">
                        <a:spcBef>
                          <a:spcPts val="0"/>
                        </a:spcBef>
                        <a:spcAft>
                          <a:spcPts val="0"/>
                        </a:spcAft>
                      </a:pPr>
                      <a:r>
                        <a:rPr lang="en-US" sz="1600" dirty="0">
                          <a:solidFill>
                            <a:srgbClr val="000000"/>
                          </a:solidFill>
                          <a:effectLst/>
                          <a:latin typeface="Calibri"/>
                          <a:ea typeface="Times New Roman"/>
                        </a:rPr>
                        <a:t>70.00 </a:t>
                      </a:r>
                      <a:endParaRPr lang="en-US" sz="1600" dirty="0">
                        <a:effectLst/>
                        <a:latin typeface="Times New Roman"/>
                        <a:ea typeface="Times New Roman"/>
                      </a:endParaRPr>
                    </a:p>
                  </a:txBody>
                  <a:tcPr marL="68580" marR="68580" marT="0" marB="0" anchor="b">
                    <a:solidFill>
                      <a:schemeClr val="bg1"/>
                    </a:solidFill>
                  </a:tcPr>
                </a:tc>
                <a:tc>
                  <a:txBody>
                    <a:bodyPr/>
                    <a:lstStyle/>
                    <a:p>
                      <a:endParaRPr lang="en-US" sz="1600" dirty="0">
                        <a:effectLst/>
                        <a:latin typeface="Times New Roman"/>
                      </a:endParaRPr>
                    </a:p>
                  </a:txBody>
                  <a:tcPr marL="67889" marR="67889" marT="0" marB="0" anchor="b">
                    <a:solidFill>
                      <a:schemeClr val="bg1"/>
                    </a:solidFill>
                  </a:tcPr>
                </a:tc>
              </a:tr>
              <a:tr h="250767">
                <a:tc>
                  <a:txBody>
                    <a:bodyPr/>
                    <a:lstStyle/>
                    <a:p>
                      <a:endParaRPr lang="en-US" sz="1000" dirty="0">
                        <a:effectLst/>
                        <a:latin typeface="Times New Roman"/>
                      </a:endParaRPr>
                    </a:p>
                  </a:txBody>
                  <a:tcPr marL="67889" marR="67889" marT="0" marB="0" anchor="b">
                    <a:solidFill>
                      <a:schemeClr val="bg1"/>
                    </a:solidFill>
                  </a:tcPr>
                </a:tc>
                <a:tc>
                  <a:txBody>
                    <a:bodyPr/>
                    <a:lstStyle/>
                    <a:p>
                      <a:pPr marL="0" marR="0">
                        <a:spcBef>
                          <a:spcPts val="0"/>
                        </a:spcBef>
                        <a:spcAft>
                          <a:spcPts val="0"/>
                        </a:spcAft>
                      </a:pPr>
                      <a:r>
                        <a:rPr lang="en-US" sz="1600" dirty="0" smtClean="0">
                          <a:solidFill>
                            <a:srgbClr val="000000"/>
                          </a:solidFill>
                          <a:effectLst/>
                          <a:latin typeface="Calibri"/>
                          <a:ea typeface="Times New Roman"/>
                        </a:rPr>
                        <a:t>Net </a:t>
                      </a:r>
                      <a:r>
                        <a:rPr lang="en-US" sz="1600" dirty="0">
                          <a:solidFill>
                            <a:srgbClr val="000000"/>
                          </a:solidFill>
                          <a:effectLst/>
                          <a:latin typeface="Calibri"/>
                          <a:ea typeface="Times New Roman"/>
                        </a:rPr>
                        <a:t>Cash Flow</a:t>
                      </a:r>
                      <a:endParaRPr lang="en-US" sz="1600" dirty="0">
                        <a:effectLst/>
                        <a:latin typeface="Times New Roman"/>
                        <a:ea typeface="Times New Roman"/>
                      </a:endParaRPr>
                    </a:p>
                  </a:txBody>
                  <a:tcPr marL="68580" marR="68580" marT="0" marB="0" anchor="b">
                    <a:solidFill>
                      <a:schemeClr val="bg1"/>
                    </a:solidFill>
                  </a:tcPr>
                </a:tc>
                <a:tc>
                  <a:txBody>
                    <a:bodyPr/>
                    <a:lstStyle/>
                    <a:p>
                      <a:endParaRPr lang="en-US" sz="1600" dirty="0">
                        <a:effectLst/>
                        <a:latin typeface="Times New Roman"/>
                      </a:endParaRPr>
                    </a:p>
                  </a:txBody>
                  <a:tcPr marL="68580" marR="68580" marT="0" marB="0" anchor="b"/>
                </a:tc>
                <a:tc>
                  <a:txBody>
                    <a:bodyPr/>
                    <a:lstStyle/>
                    <a:p>
                      <a:endParaRPr lang="en-US" sz="1600" dirty="0">
                        <a:effectLst/>
                        <a:latin typeface="Times New Roman"/>
                      </a:endParaRPr>
                    </a:p>
                  </a:txBody>
                  <a:tcPr marL="68580" marR="68580" marT="0" marB="0" anchor="b">
                    <a:solidFill>
                      <a:schemeClr val="bg1"/>
                    </a:solidFill>
                  </a:tcPr>
                </a:tc>
                <a:tc>
                  <a:txBody>
                    <a:bodyPr/>
                    <a:lstStyle/>
                    <a:p>
                      <a:endParaRPr lang="en-US" sz="1600" dirty="0">
                        <a:effectLst/>
                        <a:latin typeface="Times New Roman"/>
                      </a:endParaRPr>
                    </a:p>
                  </a:txBody>
                  <a:tcPr marL="68580" marR="68580" marT="0" marB="0" anchor="b">
                    <a:solidFill>
                      <a:schemeClr val="bg1"/>
                    </a:solidFill>
                  </a:tcPr>
                </a:tc>
                <a:tc>
                  <a:txBody>
                    <a:bodyPr/>
                    <a:lstStyle/>
                    <a:p>
                      <a:pPr marL="0" marR="0" algn="r">
                        <a:spcBef>
                          <a:spcPts val="0"/>
                        </a:spcBef>
                        <a:spcAft>
                          <a:spcPts val="0"/>
                        </a:spcAft>
                      </a:pPr>
                      <a:r>
                        <a:rPr lang="en-US" sz="1600" dirty="0">
                          <a:solidFill>
                            <a:srgbClr val="000000"/>
                          </a:solidFill>
                          <a:effectLst/>
                          <a:latin typeface="Calibri"/>
                          <a:ea typeface="Times New Roman"/>
                        </a:rPr>
                        <a:t>(6.20)</a:t>
                      </a:r>
                      <a:endParaRPr lang="en-US" sz="1600" dirty="0">
                        <a:effectLst/>
                        <a:latin typeface="Times New Roman"/>
                        <a:ea typeface="Times New Roman"/>
                      </a:endParaRPr>
                    </a:p>
                  </a:txBody>
                  <a:tcPr marL="68580" marR="68580" marT="0" marB="0" anchor="b">
                    <a:solidFill>
                      <a:schemeClr val="bg1"/>
                    </a:solidFill>
                  </a:tcPr>
                </a:tc>
                <a:tc>
                  <a:txBody>
                    <a:bodyPr/>
                    <a:lstStyle/>
                    <a:p>
                      <a:endParaRPr lang="en-US" sz="1600" dirty="0">
                        <a:effectLst/>
                        <a:latin typeface="Times New Roman"/>
                      </a:endParaRPr>
                    </a:p>
                  </a:txBody>
                  <a:tcPr marL="67889" marR="67889" marT="0" marB="0" anchor="b">
                    <a:solidFill>
                      <a:schemeClr val="bg1"/>
                    </a:solidFill>
                  </a:tcPr>
                </a:tc>
              </a:tr>
              <a:tr h="250767">
                <a:tc>
                  <a:txBody>
                    <a:bodyPr/>
                    <a:lstStyle/>
                    <a:p>
                      <a:endParaRPr lang="en-US" sz="1000" dirty="0">
                        <a:effectLst/>
                        <a:latin typeface="Times New Roman"/>
                      </a:endParaRPr>
                    </a:p>
                  </a:txBody>
                  <a:tcPr marL="67889" marR="67889" marT="0" marB="0" anchor="b">
                    <a:solidFill>
                      <a:schemeClr val="bg1"/>
                    </a:solidFill>
                  </a:tcPr>
                </a:tc>
                <a:tc>
                  <a:txBody>
                    <a:bodyPr/>
                    <a:lstStyle/>
                    <a:p>
                      <a:pPr marL="0" marR="0">
                        <a:spcBef>
                          <a:spcPts val="0"/>
                        </a:spcBef>
                        <a:spcAft>
                          <a:spcPts val="0"/>
                        </a:spcAft>
                      </a:pPr>
                      <a:r>
                        <a:rPr lang="en-US" sz="1600" dirty="0">
                          <a:solidFill>
                            <a:srgbClr val="000000"/>
                          </a:solidFill>
                          <a:effectLst/>
                          <a:latin typeface="Calibri"/>
                          <a:ea typeface="Times New Roman"/>
                        </a:rPr>
                        <a:t>Ending Cash Balance</a:t>
                      </a:r>
                      <a:endParaRPr lang="en-US" sz="1600" dirty="0">
                        <a:effectLst/>
                        <a:latin typeface="Times New Roman"/>
                        <a:ea typeface="Times New Roman"/>
                      </a:endParaRPr>
                    </a:p>
                  </a:txBody>
                  <a:tcPr marL="68580" marR="68580" marT="0" marB="0" anchor="b">
                    <a:solidFill>
                      <a:schemeClr val="bg1"/>
                    </a:solidFill>
                  </a:tcPr>
                </a:tc>
                <a:tc>
                  <a:txBody>
                    <a:bodyPr/>
                    <a:lstStyle/>
                    <a:p>
                      <a:endParaRPr lang="en-US" sz="1600" dirty="0">
                        <a:effectLst/>
                        <a:latin typeface="Times New Roman"/>
                      </a:endParaRPr>
                    </a:p>
                  </a:txBody>
                  <a:tcPr marL="68580" marR="68580" marT="0" marB="0" anchor="b">
                    <a:solidFill>
                      <a:schemeClr val="bg1"/>
                    </a:solidFill>
                  </a:tcPr>
                </a:tc>
                <a:tc>
                  <a:txBody>
                    <a:bodyPr/>
                    <a:lstStyle/>
                    <a:p>
                      <a:endParaRPr lang="en-US" sz="1600" dirty="0">
                        <a:effectLst/>
                        <a:latin typeface="Times New Roman"/>
                      </a:endParaRPr>
                    </a:p>
                  </a:txBody>
                  <a:tcPr marL="68580" marR="68580" marT="0" marB="0" anchor="b">
                    <a:solidFill>
                      <a:schemeClr val="bg1"/>
                    </a:solidFill>
                  </a:tcPr>
                </a:tc>
                <a:tc>
                  <a:txBody>
                    <a:bodyPr/>
                    <a:lstStyle/>
                    <a:p>
                      <a:endParaRPr lang="en-US" sz="1600" dirty="0">
                        <a:effectLst/>
                        <a:latin typeface="Times New Roman"/>
                      </a:endParaRPr>
                    </a:p>
                  </a:txBody>
                  <a:tcPr marL="68580" marR="68580" marT="0" marB="0" anchor="b">
                    <a:solidFill>
                      <a:schemeClr val="bg1"/>
                    </a:solidFill>
                  </a:tcPr>
                </a:tc>
                <a:tc>
                  <a:txBody>
                    <a:bodyPr/>
                    <a:lstStyle/>
                    <a:p>
                      <a:pPr marL="0" marR="0" algn="r">
                        <a:spcBef>
                          <a:spcPts val="0"/>
                        </a:spcBef>
                        <a:spcAft>
                          <a:spcPts val="0"/>
                        </a:spcAft>
                      </a:pPr>
                      <a:r>
                        <a:rPr lang="en-US" sz="1600" dirty="0">
                          <a:solidFill>
                            <a:srgbClr val="000000"/>
                          </a:solidFill>
                          <a:effectLst/>
                          <a:latin typeface="Calibri"/>
                          <a:ea typeface="Times New Roman"/>
                        </a:rPr>
                        <a:t>$98.80 </a:t>
                      </a:r>
                      <a:endParaRPr lang="en-US" sz="1600" dirty="0">
                        <a:effectLst/>
                        <a:latin typeface="Times New Roman"/>
                        <a:ea typeface="Times New Roman"/>
                      </a:endParaRPr>
                    </a:p>
                  </a:txBody>
                  <a:tcPr marL="68580" marR="68580" marT="0" marB="0" anchor="b">
                    <a:solidFill>
                      <a:schemeClr val="bg1"/>
                    </a:solidFill>
                  </a:tcPr>
                </a:tc>
                <a:tc>
                  <a:txBody>
                    <a:bodyPr/>
                    <a:lstStyle/>
                    <a:p>
                      <a:endParaRPr lang="en-US" sz="1600" dirty="0">
                        <a:effectLst/>
                        <a:latin typeface="Times New Roman"/>
                      </a:endParaRPr>
                    </a:p>
                  </a:txBody>
                  <a:tcPr marL="67889" marR="67889" marT="0" marB="0" anchor="b">
                    <a:solidFill>
                      <a:schemeClr val="bg1"/>
                    </a:solidFill>
                  </a:tcPr>
                </a:tc>
              </a:tr>
            </a:tbl>
          </a:graphicData>
        </a:graphic>
      </p:graphicFrame>
    </p:spTree>
    <p:extLst>
      <p:ext uri="{BB962C8B-B14F-4D97-AF65-F5344CB8AC3E}">
        <p14:creationId xmlns:p14="http://schemas.microsoft.com/office/powerpoint/2010/main" val="226526364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0" y="0"/>
            <a:ext cx="9144000" cy="788988"/>
          </a:xfrm>
          <a:solidFill>
            <a:schemeClr val="folHlink"/>
          </a:solidFill>
        </p:spPr>
        <p:txBody>
          <a:bodyPr/>
          <a:lstStyle/>
          <a:p>
            <a:pPr eaLnBrk="1" hangingPunct="1"/>
            <a:r>
              <a:rPr lang="en-US" sz="3600" dirty="0" smtClean="0"/>
              <a:t>Things to Remember…</a:t>
            </a:r>
          </a:p>
        </p:txBody>
      </p:sp>
      <p:sp>
        <p:nvSpPr>
          <p:cNvPr id="34819" name="Rectangle 3"/>
          <p:cNvSpPr>
            <a:spLocks noGrp="1" noChangeArrowheads="1"/>
          </p:cNvSpPr>
          <p:nvPr>
            <p:ph type="body" idx="1"/>
          </p:nvPr>
        </p:nvSpPr>
        <p:spPr>
          <a:xfrm>
            <a:off x="609600" y="914400"/>
            <a:ext cx="7924800" cy="5181600"/>
          </a:xfrm>
        </p:spPr>
        <p:txBody>
          <a:bodyPr/>
          <a:lstStyle/>
          <a:p>
            <a:pPr eaLnBrk="1" hangingPunct="1">
              <a:lnSpc>
                <a:spcPct val="90000"/>
              </a:lnSpc>
            </a:pPr>
            <a:r>
              <a:rPr lang="en-US" sz="2400" dirty="0" smtClean="0"/>
              <a:t>Financial modeling facilitates the process of valuation, deal structuring, and selection of the appropriate financing plan.</a:t>
            </a:r>
          </a:p>
          <a:p>
            <a:pPr eaLnBrk="1" hangingPunct="1">
              <a:lnSpc>
                <a:spcPct val="90000"/>
              </a:lnSpc>
            </a:pPr>
            <a:r>
              <a:rPr lang="en-US" sz="2400" dirty="0" smtClean="0"/>
              <a:t>The process entails the following four steps:</a:t>
            </a:r>
          </a:p>
          <a:p>
            <a:pPr lvl="1" eaLnBrk="1" hangingPunct="1">
              <a:lnSpc>
                <a:spcPct val="90000"/>
              </a:lnSpc>
            </a:pPr>
            <a:r>
              <a:rPr lang="en-US" sz="2400" dirty="0" smtClean="0"/>
              <a:t>Step </a:t>
            </a:r>
            <a:r>
              <a:rPr lang="en-US" sz="2400" dirty="0"/>
              <a:t>1: Construct historical financial statements for Acquirer and Target and determine key value </a:t>
            </a:r>
            <a:r>
              <a:rPr lang="en-US" sz="2400" dirty="0" smtClean="0"/>
              <a:t>drivers</a:t>
            </a:r>
          </a:p>
          <a:p>
            <a:pPr lvl="1" eaLnBrk="1" hangingPunct="1">
              <a:lnSpc>
                <a:spcPct val="90000"/>
              </a:lnSpc>
            </a:pPr>
            <a:r>
              <a:rPr lang="en-US" sz="2400" dirty="0" smtClean="0"/>
              <a:t>Step </a:t>
            </a:r>
            <a:r>
              <a:rPr lang="en-US" sz="2400" dirty="0"/>
              <a:t>2: Project Target and Acquirer financials and determine their standalone </a:t>
            </a:r>
            <a:r>
              <a:rPr lang="en-US" sz="2400" dirty="0" smtClean="0"/>
              <a:t>value</a:t>
            </a:r>
          </a:p>
          <a:p>
            <a:pPr lvl="1" eaLnBrk="1" hangingPunct="1">
              <a:lnSpc>
                <a:spcPct val="90000"/>
              </a:lnSpc>
            </a:pPr>
            <a:r>
              <a:rPr lang="en-US" sz="2400" dirty="0" smtClean="0"/>
              <a:t>Step </a:t>
            </a:r>
            <a:r>
              <a:rPr lang="en-US" sz="2400" dirty="0"/>
              <a:t>3: Estimate the value of the combined firms (“Newco), including the effects of synergy &amp; deal </a:t>
            </a:r>
            <a:r>
              <a:rPr lang="en-US" sz="2400" dirty="0" smtClean="0"/>
              <a:t>terms.</a:t>
            </a:r>
          </a:p>
          <a:p>
            <a:pPr lvl="1" eaLnBrk="1" hangingPunct="1">
              <a:lnSpc>
                <a:spcPct val="90000"/>
              </a:lnSpc>
            </a:pPr>
            <a:r>
              <a:rPr lang="en-US" sz="2400" dirty="0" smtClean="0"/>
              <a:t>Step </a:t>
            </a:r>
            <a:r>
              <a:rPr lang="en-US" sz="2400" dirty="0"/>
              <a:t>4: Determine the appropriateness of the offer price and Newco’s post-transaction capital structure.</a:t>
            </a:r>
          </a:p>
          <a:p>
            <a:pPr eaLnBrk="1" hangingPunct="1">
              <a:lnSpc>
                <a:spcPct val="90000"/>
              </a:lnSpc>
            </a:pPr>
            <a:endParaRPr lang="en-US" sz="16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0" y="0"/>
            <a:ext cx="9144000" cy="990600"/>
          </a:xfrm>
          <a:solidFill>
            <a:srgbClr val="92D050"/>
          </a:solidFill>
        </p:spPr>
        <p:txBody>
          <a:bodyPr/>
          <a:lstStyle/>
          <a:p>
            <a:r>
              <a:rPr lang="en-US" sz="3200" dirty="0" smtClean="0"/>
              <a:t>Financial Models Help Answer Key Valuation, Financing, and Deal Structuring Questions</a:t>
            </a:r>
          </a:p>
        </p:txBody>
      </p:sp>
      <p:sp>
        <p:nvSpPr>
          <p:cNvPr id="6147" name="Content Placeholder 2"/>
          <p:cNvSpPr>
            <a:spLocks noGrp="1"/>
          </p:cNvSpPr>
          <p:nvPr>
            <p:ph idx="1"/>
          </p:nvPr>
        </p:nvSpPr>
        <p:spPr>
          <a:xfrm>
            <a:off x="152400" y="1143000"/>
            <a:ext cx="8915400" cy="5486400"/>
          </a:xfrm>
        </p:spPr>
        <p:txBody>
          <a:bodyPr/>
          <a:lstStyle/>
          <a:p>
            <a:r>
              <a:rPr lang="en-US" sz="1800" dirty="0" smtClean="0"/>
              <a:t>Valuation</a:t>
            </a:r>
          </a:p>
          <a:p>
            <a:pPr lvl="1"/>
            <a:r>
              <a:rPr lang="en-US" sz="1800" dirty="0" smtClean="0"/>
              <a:t>What are the key drivers of firm value?</a:t>
            </a:r>
          </a:p>
          <a:p>
            <a:pPr lvl="1"/>
            <a:r>
              <a:rPr lang="en-US" sz="1800" dirty="0" smtClean="0"/>
              <a:t>How much is the target company worth without the effects of synergy?</a:t>
            </a:r>
          </a:p>
          <a:p>
            <a:pPr lvl="1"/>
            <a:r>
              <a:rPr lang="en-US" sz="1800" dirty="0" smtClean="0"/>
              <a:t>What is the value of expected synergy?</a:t>
            </a:r>
          </a:p>
          <a:p>
            <a:pPr lvl="1"/>
            <a:r>
              <a:rPr lang="en-US" sz="1800" dirty="0" smtClean="0"/>
              <a:t>What is the maximum price the acquirer should pay</a:t>
            </a:r>
            <a:r>
              <a:rPr lang="en-US" sz="1800" u="sng" dirty="0" smtClean="0"/>
              <a:t> </a:t>
            </a:r>
            <a:r>
              <a:rPr lang="en-US" sz="1800" dirty="0" smtClean="0"/>
              <a:t>for the target firm?</a:t>
            </a:r>
          </a:p>
          <a:p>
            <a:r>
              <a:rPr lang="en-US" sz="1800" dirty="0" smtClean="0"/>
              <a:t>Financing</a:t>
            </a:r>
          </a:p>
          <a:p>
            <a:pPr lvl="1"/>
            <a:r>
              <a:rPr lang="en-US" sz="1800" dirty="0" smtClean="0"/>
              <a:t>Can the proposed purchase price be financed?</a:t>
            </a:r>
          </a:p>
          <a:p>
            <a:pPr lvl="1"/>
            <a:r>
              <a:rPr lang="en-US" sz="1800" dirty="0" smtClean="0"/>
              <a:t>What combination of potential sources of funds provides the lowest cost of funds for the acquirer, subject to existing loan covenants?</a:t>
            </a:r>
          </a:p>
          <a:p>
            <a:r>
              <a:rPr lang="en-US" sz="1800" dirty="0" smtClean="0"/>
              <a:t>Deal Structuring</a:t>
            </a:r>
          </a:p>
          <a:p>
            <a:pPr lvl="1"/>
            <a:r>
              <a:rPr lang="en-US" sz="1800" dirty="0"/>
              <a:t>What is the impact on financial performance and valuation if </a:t>
            </a:r>
            <a:r>
              <a:rPr lang="en-US" sz="1800" dirty="0" smtClean="0"/>
              <a:t>an acquirer </a:t>
            </a:r>
            <a:r>
              <a:rPr lang="en-US" sz="1800" dirty="0"/>
              <a:t>is willing to assume certain </a:t>
            </a:r>
            <a:r>
              <a:rPr lang="en-US" sz="1800" dirty="0" smtClean="0"/>
              <a:t>target </a:t>
            </a:r>
            <a:r>
              <a:rPr lang="en-US" sz="1800" dirty="0"/>
              <a:t>liabilities?</a:t>
            </a:r>
          </a:p>
          <a:p>
            <a:pPr lvl="1"/>
            <a:r>
              <a:rPr lang="en-US" sz="1800" dirty="0"/>
              <a:t>What is the impact on </a:t>
            </a:r>
            <a:r>
              <a:rPr lang="en-US" sz="1800" dirty="0" smtClean="0"/>
              <a:t>the acquirer’s </a:t>
            </a:r>
            <a:r>
              <a:rPr lang="en-US" sz="1800" dirty="0"/>
              <a:t>earnings per share of alternative forms of payment?</a:t>
            </a:r>
          </a:p>
          <a:p>
            <a:pPr lvl="1"/>
            <a:r>
              <a:rPr lang="en-US" sz="1800" dirty="0"/>
              <a:t>What are the implications of a purchase of stock versus a purchase of assets? </a:t>
            </a:r>
          </a:p>
          <a:p>
            <a:pPr lvl="1"/>
            <a:r>
              <a:rPr lang="en-US" sz="1800" dirty="0"/>
              <a:t>What is the distribution of ownership of the combined businesses between acquirer and target shareholders following closing</a:t>
            </a:r>
            <a:r>
              <a:rPr lang="en-US" sz="1800" dirty="0" smtClean="0"/>
              <a:t>?</a:t>
            </a:r>
            <a:endParaRPr lang="en-US" sz="1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rgbClr val="92D050"/>
          </a:solidFill>
        </p:spPr>
        <p:txBody>
          <a:bodyPr/>
          <a:lstStyle/>
          <a:p>
            <a:r>
              <a:rPr lang="en-US" sz="4000" dirty="0" smtClean="0"/>
              <a:t>Stock Versus Asset Purchase</a:t>
            </a:r>
            <a:endParaRPr lang="en-US" sz="4000" dirty="0"/>
          </a:p>
        </p:txBody>
      </p:sp>
      <p:sp>
        <p:nvSpPr>
          <p:cNvPr id="3" name="Content Placeholder 2"/>
          <p:cNvSpPr>
            <a:spLocks noGrp="1"/>
          </p:cNvSpPr>
          <p:nvPr>
            <p:ph idx="1"/>
          </p:nvPr>
        </p:nvSpPr>
        <p:spPr>
          <a:xfrm>
            <a:off x="76200" y="1143000"/>
            <a:ext cx="9067800" cy="5486400"/>
          </a:xfrm>
        </p:spPr>
        <p:txBody>
          <a:bodyPr/>
          <a:lstStyle/>
          <a:p>
            <a:r>
              <a:rPr lang="en-US" sz="2000" dirty="0" smtClean="0"/>
              <a:t>Stock purchases:</a:t>
            </a:r>
          </a:p>
          <a:p>
            <a:pPr lvl="1"/>
            <a:r>
              <a:rPr lang="en-US" sz="2000" i="1" dirty="0"/>
              <a:t>S</a:t>
            </a:r>
            <a:r>
              <a:rPr lang="en-US" sz="2000" i="1" dirty="0" smtClean="0"/>
              <a:t>tatutory </a:t>
            </a:r>
            <a:r>
              <a:rPr lang="en-US" sz="2000" i="1" dirty="0"/>
              <a:t>or direct </a:t>
            </a:r>
            <a:r>
              <a:rPr lang="en-US" sz="2000" i="1" dirty="0" smtClean="0"/>
              <a:t>merger</a:t>
            </a:r>
            <a:r>
              <a:rPr lang="en-US" sz="2000" dirty="0" smtClean="0"/>
              <a:t>: Acquirer and Target combine with one disappearing. Target shareholders receive cash or Acquirer stock for their shares. All target assets and liabilities transfer to </a:t>
            </a:r>
            <a:r>
              <a:rPr lang="en-US" sz="2000" dirty="0"/>
              <a:t>A</a:t>
            </a:r>
            <a:r>
              <a:rPr lang="en-US" sz="2000" dirty="0" smtClean="0"/>
              <a:t>cquirer by “rule of law.” </a:t>
            </a:r>
          </a:p>
          <a:p>
            <a:pPr lvl="1"/>
            <a:r>
              <a:rPr lang="en-US" sz="2000" i="1" dirty="0"/>
              <a:t>C</a:t>
            </a:r>
            <a:r>
              <a:rPr lang="en-US" sz="2000" i="1" dirty="0" smtClean="0"/>
              <a:t>ash-for-stock </a:t>
            </a:r>
            <a:r>
              <a:rPr lang="en-US" sz="2000" i="1" dirty="0"/>
              <a:t>or stock-for-stock </a:t>
            </a:r>
            <a:r>
              <a:rPr lang="en-US" sz="2000" i="1" dirty="0" smtClean="0"/>
              <a:t>transactions</a:t>
            </a:r>
            <a:r>
              <a:rPr lang="en-US" sz="2000" dirty="0" smtClean="0"/>
              <a:t>: Acquirer buys Target stock directly from Target’s </a:t>
            </a:r>
            <a:r>
              <a:rPr lang="en-US" sz="2000" dirty="0"/>
              <a:t>shareholders</a:t>
            </a:r>
            <a:r>
              <a:rPr lang="en-US" sz="2000" dirty="0" smtClean="0"/>
              <a:t>. If unable to buy all Target shares, Target becomes a </a:t>
            </a:r>
            <a:r>
              <a:rPr lang="en-US" sz="2000" dirty="0"/>
              <a:t>partially owned </a:t>
            </a:r>
            <a:r>
              <a:rPr lang="en-US" sz="2000" dirty="0" smtClean="0"/>
              <a:t>Acquirer subsidiary.</a:t>
            </a:r>
          </a:p>
          <a:p>
            <a:r>
              <a:rPr lang="en-US" sz="2000" dirty="0" smtClean="0"/>
              <a:t>Asset Purchases</a:t>
            </a:r>
          </a:p>
          <a:p>
            <a:pPr lvl="1"/>
            <a:r>
              <a:rPr lang="en-US" sz="2000" i="1" dirty="0"/>
              <a:t>C</a:t>
            </a:r>
            <a:r>
              <a:rPr lang="en-US" sz="2000" i="1" dirty="0" smtClean="0"/>
              <a:t>ash-for-assets acquisition</a:t>
            </a:r>
            <a:r>
              <a:rPr lang="en-US" sz="2000" dirty="0" smtClean="0"/>
              <a:t>: </a:t>
            </a:r>
            <a:r>
              <a:rPr lang="en-US" sz="2000" dirty="0"/>
              <a:t>A</a:t>
            </a:r>
            <a:r>
              <a:rPr lang="en-US" sz="2000" dirty="0" smtClean="0"/>
              <a:t>cquirer </a:t>
            </a:r>
            <a:r>
              <a:rPr lang="en-US" sz="2000" dirty="0"/>
              <a:t>pays cash for </a:t>
            </a:r>
            <a:r>
              <a:rPr lang="en-US" sz="2000" dirty="0" smtClean="0"/>
              <a:t>Target’s </a:t>
            </a:r>
            <a:r>
              <a:rPr lang="en-US" sz="2000" dirty="0"/>
              <a:t>assets and may </a:t>
            </a:r>
            <a:r>
              <a:rPr lang="en-US" sz="2000" dirty="0" smtClean="0"/>
              <a:t>assume responsibility for some </a:t>
            </a:r>
            <a:r>
              <a:rPr lang="en-US" sz="2000" dirty="0"/>
              <a:t>or all of </a:t>
            </a:r>
            <a:r>
              <a:rPr lang="en-US" sz="2000" dirty="0" smtClean="0"/>
              <a:t>Target’s </a:t>
            </a:r>
            <a:r>
              <a:rPr lang="en-US" sz="2000" dirty="0"/>
              <a:t>liabilities. </a:t>
            </a:r>
            <a:r>
              <a:rPr lang="en-US" sz="2000" dirty="0" smtClean="0"/>
              <a:t>If enough Target assets have been acquired, the target may be liquidated.</a:t>
            </a:r>
          </a:p>
          <a:p>
            <a:pPr lvl="1"/>
            <a:r>
              <a:rPr lang="en-US" sz="2000" i="1" dirty="0"/>
              <a:t>S</a:t>
            </a:r>
            <a:r>
              <a:rPr lang="en-US" sz="2000" i="1" dirty="0" smtClean="0"/>
              <a:t>tock-for-assets </a:t>
            </a:r>
            <a:r>
              <a:rPr lang="en-US" sz="2000" i="1" dirty="0"/>
              <a:t>transaction</a:t>
            </a:r>
            <a:r>
              <a:rPr lang="en-US" sz="2000" dirty="0"/>
              <a:t>, </a:t>
            </a:r>
            <a:r>
              <a:rPr lang="en-US" sz="2000" dirty="0" smtClean="0"/>
              <a:t>Target </a:t>
            </a:r>
            <a:r>
              <a:rPr lang="en-US" sz="2000" dirty="0"/>
              <a:t>shareholders receive </a:t>
            </a:r>
            <a:r>
              <a:rPr lang="en-US" sz="2000" dirty="0" smtClean="0"/>
              <a:t>Acquirer </a:t>
            </a:r>
            <a:r>
              <a:rPr lang="en-US" sz="2000" dirty="0"/>
              <a:t>stock in exchange for the </a:t>
            </a:r>
            <a:r>
              <a:rPr lang="en-US" sz="2000" dirty="0" smtClean="0"/>
              <a:t>Target’s </a:t>
            </a:r>
            <a:r>
              <a:rPr lang="en-US" sz="2000" dirty="0"/>
              <a:t>assets and assumed liabilities. In a second stage, </a:t>
            </a:r>
            <a:r>
              <a:rPr lang="en-US" sz="2000" dirty="0" smtClean="0"/>
              <a:t>Target dissolves </a:t>
            </a:r>
            <a:r>
              <a:rPr lang="en-US" sz="2000" dirty="0"/>
              <a:t>leaving its shareholders with </a:t>
            </a:r>
            <a:r>
              <a:rPr lang="en-US" sz="2000" dirty="0" smtClean="0"/>
              <a:t>Acquirer </a:t>
            </a:r>
            <a:r>
              <a:rPr lang="en-US" sz="2000" dirty="0"/>
              <a:t>stock. </a:t>
            </a:r>
          </a:p>
        </p:txBody>
      </p:sp>
    </p:spTree>
    <p:extLst>
      <p:ext uri="{BB962C8B-B14F-4D97-AF65-F5344CB8AC3E}">
        <p14:creationId xmlns:p14="http://schemas.microsoft.com/office/powerpoint/2010/main" val="2724277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0" y="0"/>
            <a:ext cx="9144000" cy="1066800"/>
          </a:xfrm>
          <a:solidFill>
            <a:srgbClr val="92D050"/>
          </a:solidFill>
        </p:spPr>
        <p:txBody>
          <a:bodyPr/>
          <a:lstStyle/>
          <a:p>
            <a:r>
              <a:rPr lang="en-US" dirty="0" smtClean="0"/>
              <a:t>M&amp;A Model Overview</a:t>
            </a:r>
          </a:p>
        </p:txBody>
      </p:sp>
      <p:graphicFrame>
        <p:nvGraphicFramePr>
          <p:cNvPr id="3" name="Table 2"/>
          <p:cNvGraphicFramePr>
            <a:graphicFrameLocks noGrp="1"/>
          </p:cNvGraphicFramePr>
          <p:nvPr/>
        </p:nvGraphicFramePr>
        <p:xfrm>
          <a:off x="609600" y="3135313"/>
          <a:ext cx="7924800" cy="1457325"/>
        </p:xfrm>
        <a:graphic>
          <a:graphicData uri="http://schemas.openxmlformats.org/drawingml/2006/table">
            <a:tbl>
              <a:tblPr/>
              <a:tblGrid>
                <a:gridCol w="609600"/>
                <a:gridCol w="609600"/>
                <a:gridCol w="609600"/>
                <a:gridCol w="609600"/>
                <a:gridCol w="609600"/>
                <a:gridCol w="609600"/>
                <a:gridCol w="609600"/>
                <a:gridCol w="609600"/>
                <a:gridCol w="609600"/>
                <a:gridCol w="609600"/>
                <a:gridCol w="609600"/>
                <a:gridCol w="609600"/>
                <a:gridCol w="609600"/>
              </a:tblGrid>
              <a:tr h="161925">
                <a:tc>
                  <a:txBody>
                    <a:bodyPr/>
                    <a:lstStyle/>
                    <a:p>
                      <a:pPr algn="l" fontAlgn="b"/>
                      <a:endParaRPr lang="en-US" sz="1000" b="0" i="0" u="none" strike="noStrike" dirty="0">
                        <a:effectLst/>
                        <a:latin typeface="Arial"/>
                      </a:endParaRPr>
                    </a:p>
                  </a:txBody>
                  <a:tcPr marL="0" marR="0" marT="0" marB="0">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r>
              <a:tr h="161925">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r>
              <a:tr h="161925">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r>
              <a:tr h="161925">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r>
              <a:tr h="161925">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r>
              <a:tr h="161925">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r>
              <a:tr h="161925">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r>
              <a:tr h="161925">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r>
              <a:tr h="161925">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r>
            </a:tbl>
          </a:graphicData>
        </a:graphic>
      </p:graphicFrame>
      <p:graphicFrame>
        <p:nvGraphicFramePr>
          <p:cNvPr id="4" name="Diagram 3"/>
          <p:cNvGraphicFramePr/>
          <p:nvPr/>
        </p:nvGraphicFramePr>
        <p:xfrm>
          <a:off x="152400" y="1295400"/>
          <a:ext cx="8839199"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290" name="TextBox 4"/>
          <p:cNvSpPr txBox="1">
            <a:spLocks noChangeArrowheads="1"/>
          </p:cNvSpPr>
          <p:nvPr/>
        </p:nvSpPr>
        <p:spPr bwMode="auto">
          <a:xfrm>
            <a:off x="304800" y="6248400"/>
            <a:ext cx="86106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100" baseline="30000" dirty="0"/>
              <a:t>1</a:t>
            </a:r>
            <a:r>
              <a:rPr lang="en-US" sz="1100" dirty="0"/>
              <a:t>A standalone business is one which is not part of another firm and  whose cash flows reflect revenue at current market prices and costs include all those required to generate the level of reported revenues.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0" y="0"/>
            <a:ext cx="9144000" cy="1143000"/>
          </a:xfrm>
          <a:solidFill>
            <a:srgbClr val="92D050"/>
          </a:solidFill>
        </p:spPr>
        <p:txBody>
          <a:bodyPr/>
          <a:lstStyle/>
          <a:p>
            <a:r>
              <a:rPr lang="en-US" sz="4000" dirty="0" smtClean="0"/>
              <a:t>M&amp;A Model Value Drivers</a:t>
            </a:r>
          </a:p>
        </p:txBody>
      </p:sp>
      <p:sp>
        <p:nvSpPr>
          <p:cNvPr id="8195" name="Content Placeholder 2"/>
          <p:cNvSpPr>
            <a:spLocks noGrp="1"/>
          </p:cNvSpPr>
          <p:nvPr>
            <p:ph idx="1"/>
          </p:nvPr>
        </p:nvSpPr>
        <p:spPr>
          <a:xfrm>
            <a:off x="457200" y="1447800"/>
            <a:ext cx="8229600" cy="4678363"/>
          </a:xfrm>
        </p:spPr>
        <p:txBody>
          <a:bodyPr/>
          <a:lstStyle/>
          <a:p>
            <a:pPr>
              <a:spcBef>
                <a:spcPts val="1800"/>
              </a:spcBef>
            </a:pPr>
            <a:r>
              <a:rPr lang="en-US" sz="2400" dirty="0" smtClean="0"/>
              <a:t>Value drivers are variables which exert the greatest impact on firm value and  include the following:</a:t>
            </a:r>
          </a:p>
          <a:p>
            <a:pPr lvl="1">
              <a:spcBef>
                <a:spcPts val="1800"/>
              </a:spcBef>
            </a:pPr>
            <a:r>
              <a:rPr lang="en-US" sz="2400" dirty="0" smtClean="0"/>
              <a:t>Revenue growth rate</a:t>
            </a:r>
          </a:p>
          <a:p>
            <a:pPr lvl="1">
              <a:spcBef>
                <a:spcPts val="1800"/>
              </a:spcBef>
            </a:pPr>
            <a:r>
              <a:rPr lang="en-US" sz="2400" dirty="0" smtClean="0"/>
              <a:t>Cost of sales as a percent of sales</a:t>
            </a:r>
          </a:p>
          <a:p>
            <a:pPr lvl="1">
              <a:spcBef>
                <a:spcPts val="1800"/>
              </a:spcBef>
            </a:pPr>
            <a:r>
              <a:rPr lang="en-US" sz="2400" dirty="0" smtClean="0"/>
              <a:t>S,G,&amp;A as a percent of sales</a:t>
            </a:r>
          </a:p>
          <a:p>
            <a:pPr lvl="1">
              <a:spcBef>
                <a:spcPts val="1800"/>
              </a:spcBef>
            </a:pPr>
            <a:r>
              <a:rPr lang="en-US" sz="2400" dirty="0" smtClean="0"/>
              <a:t>WACC assumed during annual cash flow growth period (i.e., planning period)</a:t>
            </a:r>
          </a:p>
          <a:p>
            <a:pPr lvl="1">
              <a:spcBef>
                <a:spcPts val="1800"/>
              </a:spcBef>
            </a:pPr>
            <a:r>
              <a:rPr lang="en-US" sz="2400" dirty="0" smtClean="0"/>
              <a:t>WACC assumed during terminal period</a:t>
            </a:r>
          </a:p>
          <a:p>
            <a:pPr lvl="1">
              <a:spcBef>
                <a:spcPts val="1800"/>
              </a:spcBef>
            </a:pPr>
            <a:r>
              <a:rPr lang="en-US" sz="2400" dirty="0" smtClean="0"/>
              <a:t>Growth rate assumed during terminal period.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0"/>
            <a:ext cx="9144000" cy="1143000"/>
          </a:xfrm>
          <a:solidFill>
            <a:srgbClr val="92D050"/>
          </a:solidFill>
        </p:spPr>
        <p:txBody>
          <a:bodyPr/>
          <a:lstStyle/>
          <a:p>
            <a:r>
              <a:rPr lang="en-US" sz="3600" dirty="0" smtClean="0"/>
              <a:t>M&amp;A Model </a:t>
            </a:r>
            <a:br>
              <a:rPr lang="en-US" sz="3600" dirty="0" smtClean="0"/>
            </a:br>
            <a:r>
              <a:rPr lang="en-US" sz="3600" dirty="0" smtClean="0"/>
              <a:t>Worksheet Flow Diagram</a:t>
            </a:r>
          </a:p>
        </p:txBody>
      </p:sp>
      <p:sp>
        <p:nvSpPr>
          <p:cNvPr id="3" name="Rectangle 2"/>
          <p:cNvSpPr/>
          <p:nvPr/>
        </p:nvSpPr>
        <p:spPr>
          <a:xfrm>
            <a:off x="228600" y="2438400"/>
            <a:ext cx="1774825" cy="3200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200" b="1" dirty="0">
                <a:solidFill>
                  <a:schemeClr val="tx1"/>
                </a:solidFill>
              </a:rPr>
              <a:t>     Model Summary</a:t>
            </a:r>
            <a:r>
              <a:rPr lang="en-US" sz="1200" dirty="0">
                <a:solidFill>
                  <a:schemeClr val="tx1"/>
                </a:solidFill>
              </a:rPr>
              <a:t>:</a:t>
            </a:r>
          </a:p>
          <a:p>
            <a:pPr>
              <a:defRPr/>
            </a:pPr>
            <a:r>
              <a:rPr lang="en-US" sz="1200" dirty="0">
                <a:solidFill>
                  <a:schemeClr val="tx1"/>
                </a:solidFill>
              </a:rPr>
              <a:t>Deal terms</a:t>
            </a:r>
          </a:p>
          <a:p>
            <a:pPr>
              <a:defRPr/>
            </a:pPr>
            <a:r>
              <a:rPr lang="en-US" sz="1200" dirty="0">
                <a:solidFill>
                  <a:schemeClr val="tx1"/>
                </a:solidFill>
              </a:rPr>
              <a:t>Form of Payment</a:t>
            </a:r>
          </a:p>
          <a:p>
            <a:pPr>
              <a:defRPr/>
            </a:pPr>
            <a:r>
              <a:rPr lang="en-US" sz="1200" dirty="0">
                <a:solidFill>
                  <a:schemeClr val="tx1"/>
                </a:solidFill>
              </a:rPr>
              <a:t>Sources/uses of funds</a:t>
            </a:r>
          </a:p>
          <a:p>
            <a:pPr>
              <a:defRPr/>
            </a:pPr>
            <a:r>
              <a:rPr lang="en-US" sz="1200" dirty="0">
                <a:solidFill>
                  <a:schemeClr val="tx1"/>
                </a:solidFill>
              </a:rPr>
              <a:t>EPS Impact</a:t>
            </a:r>
          </a:p>
          <a:p>
            <a:pPr>
              <a:defRPr/>
            </a:pPr>
            <a:r>
              <a:rPr lang="en-US" sz="1200" dirty="0">
                <a:solidFill>
                  <a:schemeClr val="tx1"/>
                </a:solidFill>
              </a:rPr>
              <a:t>Projected synergy</a:t>
            </a:r>
          </a:p>
          <a:p>
            <a:pPr>
              <a:defRPr/>
            </a:pPr>
            <a:r>
              <a:rPr lang="en-US" sz="1200" dirty="0">
                <a:solidFill>
                  <a:schemeClr val="tx1"/>
                </a:solidFill>
              </a:rPr>
              <a:t>Key credit ratios</a:t>
            </a:r>
          </a:p>
          <a:p>
            <a:pPr>
              <a:defRPr/>
            </a:pPr>
            <a:r>
              <a:rPr lang="en-US" sz="1200" dirty="0">
                <a:solidFill>
                  <a:schemeClr val="tx1"/>
                </a:solidFill>
              </a:rPr>
              <a:t>Valuation estimates</a:t>
            </a:r>
          </a:p>
        </p:txBody>
      </p:sp>
      <p:sp>
        <p:nvSpPr>
          <p:cNvPr id="4" name="Rectangle 3"/>
          <p:cNvSpPr/>
          <p:nvPr/>
        </p:nvSpPr>
        <p:spPr>
          <a:xfrm>
            <a:off x="2209800" y="2908300"/>
            <a:ext cx="1516063" cy="2286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200" b="1" dirty="0">
                <a:solidFill>
                  <a:schemeClr val="tx1"/>
                </a:solidFill>
              </a:rPr>
              <a:t>Step 1</a:t>
            </a:r>
            <a:r>
              <a:rPr lang="en-US" sz="1200" dirty="0">
                <a:solidFill>
                  <a:schemeClr val="tx1"/>
                </a:solidFill>
              </a:rPr>
              <a:t>:  </a:t>
            </a:r>
          </a:p>
          <a:p>
            <a:pPr>
              <a:defRPr/>
            </a:pPr>
            <a:r>
              <a:rPr lang="en-US" sz="1200" dirty="0">
                <a:solidFill>
                  <a:schemeClr val="tx1"/>
                </a:solidFill>
              </a:rPr>
              <a:t> </a:t>
            </a:r>
            <a:r>
              <a:rPr lang="en-US" sz="1200" dirty="0" smtClean="0">
                <a:solidFill>
                  <a:schemeClr val="tx1"/>
                </a:solidFill>
              </a:rPr>
              <a:t>--Input Target and</a:t>
            </a:r>
          </a:p>
          <a:p>
            <a:pPr>
              <a:defRPr/>
            </a:pPr>
            <a:r>
              <a:rPr lang="en-US" sz="1200" dirty="0">
                <a:solidFill>
                  <a:schemeClr val="tx1"/>
                </a:solidFill>
              </a:rPr>
              <a:t> </a:t>
            </a:r>
            <a:r>
              <a:rPr lang="en-US" sz="1200" dirty="0" smtClean="0">
                <a:solidFill>
                  <a:schemeClr val="tx1"/>
                </a:solidFill>
              </a:rPr>
              <a:t>   Acquirer</a:t>
            </a:r>
            <a:endParaRPr lang="en-US" sz="1200" dirty="0">
              <a:solidFill>
                <a:schemeClr val="tx1"/>
              </a:solidFill>
            </a:endParaRPr>
          </a:p>
          <a:p>
            <a:pPr>
              <a:defRPr/>
            </a:pPr>
            <a:r>
              <a:rPr lang="en-US" sz="1200" dirty="0">
                <a:solidFill>
                  <a:schemeClr val="tx1"/>
                </a:solidFill>
              </a:rPr>
              <a:t>    historical </a:t>
            </a:r>
          </a:p>
          <a:p>
            <a:pPr>
              <a:defRPr/>
            </a:pPr>
            <a:r>
              <a:rPr lang="en-US" sz="1200" dirty="0">
                <a:solidFill>
                  <a:schemeClr val="tx1"/>
                </a:solidFill>
              </a:rPr>
              <a:t>    financial </a:t>
            </a:r>
            <a:r>
              <a:rPr lang="en-US" sz="1200" dirty="0" smtClean="0">
                <a:solidFill>
                  <a:schemeClr val="tx1"/>
                </a:solidFill>
              </a:rPr>
              <a:t> </a:t>
            </a:r>
          </a:p>
          <a:p>
            <a:pPr>
              <a:defRPr/>
            </a:pPr>
            <a:r>
              <a:rPr lang="en-US" sz="1200" dirty="0">
                <a:solidFill>
                  <a:schemeClr val="tx1"/>
                </a:solidFill>
              </a:rPr>
              <a:t> </a:t>
            </a:r>
            <a:r>
              <a:rPr lang="en-US" sz="1200" dirty="0" smtClean="0">
                <a:solidFill>
                  <a:schemeClr val="tx1"/>
                </a:solidFill>
              </a:rPr>
              <a:t>   statements</a:t>
            </a:r>
            <a:endParaRPr lang="en-US" sz="1200" dirty="0">
              <a:solidFill>
                <a:schemeClr val="tx1"/>
              </a:solidFill>
            </a:endParaRPr>
          </a:p>
          <a:p>
            <a:pPr>
              <a:defRPr/>
            </a:pPr>
            <a:r>
              <a:rPr lang="en-US" sz="1200" dirty="0">
                <a:solidFill>
                  <a:schemeClr val="tx1"/>
                </a:solidFill>
              </a:rPr>
              <a:t> --Determine key </a:t>
            </a:r>
          </a:p>
          <a:p>
            <a:pPr>
              <a:defRPr/>
            </a:pPr>
            <a:r>
              <a:rPr lang="en-US" sz="1200" dirty="0">
                <a:solidFill>
                  <a:schemeClr val="tx1"/>
                </a:solidFill>
              </a:rPr>
              <a:t>    value drivers</a:t>
            </a:r>
            <a:endParaRPr lang="en-US" sz="1200" dirty="0"/>
          </a:p>
        </p:txBody>
      </p:sp>
      <p:sp>
        <p:nvSpPr>
          <p:cNvPr id="5" name="Rectangle 4"/>
          <p:cNvSpPr/>
          <p:nvPr/>
        </p:nvSpPr>
        <p:spPr>
          <a:xfrm>
            <a:off x="4057650" y="2908300"/>
            <a:ext cx="1428750" cy="22987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1200" b="1" dirty="0">
              <a:solidFill>
                <a:schemeClr val="tx1"/>
              </a:solidFill>
            </a:endParaRPr>
          </a:p>
          <a:p>
            <a:pPr>
              <a:defRPr/>
            </a:pPr>
            <a:r>
              <a:rPr lang="en-US" sz="1200" b="1" dirty="0">
                <a:solidFill>
                  <a:schemeClr val="tx1"/>
                </a:solidFill>
              </a:rPr>
              <a:t>Step 2</a:t>
            </a:r>
            <a:r>
              <a:rPr lang="en-US" sz="1200" dirty="0">
                <a:solidFill>
                  <a:schemeClr val="tx1"/>
                </a:solidFill>
              </a:rPr>
              <a:t>: </a:t>
            </a:r>
          </a:p>
          <a:p>
            <a:pPr>
              <a:defRPr/>
            </a:pPr>
            <a:r>
              <a:rPr lang="en-US" sz="1200" dirty="0">
                <a:solidFill>
                  <a:schemeClr val="tx1"/>
                </a:solidFill>
              </a:rPr>
              <a:t>-- </a:t>
            </a:r>
            <a:r>
              <a:rPr lang="en-US" sz="1200" dirty="0" smtClean="0">
                <a:solidFill>
                  <a:schemeClr val="tx1"/>
                </a:solidFill>
              </a:rPr>
              <a:t>Input forecast </a:t>
            </a:r>
          </a:p>
          <a:p>
            <a:pPr>
              <a:defRPr/>
            </a:pPr>
            <a:r>
              <a:rPr lang="en-US" sz="1200" dirty="0">
                <a:solidFill>
                  <a:schemeClr val="tx1"/>
                </a:solidFill>
              </a:rPr>
              <a:t> </a:t>
            </a:r>
            <a:r>
              <a:rPr lang="en-US" sz="1200" dirty="0" smtClean="0">
                <a:solidFill>
                  <a:schemeClr val="tx1"/>
                </a:solidFill>
              </a:rPr>
              <a:t>  assumptions to</a:t>
            </a:r>
          </a:p>
          <a:p>
            <a:pPr>
              <a:defRPr/>
            </a:pPr>
            <a:r>
              <a:rPr lang="en-US" sz="1200" dirty="0">
                <a:solidFill>
                  <a:schemeClr val="tx1"/>
                </a:solidFill>
              </a:rPr>
              <a:t> </a:t>
            </a:r>
            <a:r>
              <a:rPr lang="en-US" sz="1200" dirty="0" smtClean="0">
                <a:solidFill>
                  <a:schemeClr val="tx1"/>
                </a:solidFill>
              </a:rPr>
              <a:t>  project Target </a:t>
            </a:r>
            <a:endParaRPr lang="en-US" sz="1200" dirty="0">
              <a:solidFill>
                <a:schemeClr val="tx1"/>
              </a:solidFill>
            </a:endParaRPr>
          </a:p>
          <a:p>
            <a:pPr>
              <a:defRPr/>
            </a:pPr>
            <a:r>
              <a:rPr lang="en-US" sz="1200" dirty="0">
                <a:solidFill>
                  <a:schemeClr val="tx1"/>
                </a:solidFill>
              </a:rPr>
              <a:t>   and Acquirer</a:t>
            </a:r>
          </a:p>
          <a:p>
            <a:pPr>
              <a:defRPr/>
            </a:pPr>
            <a:r>
              <a:rPr lang="en-US" sz="1200" dirty="0">
                <a:solidFill>
                  <a:schemeClr val="tx1"/>
                </a:solidFill>
              </a:rPr>
              <a:t>   financial </a:t>
            </a:r>
            <a:r>
              <a:rPr lang="en-US" sz="1200" dirty="0" smtClean="0">
                <a:solidFill>
                  <a:schemeClr val="tx1"/>
                </a:solidFill>
              </a:rPr>
              <a:t> </a:t>
            </a:r>
          </a:p>
          <a:p>
            <a:pPr>
              <a:defRPr/>
            </a:pPr>
            <a:r>
              <a:rPr lang="en-US" sz="1200" dirty="0">
                <a:solidFill>
                  <a:schemeClr val="tx1"/>
                </a:solidFill>
              </a:rPr>
              <a:t> </a:t>
            </a:r>
            <a:r>
              <a:rPr lang="en-US" sz="1200" dirty="0" smtClean="0">
                <a:solidFill>
                  <a:schemeClr val="tx1"/>
                </a:solidFill>
              </a:rPr>
              <a:t>   statements</a:t>
            </a:r>
            <a:endParaRPr lang="en-US" sz="1200" dirty="0">
              <a:solidFill>
                <a:schemeClr val="tx1"/>
              </a:solidFill>
            </a:endParaRPr>
          </a:p>
          <a:p>
            <a:pPr>
              <a:defRPr/>
            </a:pPr>
            <a:r>
              <a:rPr lang="en-US" sz="1200" dirty="0">
                <a:solidFill>
                  <a:schemeClr val="tx1"/>
                </a:solidFill>
              </a:rPr>
              <a:t>--Estimate </a:t>
            </a:r>
          </a:p>
          <a:p>
            <a:pPr>
              <a:defRPr/>
            </a:pPr>
            <a:r>
              <a:rPr lang="en-US" sz="1200" dirty="0">
                <a:solidFill>
                  <a:schemeClr val="tx1"/>
                </a:solidFill>
              </a:rPr>
              <a:t>   standalone </a:t>
            </a:r>
          </a:p>
          <a:p>
            <a:pPr>
              <a:defRPr/>
            </a:pPr>
            <a:r>
              <a:rPr lang="en-US" sz="1200" dirty="0">
                <a:solidFill>
                  <a:schemeClr val="tx1"/>
                </a:solidFill>
              </a:rPr>
              <a:t>   values</a:t>
            </a:r>
          </a:p>
        </p:txBody>
      </p:sp>
      <p:sp>
        <p:nvSpPr>
          <p:cNvPr id="6" name="Rectangle 5"/>
          <p:cNvSpPr/>
          <p:nvPr/>
        </p:nvSpPr>
        <p:spPr>
          <a:xfrm>
            <a:off x="5707063" y="2438400"/>
            <a:ext cx="1608137" cy="3200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1200" b="1" dirty="0">
              <a:solidFill>
                <a:schemeClr val="tx1"/>
              </a:solidFill>
            </a:endParaRPr>
          </a:p>
          <a:p>
            <a:pPr>
              <a:spcBef>
                <a:spcPts val="600"/>
              </a:spcBef>
              <a:defRPr/>
            </a:pPr>
            <a:r>
              <a:rPr lang="en-US" sz="1200" b="1" dirty="0">
                <a:solidFill>
                  <a:schemeClr val="tx1"/>
                </a:solidFill>
              </a:rPr>
              <a:t>Step 3</a:t>
            </a:r>
            <a:r>
              <a:rPr lang="en-US" sz="1200" dirty="0">
                <a:solidFill>
                  <a:schemeClr val="tx1"/>
                </a:solidFill>
              </a:rPr>
              <a:t>:</a:t>
            </a:r>
          </a:p>
          <a:p>
            <a:pPr>
              <a:defRPr/>
            </a:pPr>
            <a:r>
              <a:rPr lang="en-US" sz="1200" dirty="0">
                <a:solidFill>
                  <a:schemeClr val="tx1"/>
                </a:solidFill>
              </a:rPr>
              <a:t>--Estimate synergy</a:t>
            </a:r>
          </a:p>
          <a:p>
            <a:pPr>
              <a:defRPr/>
            </a:pPr>
            <a:r>
              <a:rPr lang="en-US" sz="1200" dirty="0">
                <a:solidFill>
                  <a:schemeClr val="tx1"/>
                </a:solidFill>
              </a:rPr>
              <a:t>--Create Newco </a:t>
            </a:r>
          </a:p>
          <a:p>
            <a:pPr>
              <a:defRPr/>
            </a:pPr>
            <a:r>
              <a:rPr lang="en-US" sz="1200" dirty="0">
                <a:solidFill>
                  <a:schemeClr val="tx1"/>
                </a:solidFill>
              </a:rPr>
              <a:t>   financials</a:t>
            </a:r>
          </a:p>
          <a:p>
            <a:pPr>
              <a:defRPr/>
            </a:pPr>
            <a:r>
              <a:rPr lang="en-US" sz="1200" dirty="0">
                <a:solidFill>
                  <a:schemeClr val="tx1"/>
                </a:solidFill>
              </a:rPr>
              <a:t>--Project financials </a:t>
            </a:r>
          </a:p>
          <a:p>
            <a:pPr>
              <a:defRPr/>
            </a:pPr>
            <a:r>
              <a:rPr lang="en-US" sz="1200" dirty="0">
                <a:solidFill>
                  <a:schemeClr val="tx1"/>
                </a:solidFill>
              </a:rPr>
              <a:t>    including synergy </a:t>
            </a:r>
          </a:p>
          <a:p>
            <a:pPr>
              <a:defRPr/>
            </a:pPr>
            <a:r>
              <a:rPr lang="en-US" sz="1200" dirty="0">
                <a:solidFill>
                  <a:schemeClr val="tx1"/>
                </a:solidFill>
              </a:rPr>
              <a:t>    &amp; deal terms</a:t>
            </a:r>
          </a:p>
        </p:txBody>
      </p:sp>
      <p:sp>
        <p:nvSpPr>
          <p:cNvPr id="7" name="Rectangle 6"/>
          <p:cNvSpPr/>
          <p:nvPr/>
        </p:nvSpPr>
        <p:spPr>
          <a:xfrm>
            <a:off x="7624763" y="2438400"/>
            <a:ext cx="1447800" cy="3200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ts val="600"/>
              </a:spcBef>
              <a:defRPr/>
            </a:pPr>
            <a:endParaRPr lang="en-US" sz="1200" b="1" dirty="0">
              <a:solidFill>
                <a:schemeClr val="tx1"/>
              </a:solidFill>
            </a:endParaRPr>
          </a:p>
          <a:p>
            <a:pPr>
              <a:spcBef>
                <a:spcPts val="0"/>
              </a:spcBef>
              <a:defRPr/>
            </a:pPr>
            <a:r>
              <a:rPr lang="en-US" sz="1200" b="1" dirty="0">
                <a:solidFill>
                  <a:schemeClr val="tx1"/>
                </a:solidFill>
              </a:rPr>
              <a:t>Step 4</a:t>
            </a:r>
            <a:r>
              <a:rPr lang="en-US" sz="1200" dirty="0">
                <a:solidFill>
                  <a:schemeClr val="tx1"/>
                </a:solidFill>
              </a:rPr>
              <a:t>: Determine appropriateness of offer price and Newco post-transaction capital structure. </a:t>
            </a:r>
          </a:p>
        </p:txBody>
      </p:sp>
      <p:cxnSp>
        <p:nvCxnSpPr>
          <p:cNvPr id="9" name="Straight Connector 8"/>
          <p:cNvCxnSpPr/>
          <p:nvPr/>
        </p:nvCxnSpPr>
        <p:spPr>
          <a:xfrm>
            <a:off x="1752600" y="5638800"/>
            <a:ext cx="0" cy="26987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752600" y="5908675"/>
            <a:ext cx="432911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6081713" y="5638800"/>
            <a:ext cx="0" cy="26987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227" name="TextBox 14"/>
          <p:cNvSpPr txBox="1">
            <a:spLocks noChangeArrowheads="1"/>
          </p:cNvSpPr>
          <p:nvPr/>
        </p:nvSpPr>
        <p:spPr bwMode="auto">
          <a:xfrm>
            <a:off x="2286000" y="5994400"/>
            <a:ext cx="1981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dirty="0"/>
              <a:t>Synergy Data Inputs</a:t>
            </a:r>
          </a:p>
        </p:txBody>
      </p:sp>
      <p:cxnSp>
        <p:nvCxnSpPr>
          <p:cNvPr id="20" name="Straight Connector 19"/>
          <p:cNvCxnSpPr/>
          <p:nvPr/>
        </p:nvCxnSpPr>
        <p:spPr>
          <a:xfrm>
            <a:off x="1371600" y="5638800"/>
            <a:ext cx="0" cy="63182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371600" y="6270625"/>
            <a:ext cx="6629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8001000" y="5638800"/>
            <a:ext cx="0" cy="63182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231" name="TextBox 25"/>
          <p:cNvSpPr txBox="1">
            <a:spLocks noChangeArrowheads="1"/>
          </p:cNvSpPr>
          <p:nvPr/>
        </p:nvSpPr>
        <p:spPr bwMode="auto">
          <a:xfrm>
            <a:off x="3725863" y="6299200"/>
            <a:ext cx="19812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dirty="0"/>
              <a:t>Capital Structure Inputs</a:t>
            </a:r>
          </a:p>
        </p:txBody>
      </p:sp>
      <p:cxnSp>
        <p:nvCxnSpPr>
          <p:cNvPr id="47" name="Straight Arrow Connector 46"/>
          <p:cNvCxnSpPr/>
          <p:nvPr/>
        </p:nvCxnSpPr>
        <p:spPr>
          <a:xfrm>
            <a:off x="5478463" y="4044950"/>
            <a:ext cx="228600" cy="127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flipV="1">
            <a:off x="1905000" y="2209800"/>
            <a:ext cx="0" cy="228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1905000" y="2214563"/>
            <a:ext cx="4191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a:off x="6096000" y="2209800"/>
            <a:ext cx="0" cy="228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236" name="TextBox 57"/>
          <p:cNvSpPr txBox="1">
            <a:spLocks noChangeArrowheads="1"/>
          </p:cNvSpPr>
          <p:nvPr/>
        </p:nvSpPr>
        <p:spPr bwMode="auto">
          <a:xfrm>
            <a:off x="2800350" y="1898650"/>
            <a:ext cx="2514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dirty="0"/>
              <a:t>          Deal Payment Terms</a:t>
            </a:r>
          </a:p>
        </p:txBody>
      </p:sp>
      <p:cxnSp>
        <p:nvCxnSpPr>
          <p:cNvPr id="60" name="Straight Connector 59"/>
          <p:cNvCxnSpPr/>
          <p:nvPr/>
        </p:nvCxnSpPr>
        <p:spPr>
          <a:xfrm flipV="1">
            <a:off x="7988300" y="1893888"/>
            <a:ext cx="0" cy="55721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flipH="1">
            <a:off x="1752600" y="1898650"/>
            <a:ext cx="62357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a:off x="1752600" y="1889125"/>
            <a:ext cx="0" cy="56197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240" name="TextBox 67"/>
          <p:cNvSpPr txBox="1">
            <a:spLocks noChangeArrowheads="1"/>
          </p:cNvSpPr>
          <p:nvPr/>
        </p:nvSpPr>
        <p:spPr bwMode="auto">
          <a:xfrm>
            <a:off x="3433763" y="1604963"/>
            <a:ext cx="29622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dirty="0"/>
              <a:t>Valuation, EPS Impact, &amp; Credit Ratios</a:t>
            </a:r>
          </a:p>
        </p:txBody>
      </p:sp>
      <p:cxnSp>
        <p:nvCxnSpPr>
          <p:cNvPr id="32" name="Straight Arrow Connector 31"/>
          <p:cNvCxnSpPr>
            <a:stCxn id="4" idx="3"/>
            <a:endCxn id="5" idx="1"/>
          </p:cNvCxnSpPr>
          <p:nvPr/>
        </p:nvCxnSpPr>
        <p:spPr>
          <a:xfrm>
            <a:off x="3725863" y="4051300"/>
            <a:ext cx="331787" cy="635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6" idx="3"/>
            <a:endCxn id="7" idx="1"/>
          </p:cNvCxnSpPr>
          <p:nvPr/>
        </p:nvCxnSpPr>
        <p:spPr>
          <a:xfrm>
            <a:off x="7315200" y="4038600"/>
            <a:ext cx="309563"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5977</TotalTime>
  <Words>6481</Words>
  <Application>Microsoft Office PowerPoint</Application>
  <PresentationFormat>On-screen Show (4:3)</PresentationFormat>
  <Paragraphs>1840</Paragraphs>
  <Slides>47</Slides>
  <Notes>46</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Default Design</vt:lpstr>
      <vt:lpstr>APPLYING FINANCIAL MODELS To Value, Structure, and Negotiate  Stock and Asset Purchases </vt:lpstr>
      <vt:lpstr>PowerPoint Presentation</vt:lpstr>
      <vt:lpstr>PowerPoint Presentation</vt:lpstr>
      <vt:lpstr>Learning Objectives</vt:lpstr>
      <vt:lpstr>Financial Models Help Answer Key Valuation, Financing, and Deal Structuring Questions</vt:lpstr>
      <vt:lpstr>Stock Versus Asset Purchase</vt:lpstr>
      <vt:lpstr>M&amp;A Model Overview</vt:lpstr>
      <vt:lpstr>M&amp;A Model Value Drivers</vt:lpstr>
      <vt:lpstr>M&amp;A Model  Worksheet Flow Diagram</vt:lpstr>
      <vt:lpstr>M&amp;A Model Worksheets</vt:lpstr>
      <vt:lpstr>Model Balancing Mechanism</vt:lpstr>
      <vt:lpstr>Input Versus Formula Model Cells</vt:lpstr>
      <vt:lpstr>Using the M&amp;A Model</vt:lpstr>
      <vt:lpstr>Step 1: Construct Historical Financial Statements and Determine Key Value Drivers</vt:lpstr>
      <vt:lpstr>Target Historical Income Statement</vt:lpstr>
      <vt:lpstr>Step 2: Project Acquirer and Target Financials and Estimate Standalone Values</vt:lpstr>
      <vt:lpstr>Applying the 5-Forces Model to Project Acquirer and Target Firm Financial Performance</vt:lpstr>
      <vt:lpstr>Target Assumptions Worksheet</vt:lpstr>
      <vt:lpstr>Practice Exercise 1</vt:lpstr>
      <vt:lpstr>Practice Exercise 2</vt:lpstr>
      <vt:lpstr>Step 3: Estimate the Value of Newco, Including Synergy</vt:lpstr>
      <vt:lpstr>Quick Quiz</vt:lpstr>
      <vt:lpstr>Summary Worksheet: Deal Terms</vt:lpstr>
      <vt:lpstr>Newco Assumptions Worksheet</vt:lpstr>
      <vt:lpstr>Summary Worksheet:  Newco Synergy Inputs</vt:lpstr>
      <vt:lpstr>Newco Income Statement Worksheet</vt:lpstr>
      <vt:lpstr>Practice Exercise 3</vt:lpstr>
      <vt:lpstr>Step 4: Determine Appropriateness of Offer Price &amp; Post-Transaction Capital Structure </vt:lpstr>
      <vt:lpstr>Determining the Offer Price</vt:lpstr>
      <vt:lpstr>Determining the Offer Price, Premium, and Purchase Price Multiple: An Example</vt:lpstr>
      <vt:lpstr>Summary Worksheet (Performance Metrics):  Newco EPS, Valuation &amp; Key Credit Ratios</vt:lpstr>
      <vt:lpstr>Summary Worksheet: Deal Financing</vt:lpstr>
      <vt:lpstr>Newco Balance Sheet Worksheet</vt:lpstr>
      <vt:lpstr>Practice Exercise 4</vt:lpstr>
      <vt:lpstr>Practice Exercise 5</vt:lpstr>
      <vt:lpstr>Calculating Offer Price Per Share and Target’s Equity Value Under Alternative Payment Scenarios</vt:lpstr>
      <vt:lpstr>Calculating Post-Merger EPS  in a Cash &amp; Stock Transaction: Practice Exercise 6</vt:lpstr>
      <vt:lpstr>Calculating the Target’s Fully Diluted Shares Outstanding and Adjusting Equity Value (If Converted Method)</vt:lpstr>
      <vt:lpstr>Calculating Fully Diluted Shares Outstanding: Options</vt:lpstr>
      <vt:lpstr>Calculating Fully Diluted Shares Outstanding: Convertible Debt</vt:lpstr>
      <vt:lpstr>Calculating Fully Diluted Shares Outstanding: Convertible Preferred</vt:lpstr>
      <vt:lpstr>Modeling An Asset Purchase</vt:lpstr>
      <vt:lpstr>Asset Purchase Illustration</vt:lpstr>
      <vt:lpstr>Asset Purchase: Acquirer Income Statement Adjustments</vt:lpstr>
      <vt:lpstr>Asset Purchase: Acquirer Balance Sheet Adjustments</vt:lpstr>
      <vt:lpstr>Asset Purchase: Acquirer Cash Flow Statement Adjustments</vt:lpstr>
      <vt:lpstr>Things to Remember…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Financial Modeling Techniques to Value and Structure Mergers &amp; Acquisitions</dc:title>
  <dc:creator>Donald M. DePamphilis</dc:creator>
  <cp:lastModifiedBy>Donald DePamphilis</cp:lastModifiedBy>
  <cp:revision>444</cp:revision>
  <cp:lastPrinted>2014-10-23T22:13:44Z</cp:lastPrinted>
  <dcterms:created xsi:type="dcterms:W3CDTF">2003-07-15T21:16:25Z</dcterms:created>
  <dcterms:modified xsi:type="dcterms:W3CDTF">2014-12-17T21:45:41Z</dcterms:modified>
</cp:coreProperties>
</file>