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30"/>
  </p:notesMasterIdLst>
  <p:sldIdLst>
    <p:sldId id="256" r:id="rId2"/>
    <p:sldId id="300" r:id="rId3"/>
    <p:sldId id="400" r:id="rId4"/>
    <p:sldId id="399" r:id="rId5"/>
    <p:sldId id="310" r:id="rId6"/>
    <p:sldId id="398" r:id="rId7"/>
    <p:sldId id="377" r:id="rId8"/>
    <p:sldId id="380" r:id="rId9"/>
    <p:sldId id="381" r:id="rId10"/>
    <p:sldId id="401" r:id="rId11"/>
    <p:sldId id="402" r:id="rId12"/>
    <p:sldId id="382" r:id="rId13"/>
    <p:sldId id="383" r:id="rId14"/>
    <p:sldId id="337" r:id="rId15"/>
    <p:sldId id="385" r:id="rId16"/>
    <p:sldId id="384" r:id="rId17"/>
    <p:sldId id="352" r:id="rId18"/>
    <p:sldId id="350" r:id="rId19"/>
    <p:sldId id="396" r:id="rId20"/>
    <p:sldId id="305" r:id="rId21"/>
    <p:sldId id="317" r:id="rId22"/>
    <p:sldId id="333" r:id="rId23"/>
    <p:sldId id="387" r:id="rId24"/>
    <p:sldId id="388" r:id="rId25"/>
    <p:sldId id="386" r:id="rId26"/>
    <p:sldId id="329" r:id="rId27"/>
    <p:sldId id="390" r:id="rId28"/>
    <p:sldId id="267" r:id="rId29"/>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76157" autoAdjust="0"/>
  </p:normalViewPr>
  <p:slideViewPr>
    <p:cSldViewPr>
      <p:cViewPr>
        <p:scale>
          <a:sx n="66" d="100"/>
          <a:sy n="66" d="100"/>
        </p:scale>
        <p:origin x="-1332" y="3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1"/>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8371" name="Rectangle 3"/>
          <p:cNvSpPr>
            <a:spLocks noGrp="1" noChangeArrowheads="1"/>
          </p:cNvSpPr>
          <p:nvPr>
            <p:ph type="dt" idx="1"/>
          </p:nvPr>
        </p:nvSpPr>
        <p:spPr bwMode="auto">
          <a:xfrm>
            <a:off x="4008438" y="1"/>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200150" y="703263"/>
            <a:ext cx="4676775" cy="3508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8373" name="Rectangle 5"/>
          <p:cNvSpPr>
            <a:spLocks noGrp="1" noChangeArrowheads="1"/>
          </p:cNvSpPr>
          <p:nvPr>
            <p:ph type="body" sz="quarter" idx="3"/>
          </p:nvPr>
        </p:nvSpPr>
        <p:spPr bwMode="auto">
          <a:xfrm>
            <a:off x="708026" y="4446672"/>
            <a:ext cx="5661025" cy="421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893344"/>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8375" name="Rectangle 7"/>
          <p:cNvSpPr>
            <a:spLocks noGrp="1" noChangeArrowheads="1"/>
          </p:cNvSpPr>
          <p:nvPr>
            <p:ph type="sldNum" sz="quarter" idx="5"/>
          </p:nvPr>
        </p:nvSpPr>
        <p:spPr bwMode="auto">
          <a:xfrm>
            <a:off x="4008438" y="8893344"/>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EB23BC7B-4D89-4FCF-8EC1-8E0D48D59A6D}" type="slidenum">
              <a:rPr lang="en-US"/>
              <a:pPr>
                <a:defRPr/>
              </a:pPr>
              <a:t>‹#›</a:t>
            </a:fld>
            <a:endParaRPr lang="en-US"/>
          </a:p>
        </p:txBody>
      </p:sp>
    </p:spTree>
    <p:extLst>
      <p:ext uri="{BB962C8B-B14F-4D97-AF65-F5344CB8AC3E}">
        <p14:creationId xmlns:p14="http://schemas.microsoft.com/office/powerpoint/2010/main" val="3579306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00311E-82EA-461F-A32C-7EB4B0641E2B}" type="slidenum">
              <a:rPr lang="en-US" smtClean="0">
                <a:latin typeface="Times New Roman" pitchFamily="18" charset="0"/>
              </a:rPr>
              <a:pPr/>
              <a:t>1</a:t>
            </a:fld>
            <a:endParaRPr lang="en-US"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13</a:t>
            </a:fld>
            <a:endParaRPr lang="en-US"/>
          </a:p>
        </p:txBody>
      </p:sp>
    </p:spTree>
    <p:extLst>
      <p:ext uri="{BB962C8B-B14F-4D97-AF65-F5344CB8AC3E}">
        <p14:creationId xmlns:p14="http://schemas.microsoft.com/office/powerpoint/2010/main" val="1491029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dirty="0" smtClean="0"/>
          </a:p>
        </p:txBody>
      </p:sp>
      <p:sp>
        <p:nvSpPr>
          <p:cNvPr id="46084"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6B5C11-D36D-49F5-B271-C7513BC7DB81}" type="slidenum">
              <a:rPr lang="en-US" smtClean="0">
                <a:latin typeface="Times New Roman" pitchFamily="18" charset="0"/>
              </a:rPr>
              <a:pPr/>
              <a:t>14</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15</a:t>
            </a:fld>
            <a:endParaRPr lang="en-US"/>
          </a:p>
        </p:txBody>
      </p:sp>
    </p:spTree>
    <p:extLst>
      <p:ext uri="{BB962C8B-B14F-4D97-AF65-F5344CB8AC3E}">
        <p14:creationId xmlns:p14="http://schemas.microsoft.com/office/powerpoint/2010/main" val="3308260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16</a:t>
            </a:fld>
            <a:endParaRPr lang="en-US"/>
          </a:p>
        </p:txBody>
      </p:sp>
    </p:spTree>
    <p:extLst>
      <p:ext uri="{BB962C8B-B14F-4D97-AF65-F5344CB8AC3E}">
        <p14:creationId xmlns:p14="http://schemas.microsoft.com/office/powerpoint/2010/main" val="1957377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17</a:t>
            </a:fld>
            <a:endParaRPr lang="en-US"/>
          </a:p>
        </p:txBody>
      </p:sp>
    </p:spTree>
    <p:extLst>
      <p:ext uri="{BB962C8B-B14F-4D97-AF65-F5344CB8AC3E}">
        <p14:creationId xmlns:p14="http://schemas.microsoft.com/office/powerpoint/2010/main" val="1476713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18</a:t>
            </a:fld>
            <a:endParaRPr lang="en-US"/>
          </a:p>
        </p:txBody>
      </p:sp>
    </p:spTree>
    <p:extLst>
      <p:ext uri="{BB962C8B-B14F-4D97-AF65-F5344CB8AC3E}">
        <p14:creationId xmlns:p14="http://schemas.microsoft.com/office/powerpoint/2010/main" val="2895786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C7EFC9-F3C5-4970-B7FE-FEC57044C70D}" type="slidenum">
              <a:rPr lang="en-US" smtClean="0">
                <a:latin typeface="Times New Roman" pitchFamily="18" charset="0"/>
              </a:rPr>
              <a:pPr/>
              <a:t>20</a:t>
            </a:fld>
            <a:endParaRPr lang="en-US"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dirty="0" smtClean="0"/>
          </a:p>
        </p:txBody>
      </p:sp>
      <p:sp>
        <p:nvSpPr>
          <p:cNvPr id="4915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1A10E5-E9E6-4175-9386-40B67856665D}" type="slidenum">
              <a:rPr lang="en-US" smtClean="0">
                <a:latin typeface="Times New Roman" pitchFamily="18" charset="0"/>
              </a:rPr>
              <a:pPr/>
              <a:t>21</a:t>
            </a:fld>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dirty="0" smtClean="0"/>
          </a:p>
        </p:txBody>
      </p:sp>
      <p:sp>
        <p:nvSpPr>
          <p:cNvPr id="51204"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58A40F-71DF-4176-832D-F853DFC53419}" type="slidenum">
              <a:rPr lang="en-US" smtClean="0">
                <a:latin typeface="Times New Roman" pitchFamily="18" charset="0"/>
              </a:rPr>
              <a:pPr/>
              <a:t>22</a:t>
            </a:fld>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25</a:t>
            </a:fld>
            <a:endParaRPr lang="en-US"/>
          </a:p>
        </p:txBody>
      </p:sp>
    </p:spTree>
    <p:extLst>
      <p:ext uri="{BB962C8B-B14F-4D97-AF65-F5344CB8AC3E}">
        <p14:creationId xmlns:p14="http://schemas.microsoft.com/office/powerpoint/2010/main" val="177462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18EA6F-3086-4A1E-88F7-E490E64BD57A}" type="slidenum">
              <a:rPr lang="en-US" smtClean="0">
                <a:latin typeface="Times New Roman" pitchFamily="18" charset="0"/>
              </a:rPr>
              <a:pPr/>
              <a:t>2</a:t>
            </a:fld>
            <a:endParaRPr lang="en-US"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26</a:t>
            </a:fld>
            <a:endParaRPr lang="en-US"/>
          </a:p>
        </p:txBody>
      </p:sp>
    </p:spTree>
    <p:extLst>
      <p:ext uri="{BB962C8B-B14F-4D97-AF65-F5344CB8AC3E}">
        <p14:creationId xmlns:p14="http://schemas.microsoft.com/office/powerpoint/2010/main" val="2361609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27</a:t>
            </a:fld>
            <a:endParaRPr lang="en-US"/>
          </a:p>
        </p:txBody>
      </p:sp>
    </p:spTree>
    <p:extLst>
      <p:ext uri="{BB962C8B-B14F-4D97-AF65-F5344CB8AC3E}">
        <p14:creationId xmlns:p14="http://schemas.microsoft.com/office/powerpoint/2010/main" val="789552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E58EF6-81D8-438A-B0B7-A9FAE95FB110}" type="slidenum">
              <a:rPr lang="en-US" smtClean="0">
                <a:latin typeface="Times New Roman" pitchFamily="18" charset="0"/>
              </a:rPr>
              <a:pPr/>
              <a:t>28</a:t>
            </a:fld>
            <a:endParaRPr lang="en-US"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B110A6-BFB2-437E-BCEB-F241F9EE757F}" type="slidenum">
              <a:rPr lang="en-US" smtClean="0">
                <a:latin typeface="Times New Roman" pitchFamily="18" charset="0"/>
              </a:rPr>
              <a:pPr/>
              <a:t>4</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dirty="0" smtClean="0"/>
          </a:p>
        </p:txBody>
      </p:sp>
      <p:sp>
        <p:nvSpPr>
          <p:cNvPr id="3994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F484E8A-0B3C-4B88-881D-1226E491418F}" type="slidenum">
              <a:rPr lang="en-US" smtClean="0">
                <a:latin typeface="Times New Roman" pitchFamily="18" charset="0"/>
              </a:rPr>
              <a:pPr/>
              <a:t>5</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6</a:t>
            </a:fld>
            <a:endParaRPr lang="en-US"/>
          </a:p>
        </p:txBody>
      </p:sp>
    </p:spTree>
    <p:extLst>
      <p:ext uri="{BB962C8B-B14F-4D97-AF65-F5344CB8AC3E}">
        <p14:creationId xmlns:p14="http://schemas.microsoft.com/office/powerpoint/2010/main" val="2929242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7</a:t>
            </a:fld>
            <a:endParaRPr lang="en-US"/>
          </a:p>
        </p:txBody>
      </p:sp>
    </p:spTree>
    <p:extLst>
      <p:ext uri="{BB962C8B-B14F-4D97-AF65-F5344CB8AC3E}">
        <p14:creationId xmlns:p14="http://schemas.microsoft.com/office/powerpoint/2010/main" val="4230478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8</a:t>
            </a:fld>
            <a:endParaRPr lang="en-US"/>
          </a:p>
        </p:txBody>
      </p:sp>
    </p:spTree>
    <p:extLst>
      <p:ext uri="{BB962C8B-B14F-4D97-AF65-F5344CB8AC3E}">
        <p14:creationId xmlns:p14="http://schemas.microsoft.com/office/powerpoint/2010/main" val="645030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9</a:t>
            </a:fld>
            <a:endParaRPr lang="en-US"/>
          </a:p>
        </p:txBody>
      </p:sp>
    </p:spTree>
    <p:extLst>
      <p:ext uri="{BB962C8B-B14F-4D97-AF65-F5344CB8AC3E}">
        <p14:creationId xmlns:p14="http://schemas.microsoft.com/office/powerpoint/2010/main" val="421193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 Notes:</a:t>
            </a:r>
          </a:p>
          <a:p>
            <a:endParaRPr lang="en-US" dirty="0" smtClean="0"/>
          </a:p>
          <a:p>
            <a:pPr marL="0" indent="0">
              <a:buNone/>
            </a:pPr>
            <a:r>
              <a:rPr lang="en-US" sz="1200" kern="1200" dirty="0" smtClean="0">
                <a:solidFill>
                  <a:schemeClr val="tx1"/>
                </a:solidFill>
                <a:effectLst/>
                <a:latin typeface="Times New Roman" pitchFamily="18" charset="0"/>
                <a:ea typeface="+mn-ea"/>
                <a:cs typeface="+mn-cs"/>
              </a:rPr>
              <a:t>Circular references are a series of cell references in which the last cell reference refers to the first resulting in a closed loop. To resolve</a:t>
            </a:r>
            <a:r>
              <a:rPr lang="en-US" sz="1200" kern="1200" baseline="0" dirty="0" smtClean="0">
                <a:solidFill>
                  <a:schemeClr val="tx1"/>
                </a:solidFill>
                <a:effectLst/>
                <a:latin typeface="Times New Roman" pitchFamily="18" charset="0"/>
                <a:ea typeface="+mn-ea"/>
                <a:cs typeface="+mn-cs"/>
              </a:rPr>
              <a:t> the common circular reference existing between the income statement and the balance sheet, Excel substitutes various values of the variables involved in the circular reference such as income and cash balances until the difference between the right and left sides of the balance sheet differ by .001 or 100 iterations have been tried. This assumes the </a:t>
            </a:r>
            <a:r>
              <a:rPr lang="en-US" sz="1200" dirty="0" smtClean="0"/>
              <a:t>maximum number of iterations is set to 100 and the maximum amount of change to .001.</a:t>
            </a:r>
          </a:p>
          <a:p>
            <a:r>
              <a:rPr lang="en-US" sz="1200" kern="1200" baseline="0" dirty="0" smtClean="0">
                <a:solidFill>
                  <a:schemeClr val="tx1"/>
                </a:solidFill>
                <a:effectLst/>
                <a:latin typeface="Times New Roman" pitchFamily="18" charset="0"/>
                <a:ea typeface="+mn-ea"/>
                <a:cs typeface="+mn-cs"/>
              </a:rPr>
              <a:t> </a:t>
            </a:r>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10</a:t>
            </a:fld>
            <a:endParaRPr lang="en-US"/>
          </a:p>
        </p:txBody>
      </p:sp>
    </p:spTree>
    <p:extLst>
      <p:ext uri="{BB962C8B-B14F-4D97-AF65-F5344CB8AC3E}">
        <p14:creationId xmlns:p14="http://schemas.microsoft.com/office/powerpoint/2010/main" val="3025423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4BDB52-DF1C-4814-BB5D-991DCFB99EAE}" type="slidenum">
              <a:rPr lang="en-US"/>
              <a:pPr>
                <a:defRPr/>
              </a:pPr>
              <a:t>‹#›</a:t>
            </a:fld>
            <a:endParaRPr lang="en-US"/>
          </a:p>
        </p:txBody>
      </p:sp>
    </p:spTree>
    <p:extLst>
      <p:ext uri="{BB962C8B-B14F-4D97-AF65-F5344CB8AC3E}">
        <p14:creationId xmlns:p14="http://schemas.microsoft.com/office/powerpoint/2010/main" val="406325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36242B-2D10-43E5-AD78-0618A9C56A4E}" type="slidenum">
              <a:rPr lang="en-US"/>
              <a:pPr>
                <a:defRPr/>
              </a:pPr>
              <a:t>‹#›</a:t>
            </a:fld>
            <a:endParaRPr lang="en-US"/>
          </a:p>
        </p:txBody>
      </p:sp>
    </p:spTree>
    <p:extLst>
      <p:ext uri="{BB962C8B-B14F-4D97-AF65-F5344CB8AC3E}">
        <p14:creationId xmlns:p14="http://schemas.microsoft.com/office/powerpoint/2010/main" val="175018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E39369-70AE-423D-8E2E-1C50AA73EB31}" type="slidenum">
              <a:rPr lang="en-US"/>
              <a:pPr>
                <a:defRPr/>
              </a:pPr>
              <a:t>‹#›</a:t>
            </a:fld>
            <a:endParaRPr lang="en-US"/>
          </a:p>
        </p:txBody>
      </p:sp>
    </p:spTree>
    <p:extLst>
      <p:ext uri="{BB962C8B-B14F-4D97-AF65-F5344CB8AC3E}">
        <p14:creationId xmlns:p14="http://schemas.microsoft.com/office/powerpoint/2010/main" val="171679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3F3E29-AEE4-41DA-BC67-E723E82D34C4}" type="slidenum">
              <a:rPr lang="en-US"/>
              <a:pPr>
                <a:defRPr/>
              </a:pPr>
              <a:t>‹#›</a:t>
            </a:fld>
            <a:endParaRPr lang="en-US"/>
          </a:p>
        </p:txBody>
      </p:sp>
    </p:spTree>
    <p:extLst>
      <p:ext uri="{BB962C8B-B14F-4D97-AF65-F5344CB8AC3E}">
        <p14:creationId xmlns:p14="http://schemas.microsoft.com/office/powerpoint/2010/main" val="3151223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E0284E-B17B-41BD-A621-7D73314454D1}" type="slidenum">
              <a:rPr lang="en-US"/>
              <a:pPr>
                <a:defRPr/>
              </a:pPr>
              <a:t>‹#›</a:t>
            </a:fld>
            <a:endParaRPr lang="en-US"/>
          </a:p>
        </p:txBody>
      </p:sp>
    </p:spTree>
    <p:extLst>
      <p:ext uri="{BB962C8B-B14F-4D97-AF65-F5344CB8AC3E}">
        <p14:creationId xmlns:p14="http://schemas.microsoft.com/office/powerpoint/2010/main" val="24671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412769-5349-43C7-B291-42D4673A9D16}" type="slidenum">
              <a:rPr lang="en-US"/>
              <a:pPr>
                <a:defRPr/>
              </a:pPr>
              <a:t>‹#›</a:t>
            </a:fld>
            <a:endParaRPr lang="en-US"/>
          </a:p>
        </p:txBody>
      </p:sp>
    </p:spTree>
    <p:extLst>
      <p:ext uri="{BB962C8B-B14F-4D97-AF65-F5344CB8AC3E}">
        <p14:creationId xmlns:p14="http://schemas.microsoft.com/office/powerpoint/2010/main" val="146988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A20D7D-E16C-40D8-AE39-FDE861BD4C98}" type="slidenum">
              <a:rPr lang="en-US"/>
              <a:pPr>
                <a:defRPr/>
              </a:pPr>
              <a:t>‹#›</a:t>
            </a:fld>
            <a:endParaRPr lang="en-US"/>
          </a:p>
        </p:txBody>
      </p:sp>
    </p:spTree>
    <p:extLst>
      <p:ext uri="{BB962C8B-B14F-4D97-AF65-F5344CB8AC3E}">
        <p14:creationId xmlns:p14="http://schemas.microsoft.com/office/powerpoint/2010/main" val="26972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B48EEB-C3AA-46D9-8387-75CDF7160595}" type="slidenum">
              <a:rPr lang="en-US"/>
              <a:pPr>
                <a:defRPr/>
              </a:pPr>
              <a:t>‹#›</a:t>
            </a:fld>
            <a:endParaRPr lang="en-US"/>
          </a:p>
        </p:txBody>
      </p:sp>
    </p:spTree>
    <p:extLst>
      <p:ext uri="{BB962C8B-B14F-4D97-AF65-F5344CB8AC3E}">
        <p14:creationId xmlns:p14="http://schemas.microsoft.com/office/powerpoint/2010/main" val="242232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5BF0A00-ECBF-43EA-97FE-4EA9616D216F}" type="slidenum">
              <a:rPr lang="en-US"/>
              <a:pPr>
                <a:defRPr/>
              </a:pPr>
              <a:t>‹#›</a:t>
            </a:fld>
            <a:endParaRPr lang="en-US"/>
          </a:p>
        </p:txBody>
      </p:sp>
    </p:spTree>
    <p:extLst>
      <p:ext uri="{BB962C8B-B14F-4D97-AF65-F5344CB8AC3E}">
        <p14:creationId xmlns:p14="http://schemas.microsoft.com/office/powerpoint/2010/main" val="200035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486FA0-DF0A-4602-8BA9-4189DC0FE5BA}" type="slidenum">
              <a:rPr lang="en-US"/>
              <a:pPr>
                <a:defRPr/>
              </a:pPr>
              <a:t>‹#›</a:t>
            </a:fld>
            <a:endParaRPr lang="en-US"/>
          </a:p>
        </p:txBody>
      </p:sp>
    </p:spTree>
    <p:extLst>
      <p:ext uri="{BB962C8B-B14F-4D97-AF65-F5344CB8AC3E}">
        <p14:creationId xmlns:p14="http://schemas.microsoft.com/office/powerpoint/2010/main" val="296271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124992-5882-4196-8752-70036A0C0338}" type="slidenum">
              <a:rPr lang="en-US"/>
              <a:pPr>
                <a:defRPr/>
              </a:pPr>
              <a:t>‹#›</a:t>
            </a:fld>
            <a:endParaRPr lang="en-US"/>
          </a:p>
        </p:txBody>
      </p:sp>
    </p:spTree>
    <p:extLst>
      <p:ext uri="{BB962C8B-B14F-4D97-AF65-F5344CB8AC3E}">
        <p14:creationId xmlns:p14="http://schemas.microsoft.com/office/powerpoint/2010/main" val="259855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3FC6C2-8088-4A8B-BCDD-CADC836958CE}" type="slidenum">
              <a:rPr lang="en-US"/>
              <a:pPr>
                <a:defRPr/>
              </a:pPr>
              <a:t>‹#›</a:t>
            </a:fld>
            <a:endParaRPr lang="en-US"/>
          </a:p>
        </p:txBody>
      </p:sp>
    </p:spTree>
    <p:extLst>
      <p:ext uri="{BB962C8B-B14F-4D97-AF65-F5344CB8AC3E}">
        <p14:creationId xmlns:p14="http://schemas.microsoft.com/office/powerpoint/2010/main" val="122683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2489C1-5B00-47DD-BD0E-3D188C50C1BB}" type="slidenum">
              <a:rPr lang="en-US"/>
              <a:pPr>
                <a:defRPr/>
              </a:pPr>
              <a:t>‹#›</a:t>
            </a:fld>
            <a:endParaRPr lang="en-US"/>
          </a:p>
        </p:txBody>
      </p:sp>
    </p:spTree>
    <p:extLst>
      <p:ext uri="{BB962C8B-B14F-4D97-AF65-F5344CB8AC3E}">
        <p14:creationId xmlns:p14="http://schemas.microsoft.com/office/powerpoint/2010/main" val="250725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491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491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D910CA67-DB9E-4DEA-9A31-CDF09EED14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09600" y="457200"/>
            <a:ext cx="8001000" cy="1981200"/>
          </a:xfrm>
        </p:spPr>
        <p:txBody>
          <a:bodyPr/>
          <a:lstStyle/>
          <a:p>
            <a:r>
              <a:rPr lang="en-US" dirty="0" smtClean="0"/>
              <a:t>Financial Modeling Basics</a:t>
            </a:r>
            <a:r>
              <a:rPr lang="en-US" dirty="0"/>
              <a:t/>
            </a:r>
            <a:br>
              <a:rPr lang="en-US" dirty="0"/>
            </a:br>
            <a:endParaRPr lang="en-US" dirty="0" smtClean="0"/>
          </a:p>
        </p:txBody>
      </p:sp>
      <p:pic>
        <p:nvPicPr>
          <p:cNvPr id="2051" name="Picture 5" descr="Part II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2590800"/>
            <a:ext cx="5486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sz="3600" dirty="0" smtClean="0"/>
              <a:t>Resolving Circular References</a:t>
            </a:r>
            <a:endParaRPr lang="en-US" sz="3600" dirty="0"/>
          </a:p>
        </p:txBody>
      </p:sp>
      <p:sp>
        <p:nvSpPr>
          <p:cNvPr id="3" name="Content Placeholder 2"/>
          <p:cNvSpPr>
            <a:spLocks noGrp="1"/>
          </p:cNvSpPr>
          <p:nvPr>
            <p:ph idx="1"/>
          </p:nvPr>
        </p:nvSpPr>
        <p:spPr>
          <a:xfrm>
            <a:off x="76200" y="1143000"/>
            <a:ext cx="8991600" cy="4800600"/>
          </a:xfrm>
        </p:spPr>
        <p:txBody>
          <a:bodyPr/>
          <a:lstStyle/>
          <a:p>
            <a:pPr>
              <a:spcBef>
                <a:spcPts val="1200"/>
              </a:spcBef>
              <a:spcAft>
                <a:spcPts val="600"/>
              </a:spcAft>
            </a:pPr>
            <a:r>
              <a:rPr lang="en-US" sz="2000" dirty="0" smtClean="0"/>
              <a:t>Circular references occur when the last cell reference in a series of cell references refers to the first cell reference resulting in a closed </a:t>
            </a:r>
            <a:r>
              <a:rPr lang="en-US" sz="2000" dirty="0" smtClean="0"/>
              <a:t>loop</a:t>
            </a:r>
            <a:endParaRPr lang="en-US" sz="2000" dirty="0" smtClean="0"/>
          </a:p>
          <a:p>
            <a:pPr>
              <a:spcBef>
                <a:spcPts val="1200"/>
              </a:spcBef>
              <a:spcAft>
                <a:spcPts val="600"/>
              </a:spcAft>
            </a:pPr>
            <a:r>
              <a:rPr lang="en-US" sz="2000" dirty="0" smtClean="0"/>
              <a:t>Circular </a:t>
            </a:r>
            <a:r>
              <a:rPr lang="en-US" sz="2000" dirty="0"/>
              <a:t>references could result in the financial model becoming unstable with Microsoft’s Excel showing any of the following error messages: REF!, #Value, or </a:t>
            </a:r>
            <a:r>
              <a:rPr lang="en-US" sz="2000" dirty="0" err="1"/>
              <a:t>Div</a:t>
            </a:r>
            <a:r>
              <a:rPr lang="en-US" sz="2000" dirty="0"/>
              <a:t>/0</a:t>
            </a:r>
            <a:r>
              <a:rPr lang="en-US" sz="2000" dirty="0" smtClean="0"/>
              <a:t>!</a:t>
            </a:r>
            <a:endParaRPr lang="en-US" sz="2000" dirty="0" smtClean="0"/>
          </a:p>
          <a:p>
            <a:pPr>
              <a:spcBef>
                <a:spcPts val="1200"/>
              </a:spcBef>
              <a:spcAft>
                <a:spcPts val="600"/>
              </a:spcAft>
            </a:pPr>
            <a:r>
              <a:rPr lang="en-US" sz="2000" dirty="0" smtClean="0"/>
              <a:t>To </a:t>
            </a:r>
            <a:r>
              <a:rPr lang="en-US" sz="2000" dirty="0"/>
              <a:t>resolve </a:t>
            </a:r>
            <a:r>
              <a:rPr lang="en-US" sz="2000" dirty="0" smtClean="0"/>
              <a:t>(allow) circular </a:t>
            </a:r>
            <a:r>
              <a:rPr lang="en-US" sz="2000" dirty="0"/>
              <a:t>references using Microsoft’s Excel, turn on the iteration command for Windows 7 or 8 as follows: </a:t>
            </a:r>
          </a:p>
          <a:p>
            <a:pPr marL="0" indent="0">
              <a:spcBef>
                <a:spcPts val="1200"/>
              </a:spcBef>
              <a:spcAft>
                <a:spcPts val="600"/>
              </a:spcAft>
              <a:buNone/>
            </a:pPr>
            <a:r>
              <a:rPr lang="en-US" sz="2000" dirty="0"/>
              <a:t> </a:t>
            </a:r>
            <a:r>
              <a:rPr lang="en-US" sz="2000" dirty="0" smtClean="0"/>
              <a:t>     </a:t>
            </a:r>
            <a:r>
              <a:rPr lang="en-US" sz="2000" dirty="0" smtClean="0"/>
              <a:t>--</a:t>
            </a:r>
            <a:r>
              <a:rPr lang="en-US" sz="2000" dirty="0"/>
              <a:t>On the ribbon bar, click on File &gt;&gt;&gt; Options &gt;&gt;&gt; </a:t>
            </a:r>
            <a:r>
              <a:rPr lang="en-US" sz="2000" dirty="0" smtClean="0"/>
              <a:t>Formulas</a:t>
            </a:r>
            <a:endParaRPr lang="en-US" sz="2000" dirty="0"/>
          </a:p>
          <a:p>
            <a:pPr marL="0" indent="0">
              <a:spcBef>
                <a:spcPts val="1200"/>
              </a:spcBef>
              <a:spcAft>
                <a:spcPts val="600"/>
              </a:spcAft>
              <a:buNone/>
            </a:pPr>
            <a:r>
              <a:rPr lang="en-US" sz="2000" dirty="0"/>
              <a:t> </a:t>
            </a:r>
            <a:r>
              <a:rPr lang="en-US" sz="2000" dirty="0" smtClean="0"/>
              <a:t>     </a:t>
            </a:r>
            <a:r>
              <a:rPr lang="en-US" sz="2000" dirty="0" smtClean="0"/>
              <a:t>--</a:t>
            </a:r>
            <a:r>
              <a:rPr lang="en-US" sz="2000" dirty="0"/>
              <a:t>Set workbook calculation to Automatic and enable </a:t>
            </a:r>
            <a:r>
              <a:rPr lang="en-US" sz="2000" dirty="0" smtClean="0"/>
              <a:t>Iterative </a:t>
            </a:r>
            <a:r>
              <a:rPr lang="en-US" sz="2000" dirty="0"/>
              <a:t>Calculation</a:t>
            </a:r>
          </a:p>
          <a:p>
            <a:pPr marL="0" indent="0">
              <a:spcBef>
                <a:spcPts val="1200"/>
              </a:spcBef>
              <a:spcAft>
                <a:spcPts val="600"/>
              </a:spcAft>
              <a:buNone/>
            </a:pPr>
            <a:r>
              <a:rPr lang="en-US" sz="2000" dirty="0"/>
              <a:t> </a:t>
            </a:r>
            <a:r>
              <a:rPr lang="en-US" sz="2000" dirty="0" smtClean="0"/>
              <a:t>     </a:t>
            </a:r>
            <a:r>
              <a:rPr lang="en-US" sz="2000" dirty="0" smtClean="0"/>
              <a:t>--</a:t>
            </a:r>
            <a:r>
              <a:rPr lang="en-US" sz="2000" dirty="0"/>
              <a:t>Set maximum number of iterations to 100 and the </a:t>
            </a:r>
            <a:r>
              <a:rPr lang="en-US" sz="2000" dirty="0" smtClean="0"/>
              <a:t>maximum </a:t>
            </a:r>
            <a:r>
              <a:rPr lang="en-US" sz="2000" dirty="0"/>
              <a:t>amount of </a:t>
            </a:r>
            <a:endParaRPr lang="en-US" sz="2000" dirty="0" smtClean="0"/>
          </a:p>
          <a:p>
            <a:pPr marL="0" indent="0">
              <a:spcBef>
                <a:spcPts val="1200"/>
              </a:spcBef>
              <a:spcAft>
                <a:spcPts val="600"/>
              </a:spcAft>
              <a:buNone/>
            </a:pPr>
            <a:r>
              <a:rPr lang="en-US" sz="2000" dirty="0"/>
              <a:t> </a:t>
            </a:r>
            <a:r>
              <a:rPr lang="en-US" sz="2000" dirty="0" smtClean="0"/>
              <a:t>        </a:t>
            </a:r>
            <a:r>
              <a:rPr lang="en-US" sz="2000" dirty="0" smtClean="0"/>
              <a:t>change </a:t>
            </a:r>
            <a:r>
              <a:rPr lang="en-US" sz="2000" dirty="0"/>
              <a:t>to .001.</a:t>
            </a:r>
          </a:p>
          <a:p>
            <a:pPr marL="0" indent="0">
              <a:buNone/>
            </a:pPr>
            <a:endParaRPr lang="en-US" sz="2400" dirty="0"/>
          </a:p>
        </p:txBody>
      </p:sp>
    </p:spTree>
    <p:extLst>
      <p:ext uri="{BB962C8B-B14F-4D97-AF65-F5344CB8AC3E}">
        <p14:creationId xmlns:p14="http://schemas.microsoft.com/office/powerpoint/2010/main" val="946806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92D050"/>
          </a:solidFill>
        </p:spPr>
        <p:txBody>
          <a:bodyPr/>
          <a:lstStyle/>
          <a:p>
            <a:r>
              <a:rPr lang="en-US" dirty="0" smtClean="0"/>
              <a:t>Toggle Buttons</a:t>
            </a:r>
            <a:endParaRPr lang="en-US" dirty="0"/>
          </a:p>
        </p:txBody>
      </p:sp>
      <p:sp>
        <p:nvSpPr>
          <p:cNvPr id="3" name="Content Placeholder 2"/>
          <p:cNvSpPr>
            <a:spLocks noGrp="1"/>
          </p:cNvSpPr>
          <p:nvPr>
            <p:ph idx="1"/>
          </p:nvPr>
        </p:nvSpPr>
        <p:spPr>
          <a:xfrm>
            <a:off x="228600" y="990600"/>
            <a:ext cx="8763000" cy="5486400"/>
          </a:xfrm>
        </p:spPr>
        <p:txBody>
          <a:bodyPr/>
          <a:lstStyle/>
          <a:p>
            <a:pPr>
              <a:spcAft>
                <a:spcPts val="600"/>
              </a:spcAft>
            </a:pPr>
            <a:r>
              <a:rPr lang="en-US" sz="2400" dirty="0" smtClean="0"/>
              <a:t>An alternative means of resolving circular references is to use ”toggle buttons” </a:t>
            </a:r>
            <a:r>
              <a:rPr lang="en-US" sz="2400" dirty="0" smtClean="0"/>
              <a:t>which indicate</a:t>
            </a:r>
            <a:r>
              <a:rPr lang="en-US" sz="2400" dirty="0" smtClean="0"/>
              <a:t> </a:t>
            </a:r>
            <a:r>
              <a:rPr lang="en-US" sz="2400" dirty="0" smtClean="0"/>
              <a:t>a state such as Yes/No or </a:t>
            </a:r>
            <a:r>
              <a:rPr lang="en-US" sz="2400" dirty="0" smtClean="0"/>
              <a:t>On/Off</a:t>
            </a:r>
          </a:p>
          <a:p>
            <a:pPr>
              <a:spcAft>
                <a:spcPts val="600"/>
              </a:spcAft>
            </a:pPr>
            <a:r>
              <a:rPr lang="en-US" sz="2400" dirty="0"/>
              <a:t>“Toggle </a:t>
            </a:r>
            <a:r>
              <a:rPr lang="en-US" sz="2400" dirty="0" smtClean="0"/>
              <a:t>buttons” </a:t>
            </a:r>
            <a:r>
              <a:rPr lang="en-US" sz="2400" dirty="0"/>
              <a:t>are used in the model accompanying this text on the income statement (interest income &amp; expense rows) and debt repayment (revolving credit facility row) </a:t>
            </a:r>
            <a:r>
              <a:rPr lang="en-US" sz="2400" dirty="0" smtClean="0"/>
              <a:t>worksheets</a:t>
            </a:r>
          </a:p>
          <a:p>
            <a:pPr marL="0" indent="0">
              <a:spcAft>
                <a:spcPts val="600"/>
              </a:spcAft>
              <a:buNone/>
            </a:pPr>
            <a:endParaRPr lang="en-US" sz="2400" dirty="0"/>
          </a:p>
          <a:p>
            <a:pPr marL="0" indent="0">
              <a:spcAft>
                <a:spcPts val="600"/>
              </a:spcAft>
              <a:buNone/>
            </a:pPr>
            <a:endParaRPr lang="en-US" sz="2400" dirty="0" smtClean="0"/>
          </a:p>
          <a:p>
            <a:pPr>
              <a:spcAft>
                <a:spcPts val="600"/>
              </a:spcAft>
            </a:pPr>
            <a:r>
              <a:rPr lang="en-US" sz="2400" dirty="0" smtClean="0"/>
              <a:t>Such buttons are used by switching</a:t>
            </a:r>
            <a:r>
              <a:rPr lang="en-US" sz="2400" dirty="0" smtClean="0"/>
              <a:t> the interest income/interest expense or revolving credit facility “toggle </a:t>
            </a:r>
            <a:r>
              <a:rPr lang="en-US" sz="2400" dirty="0" smtClean="0"/>
              <a:t>button</a:t>
            </a:r>
            <a:r>
              <a:rPr lang="en-US" sz="2400" dirty="0" smtClean="0"/>
              <a:t>” </a:t>
            </a:r>
            <a:r>
              <a:rPr lang="en-US" sz="2400" dirty="0"/>
              <a:t>on and off  </a:t>
            </a:r>
            <a:r>
              <a:rPr lang="en-US" sz="2400" dirty="0" smtClean="0"/>
              <a:t>and on (i.e</a:t>
            </a:r>
            <a:r>
              <a:rPr lang="en-US" sz="2400" dirty="0"/>
              <a:t>., from 1 to 0 to 1</a:t>
            </a:r>
            <a:r>
              <a:rPr lang="en-US" sz="2400" dirty="0" smtClean="0"/>
              <a:t>)</a:t>
            </a:r>
            <a:endParaRPr lang="en-US" sz="2400" dirty="0" smtClean="0"/>
          </a:p>
          <a:p>
            <a:pPr marL="0" indent="0">
              <a:spcAft>
                <a:spcPts val="600"/>
              </a:spcAft>
              <a:buNone/>
            </a:pPr>
            <a:endParaRPr lang="en-US" sz="2400" dirty="0"/>
          </a:p>
          <a:p>
            <a:pPr marL="0" indent="0">
              <a:spcAft>
                <a:spcPts val="600"/>
              </a:spcAft>
              <a:buNone/>
            </a:pPr>
            <a:endParaRPr lang="en-US" sz="2400" dirty="0" smtClean="0"/>
          </a:p>
          <a:p>
            <a:pPr>
              <a:spcAft>
                <a:spcPts val="600"/>
              </a:spcAft>
            </a:pPr>
            <a:endParaRPr lang="en-US" sz="2400" dirty="0" smtClean="0"/>
          </a:p>
          <a:p>
            <a:pPr marL="0" indent="0">
              <a:buNone/>
            </a:pPr>
            <a:r>
              <a:rPr lang="en-US" sz="2400" dirty="0"/>
              <a:t> </a:t>
            </a:r>
            <a:endParaRPr lang="en-US" sz="2400" dirty="0" smtClean="0"/>
          </a:p>
          <a:p>
            <a:pPr marL="0" indent="0">
              <a:buNone/>
            </a:pPr>
            <a:endParaRPr lang="en-US" sz="2400" dirty="0" smtClean="0"/>
          </a:p>
          <a:p>
            <a:pPr marL="0" indent="0">
              <a:buNone/>
            </a:pP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2600" y="3886200"/>
            <a:ext cx="350519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062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rgbClr val="92D050"/>
          </a:solidFill>
        </p:spPr>
        <p:txBody>
          <a:bodyPr/>
          <a:lstStyle/>
          <a:p>
            <a:r>
              <a:rPr lang="en-US" sz="3600" dirty="0" smtClean="0"/>
              <a:t>Key Steps in the Valuation Process</a:t>
            </a:r>
            <a:endParaRPr lang="en-US" sz="3600" dirty="0"/>
          </a:p>
        </p:txBody>
      </p:sp>
      <p:sp>
        <p:nvSpPr>
          <p:cNvPr id="3" name="Content Placeholder 2"/>
          <p:cNvSpPr>
            <a:spLocks noGrp="1"/>
          </p:cNvSpPr>
          <p:nvPr>
            <p:ph idx="1"/>
          </p:nvPr>
        </p:nvSpPr>
        <p:spPr/>
        <p:txBody>
          <a:bodyPr/>
          <a:lstStyle/>
          <a:p>
            <a:r>
              <a:rPr lang="en-US" sz="2800" dirty="0" smtClean="0"/>
              <a:t>Step 1: Analyze </a:t>
            </a:r>
            <a:r>
              <a:rPr lang="en-US" sz="2800" dirty="0"/>
              <a:t>the target firm’s historical </a:t>
            </a:r>
            <a:r>
              <a:rPr lang="en-US" sz="2800" dirty="0" smtClean="0"/>
              <a:t>financial statements </a:t>
            </a:r>
            <a:r>
              <a:rPr lang="en-US" sz="2800" dirty="0"/>
              <a:t>to identify the primary determinants of cash flow.  </a:t>
            </a:r>
            <a:r>
              <a:rPr lang="en-US" sz="2800" dirty="0" smtClean="0"/>
              <a:t>Input historical data.</a:t>
            </a:r>
          </a:p>
          <a:p>
            <a:r>
              <a:rPr lang="en-US" sz="2800" dirty="0" smtClean="0"/>
              <a:t>Step 2: Project </a:t>
            </a:r>
            <a:r>
              <a:rPr lang="en-US" sz="2800" dirty="0"/>
              <a:t>three-to-five years (or more) of annual pro forma financial statements.  This three-to-five year period is called the </a:t>
            </a:r>
            <a:r>
              <a:rPr lang="en-US" sz="2800" i="1" dirty="0"/>
              <a:t>planning period</a:t>
            </a:r>
            <a:r>
              <a:rPr lang="en-US" sz="2800" dirty="0"/>
              <a:t>. </a:t>
            </a:r>
            <a:endParaRPr lang="en-US" sz="2800" dirty="0" smtClean="0"/>
          </a:p>
          <a:p>
            <a:r>
              <a:rPr lang="en-US" sz="2800" dirty="0" smtClean="0"/>
              <a:t>Step 3: Estimate </a:t>
            </a:r>
            <a:r>
              <a:rPr lang="en-US" sz="2800" dirty="0"/>
              <a:t>the present value of the projected pro forma cash flows, including the terminal value. </a:t>
            </a:r>
          </a:p>
        </p:txBody>
      </p:sp>
    </p:spTree>
    <p:extLst>
      <p:ext uri="{BB962C8B-B14F-4D97-AF65-F5344CB8AC3E}">
        <p14:creationId xmlns:p14="http://schemas.microsoft.com/office/powerpoint/2010/main" val="2464556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rgbClr val="92D050"/>
          </a:solidFill>
        </p:spPr>
        <p:txBody>
          <a:bodyPr/>
          <a:lstStyle/>
          <a:p>
            <a:r>
              <a:rPr lang="en-US" sz="3600" dirty="0" smtClean="0"/>
              <a:t>Step 1: Analyze Recent </a:t>
            </a:r>
            <a:br>
              <a:rPr lang="en-US" sz="3600" dirty="0" smtClean="0"/>
            </a:br>
            <a:r>
              <a:rPr lang="en-US" sz="3600" dirty="0" smtClean="0"/>
              <a:t>Financial Statements</a:t>
            </a:r>
            <a:endParaRPr lang="en-US" sz="3600" dirty="0"/>
          </a:p>
        </p:txBody>
      </p:sp>
      <p:sp>
        <p:nvSpPr>
          <p:cNvPr id="3" name="Content Placeholder 2"/>
          <p:cNvSpPr>
            <a:spLocks noGrp="1"/>
          </p:cNvSpPr>
          <p:nvPr>
            <p:ph idx="1"/>
          </p:nvPr>
        </p:nvSpPr>
        <p:spPr>
          <a:xfrm>
            <a:off x="228600" y="1295400"/>
            <a:ext cx="8763000" cy="4830763"/>
          </a:xfrm>
        </p:spPr>
        <p:txBody>
          <a:bodyPr/>
          <a:lstStyle/>
          <a:p>
            <a:r>
              <a:rPr lang="en-US" sz="2800" dirty="0" smtClean="0"/>
              <a:t>Identify “value drivers” or variables highly correlated with with operating cash flows and in turn firm value</a:t>
            </a:r>
          </a:p>
          <a:p>
            <a:r>
              <a:rPr lang="en-US" sz="2800" dirty="0" smtClean="0"/>
              <a:t>To do so, normalize historical data by adding (subtracting) large non-recurring losses (e.g., one time severance expenses) and gains (e.g., asset sales)</a:t>
            </a:r>
          </a:p>
          <a:p>
            <a:r>
              <a:rPr lang="en-US" sz="2800" dirty="0" smtClean="0"/>
              <a:t>Key value drivers include the sales growth rate and cost of sales as a percent of sales</a:t>
            </a:r>
          </a:p>
          <a:p>
            <a:r>
              <a:rPr lang="en-US" sz="2800" dirty="0" smtClean="0"/>
              <a:t>Gross margin (the difference between revenue and cost of sales) for many nonfinancial firms summarizes a firm’s ability to create value</a:t>
            </a:r>
          </a:p>
          <a:p>
            <a:endParaRPr lang="en-US" dirty="0"/>
          </a:p>
        </p:txBody>
      </p:sp>
    </p:spTree>
    <p:extLst>
      <p:ext uri="{BB962C8B-B14F-4D97-AF65-F5344CB8AC3E}">
        <p14:creationId xmlns:p14="http://schemas.microsoft.com/office/powerpoint/2010/main" val="3067744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9144000" cy="990600"/>
          </a:xfrm>
          <a:solidFill>
            <a:srgbClr val="92D050"/>
          </a:solidFill>
        </p:spPr>
        <p:txBody>
          <a:bodyPr/>
          <a:lstStyle/>
          <a:p>
            <a:r>
              <a:rPr lang="en-US" sz="3600" dirty="0" smtClean="0"/>
              <a:t>Sales Growth and Profit Margins</a:t>
            </a:r>
          </a:p>
        </p:txBody>
      </p:sp>
      <p:sp>
        <p:nvSpPr>
          <p:cNvPr id="12291" name="Content Placeholder 2"/>
          <p:cNvSpPr>
            <a:spLocks noGrp="1"/>
          </p:cNvSpPr>
          <p:nvPr>
            <p:ph idx="1"/>
          </p:nvPr>
        </p:nvSpPr>
        <p:spPr>
          <a:xfrm>
            <a:off x="381000" y="1524000"/>
            <a:ext cx="8534400" cy="4602163"/>
          </a:xfrm>
        </p:spPr>
        <p:txBody>
          <a:bodyPr/>
          <a:lstStyle/>
          <a:p>
            <a:pPr>
              <a:spcBef>
                <a:spcPts val="600"/>
              </a:spcBef>
              <a:spcAft>
                <a:spcPts val="600"/>
              </a:spcAft>
            </a:pPr>
            <a:r>
              <a:rPr lang="en-US" sz="2800" dirty="0" smtClean="0"/>
              <a:t>Sales </a:t>
            </a:r>
            <a:r>
              <a:rPr lang="en-US" sz="2800" dirty="0"/>
              <a:t>growth and profitability are determined by </a:t>
            </a:r>
            <a:r>
              <a:rPr lang="en-US" sz="2800" dirty="0" smtClean="0"/>
              <a:t>both industry </a:t>
            </a:r>
            <a:r>
              <a:rPr lang="en-US" sz="2800" dirty="0"/>
              <a:t>and firm specific factors. </a:t>
            </a:r>
            <a:endParaRPr lang="en-US" sz="2800" dirty="0" smtClean="0"/>
          </a:p>
          <a:p>
            <a:pPr>
              <a:spcBef>
                <a:spcPts val="600"/>
              </a:spcBef>
              <a:spcAft>
                <a:spcPts val="600"/>
              </a:spcAft>
            </a:pPr>
            <a:r>
              <a:rPr lang="en-US" sz="2800" dirty="0" smtClean="0"/>
              <a:t>To understand what governs sales and profits evaluate</a:t>
            </a:r>
          </a:p>
          <a:p>
            <a:pPr lvl="1">
              <a:spcBef>
                <a:spcPts val="600"/>
              </a:spcBef>
              <a:spcAft>
                <a:spcPts val="600"/>
              </a:spcAft>
            </a:pPr>
            <a:r>
              <a:rPr lang="en-US" dirty="0" smtClean="0"/>
              <a:t>Industry-specific factors: Industry attractiveness in terms of intensity of competition and potential profitability (5-Forces Model) and </a:t>
            </a:r>
          </a:p>
          <a:p>
            <a:pPr lvl="1">
              <a:spcBef>
                <a:spcPts val="600"/>
              </a:spcBef>
              <a:spcAft>
                <a:spcPts val="600"/>
              </a:spcAft>
            </a:pPr>
            <a:r>
              <a:rPr lang="en-US" dirty="0" smtClean="0"/>
              <a:t>Firm-specific factors: The firm’s competitive positions within the industry </a:t>
            </a:r>
          </a:p>
          <a:p>
            <a:pPr>
              <a:spcBef>
                <a:spcPts val="3000"/>
              </a:spcBef>
            </a:pP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92D050"/>
          </a:solidFill>
        </p:spPr>
        <p:txBody>
          <a:bodyPr/>
          <a:lstStyle/>
          <a:p>
            <a:r>
              <a:rPr lang="en-US" sz="3600" dirty="0" smtClean="0"/>
              <a:t>Industry-Specific Factors </a:t>
            </a:r>
            <a:br>
              <a:rPr lang="en-US" sz="3600" dirty="0" smtClean="0"/>
            </a:br>
            <a:r>
              <a:rPr lang="en-US" sz="3600" dirty="0" smtClean="0"/>
              <a:t>Affecting Profitability</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309186800"/>
              </p:ext>
            </p:extLst>
          </p:nvPr>
        </p:nvGraphicFramePr>
        <p:xfrm>
          <a:off x="381000" y="1447802"/>
          <a:ext cx="8382000" cy="4800600"/>
        </p:xfrm>
        <a:graphic>
          <a:graphicData uri="http://schemas.openxmlformats.org/drawingml/2006/table">
            <a:tbl>
              <a:tblPr firstRow="1" firstCol="1" bandRow="1"/>
              <a:tblGrid>
                <a:gridCol w="4191000"/>
                <a:gridCol w="4191000"/>
              </a:tblGrid>
              <a:tr h="685800">
                <a:tc gridSpan="2">
                  <a:txBody>
                    <a:bodyPr/>
                    <a:lstStyle/>
                    <a:p>
                      <a:pPr marL="274320" marR="0" algn="ctr">
                        <a:lnSpc>
                          <a:spcPts val="1800"/>
                        </a:lnSpc>
                        <a:spcBef>
                          <a:spcPts val="0"/>
                        </a:spcBef>
                        <a:spcAft>
                          <a:spcPts val="600"/>
                        </a:spcAft>
                        <a:tabLst>
                          <a:tab pos="0" algn="l"/>
                        </a:tabLst>
                      </a:pPr>
                      <a:r>
                        <a:rPr lang="en-US" sz="2000" dirty="0" smtClean="0">
                          <a:effectLst/>
                          <a:latin typeface="Times New Roman"/>
                          <a:ea typeface="Times New Roman"/>
                        </a:rPr>
                        <a:t>Porter</a:t>
                      </a:r>
                      <a:r>
                        <a:rPr lang="en-US" sz="2000" baseline="0" dirty="0" smtClean="0">
                          <a:effectLst/>
                          <a:latin typeface="Times New Roman"/>
                          <a:ea typeface="Times New Roman"/>
                        </a:rPr>
                        <a:t> Model: </a:t>
                      </a:r>
                      <a:r>
                        <a:rPr lang="en-US" sz="2000" dirty="0" smtClean="0">
                          <a:effectLst/>
                          <a:latin typeface="Times New Roman"/>
                          <a:ea typeface="Times New Roman"/>
                        </a:rPr>
                        <a:t>Characteristics </a:t>
                      </a:r>
                      <a:r>
                        <a:rPr lang="en-US" sz="2000" dirty="0">
                          <a:effectLst/>
                          <a:latin typeface="Times New Roman"/>
                          <a:ea typeface="Times New Roman"/>
                        </a:rPr>
                        <a:t>of High Profit Versus Low Profit </a:t>
                      </a:r>
                      <a:r>
                        <a:rPr lang="en-US" sz="2000" dirty="0" smtClean="0">
                          <a:effectLst/>
                          <a:latin typeface="Times New Roman"/>
                          <a:ea typeface="Times New Roman"/>
                        </a:rPr>
                        <a:t>Industries</a:t>
                      </a:r>
                      <a:r>
                        <a:rPr lang="en-US" sz="2000" baseline="30000" dirty="0" smtClean="0">
                          <a:effectLst/>
                          <a:latin typeface="Times New Roman"/>
                          <a:ea typeface="Times New Roman"/>
                        </a:rPr>
                        <a:t>1</a:t>
                      </a:r>
                      <a:endParaRPr lang="en-US" sz="2000" baseline="30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85800">
                <a:tc>
                  <a:txBody>
                    <a:bodyPr/>
                    <a:lstStyle/>
                    <a:p>
                      <a:pPr marL="274320" marR="0">
                        <a:lnSpc>
                          <a:spcPts val="1800"/>
                        </a:lnSpc>
                        <a:spcBef>
                          <a:spcPts val="600"/>
                        </a:spcBef>
                        <a:spcAft>
                          <a:spcPts val="600"/>
                        </a:spcAft>
                        <a:tabLst>
                          <a:tab pos="0" algn="l"/>
                        </a:tabLst>
                      </a:pPr>
                      <a:r>
                        <a:rPr lang="en-US" sz="2000" dirty="0">
                          <a:effectLst/>
                          <a:latin typeface="Times New Roman"/>
                          <a:ea typeface="Times New Roman"/>
                        </a:rPr>
                        <a:t>High Industry Profits are associated with: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nSpc>
                          <a:spcPts val="1800"/>
                        </a:lnSpc>
                        <a:spcBef>
                          <a:spcPts val="600"/>
                        </a:spcBef>
                        <a:spcAft>
                          <a:spcPts val="600"/>
                        </a:spcAft>
                        <a:tabLst>
                          <a:tab pos="0" algn="l"/>
                        </a:tabLst>
                      </a:pPr>
                      <a:r>
                        <a:rPr lang="en-US" sz="2000" dirty="0">
                          <a:effectLst/>
                          <a:latin typeface="Times New Roman"/>
                          <a:ea typeface="Times New Roman"/>
                        </a:rPr>
                        <a:t>Low industry profits are associated with: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274320" marR="0">
                        <a:lnSpc>
                          <a:spcPts val="1800"/>
                        </a:lnSpc>
                        <a:spcBef>
                          <a:spcPts val="0"/>
                        </a:spcBef>
                        <a:spcAft>
                          <a:spcPts val="600"/>
                        </a:spcAft>
                        <a:tabLst>
                          <a:tab pos="0" algn="l"/>
                        </a:tabLst>
                      </a:pPr>
                      <a:r>
                        <a:rPr lang="en-US" sz="2000" dirty="0">
                          <a:effectLst/>
                          <a:latin typeface="Times New Roman"/>
                          <a:ea typeface="Times New Roman"/>
                        </a:rPr>
                        <a:t>Weak suppliers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nSpc>
                          <a:spcPts val="1800"/>
                        </a:lnSpc>
                        <a:spcBef>
                          <a:spcPts val="0"/>
                        </a:spcBef>
                        <a:spcAft>
                          <a:spcPts val="600"/>
                        </a:spcAft>
                        <a:tabLst>
                          <a:tab pos="0" algn="l"/>
                        </a:tabLst>
                      </a:pPr>
                      <a:r>
                        <a:rPr lang="en-US" sz="2000">
                          <a:effectLst/>
                          <a:latin typeface="Times New Roman"/>
                          <a:ea typeface="Times New Roman"/>
                        </a:rPr>
                        <a:t>Strong suppliers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274320" marR="0">
                        <a:lnSpc>
                          <a:spcPts val="1800"/>
                        </a:lnSpc>
                        <a:spcBef>
                          <a:spcPts val="0"/>
                        </a:spcBef>
                        <a:spcAft>
                          <a:spcPts val="600"/>
                        </a:spcAft>
                        <a:tabLst>
                          <a:tab pos="0" algn="l"/>
                        </a:tabLst>
                      </a:pPr>
                      <a:r>
                        <a:rPr lang="en-US" sz="2000" dirty="0">
                          <a:effectLst/>
                          <a:latin typeface="Times New Roman"/>
                          <a:ea typeface="Times New Roman"/>
                        </a:rPr>
                        <a:t>Weak customers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nSpc>
                          <a:spcPts val="1800"/>
                        </a:lnSpc>
                        <a:spcBef>
                          <a:spcPts val="0"/>
                        </a:spcBef>
                        <a:spcAft>
                          <a:spcPts val="600"/>
                        </a:spcAft>
                        <a:tabLst>
                          <a:tab pos="0" algn="l"/>
                        </a:tabLst>
                      </a:pPr>
                      <a:r>
                        <a:rPr lang="en-US" sz="2000" dirty="0">
                          <a:effectLst/>
                          <a:latin typeface="Times New Roman"/>
                          <a:ea typeface="Times New Roman"/>
                        </a:rPr>
                        <a:t>Strong customers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274320" marR="0">
                        <a:lnSpc>
                          <a:spcPts val="1800"/>
                        </a:lnSpc>
                        <a:spcBef>
                          <a:spcPts val="0"/>
                        </a:spcBef>
                        <a:spcAft>
                          <a:spcPts val="600"/>
                        </a:spcAft>
                        <a:tabLst>
                          <a:tab pos="0" algn="l"/>
                        </a:tabLst>
                      </a:pPr>
                      <a:r>
                        <a:rPr lang="en-US" sz="2000" dirty="0">
                          <a:effectLst/>
                          <a:latin typeface="Times New Roman"/>
                          <a:ea typeface="Times New Roman"/>
                        </a:rPr>
                        <a:t>High entry barriers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nSpc>
                          <a:spcPts val="1800"/>
                        </a:lnSpc>
                        <a:spcBef>
                          <a:spcPts val="0"/>
                        </a:spcBef>
                        <a:spcAft>
                          <a:spcPts val="600"/>
                        </a:spcAft>
                        <a:tabLst>
                          <a:tab pos="0" algn="l"/>
                        </a:tabLst>
                      </a:pPr>
                      <a:r>
                        <a:rPr lang="en-US" sz="2000" dirty="0">
                          <a:effectLst/>
                          <a:latin typeface="Times New Roman"/>
                          <a:ea typeface="Times New Roman"/>
                        </a:rPr>
                        <a:t>Low entry barriers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274320" marR="0">
                        <a:lnSpc>
                          <a:spcPts val="1800"/>
                        </a:lnSpc>
                        <a:spcBef>
                          <a:spcPts val="0"/>
                        </a:spcBef>
                        <a:spcAft>
                          <a:spcPts val="600"/>
                        </a:spcAft>
                        <a:tabLst>
                          <a:tab pos="0" algn="l"/>
                        </a:tabLst>
                      </a:pPr>
                      <a:r>
                        <a:rPr lang="en-US" sz="2000">
                          <a:effectLst/>
                          <a:latin typeface="Times New Roman"/>
                          <a:ea typeface="Times New Roman"/>
                        </a:rPr>
                        <a:t>Few substitutes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nSpc>
                          <a:spcPts val="1800"/>
                        </a:lnSpc>
                        <a:spcBef>
                          <a:spcPts val="0"/>
                        </a:spcBef>
                        <a:spcAft>
                          <a:spcPts val="600"/>
                        </a:spcAft>
                        <a:tabLst>
                          <a:tab pos="0" algn="l"/>
                        </a:tabLst>
                      </a:pPr>
                      <a:r>
                        <a:rPr lang="en-US" sz="2000" dirty="0">
                          <a:effectLst/>
                          <a:latin typeface="Times New Roman"/>
                          <a:ea typeface="Times New Roman"/>
                        </a:rPr>
                        <a:t>Many substitutes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274320" marR="0">
                        <a:lnSpc>
                          <a:spcPts val="1800"/>
                        </a:lnSpc>
                        <a:spcBef>
                          <a:spcPts val="0"/>
                        </a:spcBef>
                        <a:spcAft>
                          <a:spcPts val="600"/>
                        </a:spcAft>
                        <a:tabLst>
                          <a:tab pos="0" algn="l"/>
                        </a:tabLst>
                      </a:pPr>
                      <a:r>
                        <a:rPr lang="en-US" sz="2000">
                          <a:effectLst/>
                          <a:latin typeface="Times New Roman"/>
                          <a:ea typeface="Times New Roman"/>
                        </a:rPr>
                        <a:t>Little rivalry/competition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nSpc>
                          <a:spcPts val="1800"/>
                        </a:lnSpc>
                        <a:spcBef>
                          <a:spcPts val="0"/>
                        </a:spcBef>
                        <a:spcAft>
                          <a:spcPts val="600"/>
                        </a:spcAft>
                        <a:tabLst>
                          <a:tab pos="0" algn="l"/>
                        </a:tabLst>
                      </a:pPr>
                      <a:r>
                        <a:rPr lang="en-US" sz="2000" dirty="0">
                          <a:effectLst/>
                          <a:latin typeface="Times New Roman"/>
                          <a:ea typeface="Times New Roman"/>
                        </a:rPr>
                        <a:t>Intense rivalry/competition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28600" y="6477000"/>
            <a:ext cx="8458200" cy="276999"/>
          </a:xfrm>
          <a:prstGeom prst="rect">
            <a:avLst/>
          </a:prstGeom>
          <a:noFill/>
        </p:spPr>
        <p:txBody>
          <a:bodyPr wrap="square" rtlCol="0">
            <a:spAutoFit/>
          </a:bodyPr>
          <a:lstStyle/>
          <a:p>
            <a:r>
              <a:rPr lang="en-US" sz="1200" baseline="30000" dirty="0" smtClean="0"/>
              <a:t>1</a:t>
            </a:r>
            <a:r>
              <a:rPr lang="en-US" sz="1200" dirty="0" smtClean="0"/>
              <a:t>The terms strong and weak refer to the bargaining power of customers and suppliers relative to the firm being analyzed.</a:t>
            </a:r>
            <a:endParaRPr lang="en-US" sz="1200" dirty="0"/>
          </a:p>
        </p:txBody>
      </p:sp>
    </p:spTree>
    <p:extLst>
      <p:ext uri="{BB962C8B-B14F-4D97-AF65-F5344CB8AC3E}">
        <p14:creationId xmlns:p14="http://schemas.microsoft.com/office/powerpoint/2010/main" val="3767237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92D050"/>
          </a:solidFill>
        </p:spPr>
        <p:txBody>
          <a:bodyPr/>
          <a:lstStyle/>
          <a:p>
            <a:r>
              <a:rPr lang="en-US" sz="3600" dirty="0" smtClean="0"/>
              <a:t>Firm-Specific Factors </a:t>
            </a:r>
            <a:br>
              <a:rPr lang="en-US" sz="3600" dirty="0" smtClean="0"/>
            </a:br>
            <a:r>
              <a:rPr lang="en-US" sz="3600" dirty="0" smtClean="0"/>
              <a:t>Affecting Profitability</a:t>
            </a:r>
            <a:endParaRPr lang="en-US" sz="3600" dirty="0"/>
          </a:p>
        </p:txBody>
      </p:sp>
      <p:sp>
        <p:nvSpPr>
          <p:cNvPr id="3" name="Content Placeholder 2"/>
          <p:cNvSpPr>
            <a:spLocks noGrp="1"/>
          </p:cNvSpPr>
          <p:nvPr>
            <p:ph idx="1"/>
          </p:nvPr>
        </p:nvSpPr>
        <p:spPr>
          <a:xfrm>
            <a:off x="304800" y="1600200"/>
            <a:ext cx="8610600" cy="5105400"/>
          </a:xfrm>
        </p:spPr>
        <p:txBody>
          <a:bodyPr/>
          <a:lstStyle/>
          <a:p>
            <a:pPr>
              <a:spcBef>
                <a:spcPts val="600"/>
              </a:spcBef>
              <a:spcAft>
                <a:spcPts val="600"/>
              </a:spcAft>
            </a:pPr>
            <a:r>
              <a:rPr lang="en-US" sz="1800" dirty="0" smtClean="0"/>
              <a:t>Revenue reflects a firm’s pricing power, ability to gain market share, and the </a:t>
            </a:r>
            <a:r>
              <a:rPr lang="en-US" sz="1800" dirty="0"/>
              <a:t>growth in product demand in the industry. </a:t>
            </a:r>
            <a:endParaRPr lang="en-US" sz="1800" dirty="0" smtClean="0"/>
          </a:p>
          <a:p>
            <a:pPr lvl="1">
              <a:spcBef>
                <a:spcPts val="600"/>
              </a:spcBef>
              <a:spcAft>
                <a:spcPts val="600"/>
              </a:spcAft>
            </a:pPr>
            <a:r>
              <a:rPr lang="en-US" sz="1800" dirty="0" smtClean="0"/>
              <a:t>Pricing power tends to be less in highly competitive markets than in less competitive ones such as those selling differentiated products</a:t>
            </a:r>
          </a:p>
          <a:p>
            <a:pPr lvl="1">
              <a:spcBef>
                <a:spcPts val="600"/>
              </a:spcBef>
              <a:spcAft>
                <a:spcPts val="600"/>
              </a:spcAft>
            </a:pPr>
            <a:r>
              <a:rPr lang="en-US" sz="1800" dirty="0" smtClean="0"/>
              <a:t>Unit sales growth driven by growth in industry product demand and market share gains (e.g., demographics drive personal care product demand)</a:t>
            </a:r>
          </a:p>
          <a:p>
            <a:pPr lvl="1">
              <a:spcBef>
                <a:spcPts val="600"/>
              </a:spcBef>
              <a:spcAft>
                <a:spcPts val="600"/>
              </a:spcAft>
            </a:pPr>
            <a:r>
              <a:rPr lang="en-US" sz="1800" dirty="0" smtClean="0"/>
              <a:t>Market share gains affected by new product development, differentiations, and pricing strategies</a:t>
            </a:r>
          </a:p>
          <a:p>
            <a:pPr>
              <a:spcBef>
                <a:spcPts val="600"/>
              </a:spcBef>
              <a:spcAft>
                <a:spcPts val="600"/>
              </a:spcAft>
            </a:pPr>
            <a:r>
              <a:rPr lang="en-US" sz="1800" dirty="0" smtClean="0"/>
              <a:t>Cost of sales reflects cost of direct labor, materials and how inventory is valued</a:t>
            </a:r>
          </a:p>
          <a:p>
            <a:pPr lvl="1">
              <a:spcBef>
                <a:spcPts val="600"/>
              </a:spcBef>
              <a:spcAft>
                <a:spcPts val="600"/>
              </a:spcAft>
            </a:pPr>
            <a:r>
              <a:rPr lang="en-US" sz="1800" dirty="0" smtClean="0"/>
              <a:t>Direct labor costs affected by labor availability, degree of unionization, government regulation, and productivity</a:t>
            </a:r>
          </a:p>
          <a:p>
            <a:pPr lvl="1">
              <a:spcBef>
                <a:spcPts val="600"/>
              </a:spcBef>
              <a:spcAft>
                <a:spcPts val="600"/>
              </a:spcAft>
            </a:pPr>
            <a:r>
              <a:rPr lang="en-US" sz="1800" dirty="0" smtClean="0"/>
              <a:t>Purchased material costs affected by size of purchase, number of suppliers, product uniqueness and availability of substitutes</a:t>
            </a:r>
          </a:p>
          <a:p>
            <a:pPr lvl="1">
              <a:spcBef>
                <a:spcPts val="600"/>
              </a:spcBef>
              <a:spcAft>
                <a:spcPts val="600"/>
              </a:spcAft>
            </a:pPr>
            <a:r>
              <a:rPr lang="en-US" sz="1800" dirty="0" smtClean="0"/>
              <a:t>During inflationary periods, LIFO inventory costs higher than FIFO</a:t>
            </a:r>
          </a:p>
          <a:p>
            <a:pPr lvl="1"/>
            <a:endParaRPr lang="en-US" sz="1600" dirty="0" smtClean="0"/>
          </a:p>
          <a:p>
            <a:endParaRPr lang="en-US" sz="2000" dirty="0"/>
          </a:p>
        </p:txBody>
      </p:sp>
    </p:spTree>
    <p:extLst>
      <p:ext uri="{BB962C8B-B14F-4D97-AF65-F5344CB8AC3E}">
        <p14:creationId xmlns:p14="http://schemas.microsoft.com/office/powerpoint/2010/main" val="2671104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92D050"/>
          </a:solidFill>
        </p:spPr>
        <p:txBody>
          <a:bodyPr/>
          <a:lstStyle/>
          <a:p>
            <a:r>
              <a:rPr lang="en-US" sz="4000" dirty="0" smtClean="0"/>
              <a:t>Target Historical Income Statement</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1920508981"/>
              </p:ext>
            </p:extLst>
          </p:nvPr>
        </p:nvGraphicFramePr>
        <p:xfrm>
          <a:off x="215902" y="963640"/>
          <a:ext cx="8915398" cy="5717003"/>
        </p:xfrm>
        <a:graphic>
          <a:graphicData uri="http://schemas.openxmlformats.org/drawingml/2006/table">
            <a:tbl>
              <a:tblPr/>
              <a:tblGrid>
                <a:gridCol w="3770003"/>
                <a:gridCol w="197266"/>
                <a:gridCol w="1232924"/>
                <a:gridCol w="197266"/>
                <a:gridCol w="1315118"/>
                <a:gridCol w="197266"/>
                <a:gridCol w="1232924"/>
                <a:gridCol w="772631"/>
              </a:tblGrid>
              <a:tr h="169643">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gridSpan="5">
                  <a:txBody>
                    <a:bodyPr/>
                    <a:lstStyle/>
                    <a:p>
                      <a:pPr algn="ctr" fontAlgn="b"/>
                      <a:r>
                        <a:rPr lang="en-US" sz="1400" b="1" i="0" u="none" strike="noStrike" baseline="0" dirty="0">
                          <a:effectLst/>
                          <a:latin typeface="Arial"/>
                        </a:rPr>
                        <a:t>Actual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ctr" fontAlgn="b"/>
                      <a:r>
                        <a:rPr lang="en-US" sz="1400" b="1" i="0" u="none" strike="noStrike" baseline="0" dirty="0">
                          <a:effectLst/>
                          <a:latin typeface="Arial"/>
                        </a:rPr>
                        <a:t>2013</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baseline="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baseline="0" dirty="0">
                          <a:effectLst/>
                          <a:latin typeface="Arial"/>
                        </a:rPr>
                        <a:t>2014</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baseline="0" dirty="0">
                          <a:effectLst/>
                          <a:latin typeface="Arial"/>
                        </a:rPr>
                        <a:t>2015</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Sales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   3,588.1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200" b="1" i="0" u="none" strike="noStrike" baseline="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3,775.7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400" b="1" i="0" u="none" strike="noStrike" baseline="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   3,958.5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Cost of Goods Sold</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1,482.0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baseline="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1,665.7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1" i="0" u="none" strike="noStrike" baseline="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1,664.1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Gross Profit</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2,106.1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2,110.0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a:effectLst/>
                          <a:latin typeface="Arial"/>
                        </a:rPr>
                        <a:t>     2,294.4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SG&amp;A</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1,023.2 </a:t>
                      </a:r>
                    </a:p>
                  </a:txBody>
                  <a:tcPr marL="0" marR="0" marT="0" marB="0" anchor="b">
                    <a:lnL>
                      <a:noFill/>
                    </a:lnL>
                    <a:lnR>
                      <a:noFill/>
                    </a:lnR>
                    <a:lnT>
                      <a:noFill/>
                    </a:lnT>
                    <a:lnB>
                      <a:noFill/>
                    </a:lnB>
                    <a:solidFill>
                      <a:srgbClr val="FFFF00"/>
                    </a:solidFill>
                  </a:tcPr>
                </a:tc>
                <a:tc>
                  <a:txBody>
                    <a:bodyPr/>
                    <a:lstStyle/>
                    <a:p>
                      <a:pPr algn="ctr" fontAlgn="b"/>
                      <a:endParaRPr lang="en-US" sz="1200" b="1" i="0" u="none" strike="noStrike" baseline="0"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1,009.0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1,054.6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Other Operating Expense</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470.7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453.2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414.6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Depreciation</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123.0 </a:t>
                      </a:r>
                    </a:p>
                  </a:txBody>
                  <a:tcPr marL="0" marR="0" marT="0" marB="0" anchor="b">
                    <a:lnL>
                      <a:noFill/>
                    </a:lnL>
                    <a:lnR>
                      <a:noFill/>
                    </a:lnR>
                    <a:lnT>
                      <a:noFill/>
                    </a:lnT>
                    <a:lnB>
                      <a:noFill/>
                    </a:lnB>
                  </a:tcPr>
                </a:tc>
                <a:tc>
                  <a:txBody>
                    <a:bodyPr/>
                    <a:lstStyle/>
                    <a:p>
                      <a:pPr algn="ctr"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a:effectLst/>
                          <a:latin typeface="Arial"/>
                        </a:rPr>
                        <a:t>         123.6 </a:t>
                      </a: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126.0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Amortization</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299.6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a:effectLst/>
                          <a:latin typeface="Arial"/>
                        </a:rPr>
                        <a:t>         313.9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302.9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69643">
                <a:tc>
                  <a:txBody>
                    <a:bodyPr/>
                    <a:lstStyle/>
                    <a:p>
                      <a:pPr algn="l" fontAlgn="b"/>
                      <a:r>
                        <a:rPr lang="en-US" sz="1400" b="1" i="0" u="none" strike="noStrike" baseline="0" dirty="0">
                          <a:effectLst/>
                          <a:latin typeface="Arial"/>
                        </a:rPr>
                        <a:t>EBIT</a:t>
                      </a: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a:effectLst/>
                          <a:latin typeface="Arial"/>
                        </a:rPr>
                        <a:t>        189.6 </a:t>
                      </a: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a:effectLst/>
                          <a:latin typeface="Arial"/>
                        </a:rPr>
                        <a:t>         210.3 </a:t>
                      </a: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effectLst/>
                          <a:latin typeface="Arial"/>
                        </a:rPr>
                        <a:t>        396.3 </a:t>
                      </a: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Unusual (Gain) Loss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(37.2)</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a:effectLst/>
                          <a:latin typeface="Arial"/>
                        </a:rPr>
                        <a:t>  (Income) from Affiliates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Other Expense (Income)</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60.0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10.9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11.9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Interest (Income)</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(4.3)</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(3.9)</a:t>
                      </a:r>
                    </a:p>
                  </a:txBody>
                  <a:tcPr marL="0" marR="0" marT="0" marB="0" anchor="b">
                    <a:lnL>
                      <a:noFill/>
                    </a:lnL>
                    <a:lnR>
                      <a:noFill/>
                    </a:lnR>
                    <a:lnT>
                      <a:noFill/>
                    </a:lnT>
                    <a:lnB>
                      <a:noFill/>
                    </a:lnB>
                    <a:solidFill>
                      <a:srgbClr val="FFFF00"/>
                    </a:solidFill>
                  </a:tcPr>
                </a:tc>
                <a:tc>
                  <a:txBody>
                    <a:bodyPr/>
                    <a:lstStyle/>
                    <a:p>
                      <a:pPr algn="ctr" fontAlgn="b"/>
                      <a:endParaRPr lang="en-US" sz="1400" b="1" i="0" u="none" strike="noStrike" baseline="0"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(2.4)</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Interest Expense</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152.3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162.1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123.9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Earnings before Taxes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18.8 </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a:effectLst/>
                          <a:latin typeface="Arial"/>
                        </a:rPr>
                        <a:t>           41.2 </a:t>
                      </a: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262.9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a:t>
                      </a:r>
                      <a:r>
                        <a:rPr lang="en-US" sz="1400" b="0" i="0" u="none" strike="noStrike" baseline="0" dirty="0" smtClean="0">
                          <a:effectLst/>
                          <a:latin typeface="Arial"/>
                        </a:rPr>
                        <a:t>  </a:t>
                      </a:r>
                      <a:r>
                        <a:rPr lang="en-US" sz="1400" b="0" i="0" u="none" strike="noStrike" baseline="0" dirty="0" err="1" smtClean="0">
                          <a:effectLst/>
                          <a:latin typeface="Arial"/>
                        </a:rPr>
                        <a:t>Noncontrolling</a:t>
                      </a:r>
                      <a:r>
                        <a:rPr lang="en-US" sz="1400" b="0" i="0" u="none" strike="noStrike" baseline="0" dirty="0" smtClean="0">
                          <a:effectLst/>
                          <a:latin typeface="Arial"/>
                        </a:rPr>
                        <a:t> </a:t>
                      </a:r>
                      <a:r>
                        <a:rPr lang="en-US" sz="1400" b="0" i="0" u="none" strike="noStrike" baseline="0" dirty="0">
                          <a:effectLst/>
                          <a:latin typeface="Arial"/>
                        </a:rPr>
                        <a:t>Interest</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Taxes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63.7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100.9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101.4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Net Income before Extra Items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(44.9)</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a:effectLst/>
                          <a:latin typeface="Arial"/>
                        </a:rPr>
                        <a:t>          (59.7)</a:t>
                      </a: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161.5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Extraordinary Items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0.6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0.7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0.4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Net Income after Extra Items</a:t>
                      </a:r>
                    </a:p>
                  </a:txBody>
                  <a:tcPr marL="0" marR="0" marT="0" marB="0" anchor="b">
                    <a:lnL>
                      <a:noFill/>
                    </a:lnL>
                    <a:lnR>
                      <a:noFill/>
                    </a:lnR>
                    <a:lnT>
                      <a:noFill/>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      (44.3)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a:effectLst/>
                          <a:latin typeface="Arial"/>
                        </a:rPr>
                        <a:t> $       (59.0)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     161.9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53352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92D050"/>
          </a:solidFill>
        </p:spPr>
        <p:txBody>
          <a:bodyPr/>
          <a:lstStyle/>
          <a:p>
            <a:r>
              <a:rPr lang="en-US" sz="4000" dirty="0" smtClean="0"/>
              <a:t>Input Versus Formula Model Cells</a:t>
            </a:r>
            <a:endParaRPr lang="en-US" sz="4000" dirty="0"/>
          </a:p>
        </p:txBody>
      </p:sp>
      <p:sp>
        <p:nvSpPr>
          <p:cNvPr id="3" name="Content Placeholder 2"/>
          <p:cNvSpPr>
            <a:spLocks noGrp="1"/>
          </p:cNvSpPr>
          <p:nvPr>
            <p:ph idx="1"/>
          </p:nvPr>
        </p:nvSpPr>
        <p:spPr>
          <a:xfrm>
            <a:off x="457200" y="1447800"/>
            <a:ext cx="8229600" cy="4678363"/>
          </a:xfrm>
        </p:spPr>
        <p:txBody>
          <a:bodyPr/>
          <a:lstStyle/>
          <a:p>
            <a:pPr lvl="0"/>
            <a:r>
              <a:rPr lang="en-US" sz="2800" dirty="0" smtClean="0"/>
              <a:t>Cells containing formulas are in </a:t>
            </a:r>
            <a:r>
              <a:rPr lang="en-US" sz="2800" b="1" dirty="0" smtClean="0"/>
              <a:t>black</a:t>
            </a:r>
          </a:p>
          <a:p>
            <a:pPr lvl="0"/>
            <a:r>
              <a:rPr lang="en-US" sz="2800" dirty="0" smtClean="0"/>
              <a:t>Cells highlighted in </a:t>
            </a:r>
            <a:r>
              <a:rPr lang="en-US" sz="2800" b="1" dirty="0" smtClean="0">
                <a:solidFill>
                  <a:srgbClr val="FFFF00"/>
                </a:solidFill>
              </a:rPr>
              <a:t>yellow</a:t>
            </a:r>
            <a:r>
              <a:rPr lang="en-US" sz="2800" dirty="0" smtClean="0"/>
              <a:t> are input cells </a:t>
            </a:r>
          </a:p>
          <a:p>
            <a:pPr lvl="1"/>
            <a:r>
              <a:rPr lang="en-US" dirty="0" smtClean="0"/>
              <a:t>Changes </a:t>
            </a:r>
            <a:r>
              <a:rPr lang="en-US" dirty="0"/>
              <a:t>to the content of these cells will fill in all cells containing formulas. </a:t>
            </a:r>
            <a:endParaRPr lang="en-US" dirty="0" smtClean="0"/>
          </a:p>
          <a:p>
            <a:pPr lvl="1"/>
            <a:r>
              <a:rPr lang="en-US" dirty="0" smtClean="0"/>
              <a:t> </a:t>
            </a:r>
            <a:r>
              <a:rPr lang="en-US" dirty="0"/>
              <a:t>When replacing pre-existing data, it is helpful to change the color of those cells for which the data inputs have been made. </a:t>
            </a:r>
            <a:endParaRPr lang="en-US" dirty="0" smtClean="0"/>
          </a:p>
          <a:p>
            <a:pPr lvl="0"/>
            <a:r>
              <a:rPr lang="en-US" sz="2800" b="1" dirty="0" smtClean="0">
                <a:solidFill>
                  <a:srgbClr val="FF0000"/>
                </a:solidFill>
              </a:rPr>
              <a:t>Red</a:t>
            </a:r>
            <a:r>
              <a:rPr lang="en-US" sz="2800" dirty="0" smtClean="0"/>
              <a:t> </a:t>
            </a:r>
            <a:r>
              <a:rPr lang="en-US" sz="2800" dirty="0"/>
              <a:t>cells at the bottom of the balance sheet worksheets </a:t>
            </a:r>
            <a:r>
              <a:rPr lang="en-US" sz="2800" dirty="0" smtClean="0"/>
              <a:t>should be zero indicating the model is in balance. </a:t>
            </a:r>
            <a:endParaRPr lang="en-US" sz="2800" dirty="0"/>
          </a:p>
          <a:p>
            <a:endParaRPr lang="en-US" dirty="0"/>
          </a:p>
        </p:txBody>
      </p:sp>
    </p:spTree>
    <p:extLst>
      <p:ext uri="{BB962C8B-B14F-4D97-AF65-F5344CB8AC3E}">
        <p14:creationId xmlns:p14="http://schemas.microsoft.com/office/powerpoint/2010/main" val="4226062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dirty="0" smtClean="0"/>
              <a:t>Model Hints</a:t>
            </a:r>
            <a:endParaRPr lang="en-US" dirty="0"/>
          </a:p>
        </p:txBody>
      </p:sp>
      <p:sp>
        <p:nvSpPr>
          <p:cNvPr id="3" name="Content Placeholder 2"/>
          <p:cNvSpPr>
            <a:spLocks noGrp="1"/>
          </p:cNvSpPr>
          <p:nvPr>
            <p:ph idx="1"/>
          </p:nvPr>
        </p:nvSpPr>
        <p:spPr>
          <a:xfrm>
            <a:off x="457200" y="1371600"/>
            <a:ext cx="8458200" cy="4754563"/>
          </a:xfrm>
        </p:spPr>
        <p:txBody>
          <a:bodyPr/>
          <a:lstStyle/>
          <a:p>
            <a:r>
              <a:rPr lang="en-US" sz="2400" dirty="0" smtClean="0"/>
              <a:t>Once historical data and forecast assumption data entered into the model, save the model.</a:t>
            </a:r>
            <a:endParaRPr lang="en-US" sz="2000" dirty="0" smtClean="0"/>
          </a:p>
          <a:p>
            <a:r>
              <a:rPr lang="en-US" sz="2400" dirty="0" smtClean="0"/>
              <a:t>Make additional changes to copies of the saved model</a:t>
            </a:r>
          </a:p>
          <a:p>
            <a:pPr lvl="1"/>
            <a:r>
              <a:rPr lang="en-US" sz="2400" dirty="0" smtClean="0"/>
              <a:t>If model errors arise and cannot be resolved, it is helpful to return to an earlier copy of the model.</a:t>
            </a:r>
          </a:p>
          <a:p>
            <a:r>
              <a:rPr lang="en-US" sz="2400" dirty="0" smtClean="0"/>
              <a:t>Make sure the model’s balance sheet “balances” denoted by red cells at bottom of balance sheet worksheet equal to zero.</a:t>
            </a:r>
          </a:p>
          <a:p>
            <a:r>
              <a:rPr lang="en-US" sz="2400" dirty="0" smtClean="0"/>
              <a:t>Do not worry about fine-tuning the model forecast until after the model “balances.”</a:t>
            </a:r>
          </a:p>
          <a:p>
            <a:r>
              <a:rPr lang="en-US" sz="2400" dirty="0" smtClean="0"/>
              <a:t>Fine-tuning the model forecast should start with a focus on making small changes to model value drives one at a time</a:t>
            </a:r>
            <a:endParaRPr lang="en-US" sz="2400" dirty="0"/>
          </a:p>
        </p:txBody>
      </p:sp>
    </p:spTree>
    <p:extLst>
      <p:ext uri="{BB962C8B-B14F-4D97-AF65-F5344CB8AC3E}">
        <p14:creationId xmlns:p14="http://schemas.microsoft.com/office/powerpoint/2010/main" val="283235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076325" y="2300288"/>
            <a:ext cx="6992938"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3200" i="1"/>
              <a:t>Tact is for people </a:t>
            </a:r>
          </a:p>
          <a:p>
            <a:pPr algn="ctr"/>
            <a:r>
              <a:rPr lang="en-US" sz="3200" i="1"/>
              <a:t>not witty enough to be sarcastic.</a:t>
            </a:r>
            <a:endParaRPr lang="en-US" sz="3200"/>
          </a:p>
          <a:p>
            <a:pPr algn="ctr"/>
            <a:r>
              <a:rPr lang="en-US" sz="3200" i="1"/>
              <a:t>                                       --Anonymous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90600"/>
          </a:xfrm>
          <a:solidFill>
            <a:schemeClr val="folHlink"/>
          </a:solidFill>
        </p:spPr>
        <p:txBody>
          <a:bodyPr/>
          <a:lstStyle/>
          <a:p>
            <a:pPr eaLnBrk="1" hangingPunct="1"/>
            <a:r>
              <a:rPr lang="en-US" sz="3600" dirty="0" smtClean="0"/>
              <a:t>Step 2: Project Pro Forma </a:t>
            </a:r>
            <a:br>
              <a:rPr lang="en-US" sz="3600" dirty="0" smtClean="0"/>
            </a:br>
            <a:r>
              <a:rPr lang="en-US" sz="3600" dirty="0" smtClean="0"/>
              <a:t>Financial Statements</a:t>
            </a:r>
          </a:p>
        </p:txBody>
      </p:sp>
      <p:sp>
        <p:nvSpPr>
          <p:cNvPr id="13315" name="Rectangle 3"/>
          <p:cNvSpPr>
            <a:spLocks noGrp="1" noChangeArrowheads="1"/>
          </p:cNvSpPr>
          <p:nvPr>
            <p:ph type="body" idx="1"/>
          </p:nvPr>
        </p:nvSpPr>
        <p:spPr>
          <a:xfrm>
            <a:off x="228600" y="1371600"/>
            <a:ext cx="8686800" cy="5257800"/>
          </a:xfrm>
        </p:spPr>
        <p:txBody>
          <a:bodyPr/>
          <a:lstStyle/>
          <a:p>
            <a:r>
              <a:rPr lang="en-US" sz="2800" dirty="0"/>
              <a:t>If the factors affecting </a:t>
            </a:r>
            <a:r>
              <a:rPr lang="en-US" sz="2800" dirty="0" smtClean="0"/>
              <a:t>historical cash flow expected to remain the same in the future, extrapolate financial statements based on historical growth rates. </a:t>
            </a:r>
          </a:p>
          <a:p>
            <a:r>
              <a:rPr lang="en-US" sz="2800" dirty="0" smtClean="0"/>
              <a:t>If historical </a:t>
            </a:r>
            <a:r>
              <a:rPr lang="en-US" sz="2800" dirty="0"/>
              <a:t>factors </a:t>
            </a:r>
            <a:r>
              <a:rPr lang="en-US" sz="2800" dirty="0" smtClean="0"/>
              <a:t>expected to change, extrapolation will not work.</a:t>
            </a:r>
          </a:p>
          <a:p>
            <a:r>
              <a:rPr lang="en-US" sz="2800" dirty="0" smtClean="0"/>
              <a:t>Financial </a:t>
            </a:r>
            <a:r>
              <a:rPr lang="en-US" sz="2800" dirty="0"/>
              <a:t>statements should be projected </a:t>
            </a:r>
            <a:r>
              <a:rPr lang="en-US" sz="2800" dirty="0" smtClean="0"/>
              <a:t>at </a:t>
            </a:r>
            <a:r>
              <a:rPr lang="en-US" sz="2800" dirty="0"/>
              <a:t>least </a:t>
            </a:r>
            <a:r>
              <a:rPr lang="en-US" sz="2800" dirty="0" smtClean="0"/>
              <a:t>3 - 5 </a:t>
            </a:r>
            <a:r>
              <a:rPr lang="en-US" sz="2800" dirty="0"/>
              <a:t>years </a:t>
            </a:r>
            <a:r>
              <a:rPr lang="en-US" sz="2800" dirty="0" smtClean="0"/>
              <a:t>or more </a:t>
            </a:r>
            <a:r>
              <a:rPr lang="en-US" sz="2800" dirty="0"/>
              <a:t>until the firm’s cash flows turn positive or the growth rate slows to what is believed to be a sustainable pace</a:t>
            </a:r>
            <a:r>
              <a:rPr lang="en-US" sz="2800" dirty="0" smtClean="0"/>
              <a:t>. </a:t>
            </a:r>
            <a:endParaRPr lang="en-US" sz="2800" dirty="0"/>
          </a:p>
          <a:p>
            <a:pPr marL="514350" indent="-514350" eaLnBrk="1" hangingPunct="1">
              <a:lnSpc>
                <a:spcPct val="90000"/>
              </a:lnSpc>
              <a:buAutoNum type="alphaLcPeriod"/>
            </a:pPr>
            <a:endParaRPr lang="en-US" sz="2800" dirty="0"/>
          </a:p>
          <a:p>
            <a:pPr marL="0" indent="0" eaLnBrk="1" hangingPunct="1">
              <a:spcBef>
                <a:spcPts val="0"/>
              </a:spcBef>
              <a:buNone/>
            </a:pPr>
            <a:endParaRPr lang="en-US" sz="1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1066800"/>
          </a:xfrm>
          <a:solidFill>
            <a:srgbClr val="92D050"/>
          </a:solidFill>
        </p:spPr>
        <p:txBody>
          <a:bodyPr/>
          <a:lstStyle/>
          <a:p>
            <a:r>
              <a:rPr lang="en-US" smtClean="0"/>
              <a:t>Target Assumptions Worksheet</a:t>
            </a:r>
          </a:p>
        </p:txBody>
      </p:sp>
      <p:graphicFrame>
        <p:nvGraphicFramePr>
          <p:cNvPr id="3" name="Table 2"/>
          <p:cNvGraphicFramePr>
            <a:graphicFrameLocks noGrp="1"/>
          </p:cNvGraphicFramePr>
          <p:nvPr>
            <p:extLst>
              <p:ext uri="{D42A27DB-BD31-4B8C-83A1-F6EECF244321}">
                <p14:modId xmlns:p14="http://schemas.microsoft.com/office/powerpoint/2010/main" val="4200679399"/>
              </p:ext>
            </p:extLst>
          </p:nvPr>
        </p:nvGraphicFramePr>
        <p:xfrm>
          <a:off x="457200" y="1600200"/>
          <a:ext cx="8305799" cy="4340224"/>
        </p:xfrm>
        <a:graphic>
          <a:graphicData uri="http://schemas.openxmlformats.org/drawingml/2006/table">
            <a:tbl>
              <a:tblPr/>
              <a:tblGrid>
                <a:gridCol w="26416"/>
                <a:gridCol w="2262178"/>
                <a:gridCol w="102860"/>
                <a:gridCol w="642863"/>
                <a:gridCol w="102860"/>
                <a:gridCol w="642863"/>
                <a:gridCol w="102860"/>
                <a:gridCol w="642863"/>
                <a:gridCol w="402862"/>
                <a:gridCol w="642863"/>
                <a:gridCol w="642863"/>
                <a:gridCol w="642863"/>
                <a:gridCol w="642863"/>
                <a:gridCol w="642863"/>
                <a:gridCol w="162859"/>
              </a:tblGrid>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gridSpan="5">
                  <a:txBody>
                    <a:bodyPr/>
                    <a:lstStyle/>
                    <a:p>
                      <a:pPr algn="ctr" fontAlgn="b"/>
                      <a:r>
                        <a:rPr lang="en-US" sz="1400" b="1" i="0" u="none" strike="noStrike" dirty="0">
                          <a:effectLst/>
                          <a:latin typeface="Arial"/>
                        </a:rPr>
                        <a:t>Actual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gridSpan="5">
                  <a:txBody>
                    <a:bodyPr/>
                    <a:lstStyle/>
                    <a:p>
                      <a:pPr algn="ctr" fontAlgn="b"/>
                      <a:r>
                        <a:rPr lang="en-US" sz="1400" b="1" i="0" u="none" strike="noStrike" dirty="0">
                          <a:effectLst/>
                          <a:latin typeface="Arial"/>
                        </a:rPr>
                        <a:t>Projections for the Period Ending December 31,</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solidFill>
                            <a:srgbClr val="0000FF"/>
                          </a:solidFill>
                          <a:effectLst/>
                          <a:latin typeface="Arial"/>
                        </a:rPr>
                        <a:t>2013</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2014</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2015</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ctr" fontAlgn="b"/>
                      <a:r>
                        <a:rPr lang="en-US" sz="1400" b="1" i="0" u="none" strike="noStrike">
                          <a:effectLst/>
                          <a:latin typeface="Arial"/>
                        </a:rPr>
                        <a:t>2016</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2017</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2018</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2019</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2020</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dirty="0">
                          <a:effectLst/>
                          <a:latin typeface="Arial"/>
                        </a:rPr>
                        <a:t>Income Statement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Sales Growth</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NA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18.1%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27.7%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70C0"/>
                          </a:solidFill>
                          <a:effectLst/>
                          <a:latin typeface="Arial"/>
                        </a:rPr>
                        <a:t>       27.0</a:t>
                      </a:r>
                      <a:r>
                        <a:rPr lang="en-US" sz="1400" b="1" i="0" u="none" strike="noStrike" dirty="0" smtClean="0">
                          <a:solidFill>
                            <a:srgbClr val="0070C0"/>
                          </a:solidFill>
                          <a:effectLst/>
                          <a:latin typeface="Arial"/>
                        </a:rPr>
                        <a:t>%</a:t>
                      </a:r>
                      <a:endParaRPr lang="en-US" sz="1400" b="1" i="0" u="none" strike="noStrike"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r" fontAlgn="b"/>
                      <a:r>
                        <a:rPr lang="en-US" sz="1400" b="0" i="0" u="none" strike="noStrike" dirty="0">
                          <a:effectLst/>
                          <a:latin typeface="Arial"/>
                        </a:rPr>
                        <a:t>       27.0%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27.0%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27.0%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27.0% </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COGS as a % of Sales</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51.3%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52.1%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46.9%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a:solidFill>
                            <a:srgbClr val="0070C0"/>
                          </a:solidFill>
                          <a:effectLst/>
                          <a:latin typeface="Arial"/>
                        </a:rPr>
                        <a:t>       51.2% </a:t>
                      </a:r>
                    </a:p>
                  </a:txBody>
                  <a:tcPr marL="0" marR="0" marT="0" marB="0" anchor="b">
                    <a:lnL>
                      <a:noFill/>
                    </a:lnL>
                    <a:lnR>
                      <a:noFill/>
                    </a:lnR>
                    <a:lnT>
                      <a:noFill/>
                    </a:lnT>
                    <a:lnB>
                      <a:noFill/>
                    </a:lnB>
                    <a:solidFill>
                      <a:srgbClr val="FFFF00"/>
                    </a:solidFill>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SG&amp;A % annual increase (decrease)</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NA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a:solidFill>
                            <a:schemeClr val="tx1"/>
                          </a:solidFill>
                          <a:effectLst/>
                          <a:latin typeface="Arial"/>
                        </a:rPr>
                        <a:t>       16.3%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27.0%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a:solidFill>
                            <a:srgbClr val="0070C0"/>
                          </a:solidFill>
                          <a:effectLst/>
                          <a:latin typeface="Arial"/>
                        </a:rPr>
                        <a:t>       20.0% </a:t>
                      </a:r>
                    </a:p>
                  </a:txBody>
                  <a:tcPr marL="0" marR="0" marT="0" marB="0" anchor="b">
                    <a:lnL>
                      <a:noFill/>
                    </a:lnL>
                    <a:lnR>
                      <a:noFill/>
                    </a:lnR>
                    <a:lnT>
                      <a:noFill/>
                    </a:lnT>
                    <a:lnB>
                      <a:noFill/>
                    </a:lnB>
                    <a:solidFill>
                      <a:srgbClr val="FFFF00"/>
                    </a:solidFill>
                  </a:tcPr>
                </a:tc>
                <a:tc>
                  <a:txBody>
                    <a:bodyPr/>
                    <a:lstStyle/>
                    <a:p>
                      <a:pPr algn="r" fontAlgn="b"/>
                      <a:r>
                        <a:rPr lang="en-US" sz="1400" b="0" i="0" u="none" strike="noStrike">
                          <a:effectLst/>
                          <a:latin typeface="Arial"/>
                        </a:rPr>
                        <a:t>       20.0%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20.0%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20.0%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20.0%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656560">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Other Operating Expense as a % of Sales</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8.1%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a:solidFill>
                            <a:schemeClr val="tx1"/>
                          </a:solidFill>
                          <a:effectLst/>
                          <a:latin typeface="Arial"/>
                        </a:rPr>
                        <a:t>         8.4%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8.8%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a:solidFill>
                            <a:srgbClr val="0070C0"/>
                          </a:solidFill>
                          <a:effectLst/>
                          <a:latin typeface="Arial"/>
                        </a:rPr>
                        <a:t>         8.7% </a:t>
                      </a:r>
                    </a:p>
                  </a:txBody>
                  <a:tcPr marL="0" marR="0" marT="0" marB="0" anchor="b">
                    <a:lnL>
                      <a:noFill/>
                    </a:lnL>
                    <a:lnR>
                      <a:noFill/>
                    </a:lnR>
                    <a:lnT>
                      <a:noFill/>
                    </a:lnT>
                    <a:lnB>
                      <a:noFill/>
                    </a:lnB>
                    <a:solidFill>
                      <a:srgbClr val="FFFF00"/>
                    </a:solidFill>
                  </a:tcPr>
                </a:tc>
                <a:tc>
                  <a:txBody>
                    <a:bodyPr/>
                    <a:lstStyle/>
                    <a:p>
                      <a:pPr algn="r" fontAlgn="b"/>
                      <a:r>
                        <a:rPr lang="en-US" sz="1400" b="0" i="0" u="none" strike="noStrike">
                          <a:effectLst/>
                          <a:latin typeface="Arial"/>
                        </a:rPr>
                        <a:t>         8.7%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8.7%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8.7%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8.7% </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EBITDA Growth</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NA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a:solidFill>
                            <a:schemeClr val="tx1"/>
                          </a:solidFill>
                          <a:effectLst/>
                          <a:latin typeface="Arial"/>
                        </a:rPr>
                        <a:t>       10.8%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90.5%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a:rPr>
                        <a:t>         5.6%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42.8%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40.2%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38.3%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36.8% </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EBITDA Margin</a:t>
                      </a:r>
                    </a:p>
                  </a:txBody>
                  <a:tcPr marL="0" marR="0" marT="0" marB="0" anchor="b">
                    <a:lnL>
                      <a:noFill/>
                    </a:lnL>
                    <a:lnR>
                      <a:noFill/>
                    </a:lnR>
                    <a:lnT>
                      <a:noFill/>
                    </a:lnT>
                    <a:lnB>
                      <a:noFill/>
                    </a:lnB>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10.6%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a:solidFill>
                            <a:schemeClr val="tx1"/>
                          </a:solidFill>
                          <a:effectLst/>
                          <a:latin typeface="Arial"/>
                        </a:rPr>
                        <a:t>         9.9%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14.8%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a:rPr>
                        <a:t>       12.3%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13.9%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       15.3%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16.7%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18.0%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bl>
          </a:graphicData>
        </a:graphic>
      </p:graphicFrame>
      <p:sp>
        <p:nvSpPr>
          <p:cNvPr id="2" name="TextBox 1"/>
          <p:cNvSpPr txBox="1"/>
          <p:nvPr/>
        </p:nvSpPr>
        <p:spPr>
          <a:xfrm>
            <a:off x="457200" y="6019800"/>
            <a:ext cx="8382000" cy="615553"/>
          </a:xfrm>
          <a:prstGeom prst="rect">
            <a:avLst/>
          </a:prstGeom>
          <a:noFill/>
        </p:spPr>
        <p:txBody>
          <a:bodyPr wrap="square" rtlCol="0">
            <a:spAutoFit/>
          </a:bodyPr>
          <a:lstStyle/>
          <a:p>
            <a:r>
              <a:rPr lang="en-US" dirty="0" smtClean="0"/>
              <a:t>    </a:t>
            </a:r>
            <a:r>
              <a:rPr lang="en-US" sz="1600" u="sng" dirty="0" smtClean="0"/>
              <a:t>Key Point</a:t>
            </a:r>
            <a:r>
              <a:rPr lang="en-US" sz="1600" dirty="0" smtClean="0"/>
              <a:t>: Make small changes to assumptions one at a time to assess their</a:t>
            </a:r>
          </a:p>
          <a:p>
            <a:r>
              <a:rPr lang="en-US" sz="1600" dirty="0"/>
              <a:t> </a:t>
            </a:r>
            <a:r>
              <a:rPr lang="en-US" sz="1600" dirty="0" smtClean="0"/>
              <a:t>                     impact on financial statements. </a:t>
            </a: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9144000" cy="1219200"/>
          </a:xfrm>
          <a:solidFill>
            <a:srgbClr val="92D050"/>
          </a:solidFill>
        </p:spPr>
        <p:txBody>
          <a:bodyPr/>
          <a:lstStyle/>
          <a:p>
            <a:r>
              <a:rPr lang="en-US" sz="3600" dirty="0" smtClean="0"/>
              <a:t>Step 3: Estimate PV of Projected </a:t>
            </a:r>
            <a:br>
              <a:rPr lang="en-US" sz="3600" dirty="0" smtClean="0"/>
            </a:br>
            <a:r>
              <a:rPr lang="en-US" sz="3600" dirty="0" smtClean="0"/>
              <a:t>Pro Forma Cash Flows</a:t>
            </a:r>
          </a:p>
        </p:txBody>
      </p:sp>
      <p:sp>
        <p:nvSpPr>
          <p:cNvPr id="19459" name="Content Placeholder 2"/>
          <p:cNvSpPr>
            <a:spLocks noGrp="1"/>
          </p:cNvSpPr>
          <p:nvPr>
            <p:ph idx="1"/>
          </p:nvPr>
        </p:nvSpPr>
        <p:spPr>
          <a:xfrm>
            <a:off x="457200" y="1752600"/>
            <a:ext cx="8153400" cy="4495800"/>
          </a:xfrm>
        </p:spPr>
        <p:txBody>
          <a:bodyPr/>
          <a:lstStyle/>
          <a:p>
            <a:pPr>
              <a:spcBef>
                <a:spcPts val="1200"/>
              </a:spcBef>
              <a:spcAft>
                <a:spcPts val="1200"/>
              </a:spcAft>
            </a:pPr>
            <a:r>
              <a:rPr lang="en-US" sz="2800" dirty="0" smtClean="0"/>
              <a:t>Estimate </a:t>
            </a:r>
          </a:p>
          <a:p>
            <a:pPr lvl="1">
              <a:spcBef>
                <a:spcPts val="1200"/>
              </a:spcBef>
              <a:spcAft>
                <a:spcPts val="1200"/>
              </a:spcAft>
            </a:pPr>
            <a:r>
              <a:rPr lang="en-US" dirty="0" smtClean="0"/>
              <a:t>Weighted average cost of capital (WACC)</a:t>
            </a:r>
          </a:p>
          <a:p>
            <a:pPr lvl="1">
              <a:spcBef>
                <a:spcPts val="1200"/>
              </a:spcBef>
              <a:spcAft>
                <a:spcPts val="1200"/>
              </a:spcAft>
            </a:pPr>
            <a:r>
              <a:rPr lang="en-US" dirty="0" smtClean="0"/>
              <a:t>Present value of cash flows during planning period (i.e., annual forecast period)  and </a:t>
            </a:r>
          </a:p>
          <a:p>
            <a:pPr lvl="1">
              <a:spcBef>
                <a:spcPts val="1200"/>
              </a:spcBef>
              <a:spcAft>
                <a:spcPts val="1200"/>
              </a:spcAft>
            </a:pPr>
            <a:r>
              <a:rPr lang="en-US" dirty="0" smtClean="0"/>
              <a:t>Cash flows beyond the planning period (i.e., terminal period) using constant growth method</a:t>
            </a:r>
          </a:p>
          <a:p>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sz="3600" dirty="0" smtClean="0"/>
              <a:t>Calculating WACC</a:t>
            </a:r>
            <a:endParaRPr lang="en-US" sz="3600" dirty="0"/>
          </a:p>
        </p:txBody>
      </p:sp>
      <p:sp>
        <p:nvSpPr>
          <p:cNvPr id="3" name="Rectangle 2"/>
          <p:cNvSpPr/>
          <p:nvPr/>
        </p:nvSpPr>
        <p:spPr>
          <a:xfrm>
            <a:off x="152400" y="1066800"/>
            <a:ext cx="8839200" cy="5324535"/>
          </a:xfrm>
          <a:prstGeom prst="rect">
            <a:avLst/>
          </a:prstGeom>
        </p:spPr>
        <p:txBody>
          <a:bodyPr wrap="square">
            <a:spAutoFit/>
          </a:bodyPr>
          <a:lstStyle/>
          <a:p>
            <a:r>
              <a:rPr lang="en-US" sz="2000" dirty="0"/>
              <a:t>WACC = (D/(D+E)) x [(1-T) x (Cost of Debt)] + (E/(D+E)) x </a:t>
            </a:r>
            <a:r>
              <a:rPr lang="en-US" sz="2000" dirty="0" err="1"/>
              <a:t>k</a:t>
            </a:r>
            <a:r>
              <a:rPr lang="en-US" sz="2000" baseline="-25000" dirty="0" err="1"/>
              <a:t>e</a:t>
            </a:r>
            <a:r>
              <a:rPr lang="en-US" sz="2000" dirty="0"/>
              <a:t>      </a:t>
            </a:r>
            <a:r>
              <a:rPr lang="en-US" sz="2000" dirty="0" smtClean="0"/>
              <a:t>where                   </a:t>
            </a:r>
            <a:endParaRPr lang="en-US" sz="2000" dirty="0"/>
          </a:p>
          <a:p>
            <a:r>
              <a:rPr lang="en-US" sz="2000" dirty="0"/>
              <a:t> </a:t>
            </a:r>
          </a:p>
          <a:p>
            <a:r>
              <a:rPr lang="en-US" sz="2000" dirty="0" smtClean="0"/>
              <a:t>     D </a:t>
            </a:r>
            <a:r>
              <a:rPr lang="en-US" sz="2000" dirty="0"/>
              <a:t>= Debt</a:t>
            </a:r>
          </a:p>
          <a:p>
            <a:r>
              <a:rPr lang="en-US" sz="2000" dirty="0" smtClean="0"/>
              <a:t>     E </a:t>
            </a:r>
            <a:r>
              <a:rPr lang="en-US" sz="2000" dirty="0"/>
              <a:t>= Equity</a:t>
            </a:r>
          </a:p>
          <a:p>
            <a:r>
              <a:rPr lang="en-US" sz="2000" dirty="0" smtClean="0"/>
              <a:t>     T </a:t>
            </a:r>
            <a:r>
              <a:rPr lang="en-US" sz="2000" dirty="0"/>
              <a:t>= Corporate marginal tax rate (i.e., 40</a:t>
            </a:r>
            <a:r>
              <a:rPr lang="en-US" sz="2000" dirty="0" smtClean="0"/>
              <a:t>%)</a:t>
            </a:r>
          </a:p>
          <a:p>
            <a:r>
              <a:rPr lang="en-US" sz="2000" dirty="0" smtClean="0"/>
              <a:t>     Cost of Debt = 5%</a:t>
            </a:r>
            <a:endParaRPr lang="en-US" sz="2000" dirty="0"/>
          </a:p>
          <a:p>
            <a:r>
              <a:rPr lang="en-US" sz="2000" dirty="0" smtClean="0"/>
              <a:t>     </a:t>
            </a:r>
            <a:r>
              <a:rPr lang="en-US" sz="2000" dirty="0" err="1" smtClean="0"/>
              <a:t>R</a:t>
            </a:r>
            <a:r>
              <a:rPr lang="en-US" sz="2000" baseline="-25000" dirty="0" err="1" smtClean="0"/>
              <a:t>f</a:t>
            </a:r>
            <a:r>
              <a:rPr lang="en-US" sz="2000" dirty="0" smtClean="0"/>
              <a:t> </a:t>
            </a:r>
            <a:r>
              <a:rPr lang="en-US" sz="2000" dirty="0"/>
              <a:t>= Risk free </a:t>
            </a:r>
            <a:r>
              <a:rPr lang="en-US" sz="2000" dirty="0" smtClean="0"/>
              <a:t>rate = </a:t>
            </a:r>
            <a:r>
              <a:rPr lang="en-US" sz="2000" dirty="0"/>
              <a:t>10-year U.S. treasury bond rate = 2.5%</a:t>
            </a:r>
          </a:p>
          <a:p>
            <a:r>
              <a:rPr lang="en-US" sz="2000" dirty="0" smtClean="0"/>
              <a:t>     </a:t>
            </a:r>
            <a:r>
              <a:rPr lang="en-US" sz="2000" dirty="0" err="1" smtClean="0"/>
              <a:t>R</a:t>
            </a:r>
            <a:r>
              <a:rPr lang="en-US" sz="2000" baseline="-25000" dirty="0" err="1" smtClean="0"/>
              <a:t>m</a:t>
            </a:r>
            <a:r>
              <a:rPr lang="en-US" sz="2000" dirty="0" smtClean="0"/>
              <a:t> </a:t>
            </a:r>
            <a:r>
              <a:rPr lang="en-US" sz="2000" dirty="0"/>
              <a:t>= Return on a broad based stock index</a:t>
            </a:r>
          </a:p>
          <a:p>
            <a:r>
              <a:rPr lang="en-US" sz="2000" dirty="0" smtClean="0"/>
              <a:t>     </a:t>
            </a:r>
            <a:r>
              <a:rPr lang="en-US" sz="2000" dirty="0" err="1" smtClean="0"/>
              <a:t>R</a:t>
            </a:r>
            <a:r>
              <a:rPr lang="en-US" sz="2000" baseline="-25000" dirty="0" err="1" smtClean="0"/>
              <a:t>m</a:t>
            </a:r>
            <a:r>
              <a:rPr lang="en-US" sz="2000" dirty="0" smtClean="0"/>
              <a:t> </a:t>
            </a:r>
            <a:r>
              <a:rPr lang="en-US" sz="2000" dirty="0"/>
              <a:t>– </a:t>
            </a:r>
            <a:r>
              <a:rPr lang="en-US" sz="2000" dirty="0" err="1"/>
              <a:t>R</a:t>
            </a:r>
            <a:r>
              <a:rPr lang="en-US" sz="2000" baseline="-25000" dirty="0" err="1"/>
              <a:t>f</a:t>
            </a:r>
            <a:r>
              <a:rPr lang="en-US" sz="2000" dirty="0"/>
              <a:t> = Equity risk premium = 5.5%</a:t>
            </a:r>
          </a:p>
          <a:p>
            <a:r>
              <a:rPr lang="en-US" sz="2000" dirty="0" smtClean="0"/>
              <a:t>     β</a:t>
            </a:r>
            <a:r>
              <a:rPr lang="en-US" sz="2000" baseline="-25000" dirty="0" smtClean="0"/>
              <a:t>l</a:t>
            </a:r>
            <a:r>
              <a:rPr lang="en-US" sz="2000" dirty="0" smtClean="0"/>
              <a:t> </a:t>
            </a:r>
            <a:r>
              <a:rPr lang="en-US" sz="2000" dirty="0"/>
              <a:t>= Levered beta (from finance.yahoo.com) = 1.7</a:t>
            </a:r>
          </a:p>
          <a:p>
            <a:r>
              <a:rPr lang="en-US" sz="2000" dirty="0" smtClean="0"/>
              <a:t>     </a:t>
            </a:r>
            <a:r>
              <a:rPr lang="en-US" sz="2000" dirty="0" err="1" smtClean="0"/>
              <a:t>k</a:t>
            </a:r>
            <a:r>
              <a:rPr lang="en-US" sz="2000" baseline="-25000" dirty="0" err="1" smtClean="0"/>
              <a:t>e</a:t>
            </a:r>
            <a:r>
              <a:rPr lang="en-US" sz="2000" dirty="0" smtClean="0"/>
              <a:t> </a:t>
            </a:r>
            <a:r>
              <a:rPr lang="en-US" sz="2000" dirty="0"/>
              <a:t>= Cost of </a:t>
            </a:r>
            <a:r>
              <a:rPr lang="en-US" sz="2000" dirty="0" smtClean="0"/>
              <a:t>Equity </a:t>
            </a:r>
            <a:r>
              <a:rPr lang="en-US" sz="2000" dirty="0"/>
              <a:t>= </a:t>
            </a:r>
            <a:r>
              <a:rPr lang="en-US" sz="2000" dirty="0" err="1"/>
              <a:t>R</a:t>
            </a:r>
            <a:r>
              <a:rPr lang="en-US" sz="2000" baseline="-25000" dirty="0" err="1"/>
              <a:t>f</a:t>
            </a:r>
            <a:r>
              <a:rPr lang="en-US" sz="2000" dirty="0"/>
              <a:t> + β</a:t>
            </a:r>
            <a:r>
              <a:rPr lang="en-US" sz="2000" baseline="-25000" dirty="0"/>
              <a:t>l</a:t>
            </a:r>
            <a:r>
              <a:rPr lang="en-US" sz="2000" dirty="0"/>
              <a:t>(</a:t>
            </a:r>
            <a:r>
              <a:rPr lang="en-US" sz="2000" dirty="0" err="1"/>
              <a:t>R</a:t>
            </a:r>
            <a:r>
              <a:rPr lang="en-US" sz="2000" baseline="-25000" dirty="0" err="1"/>
              <a:t>m</a:t>
            </a:r>
            <a:r>
              <a:rPr lang="en-US" sz="2000" dirty="0"/>
              <a:t> – </a:t>
            </a:r>
            <a:r>
              <a:rPr lang="en-US" sz="2000" dirty="0" err="1"/>
              <a:t>R</a:t>
            </a:r>
            <a:r>
              <a:rPr lang="en-US" sz="2000" baseline="-25000" dirty="0" err="1"/>
              <a:t>f</a:t>
            </a:r>
            <a:r>
              <a:rPr lang="en-US" sz="2000" dirty="0" smtClean="0"/>
              <a:t>)     </a:t>
            </a:r>
          </a:p>
          <a:p>
            <a:r>
              <a:rPr lang="en-US" sz="2000" dirty="0"/>
              <a:t> </a:t>
            </a:r>
            <a:r>
              <a:rPr lang="en-US" sz="2000" dirty="0" smtClean="0"/>
              <a:t>        = </a:t>
            </a:r>
            <a:r>
              <a:rPr lang="en-US" sz="2000" dirty="0"/>
              <a:t>2.5 + 1.7(5.5) = 11.9%</a:t>
            </a:r>
          </a:p>
          <a:p>
            <a:r>
              <a:rPr lang="en-US" sz="2000" dirty="0" smtClean="0"/>
              <a:t>     D/E </a:t>
            </a:r>
            <a:r>
              <a:rPr lang="en-US" sz="2000" dirty="0"/>
              <a:t>= </a:t>
            </a:r>
            <a:r>
              <a:rPr lang="en-US" sz="2000" dirty="0" smtClean="0"/>
              <a:t>Target debt-to-equity </a:t>
            </a:r>
            <a:r>
              <a:rPr lang="en-US" sz="2000" dirty="0"/>
              <a:t>= 30%</a:t>
            </a:r>
          </a:p>
          <a:p>
            <a:r>
              <a:rPr lang="en-US" sz="2000" dirty="0" smtClean="0"/>
              <a:t>     D</a:t>
            </a:r>
            <a:r>
              <a:rPr lang="en-US" sz="2000" dirty="0"/>
              <a:t>/(D + E) = </a:t>
            </a:r>
            <a:r>
              <a:rPr lang="en-US" sz="2000" dirty="0" smtClean="0"/>
              <a:t>(</a:t>
            </a:r>
            <a:r>
              <a:rPr lang="en-US" sz="2000" dirty="0"/>
              <a:t>D/E)/(1+D/E) = .30 / (1+.30) = .231</a:t>
            </a:r>
          </a:p>
          <a:p>
            <a:r>
              <a:rPr lang="en-US" sz="2000" dirty="0" smtClean="0"/>
              <a:t>     E</a:t>
            </a:r>
            <a:r>
              <a:rPr lang="en-US" sz="2000" dirty="0"/>
              <a:t>/(D+E) = 1 – [D/(D+E)] = 1 - .231 = .769</a:t>
            </a:r>
          </a:p>
          <a:p>
            <a:r>
              <a:rPr lang="en-US" sz="2000" dirty="0"/>
              <a:t> </a:t>
            </a:r>
          </a:p>
          <a:p>
            <a:r>
              <a:rPr lang="en-US" sz="2000" dirty="0" smtClean="0"/>
              <a:t>WACC </a:t>
            </a:r>
            <a:r>
              <a:rPr lang="en-US" sz="2000" dirty="0"/>
              <a:t>= .231 x [(1 - .4) x 5] + .769 x 11.9 = .693 + 9.15 = 9.84</a:t>
            </a:r>
            <a:r>
              <a:rPr lang="en-US" sz="2000" dirty="0" smtClean="0"/>
              <a:t>%</a:t>
            </a:r>
            <a:endParaRPr lang="en-US" sz="2000" dirty="0"/>
          </a:p>
        </p:txBody>
      </p:sp>
    </p:spTree>
    <p:extLst>
      <p:ext uri="{BB962C8B-B14F-4D97-AF65-F5344CB8AC3E}">
        <p14:creationId xmlns:p14="http://schemas.microsoft.com/office/powerpoint/2010/main" val="1817863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rgbClr val="92D050"/>
          </a:solidFill>
        </p:spPr>
        <p:txBody>
          <a:bodyPr/>
          <a:lstStyle/>
          <a:p>
            <a:r>
              <a:rPr lang="en-US" sz="3600" dirty="0" smtClean="0"/>
              <a:t>Estimate Terminal Value</a:t>
            </a:r>
            <a:endParaRPr lang="en-US" sz="3600" dirty="0"/>
          </a:p>
        </p:txBody>
      </p:sp>
      <p:sp>
        <p:nvSpPr>
          <p:cNvPr id="3" name="Content Placeholder 2"/>
          <p:cNvSpPr>
            <a:spLocks noGrp="1"/>
          </p:cNvSpPr>
          <p:nvPr>
            <p:ph idx="1"/>
          </p:nvPr>
        </p:nvSpPr>
        <p:spPr>
          <a:xfrm>
            <a:off x="152400" y="1295400"/>
            <a:ext cx="8915400" cy="5410200"/>
          </a:xfrm>
        </p:spPr>
        <p:txBody>
          <a:bodyPr/>
          <a:lstStyle/>
          <a:p>
            <a:pPr marL="0" indent="0">
              <a:buNone/>
            </a:pPr>
            <a:r>
              <a:rPr lang="en-US" sz="1200" dirty="0"/>
              <a:t> </a:t>
            </a:r>
          </a:p>
          <a:p>
            <a:pPr marL="0" indent="0">
              <a:buNone/>
            </a:pPr>
            <a:r>
              <a:rPr lang="en-US" sz="2000" i="1" dirty="0"/>
              <a:t>                              </a:t>
            </a:r>
            <a:r>
              <a:rPr lang="en-US" sz="1800" i="1" dirty="0" smtClean="0"/>
              <a:t>P</a:t>
            </a:r>
            <a:r>
              <a:rPr lang="en-US" sz="1800" i="1" baseline="-25000" dirty="0" smtClean="0"/>
              <a:t>TV</a:t>
            </a:r>
            <a:r>
              <a:rPr lang="en-US" sz="1800" baseline="-25000" dirty="0" smtClean="0"/>
              <a:t>  </a:t>
            </a:r>
            <a:r>
              <a:rPr lang="en-US" sz="1800" dirty="0"/>
              <a:t>=    </a:t>
            </a:r>
            <a:r>
              <a:rPr lang="en-US" sz="1800" u="sng" dirty="0" err="1"/>
              <a:t>FCFF</a:t>
            </a:r>
            <a:r>
              <a:rPr lang="en-US" sz="1800" i="1" u="sng" baseline="-25000" dirty="0" err="1"/>
              <a:t>n</a:t>
            </a:r>
            <a:r>
              <a:rPr lang="en-US" sz="1800" u="sng" dirty="0"/>
              <a:t> × (1 + </a:t>
            </a:r>
            <a:r>
              <a:rPr lang="en-US" sz="1800" i="1" u="sng" dirty="0" err="1" smtClean="0"/>
              <a:t>g</a:t>
            </a:r>
            <a:r>
              <a:rPr lang="en-US" sz="1800" i="1" u="sng" baseline="-25000" dirty="0" err="1" smtClean="0"/>
              <a:t>TV</a:t>
            </a:r>
            <a:r>
              <a:rPr lang="en-US" sz="1800" dirty="0"/>
              <a:t>)    </a:t>
            </a:r>
            <a:r>
              <a:rPr lang="en-US" sz="1800" dirty="0" smtClean="0"/>
              <a:t>x </a:t>
            </a:r>
            <a:r>
              <a:rPr lang="en-US" sz="1800" dirty="0"/>
              <a:t>discount factor        </a:t>
            </a:r>
          </a:p>
          <a:p>
            <a:pPr marL="0" indent="0">
              <a:buNone/>
            </a:pPr>
            <a:r>
              <a:rPr lang="en-US" sz="1800" dirty="0"/>
              <a:t>                                           </a:t>
            </a:r>
            <a:r>
              <a:rPr lang="en-US" sz="1800" dirty="0" smtClean="0"/>
              <a:t>    (</a:t>
            </a:r>
            <a:r>
              <a:rPr lang="en-US" sz="1800" dirty="0"/>
              <a:t>WACC</a:t>
            </a:r>
            <a:r>
              <a:rPr lang="en-US" sz="1800" i="1" baseline="-25000" dirty="0"/>
              <a:t>TV</a:t>
            </a:r>
            <a:r>
              <a:rPr lang="en-US" sz="1800" dirty="0"/>
              <a:t> – </a:t>
            </a:r>
            <a:r>
              <a:rPr lang="en-US" sz="1800" i="1" dirty="0" err="1"/>
              <a:t>g</a:t>
            </a:r>
            <a:r>
              <a:rPr lang="en-US" sz="1800" i="1" baseline="-25000" dirty="0" err="1"/>
              <a:t>TV</a:t>
            </a:r>
            <a:r>
              <a:rPr lang="en-US" sz="1800" dirty="0"/>
              <a:t>)</a:t>
            </a:r>
          </a:p>
          <a:p>
            <a:pPr marL="0" indent="0">
              <a:buNone/>
            </a:pPr>
            <a:r>
              <a:rPr lang="en-US" sz="1800" dirty="0" smtClean="0"/>
              <a:t>Where</a:t>
            </a:r>
          </a:p>
          <a:p>
            <a:pPr marL="0" indent="0">
              <a:buNone/>
            </a:pPr>
            <a:endParaRPr lang="en-US" sz="1800" dirty="0"/>
          </a:p>
          <a:p>
            <a:pPr marL="0" indent="0">
              <a:buNone/>
            </a:pPr>
            <a:r>
              <a:rPr lang="en-US" sz="1800" dirty="0"/>
              <a:t>FCFF</a:t>
            </a:r>
            <a:r>
              <a:rPr lang="en-US" sz="1800" baseline="-25000" dirty="0"/>
              <a:t>2018</a:t>
            </a:r>
            <a:r>
              <a:rPr lang="en-US" sz="1800" dirty="0"/>
              <a:t> = FCFF in year 2018 (i.e., the last year of the planning period), calculated using the marginal tax rate of 40% rather than an effective tax </a:t>
            </a:r>
            <a:r>
              <a:rPr lang="en-US" sz="1800" dirty="0" err="1" smtClean="0"/>
              <a:t>rate</a:t>
            </a:r>
            <a:r>
              <a:rPr lang="en-US" sz="1800" baseline="30000" dirty="0" err="1" smtClean="0"/>
              <a:t>a</a:t>
            </a:r>
            <a:r>
              <a:rPr lang="en-US" sz="1800" dirty="0" smtClean="0"/>
              <a:t>) </a:t>
            </a:r>
            <a:r>
              <a:rPr lang="en-US" sz="1800" dirty="0"/>
              <a:t>= $1,312.4 </a:t>
            </a:r>
          </a:p>
          <a:p>
            <a:pPr marL="0" indent="0">
              <a:buNone/>
            </a:pPr>
            <a:r>
              <a:rPr lang="en-US" sz="1800" dirty="0"/>
              <a:t>WACC</a:t>
            </a:r>
            <a:r>
              <a:rPr lang="en-US" sz="1800" i="1" baseline="-25000" dirty="0"/>
              <a:t>TV</a:t>
            </a:r>
            <a:r>
              <a:rPr lang="en-US" sz="1800" dirty="0"/>
              <a:t> = cost of capital assumed beyond year </a:t>
            </a:r>
            <a:r>
              <a:rPr lang="en-US" sz="1800" i="1" dirty="0"/>
              <a:t>n</a:t>
            </a:r>
            <a:r>
              <a:rPr lang="en-US" sz="1800" dirty="0"/>
              <a:t> (2018) and is assumed to equal the current industry average WACC of 9.4%</a:t>
            </a:r>
          </a:p>
          <a:p>
            <a:pPr marL="0" indent="0">
              <a:buNone/>
            </a:pPr>
            <a:r>
              <a:rPr lang="en-US" sz="1800" i="1" dirty="0" err="1" smtClean="0"/>
              <a:t>g</a:t>
            </a:r>
            <a:r>
              <a:rPr lang="en-US" sz="1800" i="1" baseline="-25000" dirty="0" err="1" smtClean="0"/>
              <a:t>TV</a:t>
            </a:r>
            <a:r>
              <a:rPr lang="en-US" sz="1800" dirty="0" smtClean="0"/>
              <a:t> </a:t>
            </a:r>
            <a:r>
              <a:rPr lang="en-US" sz="1800" dirty="0"/>
              <a:t>= assumed growth rate during the terminal period = 3%</a:t>
            </a:r>
          </a:p>
          <a:p>
            <a:pPr marL="0" indent="0">
              <a:buNone/>
            </a:pPr>
            <a:r>
              <a:rPr lang="en-US" sz="1800" dirty="0"/>
              <a:t>Discount factor (</a:t>
            </a:r>
            <a:r>
              <a:rPr lang="en-US" sz="1800" dirty="0" smtClean="0"/>
              <a:t>using </a:t>
            </a:r>
            <a:r>
              <a:rPr lang="en-US" sz="1800" dirty="0"/>
              <a:t>the mid-year </a:t>
            </a:r>
            <a:r>
              <a:rPr lang="en-US" sz="1800" dirty="0" smtClean="0"/>
              <a:t>convention) </a:t>
            </a:r>
            <a:r>
              <a:rPr lang="en-US" sz="1800" dirty="0"/>
              <a:t>= .</a:t>
            </a:r>
            <a:r>
              <a:rPr lang="en-US" sz="1800" dirty="0" smtClean="0"/>
              <a:t>66</a:t>
            </a:r>
            <a:r>
              <a:rPr lang="en-US" sz="1800" baseline="30000" dirty="0" smtClean="0"/>
              <a:t>b</a:t>
            </a:r>
            <a:endParaRPr lang="en-US" sz="1800" baseline="30000" dirty="0"/>
          </a:p>
          <a:p>
            <a:pPr marL="0" indent="0">
              <a:buNone/>
            </a:pPr>
            <a:endParaRPr lang="en-US" sz="1800" dirty="0"/>
          </a:p>
          <a:p>
            <a:pPr marL="0" indent="0">
              <a:buNone/>
            </a:pPr>
            <a:r>
              <a:rPr lang="en-US" sz="1800" i="1" dirty="0"/>
              <a:t>P</a:t>
            </a:r>
            <a:r>
              <a:rPr lang="en-US" sz="1800" i="1" baseline="-25000" dirty="0"/>
              <a:t>TV </a:t>
            </a:r>
            <a:r>
              <a:rPr lang="en-US" sz="1800" dirty="0"/>
              <a:t>= $1,312.4 x (1 + .03) / (.094 - .03) x .66 = ($1,351.77 / .064) x .66 = $</a:t>
            </a:r>
            <a:r>
              <a:rPr lang="en-US" sz="1800" dirty="0" smtClean="0"/>
              <a:t>13.94 billion</a:t>
            </a:r>
          </a:p>
          <a:p>
            <a:pPr marL="0" indent="0">
              <a:buNone/>
            </a:pPr>
            <a:endParaRPr lang="en-US" sz="1800" dirty="0" smtClean="0"/>
          </a:p>
          <a:p>
            <a:pPr marL="0" indent="0">
              <a:buNone/>
            </a:pPr>
            <a:r>
              <a:rPr lang="en-US" sz="1400" baseline="30000" dirty="0" err="1" smtClean="0"/>
              <a:t>a</a:t>
            </a:r>
            <a:r>
              <a:rPr lang="en-US" sz="1400" dirty="0" err="1" smtClean="0"/>
              <a:t>The</a:t>
            </a:r>
            <a:r>
              <a:rPr lang="en-US" sz="1400" dirty="0" smtClean="0"/>
              <a:t> </a:t>
            </a:r>
            <a:r>
              <a:rPr lang="en-US" sz="1400" dirty="0"/>
              <a:t>tax rate actually paid by the firm during the planning period.</a:t>
            </a:r>
            <a:endParaRPr lang="en-US" sz="1400" dirty="0" smtClean="0"/>
          </a:p>
          <a:p>
            <a:pPr marL="0" indent="0">
              <a:buNone/>
            </a:pPr>
            <a:r>
              <a:rPr lang="en-US" sz="1400" baseline="30000" dirty="0" err="1"/>
              <a:t>b</a:t>
            </a:r>
            <a:r>
              <a:rPr lang="en-US" sz="1400" dirty="0" err="1" smtClean="0"/>
              <a:t>Recall</a:t>
            </a:r>
            <a:r>
              <a:rPr lang="en-US" sz="1400" dirty="0" smtClean="0"/>
              <a:t> </a:t>
            </a:r>
            <a:r>
              <a:rPr lang="en-US" sz="1400" dirty="0"/>
              <a:t>that the discount factor equals [1 / (1 </a:t>
            </a:r>
            <a:r>
              <a:rPr lang="en-US" sz="1400"/>
              <a:t>+ </a:t>
            </a:r>
            <a:r>
              <a:rPr lang="en-US" sz="1400" smtClean="0"/>
              <a:t>WACC)</a:t>
            </a:r>
            <a:r>
              <a:rPr lang="en-US" sz="1400" baseline="30000" smtClean="0"/>
              <a:t>N</a:t>
            </a:r>
            <a:r>
              <a:rPr lang="en-US" sz="1400" smtClean="0"/>
              <a:t>] </a:t>
            </a:r>
            <a:r>
              <a:rPr lang="en-US" sz="1400" dirty="0"/>
              <a:t>where N is the number of time periods.</a:t>
            </a:r>
          </a:p>
          <a:p>
            <a:pPr marL="0" indent="0">
              <a:buNone/>
            </a:pPr>
            <a:endParaRPr lang="en-US" sz="1800" dirty="0"/>
          </a:p>
          <a:p>
            <a:pPr marL="0" indent="0">
              <a:buNone/>
            </a:pPr>
            <a:endParaRPr lang="en-US" sz="1800" dirty="0"/>
          </a:p>
          <a:p>
            <a:endParaRPr lang="en-US" sz="1200" dirty="0"/>
          </a:p>
        </p:txBody>
      </p:sp>
    </p:spTree>
    <p:extLst>
      <p:ext uri="{BB962C8B-B14F-4D97-AF65-F5344CB8AC3E}">
        <p14:creationId xmlns:p14="http://schemas.microsoft.com/office/powerpoint/2010/main" val="4105630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sz="3600" dirty="0" smtClean="0"/>
              <a:t>Practice Exercise 1</a:t>
            </a:r>
            <a:endParaRPr lang="en-US" sz="3600" dirty="0"/>
          </a:p>
        </p:txBody>
      </p:sp>
      <p:sp>
        <p:nvSpPr>
          <p:cNvPr id="3" name="Content Placeholder 2"/>
          <p:cNvSpPr>
            <a:spLocks noGrp="1"/>
          </p:cNvSpPr>
          <p:nvPr>
            <p:ph idx="1"/>
          </p:nvPr>
        </p:nvSpPr>
        <p:spPr>
          <a:xfrm>
            <a:off x="228600" y="1143000"/>
            <a:ext cx="8686800" cy="4983163"/>
          </a:xfrm>
        </p:spPr>
        <p:txBody>
          <a:bodyPr/>
          <a:lstStyle/>
          <a:p>
            <a:r>
              <a:rPr lang="en-US" sz="2000" dirty="0" smtClean="0"/>
              <a:t>Using the </a:t>
            </a:r>
            <a:r>
              <a:rPr lang="en-US" sz="2000" smtClean="0"/>
              <a:t>Target Firm </a:t>
            </a:r>
            <a:r>
              <a:rPr lang="en-US" sz="2000" dirty="0" smtClean="0"/>
              <a:t>Valuation Model accompanying this text, note Target’s enterprise </a:t>
            </a:r>
            <a:r>
              <a:rPr lang="en-US" sz="2000" dirty="0"/>
              <a:t>and equity valuations </a:t>
            </a:r>
            <a:r>
              <a:rPr lang="en-US" sz="2000" dirty="0" smtClean="0"/>
              <a:t>shown on the Valuations Worksheet. </a:t>
            </a:r>
            <a:r>
              <a:rPr lang="en-US" sz="2000" dirty="0"/>
              <a:t>View this as the base case. </a:t>
            </a:r>
            <a:r>
              <a:rPr lang="en-US" sz="2000" dirty="0" smtClean="0"/>
              <a:t>The CFO asks </a:t>
            </a:r>
            <a:r>
              <a:rPr lang="en-US" sz="2000" dirty="0"/>
              <a:t>you as a financial analyst to estimate the impact of a change in the firm’s revenue growth rate and cost of sales as a percent of sales. On the Target Assumptions Worksheet, make the following changes and note their impact on </a:t>
            </a:r>
            <a:r>
              <a:rPr lang="en-US" sz="2000" dirty="0" smtClean="0"/>
              <a:t>Target’s </a:t>
            </a:r>
            <a:r>
              <a:rPr lang="en-US" sz="2000" dirty="0"/>
              <a:t>enterprise and equity values on the Valuation Worksheet:</a:t>
            </a:r>
          </a:p>
          <a:p>
            <a:pPr marL="0" indent="0">
              <a:buNone/>
            </a:pPr>
            <a:r>
              <a:rPr lang="en-US" sz="2000" dirty="0"/>
              <a:t>	</a:t>
            </a:r>
            <a:r>
              <a:rPr lang="en-US" sz="2000" dirty="0" smtClean="0"/>
              <a:t>a</a:t>
            </a:r>
            <a:r>
              <a:rPr lang="en-US" sz="2000" dirty="0"/>
              <a:t>.	Increase the sales growth rate in 2014 by one percentage </a:t>
            </a:r>
            <a:r>
              <a:rPr lang="en-US" sz="2000" dirty="0" smtClean="0"/>
              <a:t>		point</a:t>
            </a:r>
            <a:endParaRPr lang="en-US" sz="2000" dirty="0"/>
          </a:p>
          <a:p>
            <a:pPr marL="0" indent="0">
              <a:buNone/>
            </a:pPr>
            <a:r>
              <a:rPr lang="en-US" sz="2000" dirty="0"/>
              <a:t>	b.	Retaining the assumption change made in (a), decrease </a:t>
            </a:r>
            <a:endParaRPr lang="en-US" sz="2000" dirty="0" smtClean="0"/>
          </a:p>
          <a:p>
            <a:pPr marL="0" indent="0">
              <a:buNone/>
            </a:pPr>
            <a:r>
              <a:rPr lang="en-US" sz="2000" dirty="0"/>
              <a:t>	</a:t>
            </a:r>
            <a:r>
              <a:rPr lang="en-US" sz="2000" dirty="0" smtClean="0"/>
              <a:t>	the </a:t>
            </a:r>
            <a:r>
              <a:rPr lang="en-US" sz="2000" dirty="0"/>
              <a:t>cost </a:t>
            </a:r>
            <a:r>
              <a:rPr lang="en-US" sz="2000" dirty="0" smtClean="0"/>
              <a:t>of </a:t>
            </a:r>
            <a:r>
              <a:rPr lang="en-US" sz="2000" dirty="0"/>
              <a:t>sales as a percent of sales by one percentage </a:t>
            </a:r>
            <a:endParaRPr lang="en-US" sz="2000" dirty="0" smtClean="0"/>
          </a:p>
          <a:p>
            <a:pPr marL="0" indent="0">
              <a:buNone/>
            </a:pPr>
            <a:r>
              <a:rPr lang="en-US" sz="2000" dirty="0"/>
              <a:t>	</a:t>
            </a:r>
            <a:r>
              <a:rPr lang="en-US" sz="2000" dirty="0" smtClean="0"/>
              <a:t>	point </a:t>
            </a:r>
            <a:r>
              <a:rPr lang="en-US" sz="2000" dirty="0"/>
              <a:t>in 2014</a:t>
            </a:r>
          </a:p>
          <a:p>
            <a:r>
              <a:rPr lang="en-US" sz="2000" dirty="0" smtClean="0"/>
              <a:t>What is Target’s </a:t>
            </a:r>
            <a:r>
              <a:rPr lang="en-US" sz="2000" dirty="0"/>
              <a:t>enterprise and equity value resulting from these changes? How do they compare to the base case? Do not undo the results of your changes to the model’s base case.</a:t>
            </a:r>
          </a:p>
          <a:p>
            <a:endParaRPr lang="en-US" dirty="0"/>
          </a:p>
        </p:txBody>
      </p:sp>
    </p:spTree>
    <p:extLst>
      <p:ext uri="{BB962C8B-B14F-4D97-AF65-F5344CB8AC3E}">
        <p14:creationId xmlns:p14="http://schemas.microsoft.com/office/powerpoint/2010/main" val="2552511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0"/>
            <a:ext cx="9144000" cy="762000"/>
          </a:xfrm>
          <a:solidFill>
            <a:srgbClr val="92D050"/>
          </a:solidFill>
        </p:spPr>
        <p:txBody>
          <a:bodyPr/>
          <a:lstStyle/>
          <a:p>
            <a:r>
              <a:rPr lang="en-US" dirty="0" smtClean="0"/>
              <a:t>Practice Exercise 2</a:t>
            </a:r>
          </a:p>
        </p:txBody>
      </p:sp>
      <p:sp>
        <p:nvSpPr>
          <p:cNvPr id="20483" name="Content Placeholder 2"/>
          <p:cNvSpPr>
            <a:spLocks noGrp="1"/>
          </p:cNvSpPr>
          <p:nvPr>
            <p:ph idx="1"/>
          </p:nvPr>
        </p:nvSpPr>
        <p:spPr>
          <a:xfrm>
            <a:off x="152400" y="838200"/>
            <a:ext cx="8839200" cy="4830763"/>
          </a:xfrm>
        </p:spPr>
        <p:txBody>
          <a:bodyPr/>
          <a:lstStyle/>
          <a:p>
            <a:pPr marL="0" indent="0">
              <a:buNone/>
            </a:pPr>
            <a:r>
              <a:rPr lang="en-US" sz="2000" dirty="0"/>
              <a:t>Using the model results from </a:t>
            </a:r>
            <a:r>
              <a:rPr lang="en-US" sz="2000" dirty="0" smtClean="0"/>
              <a:t>Practice Exercise 1, </a:t>
            </a:r>
            <a:r>
              <a:rPr lang="en-US" sz="2000" dirty="0"/>
              <a:t>the CFO believes that in addition to an increase in the sales growth rate and an improving cost position, </a:t>
            </a:r>
            <a:r>
              <a:rPr lang="en-US" sz="2000" dirty="0" smtClean="0"/>
              <a:t>Target </a:t>
            </a:r>
            <a:r>
              <a:rPr lang="en-US" sz="2000" dirty="0"/>
              <a:t>could employ its assets more effectively by better managing its receivables and inventory. Specifically, the CFO directs you as a financial analyst to make the following changes to days sales in receivables and days in inventory. On the Target Assumptions Worksheet, make the following changes and note their impact on </a:t>
            </a:r>
            <a:r>
              <a:rPr lang="en-US" sz="2000" dirty="0" smtClean="0"/>
              <a:t>Target’s </a:t>
            </a:r>
            <a:r>
              <a:rPr lang="en-US" sz="2000" dirty="0"/>
              <a:t>enterprise and equity values on the Valuation Worksheet</a:t>
            </a:r>
            <a:r>
              <a:rPr lang="en-US" sz="2000" dirty="0" smtClean="0"/>
              <a:t>:</a:t>
            </a:r>
          </a:p>
          <a:p>
            <a:pPr marL="0" indent="0">
              <a:buNone/>
            </a:pPr>
            <a:endParaRPr lang="en-US" sz="2000" dirty="0"/>
          </a:p>
          <a:p>
            <a:pPr marL="0" indent="0">
              <a:buNone/>
            </a:pPr>
            <a:r>
              <a:rPr lang="en-US" sz="2000" dirty="0" smtClean="0"/>
              <a:t>	a</a:t>
            </a:r>
            <a:r>
              <a:rPr lang="en-US" sz="2000" dirty="0"/>
              <a:t>.	Reduce receivables days by four days starting in 2014</a:t>
            </a:r>
          </a:p>
          <a:p>
            <a:pPr marL="0" indent="0">
              <a:buNone/>
            </a:pPr>
            <a:r>
              <a:rPr lang="en-US" sz="2000" dirty="0" smtClean="0"/>
              <a:t>	b</a:t>
            </a:r>
            <a:r>
              <a:rPr lang="en-US" sz="2000" dirty="0"/>
              <a:t>.	Reduce inventory days by eight days starting 2014</a:t>
            </a:r>
          </a:p>
          <a:p>
            <a:pPr marL="0" indent="0">
              <a:buNone/>
            </a:pPr>
            <a:endParaRPr lang="en-US" sz="2000" dirty="0" smtClean="0"/>
          </a:p>
          <a:p>
            <a:pPr marL="0" indent="0">
              <a:buNone/>
            </a:pPr>
            <a:r>
              <a:rPr lang="en-US" sz="2000" dirty="0" smtClean="0"/>
              <a:t>What </a:t>
            </a:r>
            <a:r>
              <a:rPr lang="en-US" sz="2000" dirty="0"/>
              <a:t>is </a:t>
            </a:r>
            <a:r>
              <a:rPr lang="en-US" sz="2000" dirty="0" smtClean="0"/>
              <a:t>Target’s </a:t>
            </a:r>
            <a:r>
              <a:rPr lang="en-US" sz="2000" dirty="0"/>
              <a:t>enterprise and equity value resulting from these changes? How do they compare to the results in question one? Do not undo the changes to the model you have made.</a:t>
            </a:r>
          </a:p>
          <a:p>
            <a:pPr marL="0" indent="0">
              <a:buFontTx/>
              <a:buNone/>
              <a:defRPr/>
            </a:pPr>
            <a:endParaRPr lang="en-US"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dirty="0" smtClean="0"/>
              <a:t>Practice Exercise 3</a:t>
            </a:r>
            <a:endParaRPr lang="en-US" dirty="0"/>
          </a:p>
        </p:txBody>
      </p:sp>
      <p:sp>
        <p:nvSpPr>
          <p:cNvPr id="3" name="Rectangle 2"/>
          <p:cNvSpPr/>
          <p:nvPr/>
        </p:nvSpPr>
        <p:spPr>
          <a:xfrm>
            <a:off x="257629" y="1066800"/>
            <a:ext cx="8763000" cy="5016758"/>
          </a:xfrm>
          <a:prstGeom prst="rect">
            <a:avLst/>
          </a:prstGeom>
        </p:spPr>
        <p:txBody>
          <a:bodyPr wrap="square">
            <a:spAutoFit/>
          </a:bodyPr>
          <a:lstStyle/>
          <a:p>
            <a:r>
              <a:rPr lang="en-US" sz="2000" dirty="0"/>
              <a:t>Given the results </a:t>
            </a:r>
            <a:r>
              <a:rPr lang="en-US" sz="2000" dirty="0" smtClean="0"/>
              <a:t>from Practice Exercise 1 and 2, </a:t>
            </a:r>
            <a:r>
              <a:rPr lang="en-US" sz="2000" dirty="0"/>
              <a:t>assume </a:t>
            </a:r>
            <a:r>
              <a:rPr lang="en-US" sz="2000" dirty="0" smtClean="0"/>
              <a:t>Target’s CFO wants to evaluate the impact of an increase in the firm’s target </a:t>
            </a:r>
            <a:r>
              <a:rPr lang="en-US" sz="2000" dirty="0"/>
              <a:t>debt to equity ratio from 30 percent to 60 percent. 	</a:t>
            </a:r>
            <a:endParaRPr lang="en-US" sz="2000" dirty="0" smtClean="0"/>
          </a:p>
          <a:p>
            <a:endParaRPr lang="en-US" sz="2000" dirty="0"/>
          </a:p>
          <a:p>
            <a:r>
              <a:rPr lang="en-US" sz="2000" dirty="0" smtClean="0"/>
              <a:t>	a.	Recalculate </a:t>
            </a:r>
            <a:r>
              <a:rPr lang="en-US" sz="2000" dirty="0"/>
              <a:t>the firm’s weighted average cost of </a:t>
            </a:r>
            <a:r>
              <a:rPr lang="en-US" sz="2000" dirty="0" smtClean="0"/>
              <a:t>capital </a:t>
            </a:r>
          </a:p>
          <a:p>
            <a:r>
              <a:rPr lang="en-US" sz="2000" dirty="0"/>
              <a:t>	</a:t>
            </a:r>
            <a:r>
              <a:rPr lang="en-US" sz="2000" dirty="0" smtClean="0"/>
              <a:t>	assuming </a:t>
            </a:r>
            <a:r>
              <a:rPr lang="en-US" sz="2000" dirty="0"/>
              <a:t>that none of the assumptions </a:t>
            </a:r>
            <a:r>
              <a:rPr lang="en-US" sz="2000" dirty="0" smtClean="0"/>
              <a:t>about </a:t>
            </a:r>
            <a:r>
              <a:rPr lang="en-US" sz="2000" dirty="0"/>
              <a:t>the cost of </a:t>
            </a:r>
            <a:endParaRPr lang="en-US" sz="2000" dirty="0" smtClean="0"/>
          </a:p>
          <a:p>
            <a:r>
              <a:rPr lang="en-US" sz="2000" dirty="0"/>
              <a:t>	</a:t>
            </a:r>
            <a:r>
              <a:rPr lang="en-US" sz="2000" dirty="0" smtClean="0"/>
              <a:t>	capital </a:t>
            </a:r>
            <a:r>
              <a:rPr lang="en-US" sz="2000" dirty="0"/>
              <a:t>made in the base case </a:t>
            </a:r>
            <a:r>
              <a:rPr lang="en-US" sz="2000" dirty="0" smtClean="0"/>
              <a:t>have </a:t>
            </a:r>
            <a:r>
              <a:rPr lang="en-US" sz="2000" dirty="0"/>
              <a:t>changed, with the </a:t>
            </a:r>
            <a:endParaRPr lang="en-US" sz="2000" dirty="0" smtClean="0"/>
          </a:p>
          <a:p>
            <a:r>
              <a:rPr lang="en-US" sz="2000" dirty="0"/>
              <a:t>	</a:t>
            </a:r>
            <a:r>
              <a:rPr lang="en-US" sz="2000" dirty="0" smtClean="0"/>
              <a:t>	exception </a:t>
            </a:r>
            <a:r>
              <a:rPr lang="en-US" sz="2000" dirty="0"/>
              <a:t>of the levered </a:t>
            </a:r>
            <a:r>
              <a:rPr lang="en-US" sz="2000" dirty="0" smtClean="0"/>
              <a:t>beta</a:t>
            </a:r>
            <a:r>
              <a:rPr lang="en-US" sz="2000" dirty="0"/>
              <a:t>. (Hint: The levered beta </a:t>
            </a:r>
            <a:r>
              <a:rPr lang="en-US" sz="2000" dirty="0" smtClean="0"/>
              <a:t>needs</a:t>
            </a:r>
          </a:p>
          <a:p>
            <a:r>
              <a:rPr lang="en-US" sz="2000" dirty="0"/>
              <a:t>	</a:t>
            </a:r>
            <a:r>
              <a:rPr lang="en-US" sz="2000" dirty="0" smtClean="0"/>
              <a:t>	to </a:t>
            </a:r>
            <a:r>
              <a:rPr lang="en-US" sz="2000" dirty="0"/>
              <a:t>be </a:t>
            </a:r>
            <a:r>
              <a:rPr lang="en-US" sz="2000" dirty="0" smtClean="0"/>
              <a:t>unlevered </a:t>
            </a:r>
            <a:r>
              <a:rPr lang="en-US" sz="2000" dirty="0"/>
              <a:t>and then </a:t>
            </a:r>
            <a:r>
              <a:rPr lang="en-US" sz="2000" dirty="0" err="1"/>
              <a:t>relevered</a:t>
            </a:r>
            <a:r>
              <a:rPr lang="en-US" sz="2000" dirty="0"/>
              <a:t> to reflect the new </a:t>
            </a:r>
            <a:r>
              <a:rPr lang="en-US" sz="2000" dirty="0" smtClean="0"/>
              <a:t>debt </a:t>
            </a:r>
          </a:p>
          <a:p>
            <a:r>
              <a:rPr lang="en-US" sz="2000" dirty="0"/>
              <a:t>	</a:t>
            </a:r>
            <a:r>
              <a:rPr lang="en-US" sz="2000" dirty="0" smtClean="0"/>
              <a:t>	to </a:t>
            </a:r>
            <a:r>
              <a:rPr lang="en-US" sz="2000" dirty="0"/>
              <a:t>equity </a:t>
            </a:r>
            <a:r>
              <a:rPr lang="en-US" sz="2000" dirty="0" smtClean="0"/>
              <a:t>ratio). See Valuation worksheet for data.</a:t>
            </a:r>
          </a:p>
          <a:p>
            <a:endParaRPr lang="en-US" sz="2000" dirty="0" smtClean="0"/>
          </a:p>
          <a:p>
            <a:r>
              <a:rPr lang="en-US" sz="2000" dirty="0"/>
              <a:t>	</a:t>
            </a:r>
            <a:r>
              <a:rPr lang="en-US" sz="2000" dirty="0" smtClean="0"/>
              <a:t>b.	Without </a:t>
            </a:r>
            <a:r>
              <a:rPr lang="en-US" sz="2000" dirty="0"/>
              <a:t>undoing the assumption changes made </a:t>
            </a:r>
            <a:r>
              <a:rPr lang="en-US" sz="2000" dirty="0" smtClean="0"/>
              <a:t>in </a:t>
            </a:r>
          </a:p>
          <a:p>
            <a:r>
              <a:rPr lang="en-US" sz="2000" dirty="0"/>
              <a:t>	</a:t>
            </a:r>
            <a:r>
              <a:rPr lang="en-US" sz="2000" dirty="0" smtClean="0"/>
              <a:t>	questions </a:t>
            </a:r>
            <a:r>
              <a:rPr lang="en-US" sz="2000" dirty="0"/>
              <a:t>(1) and (2), use your new estimate of </a:t>
            </a:r>
            <a:r>
              <a:rPr lang="en-US" sz="2000" dirty="0" smtClean="0"/>
              <a:t>the </a:t>
            </a:r>
            <a:r>
              <a:rPr lang="en-US" sz="2000" dirty="0"/>
              <a:t>firm’s </a:t>
            </a:r>
            <a:endParaRPr lang="en-US" sz="2000" dirty="0" smtClean="0"/>
          </a:p>
          <a:p>
            <a:r>
              <a:rPr lang="en-US" sz="2000" dirty="0"/>
              <a:t>	</a:t>
            </a:r>
            <a:r>
              <a:rPr lang="en-US" sz="2000" dirty="0" smtClean="0"/>
              <a:t>	WACC </a:t>
            </a:r>
            <a:r>
              <a:rPr lang="en-US" sz="2000" dirty="0"/>
              <a:t>during the planning period to </a:t>
            </a:r>
            <a:r>
              <a:rPr lang="en-US" sz="2000" dirty="0" smtClean="0"/>
              <a:t>calculate Target’s </a:t>
            </a:r>
          </a:p>
          <a:p>
            <a:r>
              <a:rPr lang="en-US" sz="2000" dirty="0"/>
              <a:t> </a:t>
            </a:r>
            <a:r>
              <a:rPr lang="en-US" sz="2000" dirty="0" smtClean="0"/>
              <a:t>     		enterprise </a:t>
            </a:r>
            <a:r>
              <a:rPr lang="en-US" sz="2000" dirty="0"/>
              <a:t>and equity values </a:t>
            </a:r>
            <a:r>
              <a:rPr lang="en-US" sz="2000" dirty="0" smtClean="0"/>
              <a:t>given </a:t>
            </a:r>
            <a:r>
              <a:rPr lang="en-US" sz="2000" dirty="0"/>
              <a:t>on the Valuation </a:t>
            </a:r>
            <a:endParaRPr lang="en-US" sz="2000" dirty="0" smtClean="0"/>
          </a:p>
          <a:p>
            <a:r>
              <a:rPr lang="en-US" sz="2000" dirty="0"/>
              <a:t>	</a:t>
            </a:r>
            <a:r>
              <a:rPr lang="en-US" sz="2000" dirty="0" smtClean="0"/>
              <a:t>	Worksheet</a:t>
            </a:r>
            <a:r>
              <a:rPr lang="en-US" sz="2000" dirty="0"/>
              <a:t>. </a:t>
            </a:r>
            <a:endParaRPr lang="en-US" sz="2000" dirty="0">
              <a:effectLst/>
            </a:endParaRPr>
          </a:p>
        </p:txBody>
      </p:sp>
    </p:spTree>
    <p:extLst>
      <p:ext uri="{BB962C8B-B14F-4D97-AF65-F5344CB8AC3E}">
        <p14:creationId xmlns:p14="http://schemas.microsoft.com/office/powerpoint/2010/main" val="17254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788988"/>
          </a:xfrm>
          <a:solidFill>
            <a:schemeClr val="folHlink"/>
          </a:solidFill>
        </p:spPr>
        <p:txBody>
          <a:bodyPr/>
          <a:lstStyle/>
          <a:p>
            <a:pPr eaLnBrk="1" hangingPunct="1"/>
            <a:r>
              <a:rPr lang="en-US" sz="3600" smtClean="0"/>
              <a:t>Things to Remember…</a:t>
            </a:r>
          </a:p>
        </p:txBody>
      </p:sp>
      <p:sp>
        <p:nvSpPr>
          <p:cNvPr id="34819" name="Rectangle 3"/>
          <p:cNvSpPr>
            <a:spLocks noGrp="1" noChangeArrowheads="1"/>
          </p:cNvSpPr>
          <p:nvPr>
            <p:ph type="body" idx="1"/>
          </p:nvPr>
        </p:nvSpPr>
        <p:spPr>
          <a:xfrm>
            <a:off x="609600" y="914400"/>
            <a:ext cx="7924800" cy="5181600"/>
          </a:xfrm>
        </p:spPr>
        <p:txBody>
          <a:bodyPr/>
          <a:lstStyle/>
          <a:p>
            <a:pPr eaLnBrk="1" hangingPunct="1">
              <a:lnSpc>
                <a:spcPct val="90000"/>
              </a:lnSpc>
              <a:spcBef>
                <a:spcPts val="600"/>
              </a:spcBef>
              <a:spcAft>
                <a:spcPts val="600"/>
              </a:spcAft>
            </a:pPr>
            <a:r>
              <a:rPr lang="en-US" sz="2400" dirty="0"/>
              <a:t>Financial models are mathematical representations of the financial and operational characteristics of a business.  </a:t>
            </a:r>
          </a:p>
          <a:p>
            <a:pPr eaLnBrk="1" hangingPunct="1">
              <a:lnSpc>
                <a:spcPct val="90000"/>
              </a:lnSpc>
              <a:spcBef>
                <a:spcPts val="600"/>
              </a:spcBef>
              <a:spcAft>
                <a:spcPts val="600"/>
              </a:spcAft>
            </a:pPr>
            <a:r>
              <a:rPr lang="en-US" sz="2400" dirty="0" smtClean="0"/>
              <a:t>The process entails the following three steps:</a:t>
            </a:r>
          </a:p>
          <a:p>
            <a:pPr lvl="1">
              <a:spcBef>
                <a:spcPts val="600"/>
              </a:spcBef>
              <a:spcAft>
                <a:spcPts val="600"/>
              </a:spcAft>
            </a:pPr>
            <a:r>
              <a:rPr lang="en-US" sz="2400" dirty="0"/>
              <a:t>Step 1: Analyze the target firm’s historical financial statements to identify the primary determinants of cash flow.  </a:t>
            </a:r>
          </a:p>
          <a:p>
            <a:pPr lvl="1">
              <a:spcBef>
                <a:spcPts val="600"/>
              </a:spcBef>
              <a:spcAft>
                <a:spcPts val="600"/>
              </a:spcAft>
            </a:pPr>
            <a:r>
              <a:rPr lang="en-US" sz="2400" dirty="0"/>
              <a:t>Step 2: Project three-to-five years (or more) of annual pro forma financial statements.  This three-to-five year period is called the </a:t>
            </a:r>
            <a:r>
              <a:rPr lang="en-US" sz="2400" i="1" dirty="0"/>
              <a:t>planning period</a:t>
            </a:r>
            <a:r>
              <a:rPr lang="en-US" sz="2400" dirty="0"/>
              <a:t>. </a:t>
            </a:r>
          </a:p>
          <a:p>
            <a:pPr lvl="1">
              <a:spcBef>
                <a:spcPts val="600"/>
              </a:spcBef>
              <a:spcAft>
                <a:spcPts val="600"/>
              </a:spcAft>
            </a:pPr>
            <a:r>
              <a:rPr lang="en-US" sz="2400" dirty="0"/>
              <a:t>Step 3: Estimate the present value of the projected pro forma cash flows, including the terminal value. </a:t>
            </a:r>
          </a:p>
          <a:p>
            <a:pPr marL="0" indent="0" eaLnBrk="1" hangingPunct="1">
              <a:lnSpc>
                <a:spcPct val="90000"/>
              </a:lnSpc>
              <a:buNone/>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Canvas 2"/>
          <p:cNvGrpSpPr>
            <a:grpSpLocks/>
          </p:cNvGrpSpPr>
          <p:nvPr/>
        </p:nvGrpSpPr>
        <p:grpSpPr bwMode="auto">
          <a:xfrm>
            <a:off x="707572" y="876300"/>
            <a:ext cx="7728857" cy="5372100"/>
            <a:chOff x="0" y="0"/>
            <a:chExt cx="8115300" cy="5372100"/>
          </a:xfrm>
        </p:grpSpPr>
        <p:sp>
          <p:nvSpPr>
            <p:cNvPr id="4099" name="Rectangle 2"/>
            <p:cNvSpPr>
              <a:spLocks noChangeArrowheads="1"/>
            </p:cNvSpPr>
            <p:nvPr/>
          </p:nvSpPr>
          <p:spPr bwMode="auto">
            <a:xfrm>
              <a:off x="0" y="0"/>
              <a:ext cx="81153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a:p>
          </p:txBody>
        </p:sp>
        <p:sp>
          <p:nvSpPr>
            <p:cNvPr id="4100" name="Text Box 4"/>
            <p:cNvSpPr txBox="1">
              <a:spLocks noChangeArrowheads="1"/>
            </p:cNvSpPr>
            <p:nvPr/>
          </p:nvSpPr>
          <p:spPr bwMode="auto">
            <a:xfrm>
              <a:off x="2743200" y="0"/>
              <a:ext cx="2514600" cy="686435"/>
            </a:xfrm>
            <a:prstGeom prst="rect">
              <a:avLst/>
            </a:prstGeom>
            <a:solidFill>
              <a:srgbClr val="92D050"/>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Exhibit 1: Course Layout: Mergers, Acquisitions, and Other </a:t>
              </a:r>
            </a:p>
            <a:p>
              <a:pPr algn="ctr" eaLnBrk="1" hangingPunct="1">
                <a:spcBef>
                  <a:spcPct val="0"/>
                </a:spcBef>
                <a:buFontTx/>
                <a:buNone/>
              </a:pPr>
              <a:r>
                <a:rPr lang="en-US" altLang="en-US" sz="1000">
                  <a:latin typeface="Times New Roman" pitchFamily="18" charset="0"/>
                  <a:cs typeface="Times New Roman" pitchFamily="18" charset="0"/>
                </a:rPr>
                <a:t>Restructuring Activities</a:t>
              </a:r>
            </a:p>
          </p:txBody>
        </p:sp>
        <p:sp>
          <p:nvSpPr>
            <p:cNvPr id="4101" name="Text Box 5"/>
            <p:cNvSpPr txBox="1">
              <a:spLocks noChangeArrowheads="1"/>
            </p:cNvSpPr>
            <p:nvPr/>
          </p:nvSpPr>
          <p:spPr bwMode="auto">
            <a:xfrm>
              <a:off x="4914900" y="1028700"/>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100">
                  <a:latin typeface="Times New Roman" pitchFamily="18" charset="0"/>
                  <a:cs typeface="Times New Roman" pitchFamily="18" charset="0"/>
                </a:rPr>
                <a:t>Part IV: Deal Structuring and Financing</a:t>
              </a:r>
              <a:endParaRPr lang="en-US" altLang="en-US" sz="1000">
                <a:latin typeface="Times New Roman" pitchFamily="18" charset="0"/>
                <a:cs typeface="Times New Roman" pitchFamily="18" charset="0"/>
              </a:endParaRPr>
            </a:p>
          </p:txBody>
        </p:sp>
        <p:sp>
          <p:nvSpPr>
            <p:cNvPr id="4102" name="Text Box 6"/>
            <p:cNvSpPr txBox="1">
              <a:spLocks noChangeArrowheads="1"/>
            </p:cNvSpPr>
            <p:nvPr/>
          </p:nvSpPr>
          <p:spPr bwMode="auto">
            <a:xfrm>
              <a:off x="1714500" y="1028700"/>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Part II: M&amp;A Process</a:t>
              </a:r>
            </a:p>
          </p:txBody>
        </p:sp>
        <p:sp>
          <p:nvSpPr>
            <p:cNvPr id="4103" name="Text Box 7"/>
            <p:cNvSpPr txBox="1">
              <a:spLocks noChangeArrowheads="1"/>
            </p:cNvSpPr>
            <p:nvPr/>
          </p:nvSpPr>
          <p:spPr bwMode="auto">
            <a:xfrm>
              <a:off x="114300" y="1028700"/>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Part I: M&amp;A Environment</a:t>
              </a:r>
            </a:p>
          </p:txBody>
        </p:sp>
        <p:sp>
          <p:nvSpPr>
            <p:cNvPr id="4104" name="Text Box 8"/>
            <p:cNvSpPr txBox="1">
              <a:spLocks noChangeArrowheads="1"/>
            </p:cNvSpPr>
            <p:nvPr/>
          </p:nvSpPr>
          <p:spPr bwMode="auto">
            <a:xfrm>
              <a:off x="4914900" y="1943100"/>
              <a:ext cx="1371600" cy="6858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11: Payment and Legal Considerations</a:t>
              </a:r>
            </a:p>
          </p:txBody>
        </p:sp>
        <p:sp>
          <p:nvSpPr>
            <p:cNvPr id="4105" name="Text Box 9"/>
            <p:cNvSpPr txBox="1">
              <a:spLocks noChangeArrowheads="1"/>
            </p:cNvSpPr>
            <p:nvPr/>
          </p:nvSpPr>
          <p:spPr bwMode="auto">
            <a:xfrm>
              <a:off x="3321685" y="1943100"/>
              <a:ext cx="1371600" cy="6858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7: Discounted Cash Flow Valuation</a:t>
              </a:r>
            </a:p>
          </p:txBody>
        </p:sp>
        <p:sp>
          <p:nvSpPr>
            <p:cNvPr id="4106" name="Text Box 10"/>
            <p:cNvSpPr txBox="1">
              <a:spLocks noChangeArrowheads="1"/>
            </p:cNvSpPr>
            <p:nvPr/>
          </p:nvSpPr>
          <p:spPr bwMode="auto">
            <a:xfrm>
              <a:off x="3314700" y="3657600"/>
              <a:ext cx="1371600" cy="683260"/>
            </a:xfrm>
            <a:prstGeom prst="rect">
              <a:avLst/>
            </a:prstGeom>
            <a:solidFill>
              <a:srgbClr val="92D050"/>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dirty="0">
                  <a:latin typeface="Times New Roman" pitchFamily="18" charset="0"/>
                  <a:cs typeface="Times New Roman" pitchFamily="18" charset="0"/>
                </a:rPr>
                <a:t>Ch. 9: Financial Modeling </a:t>
              </a:r>
              <a:r>
                <a:rPr lang="en-US" altLang="en-US" sz="1000" dirty="0" smtClean="0">
                  <a:latin typeface="Times New Roman" pitchFamily="18" charset="0"/>
                  <a:cs typeface="Times New Roman" pitchFamily="18" charset="0"/>
                </a:rPr>
                <a:t>Basics</a:t>
              </a:r>
              <a:endParaRPr lang="en-US" altLang="en-US" sz="1000" dirty="0">
                <a:latin typeface="Times New Roman" pitchFamily="18" charset="0"/>
                <a:cs typeface="Times New Roman" pitchFamily="18" charset="0"/>
              </a:endParaRPr>
            </a:p>
          </p:txBody>
        </p:sp>
        <p:sp>
          <p:nvSpPr>
            <p:cNvPr id="4107" name="Text Box 11"/>
            <p:cNvSpPr txBox="1">
              <a:spLocks noChangeArrowheads="1"/>
            </p:cNvSpPr>
            <p:nvPr/>
          </p:nvSpPr>
          <p:spPr bwMode="auto">
            <a:xfrm>
              <a:off x="1714500" y="3657600"/>
              <a:ext cx="1371600" cy="6858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6: M&amp;A Postclosing Integration</a:t>
              </a:r>
            </a:p>
          </p:txBody>
        </p:sp>
        <p:sp>
          <p:nvSpPr>
            <p:cNvPr id="4108" name="Text Box 12"/>
            <p:cNvSpPr txBox="1">
              <a:spLocks noChangeArrowheads="1"/>
            </p:cNvSpPr>
            <p:nvPr/>
          </p:nvSpPr>
          <p:spPr bwMode="auto">
            <a:xfrm>
              <a:off x="1714500" y="1943100"/>
              <a:ext cx="1371600" cy="6858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4: Business and Acquisition Plans</a:t>
              </a:r>
            </a:p>
          </p:txBody>
        </p:sp>
        <p:sp>
          <p:nvSpPr>
            <p:cNvPr id="4109" name="Text Box 13"/>
            <p:cNvSpPr txBox="1">
              <a:spLocks noChangeArrowheads="1"/>
            </p:cNvSpPr>
            <p:nvPr/>
          </p:nvSpPr>
          <p:spPr bwMode="auto">
            <a:xfrm>
              <a:off x="1714500" y="2858135"/>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5: Search through Closing Activities</a:t>
              </a:r>
            </a:p>
          </p:txBody>
        </p:sp>
        <p:cxnSp>
          <p:nvCxnSpPr>
            <p:cNvPr id="4110" name="Line 14"/>
            <p:cNvCxnSpPr>
              <a:cxnSpLocks noChangeShapeType="1"/>
            </p:cNvCxnSpPr>
            <p:nvPr/>
          </p:nvCxnSpPr>
          <p:spPr bwMode="auto">
            <a:xfrm>
              <a:off x="800100" y="800100"/>
              <a:ext cx="64008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1" name="Line 15"/>
            <p:cNvCxnSpPr>
              <a:cxnSpLocks noChangeShapeType="1"/>
            </p:cNvCxnSpPr>
            <p:nvPr/>
          </p:nvCxnSpPr>
          <p:spPr bwMode="auto">
            <a:xfrm>
              <a:off x="7200900" y="800100"/>
              <a:ext cx="1270" cy="3435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2" name="Line 16"/>
            <p:cNvCxnSpPr>
              <a:cxnSpLocks noChangeShapeType="1"/>
            </p:cNvCxnSpPr>
            <p:nvPr/>
          </p:nvCxnSpPr>
          <p:spPr bwMode="auto">
            <a:xfrm>
              <a:off x="56007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3" name="Line 17"/>
            <p:cNvCxnSpPr>
              <a:cxnSpLocks noChangeShapeType="1"/>
            </p:cNvCxnSpPr>
            <p:nvPr/>
          </p:nvCxnSpPr>
          <p:spPr bwMode="auto">
            <a:xfrm>
              <a:off x="22860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4" name="Line 18"/>
            <p:cNvCxnSpPr>
              <a:cxnSpLocks noChangeShapeType="1"/>
            </p:cNvCxnSpPr>
            <p:nvPr/>
          </p:nvCxnSpPr>
          <p:spPr bwMode="auto">
            <a:xfrm>
              <a:off x="8001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5" name="Line 19"/>
            <p:cNvCxnSpPr>
              <a:cxnSpLocks noChangeShapeType="1"/>
            </p:cNvCxnSpPr>
            <p:nvPr/>
          </p:nvCxnSpPr>
          <p:spPr bwMode="auto">
            <a:xfrm flipH="1">
              <a:off x="7200900" y="2514600"/>
              <a:ext cx="6985" cy="342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16" name="Text Box 20"/>
            <p:cNvSpPr txBox="1">
              <a:spLocks noChangeArrowheads="1"/>
            </p:cNvSpPr>
            <p:nvPr/>
          </p:nvSpPr>
          <p:spPr bwMode="auto">
            <a:xfrm>
              <a:off x="6515100" y="1028700"/>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Part V: Alternative Business and Restructuring Strategies </a:t>
              </a:r>
            </a:p>
          </p:txBody>
        </p:sp>
        <p:cxnSp>
          <p:nvCxnSpPr>
            <p:cNvPr id="4117" name="Line 21"/>
            <p:cNvCxnSpPr>
              <a:cxnSpLocks noChangeShapeType="1"/>
            </p:cNvCxnSpPr>
            <p:nvPr/>
          </p:nvCxnSpPr>
          <p:spPr bwMode="auto">
            <a:xfrm>
              <a:off x="72009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8" name="Line 22"/>
            <p:cNvCxnSpPr>
              <a:cxnSpLocks noChangeShapeType="1"/>
            </p:cNvCxnSpPr>
            <p:nvPr/>
          </p:nvCxnSpPr>
          <p:spPr bwMode="auto">
            <a:xfrm>
              <a:off x="7200900" y="3429000"/>
              <a:ext cx="1270" cy="3422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9" name="Line 23"/>
            <p:cNvCxnSpPr>
              <a:cxnSpLocks noChangeShapeType="1"/>
            </p:cNvCxnSpPr>
            <p:nvPr/>
          </p:nvCxnSpPr>
          <p:spPr bwMode="auto">
            <a:xfrm>
              <a:off x="56007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0" name="Line 24"/>
            <p:cNvCxnSpPr>
              <a:cxnSpLocks noChangeShapeType="1"/>
            </p:cNvCxnSpPr>
            <p:nvPr/>
          </p:nvCxnSpPr>
          <p:spPr bwMode="auto">
            <a:xfrm>
              <a:off x="40005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1" name="Line 25"/>
            <p:cNvCxnSpPr>
              <a:cxnSpLocks noChangeShapeType="1"/>
            </p:cNvCxnSpPr>
            <p:nvPr/>
          </p:nvCxnSpPr>
          <p:spPr bwMode="auto">
            <a:xfrm>
              <a:off x="22929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2" name="Line 26"/>
            <p:cNvCxnSpPr>
              <a:cxnSpLocks noChangeShapeType="1"/>
            </p:cNvCxnSpPr>
            <p:nvPr/>
          </p:nvCxnSpPr>
          <p:spPr bwMode="auto">
            <a:xfrm>
              <a:off x="22860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3" name="Line 27"/>
            <p:cNvCxnSpPr>
              <a:cxnSpLocks noChangeShapeType="1"/>
            </p:cNvCxnSpPr>
            <p:nvPr/>
          </p:nvCxnSpPr>
          <p:spPr bwMode="auto">
            <a:xfrm>
              <a:off x="8001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4" name="Line 28"/>
            <p:cNvCxnSpPr>
              <a:cxnSpLocks noChangeShapeType="1"/>
            </p:cNvCxnSpPr>
            <p:nvPr/>
          </p:nvCxnSpPr>
          <p:spPr bwMode="auto">
            <a:xfrm>
              <a:off x="800100" y="2514600"/>
              <a:ext cx="1270" cy="344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5" name="Line 29"/>
            <p:cNvCxnSpPr>
              <a:cxnSpLocks noChangeShapeType="1"/>
            </p:cNvCxnSpPr>
            <p:nvPr/>
          </p:nvCxnSpPr>
          <p:spPr bwMode="auto">
            <a:xfrm flipV="1">
              <a:off x="40074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6" name="Line 30"/>
            <p:cNvCxnSpPr>
              <a:cxnSpLocks noChangeShapeType="1"/>
            </p:cNvCxnSpPr>
            <p:nvPr/>
          </p:nvCxnSpPr>
          <p:spPr bwMode="auto">
            <a:xfrm>
              <a:off x="4000500" y="800100"/>
              <a:ext cx="635"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27" name="Text Box 31"/>
            <p:cNvSpPr txBox="1">
              <a:spLocks noChangeArrowheads="1"/>
            </p:cNvSpPr>
            <p:nvPr/>
          </p:nvSpPr>
          <p:spPr bwMode="auto">
            <a:xfrm>
              <a:off x="4914900" y="2858135"/>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12: Accounting &amp; Tax Considerations</a:t>
              </a:r>
            </a:p>
          </p:txBody>
        </p:sp>
        <p:cxnSp>
          <p:nvCxnSpPr>
            <p:cNvPr id="4128" name="Line 32"/>
            <p:cNvCxnSpPr>
              <a:cxnSpLocks noChangeShapeType="1"/>
            </p:cNvCxnSpPr>
            <p:nvPr/>
          </p:nvCxnSpPr>
          <p:spPr bwMode="auto">
            <a:xfrm>
              <a:off x="5600700" y="26289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29" name="Text Box 33"/>
            <p:cNvSpPr txBox="1">
              <a:spLocks noChangeArrowheads="1"/>
            </p:cNvSpPr>
            <p:nvPr/>
          </p:nvSpPr>
          <p:spPr bwMode="auto">
            <a:xfrm>
              <a:off x="6515100" y="1943100"/>
              <a:ext cx="1371600" cy="6858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15: Business Alliances</a:t>
              </a:r>
            </a:p>
          </p:txBody>
        </p:sp>
        <p:sp>
          <p:nvSpPr>
            <p:cNvPr id="4130" name="Text Box 34"/>
            <p:cNvSpPr txBox="1">
              <a:spLocks noChangeArrowheads="1"/>
            </p:cNvSpPr>
            <p:nvPr/>
          </p:nvSpPr>
          <p:spPr bwMode="auto">
            <a:xfrm>
              <a:off x="6515100" y="2858135"/>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16: Divestitures, Spin-Offs, Split-Offs, and Equity Carve-Outs</a:t>
              </a:r>
            </a:p>
          </p:txBody>
        </p:sp>
        <p:sp>
          <p:nvSpPr>
            <p:cNvPr id="4131" name="Text Box 35"/>
            <p:cNvSpPr txBox="1">
              <a:spLocks noChangeArrowheads="1"/>
            </p:cNvSpPr>
            <p:nvPr/>
          </p:nvSpPr>
          <p:spPr bwMode="auto">
            <a:xfrm>
              <a:off x="6515100" y="3695700"/>
              <a:ext cx="1371600" cy="6477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17: Bankruptcy and Liquidation</a:t>
              </a:r>
            </a:p>
          </p:txBody>
        </p:sp>
        <p:sp>
          <p:nvSpPr>
            <p:cNvPr id="4132" name="Text Box 36"/>
            <p:cNvSpPr txBox="1">
              <a:spLocks noChangeArrowheads="1"/>
            </p:cNvSpPr>
            <p:nvPr/>
          </p:nvSpPr>
          <p:spPr bwMode="auto">
            <a:xfrm>
              <a:off x="114300" y="2858135"/>
              <a:ext cx="1371600" cy="68516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2: Regulatory Considerations</a:t>
              </a:r>
            </a:p>
          </p:txBody>
        </p:sp>
        <p:sp>
          <p:nvSpPr>
            <p:cNvPr id="4133" name="Text Box 37"/>
            <p:cNvSpPr txBox="1">
              <a:spLocks noChangeArrowheads="1"/>
            </p:cNvSpPr>
            <p:nvPr/>
          </p:nvSpPr>
          <p:spPr bwMode="auto">
            <a:xfrm>
              <a:off x="107315" y="1943100"/>
              <a:ext cx="1371600" cy="6858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 Motivations for M&amp;A</a:t>
              </a:r>
            </a:p>
          </p:txBody>
        </p:sp>
        <p:sp>
          <p:nvSpPr>
            <p:cNvPr id="4134" name="Text Box 38"/>
            <p:cNvSpPr txBox="1">
              <a:spLocks noChangeArrowheads="1"/>
            </p:cNvSpPr>
            <p:nvPr/>
          </p:nvSpPr>
          <p:spPr bwMode="auto">
            <a:xfrm>
              <a:off x="3314700" y="1028700"/>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Part III: M&amp;A Valuation and Modeling</a:t>
              </a:r>
            </a:p>
          </p:txBody>
        </p:sp>
        <p:sp>
          <p:nvSpPr>
            <p:cNvPr id="4135" name="Text Box 39"/>
            <p:cNvSpPr txBox="1">
              <a:spLocks noChangeArrowheads="1"/>
            </p:cNvSpPr>
            <p:nvPr/>
          </p:nvSpPr>
          <p:spPr bwMode="auto">
            <a:xfrm>
              <a:off x="114300" y="3657600"/>
              <a:ext cx="1371600" cy="68516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 Ch. 3: Takeover Tactics, Defenses, and Corporate Governance</a:t>
              </a:r>
            </a:p>
          </p:txBody>
        </p:sp>
        <p:sp>
          <p:nvSpPr>
            <p:cNvPr id="4136" name="Text Box 40"/>
            <p:cNvSpPr txBox="1">
              <a:spLocks noChangeArrowheads="1"/>
            </p:cNvSpPr>
            <p:nvPr/>
          </p:nvSpPr>
          <p:spPr bwMode="auto">
            <a:xfrm>
              <a:off x="4914900" y="3657600"/>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13: Financing the Deal </a:t>
              </a:r>
            </a:p>
          </p:txBody>
        </p:sp>
        <p:cxnSp>
          <p:nvCxnSpPr>
            <p:cNvPr id="4137" name="Line 41"/>
            <p:cNvCxnSpPr>
              <a:cxnSpLocks noChangeShapeType="1"/>
            </p:cNvCxnSpPr>
            <p:nvPr/>
          </p:nvCxnSpPr>
          <p:spPr bwMode="auto">
            <a:xfrm>
              <a:off x="8001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38" name="Line 42"/>
            <p:cNvCxnSpPr>
              <a:cxnSpLocks noChangeShapeType="1"/>
            </p:cNvCxnSpPr>
            <p:nvPr/>
          </p:nvCxnSpPr>
          <p:spPr bwMode="auto">
            <a:xfrm>
              <a:off x="56007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39" name="Line 43"/>
            <p:cNvCxnSpPr>
              <a:cxnSpLocks noChangeShapeType="1"/>
            </p:cNvCxnSpPr>
            <p:nvPr/>
          </p:nvCxnSpPr>
          <p:spPr bwMode="auto">
            <a:xfrm>
              <a:off x="4000500" y="6858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40" name="Text Box 44"/>
            <p:cNvSpPr txBox="1">
              <a:spLocks noChangeArrowheads="1"/>
            </p:cNvSpPr>
            <p:nvPr/>
          </p:nvSpPr>
          <p:spPr bwMode="auto">
            <a:xfrm>
              <a:off x="3314700" y="2857500"/>
              <a:ext cx="1371600" cy="685800"/>
            </a:xfrm>
            <a:prstGeom prst="rect">
              <a:avLst/>
            </a:prstGeom>
            <a:no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dirty="0">
                  <a:latin typeface="Times New Roman" pitchFamily="18" charset="0"/>
                  <a:cs typeface="Times New Roman" pitchFamily="18" charset="0"/>
                </a:rPr>
                <a:t>Ch. 8: Relative Valuation Methodologies</a:t>
              </a:r>
            </a:p>
          </p:txBody>
        </p:sp>
        <p:cxnSp>
          <p:nvCxnSpPr>
            <p:cNvPr id="4141" name="Line 45"/>
            <p:cNvCxnSpPr>
              <a:cxnSpLocks noChangeShapeType="1"/>
            </p:cNvCxnSpPr>
            <p:nvPr/>
          </p:nvCxnSpPr>
          <p:spPr bwMode="auto">
            <a:xfrm>
              <a:off x="40005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42" name="Line 46"/>
            <p:cNvCxnSpPr>
              <a:cxnSpLocks noChangeShapeType="1"/>
            </p:cNvCxnSpPr>
            <p:nvPr/>
          </p:nvCxnSpPr>
          <p:spPr bwMode="auto">
            <a:xfrm>
              <a:off x="22860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43" name="Rectangle 46"/>
            <p:cNvSpPr>
              <a:spLocks noChangeArrowheads="1"/>
            </p:cNvSpPr>
            <p:nvPr/>
          </p:nvSpPr>
          <p:spPr bwMode="auto">
            <a:xfrm>
              <a:off x="6515100" y="4572000"/>
              <a:ext cx="1371600" cy="6858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18: Cross-Border Transactions</a:t>
              </a:r>
            </a:p>
          </p:txBody>
        </p:sp>
        <p:cxnSp>
          <p:nvCxnSpPr>
            <p:cNvPr id="4144" name="Line 48"/>
            <p:cNvCxnSpPr>
              <a:cxnSpLocks noChangeShapeType="1"/>
            </p:cNvCxnSpPr>
            <p:nvPr/>
          </p:nvCxnSpPr>
          <p:spPr bwMode="auto">
            <a:xfrm>
              <a:off x="7200900" y="4343400"/>
              <a:ext cx="1270" cy="2279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45" name="Text Box 40"/>
            <p:cNvSpPr txBox="1">
              <a:spLocks noChangeArrowheads="1"/>
            </p:cNvSpPr>
            <p:nvPr/>
          </p:nvSpPr>
          <p:spPr bwMode="auto">
            <a:xfrm>
              <a:off x="4914900" y="4560865"/>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dirty="0">
                  <a:latin typeface="Times New Roman" pitchFamily="18" charset="0"/>
                  <a:cs typeface="Times New Roman" pitchFamily="18" charset="0"/>
                </a:rPr>
                <a:t>Ch. 14: </a:t>
              </a:r>
              <a:r>
                <a:rPr lang="en-US" altLang="en-US" sz="1000" dirty="0" smtClean="0">
                  <a:latin typeface="Times New Roman" pitchFamily="18" charset="0"/>
                  <a:cs typeface="Times New Roman" pitchFamily="18" charset="0"/>
                </a:rPr>
                <a:t>Applying Financial Models to Deal Structuring</a:t>
              </a:r>
              <a:endParaRPr lang="en-US" altLang="en-US" sz="1000" dirty="0">
                <a:latin typeface="Times New Roman" pitchFamily="18" charset="0"/>
                <a:cs typeface="Times New Roman" pitchFamily="18" charset="0"/>
              </a:endParaRPr>
            </a:p>
          </p:txBody>
        </p:sp>
        <p:cxnSp>
          <p:nvCxnSpPr>
            <p:cNvPr id="50" name="Straight Connector 49"/>
            <p:cNvCxnSpPr/>
            <p:nvPr/>
          </p:nvCxnSpPr>
          <p:spPr>
            <a:xfrm>
              <a:off x="5600700" y="4343400"/>
              <a:ext cx="1588" cy="217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47" name="Text Box 10"/>
            <p:cNvSpPr txBox="1">
              <a:spLocks noChangeArrowheads="1"/>
            </p:cNvSpPr>
            <p:nvPr/>
          </p:nvSpPr>
          <p:spPr bwMode="auto">
            <a:xfrm>
              <a:off x="3314700" y="4560865"/>
              <a:ext cx="1371600" cy="68326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000">
                  <a:latin typeface="Times New Roman" pitchFamily="18" charset="0"/>
                  <a:cs typeface="Times New Roman" pitchFamily="18" charset="0"/>
                </a:rPr>
                <a:t>Ch. 10: Private Company Valuation</a:t>
              </a:r>
            </a:p>
          </p:txBody>
        </p:sp>
        <p:cxnSp>
          <p:nvCxnSpPr>
            <p:cNvPr id="52" name="Straight Connector 51"/>
            <p:cNvCxnSpPr>
              <a:stCxn id="4106" idx="2"/>
            </p:cNvCxnSpPr>
            <p:nvPr/>
          </p:nvCxnSpPr>
          <p:spPr>
            <a:xfrm>
              <a:off x="4000500" y="4340225"/>
              <a:ext cx="0" cy="220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5146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990600"/>
          </a:xfrm>
          <a:solidFill>
            <a:schemeClr val="folHlink"/>
          </a:solidFill>
        </p:spPr>
        <p:txBody>
          <a:bodyPr/>
          <a:lstStyle/>
          <a:p>
            <a:pPr eaLnBrk="1" hangingPunct="1"/>
            <a:r>
              <a:rPr lang="en-US" sz="3600" dirty="0" smtClean="0"/>
              <a:t>Learning Objectives</a:t>
            </a:r>
          </a:p>
        </p:txBody>
      </p:sp>
      <p:sp>
        <p:nvSpPr>
          <p:cNvPr id="5123" name="Rectangle 3"/>
          <p:cNvSpPr>
            <a:spLocks noGrp="1" noChangeArrowheads="1"/>
          </p:cNvSpPr>
          <p:nvPr>
            <p:ph type="body" idx="1"/>
          </p:nvPr>
        </p:nvSpPr>
        <p:spPr>
          <a:xfrm>
            <a:off x="0" y="1066800"/>
            <a:ext cx="9144000" cy="5257800"/>
          </a:xfrm>
        </p:spPr>
        <p:txBody>
          <a:bodyPr/>
          <a:lstStyle/>
          <a:p>
            <a:pPr eaLnBrk="1" hangingPunct="1"/>
            <a:r>
              <a:rPr lang="en-US" altLang="en-US" sz="2400" dirty="0"/>
              <a:t>Primary learning objective: </a:t>
            </a:r>
            <a:r>
              <a:rPr lang="en-US" altLang="en-US" sz="2400" dirty="0" smtClean="0"/>
              <a:t>To help students understand the power (and limitations) of financial models in analyzing the impact on firm value of changing key assumptions (“What if analyses)</a:t>
            </a:r>
          </a:p>
          <a:p>
            <a:pPr eaLnBrk="1" hangingPunct="1"/>
            <a:r>
              <a:rPr lang="en-US" altLang="en-US" sz="2400" dirty="0" smtClean="0"/>
              <a:t>Secondary </a:t>
            </a:r>
            <a:r>
              <a:rPr lang="en-US" altLang="en-US" sz="2400" dirty="0"/>
              <a:t>learning objectives: </a:t>
            </a:r>
            <a:r>
              <a:rPr lang="en-US" altLang="en-US" sz="2400" dirty="0" smtClean="0"/>
              <a:t>Through “hands on” application, students will learn how the various steps of the modeling process</a:t>
            </a:r>
            <a:endParaRPr lang="en-US" sz="2400" dirty="0" smtClean="0"/>
          </a:p>
          <a:p>
            <a:pPr lvl="1" eaLnBrk="1" hangingPunct="1"/>
            <a:r>
              <a:rPr lang="en-US" sz="2400" dirty="0" smtClean="0"/>
              <a:t>Help to identify the primary determinants of firm cash flows (Step 1 of the modeling process),</a:t>
            </a:r>
          </a:p>
          <a:p>
            <a:pPr lvl="1" eaLnBrk="1" hangingPunct="1"/>
            <a:r>
              <a:rPr lang="en-US" sz="2400" dirty="0" smtClean="0"/>
              <a:t>Require 3 to 5 year projections of annual cash flows during the “planning period” (Step 2 of the modeling process), and</a:t>
            </a:r>
          </a:p>
          <a:p>
            <a:pPr lvl="1" eaLnBrk="1" hangingPunct="1"/>
            <a:r>
              <a:rPr lang="en-US" sz="2400" dirty="0" smtClean="0"/>
              <a:t>Require the estimation of the present value of projected annual cash flows, including a terminal value (Step 3 of the modeling process)</a:t>
            </a:r>
          </a:p>
          <a:p>
            <a:pPr lvl="1"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a:p>
            <a:pPr marL="457200" lvl="1" indent="0" eaLnBrk="1" hangingPunct="1">
              <a:buFontTx/>
              <a:buNone/>
              <a:defRPr/>
            </a:pPr>
            <a:endParaRPr lang="en-US" sz="2400" dirty="0" smtClean="0"/>
          </a:p>
        </p:txBody>
      </p:sp>
    </p:spTree>
    <p:extLst>
      <p:ext uri="{BB962C8B-B14F-4D97-AF65-F5344CB8AC3E}">
        <p14:creationId xmlns:p14="http://schemas.microsoft.com/office/powerpoint/2010/main" val="663115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1066800"/>
          </a:xfrm>
          <a:solidFill>
            <a:srgbClr val="92D050"/>
          </a:solidFill>
        </p:spPr>
        <p:txBody>
          <a:bodyPr/>
          <a:lstStyle/>
          <a:p>
            <a:r>
              <a:rPr lang="en-US" sz="3600" dirty="0" smtClean="0"/>
              <a:t>The Role of Financial Models </a:t>
            </a:r>
            <a:br>
              <a:rPr lang="en-US" sz="3600" dirty="0" smtClean="0"/>
            </a:br>
            <a:r>
              <a:rPr lang="en-US" sz="3600" dirty="0" smtClean="0"/>
              <a:t>in Problem Solving</a:t>
            </a:r>
          </a:p>
        </p:txBody>
      </p:sp>
      <p:sp>
        <p:nvSpPr>
          <p:cNvPr id="6147" name="Content Placeholder 2"/>
          <p:cNvSpPr>
            <a:spLocks noGrp="1"/>
          </p:cNvSpPr>
          <p:nvPr>
            <p:ph idx="1"/>
          </p:nvPr>
        </p:nvSpPr>
        <p:spPr>
          <a:xfrm>
            <a:off x="381000" y="1143000"/>
            <a:ext cx="8001000" cy="4983163"/>
          </a:xfrm>
        </p:spPr>
        <p:txBody>
          <a:bodyPr/>
          <a:lstStyle/>
          <a:p>
            <a:r>
              <a:rPr lang="en-US" sz="2400" dirty="0"/>
              <a:t>Financial </a:t>
            </a:r>
            <a:r>
              <a:rPr lang="en-US" sz="2400" dirty="0" smtClean="0"/>
              <a:t>models are mathematical representations of </a:t>
            </a:r>
            <a:r>
              <a:rPr lang="en-US" sz="2400" dirty="0"/>
              <a:t>the financial and operational characteristics of a business.  </a:t>
            </a:r>
            <a:endParaRPr lang="en-US" sz="2400" dirty="0" smtClean="0"/>
          </a:p>
          <a:p>
            <a:r>
              <a:rPr lang="en-US" sz="2400" dirty="0" smtClean="0"/>
              <a:t>Applications </a:t>
            </a:r>
            <a:r>
              <a:rPr lang="en-US" sz="2400" dirty="0"/>
              <a:t>involving financial modeling include </a:t>
            </a:r>
            <a:r>
              <a:rPr lang="en-US" sz="2400" dirty="0" smtClean="0"/>
              <a:t>the following:</a:t>
            </a:r>
          </a:p>
          <a:p>
            <a:pPr lvl="1"/>
            <a:r>
              <a:rPr lang="en-US" sz="2400" dirty="0"/>
              <a:t>Management decision making (i.e., determining key value drivers)</a:t>
            </a:r>
          </a:p>
          <a:p>
            <a:pPr lvl="1"/>
            <a:r>
              <a:rPr lang="en-US" sz="2400" dirty="0"/>
              <a:t>Capital budgeting (i.e., evaluation of investment opportunities)</a:t>
            </a:r>
          </a:p>
          <a:p>
            <a:pPr lvl="1"/>
            <a:r>
              <a:rPr lang="en-US" sz="2400" dirty="0"/>
              <a:t>Firm value estimation and</a:t>
            </a:r>
          </a:p>
          <a:p>
            <a:pPr lvl="1"/>
            <a:r>
              <a:rPr lang="en-US" sz="2400" dirty="0"/>
              <a:t>Risk analysis (e.g., Monte Carlo simulation</a:t>
            </a:r>
            <a:r>
              <a:rPr lang="en-US" sz="2400" dirty="0" smtClean="0"/>
              <a:t>)</a:t>
            </a:r>
          </a:p>
          <a:p>
            <a:r>
              <a:rPr lang="en-US" sz="2400" dirty="0" smtClean="0"/>
              <a:t>The focus in this presentation is on applying modeling to firm valuation under alternative scenarios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sz="3600" dirty="0" smtClean="0"/>
              <a:t>Model Data Requirements</a:t>
            </a:r>
            <a:endParaRPr lang="en-US" sz="3600" dirty="0"/>
          </a:p>
        </p:txBody>
      </p:sp>
      <p:sp>
        <p:nvSpPr>
          <p:cNvPr id="3" name="Content Placeholder 2"/>
          <p:cNvSpPr>
            <a:spLocks noGrp="1"/>
          </p:cNvSpPr>
          <p:nvPr>
            <p:ph idx="1"/>
          </p:nvPr>
        </p:nvSpPr>
        <p:spPr>
          <a:xfrm>
            <a:off x="457200" y="1295400"/>
            <a:ext cx="8229600" cy="4830763"/>
          </a:xfrm>
        </p:spPr>
        <p:txBody>
          <a:bodyPr/>
          <a:lstStyle/>
          <a:p>
            <a:r>
              <a:rPr lang="en-US" sz="2400" dirty="0" smtClean="0"/>
              <a:t>Quality of model output </a:t>
            </a:r>
          </a:p>
          <a:p>
            <a:pPr lvl="1"/>
            <a:r>
              <a:rPr lang="en-US" sz="2400" dirty="0" smtClean="0"/>
              <a:t>Dependent on reliability of data used to build the model and</a:t>
            </a:r>
          </a:p>
          <a:p>
            <a:pPr lvl="1"/>
            <a:r>
              <a:rPr lang="en-US" sz="2400" dirty="0" smtClean="0"/>
              <a:t>Credibility of the assumptions underlying cash flow projections</a:t>
            </a:r>
            <a:endParaRPr lang="en-US" sz="2400" dirty="0"/>
          </a:p>
          <a:p>
            <a:r>
              <a:rPr lang="en-US" sz="2400" dirty="0" smtClean="0"/>
              <a:t>Consequently</a:t>
            </a:r>
            <a:r>
              <a:rPr lang="en-US" sz="2400" dirty="0"/>
              <a:t>, </a:t>
            </a:r>
            <a:r>
              <a:rPr lang="en-US" sz="2400" dirty="0" smtClean="0"/>
              <a:t>model users </a:t>
            </a:r>
            <a:r>
              <a:rPr lang="en-US" sz="2400" dirty="0"/>
              <a:t>must understand </a:t>
            </a:r>
            <a:r>
              <a:rPr lang="en-US" sz="2400" dirty="0" smtClean="0"/>
              <a:t>the source of data (i.e., audited by trusted party) and how it is reported (GAAP or pro forma)</a:t>
            </a:r>
          </a:p>
          <a:p>
            <a:pPr lvl="1"/>
            <a:r>
              <a:rPr lang="en-US" sz="2400" dirty="0" smtClean="0"/>
              <a:t>Always use primary data sources when possible such as the 10K available for pubic firms</a:t>
            </a:r>
          </a:p>
          <a:p>
            <a:pPr lvl="1"/>
            <a:r>
              <a:rPr lang="en-US" sz="2400" dirty="0" smtClean="0"/>
              <a:t>Footnotes to the financial statements in 10ks explain the detail underlying each line item</a:t>
            </a:r>
          </a:p>
          <a:p>
            <a:pPr lvl="1"/>
            <a:endParaRPr lang="en-US" sz="2000" dirty="0"/>
          </a:p>
          <a:p>
            <a:endParaRPr lang="en-US" sz="2800" dirty="0"/>
          </a:p>
        </p:txBody>
      </p:sp>
    </p:spTree>
    <p:extLst>
      <p:ext uri="{BB962C8B-B14F-4D97-AF65-F5344CB8AC3E}">
        <p14:creationId xmlns:p14="http://schemas.microsoft.com/office/powerpoint/2010/main" val="67095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92D050"/>
          </a:solidFill>
        </p:spPr>
        <p:txBody>
          <a:bodyPr/>
          <a:lstStyle/>
          <a:p>
            <a:r>
              <a:rPr lang="en-US" sz="3600" dirty="0" smtClean="0"/>
              <a:t>Financial Statements</a:t>
            </a:r>
            <a:endParaRPr lang="en-US" sz="3600" dirty="0"/>
          </a:p>
        </p:txBody>
      </p:sp>
      <p:sp>
        <p:nvSpPr>
          <p:cNvPr id="3" name="Content Placeholder 2"/>
          <p:cNvSpPr>
            <a:spLocks noGrp="1"/>
          </p:cNvSpPr>
          <p:nvPr>
            <p:ph idx="1"/>
          </p:nvPr>
        </p:nvSpPr>
        <p:spPr>
          <a:xfrm>
            <a:off x="228600" y="1143000"/>
            <a:ext cx="8763000" cy="4983163"/>
          </a:xfrm>
        </p:spPr>
        <p:txBody>
          <a:bodyPr/>
          <a:lstStyle/>
          <a:p>
            <a:r>
              <a:rPr lang="en-US" sz="2000" dirty="0" smtClean="0"/>
              <a:t>Generally Accepted Accounting Principles (GAAP) Statements</a:t>
            </a:r>
          </a:p>
          <a:p>
            <a:pPr lvl="1"/>
            <a:r>
              <a:rPr lang="en-US" sz="2000" dirty="0" smtClean="0"/>
              <a:t>GAAP financial statements are those prepared in agreement with guidelines established by the Financial Accounting Standards Board. </a:t>
            </a:r>
          </a:p>
          <a:p>
            <a:pPr lvl="1"/>
            <a:r>
              <a:rPr lang="en-US" sz="2000" dirty="0" smtClean="0"/>
              <a:t>GAAP rules-based system</a:t>
            </a:r>
          </a:p>
          <a:p>
            <a:r>
              <a:rPr lang="en-US" sz="2000" dirty="0" smtClean="0"/>
              <a:t>International Accounting Standards (IAS)</a:t>
            </a:r>
          </a:p>
          <a:p>
            <a:pPr lvl="1"/>
            <a:r>
              <a:rPr lang="en-US" sz="2000" dirty="0" smtClean="0"/>
              <a:t>IAS</a:t>
            </a:r>
            <a:r>
              <a:rPr lang="en-US" sz="2000" dirty="0"/>
              <a:t> </a:t>
            </a:r>
            <a:r>
              <a:rPr lang="en-US" sz="2000" dirty="0" smtClean="0"/>
              <a:t>financial statements </a:t>
            </a:r>
            <a:r>
              <a:rPr lang="en-US" sz="2000" dirty="0"/>
              <a:t>are a principles-based system, with more generalized standards. </a:t>
            </a:r>
            <a:endParaRPr lang="en-US" sz="2000" dirty="0" smtClean="0"/>
          </a:p>
          <a:p>
            <a:pPr lvl="1"/>
            <a:r>
              <a:rPr lang="en-US" sz="2000" dirty="0" smtClean="0"/>
              <a:t>GAAP </a:t>
            </a:r>
            <a:r>
              <a:rPr lang="en-US" sz="2000" dirty="0"/>
              <a:t>and IAS currently exhibit significant differences</a:t>
            </a:r>
            <a:r>
              <a:rPr lang="en-US" sz="2000" dirty="0" smtClean="0"/>
              <a:t>.</a:t>
            </a:r>
          </a:p>
          <a:p>
            <a:r>
              <a:rPr lang="en-US" sz="2000" dirty="0" smtClean="0"/>
              <a:t>Pro Forma Accounting Financial Statements </a:t>
            </a:r>
          </a:p>
          <a:p>
            <a:pPr lvl="1"/>
            <a:r>
              <a:rPr lang="en-US" sz="2000" dirty="0" smtClean="0"/>
              <a:t>Present </a:t>
            </a:r>
            <a:r>
              <a:rPr lang="en-US" sz="2000" dirty="0"/>
              <a:t>financial data in a way that may describe more accurately a firm's current or projected performance. </a:t>
            </a:r>
            <a:endParaRPr lang="en-US" sz="2000" dirty="0" smtClean="0"/>
          </a:p>
          <a:p>
            <a:pPr lvl="1"/>
            <a:r>
              <a:rPr lang="en-US" sz="2000" dirty="0" smtClean="0"/>
              <a:t>May </a:t>
            </a:r>
            <a:r>
              <a:rPr lang="en-US" sz="2000" dirty="0"/>
              <a:t>deviate substantially from GAAP statements. </a:t>
            </a:r>
            <a:endParaRPr lang="en-US" sz="2000" dirty="0" smtClean="0"/>
          </a:p>
          <a:p>
            <a:pPr lvl="1"/>
            <a:r>
              <a:rPr lang="en-US" sz="2000" dirty="0" smtClean="0"/>
              <a:t>Show </a:t>
            </a:r>
            <a:r>
              <a:rPr lang="en-US" sz="2000" dirty="0"/>
              <a:t>what an acquirer's and target's combined financial performance would look like if they were merged. </a:t>
            </a:r>
          </a:p>
        </p:txBody>
      </p:sp>
    </p:spTree>
    <p:extLst>
      <p:ext uri="{BB962C8B-B14F-4D97-AF65-F5344CB8AC3E}">
        <p14:creationId xmlns:p14="http://schemas.microsoft.com/office/powerpoint/2010/main" val="999769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92D050"/>
          </a:solidFill>
        </p:spPr>
        <p:txBody>
          <a:bodyPr/>
          <a:lstStyle/>
          <a:p>
            <a:r>
              <a:rPr lang="en-US" sz="3600" dirty="0" smtClean="0"/>
              <a:t>Financial Statement Linkages</a:t>
            </a:r>
            <a:endParaRPr lang="en-US" sz="3600" dirty="0"/>
          </a:p>
        </p:txBody>
      </p:sp>
      <p:sp>
        <p:nvSpPr>
          <p:cNvPr id="4" name="TextBox 3"/>
          <p:cNvSpPr txBox="1"/>
          <p:nvPr/>
        </p:nvSpPr>
        <p:spPr>
          <a:xfrm>
            <a:off x="304800" y="779561"/>
            <a:ext cx="8610600" cy="307777"/>
          </a:xfrm>
          <a:prstGeom prst="rect">
            <a:avLst/>
          </a:prstGeom>
          <a:noFill/>
        </p:spPr>
        <p:txBody>
          <a:bodyPr wrap="square" rtlCol="0">
            <a:spAutoFit/>
          </a:bodyPr>
          <a:lstStyle/>
          <a:p>
            <a:r>
              <a:rPr lang="en-US" sz="1400" dirty="0" smtClean="0"/>
              <a:t>Income Statement                                   Balance Sheet                                           Cash Flow Statement</a:t>
            </a:r>
            <a:endParaRPr lang="en-US" sz="1400" dirty="0"/>
          </a:p>
        </p:txBody>
      </p:sp>
      <p:sp>
        <p:nvSpPr>
          <p:cNvPr id="5" name="TextBox 4"/>
          <p:cNvSpPr txBox="1"/>
          <p:nvPr/>
        </p:nvSpPr>
        <p:spPr>
          <a:xfrm>
            <a:off x="457200" y="1088022"/>
            <a:ext cx="1828800" cy="3539430"/>
          </a:xfrm>
          <a:prstGeom prst="rect">
            <a:avLst/>
          </a:prstGeom>
          <a:noFill/>
        </p:spPr>
        <p:txBody>
          <a:bodyPr wrap="square" rtlCol="0">
            <a:spAutoFit/>
          </a:bodyPr>
          <a:lstStyle/>
          <a:p>
            <a:endParaRPr lang="en-US" sz="1400" dirty="0" smtClean="0"/>
          </a:p>
          <a:p>
            <a:endParaRPr lang="en-US" sz="1400" dirty="0" smtClean="0"/>
          </a:p>
          <a:p>
            <a:r>
              <a:rPr lang="en-US" sz="1400" dirty="0" smtClean="0"/>
              <a:t>Revenue</a:t>
            </a:r>
          </a:p>
          <a:p>
            <a:endParaRPr lang="en-US" sz="1400" dirty="0"/>
          </a:p>
          <a:p>
            <a:r>
              <a:rPr lang="en-US" sz="1400" dirty="0" smtClean="0"/>
              <a:t>- Cost of Sales</a:t>
            </a:r>
          </a:p>
          <a:p>
            <a:pPr marL="285750" indent="-285750">
              <a:buFontTx/>
              <a:buChar char="-"/>
            </a:pPr>
            <a:endParaRPr lang="en-US" sz="1400" dirty="0"/>
          </a:p>
          <a:p>
            <a:r>
              <a:rPr lang="en-US" sz="1400" dirty="0" smtClean="0"/>
              <a:t>+ Interest Income</a:t>
            </a:r>
          </a:p>
          <a:p>
            <a:endParaRPr lang="en-US" sz="1400" dirty="0"/>
          </a:p>
          <a:p>
            <a:r>
              <a:rPr lang="en-US" sz="1400" dirty="0" smtClean="0"/>
              <a:t>- Interest Expense</a:t>
            </a:r>
          </a:p>
          <a:p>
            <a:pPr marL="285750" indent="-285750">
              <a:buFontTx/>
              <a:buChar char="-"/>
            </a:pPr>
            <a:endParaRPr lang="en-US" sz="1400" dirty="0"/>
          </a:p>
          <a:p>
            <a:r>
              <a:rPr lang="en-US" sz="1400" dirty="0" smtClean="0"/>
              <a:t>= Income Before </a:t>
            </a:r>
          </a:p>
          <a:p>
            <a:r>
              <a:rPr lang="en-US" sz="1400" dirty="0" smtClean="0"/>
              <a:t>   Taxes</a:t>
            </a:r>
          </a:p>
          <a:p>
            <a:endParaRPr lang="en-US" sz="1400" dirty="0"/>
          </a:p>
          <a:p>
            <a:r>
              <a:rPr lang="en-US" sz="1400" dirty="0" smtClean="0"/>
              <a:t>-  Taxes</a:t>
            </a:r>
          </a:p>
          <a:p>
            <a:pPr marL="285750" indent="-285750">
              <a:buFontTx/>
              <a:buChar char="-"/>
            </a:pPr>
            <a:endParaRPr lang="en-US" sz="1400" dirty="0"/>
          </a:p>
          <a:p>
            <a:r>
              <a:rPr lang="en-US" sz="1400" dirty="0" smtClean="0"/>
              <a:t>= Net Income</a:t>
            </a:r>
            <a:endParaRPr lang="en-US" sz="1400" dirty="0"/>
          </a:p>
        </p:txBody>
      </p:sp>
      <p:sp>
        <p:nvSpPr>
          <p:cNvPr id="6" name="TextBox 5"/>
          <p:cNvSpPr txBox="1"/>
          <p:nvPr/>
        </p:nvSpPr>
        <p:spPr>
          <a:xfrm>
            <a:off x="2667000" y="1124634"/>
            <a:ext cx="3810000" cy="3970318"/>
          </a:xfrm>
          <a:prstGeom prst="rect">
            <a:avLst/>
          </a:prstGeom>
          <a:noFill/>
        </p:spPr>
        <p:txBody>
          <a:bodyPr wrap="square" rtlCol="0">
            <a:spAutoFit/>
          </a:bodyPr>
          <a:lstStyle/>
          <a:p>
            <a:r>
              <a:rPr lang="en-US" sz="1400" dirty="0" smtClean="0"/>
              <a:t>Assets                         Liabilities</a:t>
            </a:r>
          </a:p>
          <a:p>
            <a:endParaRPr lang="en-US" sz="1400" dirty="0"/>
          </a:p>
          <a:p>
            <a:r>
              <a:rPr lang="en-US" sz="1400" dirty="0" smtClean="0"/>
              <a:t>Cash                            Current Liabilities</a:t>
            </a:r>
          </a:p>
          <a:p>
            <a:endParaRPr lang="en-US" sz="1400" dirty="0"/>
          </a:p>
          <a:p>
            <a:r>
              <a:rPr lang="en-US" sz="1400" dirty="0" smtClean="0"/>
              <a:t>+ Other Current           + Revolving Credit</a:t>
            </a:r>
          </a:p>
          <a:p>
            <a:r>
              <a:rPr lang="en-US" sz="1400" dirty="0"/>
              <a:t> </a:t>
            </a:r>
            <a:r>
              <a:rPr lang="en-US" sz="1400" dirty="0" smtClean="0"/>
              <a:t>   Assets</a:t>
            </a:r>
          </a:p>
          <a:p>
            <a:endParaRPr lang="en-US" sz="1400" dirty="0"/>
          </a:p>
          <a:p>
            <a:r>
              <a:rPr lang="en-US" sz="1400" dirty="0" smtClean="0"/>
              <a:t>+ Long Term Assets     + Long-Term Debt</a:t>
            </a:r>
          </a:p>
          <a:p>
            <a:endParaRPr lang="en-US" sz="1400" dirty="0"/>
          </a:p>
          <a:p>
            <a:r>
              <a:rPr lang="en-US" sz="1400" dirty="0" smtClean="0"/>
              <a:t>= Total Assets               = Total Liabilities</a:t>
            </a:r>
          </a:p>
          <a:p>
            <a:endParaRPr lang="en-US" sz="1400" dirty="0"/>
          </a:p>
          <a:p>
            <a:r>
              <a:rPr lang="en-US" sz="1400" dirty="0" smtClean="0"/>
              <a:t>                                     Retained Earnings</a:t>
            </a:r>
          </a:p>
          <a:p>
            <a:endParaRPr lang="en-US" sz="1400" dirty="0"/>
          </a:p>
          <a:p>
            <a:r>
              <a:rPr lang="en-US" sz="1400" dirty="0" smtClean="0"/>
              <a:t>                                     + Paid in Surplus</a:t>
            </a:r>
          </a:p>
          <a:p>
            <a:endParaRPr lang="en-US" sz="1400" dirty="0"/>
          </a:p>
          <a:p>
            <a:r>
              <a:rPr lang="en-US" sz="1400" dirty="0" smtClean="0"/>
              <a:t>                                     + Other</a:t>
            </a:r>
          </a:p>
          <a:p>
            <a:endParaRPr lang="en-US" sz="1400" dirty="0"/>
          </a:p>
          <a:p>
            <a:r>
              <a:rPr lang="en-US" sz="1400" dirty="0" smtClean="0"/>
              <a:t>                                     = Shareholders’ Equity</a:t>
            </a:r>
            <a:endParaRPr lang="en-US" sz="1400" dirty="0"/>
          </a:p>
        </p:txBody>
      </p:sp>
      <p:sp>
        <p:nvSpPr>
          <p:cNvPr id="7" name="TextBox 6"/>
          <p:cNvSpPr txBox="1"/>
          <p:nvPr/>
        </p:nvSpPr>
        <p:spPr>
          <a:xfrm>
            <a:off x="6705600" y="1087338"/>
            <a:ext cx="2286000" cy="4832092"/>
          </a:xfrm>
          <a:prstGeom prst="rect">
            <a:avLst/>
          </a:prstGeom>
          <a:noFill/>
        </p:spPr>
        <p:txBody>
          <a:bodyPr wrap="square" rtlCol="0">
            <a:spAutoFit/>
          </a:bodyPr>
          <a:lstStyle/>
          <a:p>
            <a:r>
              <a:rPr lang="en-US" sz="1400" dirty="0" smtClean="0"/>
              <a:t>Net Income</a:t>
            </a:r>
          </a:p>
          <a:p>
            <a:r>
              <a:rPr lang="en-US" sz="1400" dirty="0" smtClean="0"/>
              <a:t>+ Depreciation</a:t>
            </a:r>
          </a:p>
          <a:p>
            <a:r>
              <a:rPr lang="en-US" sz="1400" dirty="0" smtClean="0">
                <a:latin typeface="DFKai-SB"/>
                <a:ea typeface="DFKai-SB"/>
              </a:rPr>
              <a:t>- ∆</a:t>
            </a:r>
            <a:r>
              <a:rPr lang="en-US" sz="1400" dirty="0" smtClean="0"/>
              <a:t>Current Assets</a:t>
            </a:r>
          </a:p>
          <a:p>
            <a:r>
              <a:rPr lang="en-US" sz="1400" dirty="0" smtClean="0"/>
              <a:t>+ </a:t>
            </a:r>
            <a:r>
              <a:rPr lang="en-US" sz="1400" dirty="0" smtClean="0">
                <a:latin typeface="DFKai-SB"/>
                <a:ea typeface="DFKai-SB"/>
              </a:rPr>
              <a:t>∆</a:t>
            </a:r>
            <a:r>
              <a:rPr lang="en-US" sz="1400" dirty="0" smtClean="0"/>
              <a:t>Current Liabilities</a:t>
            </a:r>
          </a:p>
          <a:p>
            <a:r>
              <a:rPr lang="en-US" sz="1400" dirty="0" smtClean="0"/>
              <a:t>= Cash from Operating</a:t>
            </a:r>
          </a:p>
          <a:p>
            <a:endParaRPr lang="en-US" sz="1400" dirty="0"/>
          </a:p>
          <a:p>
            <a:r>
              <a:rPr lang="en-US" sz="1400" dirty="0" smtClean="0"/>
              <a:t>Capital Expenditures</a:t>
            </a:r>
          </a:p>
          <a:p>
            <a:r>
              <a:rPr lang="en-US" sz="1400" dirty="0" smtClean="0"/>
              <a:t>+ Asset Sales</a:t>
            </a:r>
          </a:p>
          <a:p>
            <a:r>
              <a:rPr lang="en-US" sz="1400" dirty="0" smtClean="0"/>
              <a:t>= Cash from Investing</a:t>
            </a:r>
          </a:p>
          <a:p>
            <a:endParaRPr lang="en-US" sz="1400" dirty="0"/>
          </a:p>
          <a:p>
            <a:r>
              <a:rPr lang="en-US" sz="1400" dirty="0" smtClean="0"/>
              <a:t>Net Change in Equity</a:t>
            </a:r>
            <a:r>
              <a:rPr lang="en-US" sz="1400" baseline="30000" dirty="0" smtClean="0"/>
              <a:t>1</a:t>
            </a:r>
          </a:p>
          <a:p>
            <a:r>
              <a:rPr lang="en-US" sz="1400" dirty="0" smtClean="0"/>
              <a:t>+ Net Change in Debt</a:t>
            </a:r>
            <a:r>
              <a:rPr lang="en-US" sz="1400" baseline="30000" dirty="0" smtClean="0"/>
              <a:t>2</a:t>
            </a:r>
          </a:p>
          <a:p>
            <a:r>
              <a:rPr lang="en-US" sz="1400" dirty="0" smtClean="0"/>
              <a:t>-  Dividends Paid</a:t>
            </a:r>
          </a:p>
          <a:p>
            <a:r>
              <a:rPr lang="en-US" sz="1400" dirty="0" smtClean="0"/>
              <a:t>= Cash from Financing</a:t>
            </a:r>
          </a:p>
          <a:p>
            <a:endParaRPr lang="en-US" sz="1400" dirty="0"/>
          </a:p>
          <a:p>
            <a:r>
              <a:rPr lang="en-US" sz="1400" dirty="0" smtClean="0"/>
              <a:t>Net Change in Cash</a:t>
            </a:r>
            <a:r>
              <a:rPr lang="en-US" sz="1400" baseline="30000" dirty="0" smtClean="0"/>
              <a:t>3</a:t>
            </a:r>
          </a:p>
          <a:p>
            <a:r>
              <a:rPr lang="en-US" sz="1400" dirty="0" smtClean="0"/>
              <a:t>+ Beginning Cash Balance</a:t>
            </a:r>
          </a:p>
          <a:p>
            <a:r>
              <a:rPr lang="en-US" sz="1400" dirty="0" smtClean="0"/>
              <a:t>= Cash Available to Repay</a:t>
            </a:r>
          </a:p>
          <a:p>
            <a:r>
              <a:rPr lang="en-US" sz="1400" dirty="0" smtClean="0"/>
              <a:t>   Revolving Credit </a:t>
            </a:r>
          </a:p>
          <a:p>
            <a:r>
              <a:rPr lang="en-US" sz="1400" dirty="0"/>
              <a:t> </a:t>
            </a:r>
            <a:r>
              <a:rPr lang="en-US" sz="1400" dirty="0" smtClean="0"/>
              <a:t>  Balance</a:t>
            </a:r>
            <a:r>
              <a:rPr lang="en-US" sz="1400" baseline="30000" dirty="0" smtClean="0"/>
              <a:t>4</a:t>
            </a:r>
          </a:p>
          <a:p>
            <a:r>
              <a:rPr lang="en-US" sz="1400" dirty="0" smtClean="0"/>
              <a:t>-  Repayment</a:t>
            </a:r>
            <a:r>
              <a:rPr lang="en-US" sz="1400" baseline="30000" dirty="0" smtClean="0"/>
              <a:t>5</a:t>
            </a:r>
          </a:p>
          <a:p>
            <a:r>
              <a:rPr lang="en-US" sz="1400" dirty="0" smtClean="0"/>
              <a:t>= Ending Cash Balance</a:t>
            </a:r>
            <a:endParaRPr lang="en-US" sz="1400" dirty="0"/>
          </a:p>
        </p:txBody>
      </p:sp>
      <p:sp>
        <p:nvSpPr>
          <p:cNvPr id="8" name="TextBox 7"/>
          <p:cNvSpPr txBox="1"/>
          <p:nvPr/>
        </p:nvSpPr>
        <p:spPr>
          <a:xfrm>
            <a:off x="381000" y="5857875"/>
            <a:ext cx="8382000" cy="1015663"/>
          </a:xfrm>
          <a:prstGeom prst="rect">
            <a:avLst/>
          </a:prstGeom>
          <a:noFill/>
        </p:spPr>
        <p:txBody>
          <a:bodyPr wrap="square" rtlCol="0">
            <a:spAutoFit/>
          </a:bodyPr>
          <a:lstStyle/>
          <a:p>
            <a:r>
              <a:rPr lang="en-US" sz="1200" dirty="0" smtClean="0"/>
              <a:t>Notes: </a:t>
            </a:r>
            <a:r>
              <a:rPr lang="en-US" sz="1200" baseline="30000" dirty="0" smtClean="0"/>
              <a:t>1</a:t>
            </a:r>
            <a:r>
              <a:rPr lang="en-US" sz="1200" dirty="0" smtClean="0"/>
              <a:t>New equity issues less repurchases</a:t>
            </a:r>
          </a:p>
          <a:p>
            <a:r>
              <a:rPr lang="en-US" sz="1200" dirty="0" smtClean="0"/>
              <a:t>            </a:t>
            </a:r>
            <a:r>
              <a:rPr lang="en-US" sz="1200" baseline="30000" dirty="0" smtClean="0"/>
              <a:t>2</a:t>
            </a:r>
            <a:r>
              <a:rPr lang="en-US" sz="1200" dirty="0" smtClean="0"/>
              <a:t>New borrowing less debt repayment</a:t>
            </a:r>
          </a:p>
          <a:p>
            <a:r>
              <a:rPr lang="en-US" sz="1200" dirty="0" smtClean="0"/>
              <a:t>            </a:t>
            </a:r>
            <a:r>
              <a:rPr lang="en-US" sz="1200" baseline="30000" dirty="0" smtClean="0"/>
              <a:t>3</a:t>
            </a:r>
            <a:r>
              <a:rPr lang="en-US" sz="1200" dirty="0" smtClean="0"/>
              <a:t>Sum of cash from operating, investing, and financing activities</a:t>
            </a:r>
          </a:p>
          <a:p>
            <a:r>
              <a:rPr lang="en-US" sz="1200" dirty="0" smtClean="0"/>
              <a:t>            </a:t>
            </a:r>
            <a:r>
              <a:rPr lang="en-US" sz="1200" baseline="30000" dirty="0" smtClean="0"/>
              <a:t>4</a:t>
            </a:r>
            <a:r>
              <a:rPr lang="en-US" sz="1200" dirty="0" smtClean="0"/>
              <a:t>Cash available to repay revolving credit balance in excess of the firm’s desired minimum balance.</a:t>
            </a:r>
          </a:p>
          <a:p>
            <a:r>
              <a:rPr lang="en-US" sz="1200" dirty="0" smtClean="0"/>
              <a:t>            </a:t>
            </a:r>
            <a:r>
              <a:rPr lang="en-US" sz="1200" baseline="30000" dirty="0" smtClean="0"/>
              <a:t>5</a:t>
            </a:r>
            <a:r>
              <a:rPr lang="en-US" sz="1200" dirty="0" smtClean="0"/>
              <a:t>Payment made to reduce outstanding revolving credit balance in excess of the firm’s desired minimum balance.</a:t>
            </a:r>
            <a:endParaRPr lang="en-US" sz="1200" dirty="0"/>
          </a:p>
        </p:txBody>
      </p:sp>
      <p:cxnSp>
        <p:nvCxnSpPr>
          <p:cNvPr id="10" name="Straight Arrow Connector 9"/>
          <p:cNvCxnSpPr/>
          <p:nvPr/>
        </p:nvCxnSpPr>
        <p:spPr>
          <a:xfrm flipV="1">
            <a:off x="1676400" y="3657600"/>
            <a:ext cx="2895600" cy="762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76400" y="4419600"/>
            <a:ext cx="0" cy="762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5181600"/>
            <a:ext cx="4876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553200" y="1295400"/>
            <a:ext cx="0" cy="388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553200" y="1295400"/>
            <a:ext cx="2286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590800" y="5703986"/>
            <a:ext cx="419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90800" y="1752600"/>
            <a:ext cx="0" cy="39513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590800" y="1752600"/>
            <a:ext cx="152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09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rgbClr val="92D050"/>
          </a:solidFill>
        </p:spPr>
        <p:txBody>
          <a:bodyPr/>
          <a:lstStyle/>
          <a:p>
            <a:r>
              <a:rPr lang="en-US" sz="3600" dirty="0" smtClean="0"/>
              <a:t>Financial Model Circularity</a:t>
            </a:r>
            <a:endParaRPr lang="en-US" sz="3600" dirty="0"/>
          </a:p>
        </p:txBody>
      </p:sp>
      <p:sp>
        <p:nvSpPr>
          <p:cNvPr id="3" name="Rectangle 2"/>
          <p:cNvSpPr/>
          <p:nvPr/>
        </p:nvSpPr>
        <p:spPr>
          <a:xfrm>
            <a:off x="2971800" y="1219200"/>
            <a:ext cx="3276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Interest Expense Reduces Net Income</a:t>
            </a:r>
            <a:endParaRPr lang="en-US" dirty="0">
              <a:solidFill>
                <a:schemeClr val="tx1"/>
              </a:solidFill>
            </a:endParaRPr>
          </a:p>
        </p:txBody>
      </p:sp>
      <p:sp>
        <p:nvSpPr>
          <p:cNvPr id="4" name="Rectangle 3"/>
          <p:cNvSpPr/>
          <p:nvPr/>
        </p:nvSpPr>
        <p:spPr>
          <a:xfrm>
            <a:off x="6096000" y="2667000"/>
            <a:ext cx="2819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Lower Net Income Reduces Cash Available to Repay Debt</a:t>
            </a:r>
            <a:endParaRPr lang="en-US" dirty="0">
              <a:solidFill>
                <a:schemeClr val="tx1"/>
              </a:solidFill>
            </a:endParaRPr>
          </a:p>
        </p:txBody>
      </p:sp>
      <p:sp>
        <p:nvSpPr>
          <p:cNvPr id="5" name="Rectangle 4"/>
          <p:cNvSpPr/>
          <p:nvPr/>
        </p:nvSpPr>
        <p:spPr>
          <a:xfrm>
            <a:off x="228600" y="2667000"/>
            <a:ext cx="2971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Higher Debt Outstanding Increases Interest Expense</a:t>
            </a:r>
            <a:endParaRPr lang="en-US" dirty="0">
              <a:solidFill>
                <a:schemeClr val="accent4"/>
              </a:solidFill>
            </a:endParaRPr>
          </a:p>
        </p:txBody>
      </p:sp>
      <p:sp>
        <p:nvSpPr>
          <p:cNvPr id="6" name="Rectangle 5"/>
          <p:cNvSpPr/>
          <p:nvPr/>
        </p:nvSpPr>
        <p:spPr>
          <a:xfrm>
            <a:off x="2971800" y="4114800"/>
            <a:ext cx="3276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Lower Cash Available to Repay Debt Increases Debt Outstanding</a:t>
            </a:r>
            <a:endParaRPr lang="en-US" dirty="0">
              <a:solidFill>
                <a:schemeClr val="tx1"/>
              </a:solidFill>
            </a:endParaRPr>
          </a:p>
        </p:txBody>
      </p:sp>
      <p:sp>
        <p:nvSpPr>
          <p:cNvPr id="7" name="Bent Arrow 6"/>
          <p:cNvSpPr/>
          <p:nvPr/>
        </p:nvSpPr>
        <p:spPr>
          <a:xfrm rot="5400000">
            <a:off x="6637884" y="1363117"/>
            <a:ext cx="914400" cy="169336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Bent Arrow 7"/>
          <p:cNvSpPr/>
          <p:nvPr/>
        </p:nvSpPr>
        <p:spPr>
          <a:xfrm rot="10800000">
            <a:off x="6248399" y="3733798"/>
            <a:ext cx="1600200" cy="121920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Bent Arrow 8"/>
          <p:cNvSpPr/>
          <p:nvPr/>
        </p:nvSpPr>
        <p:spPr>
          <a:xfrm rot="16200000">
            <a:off x="1600199" y="3429001"/>
            <a:ext cx="1066801" cy="16764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Bent Arrow 9"/>
          <p:cNvSpPr/>
          <p:nvPr/>
        </p:nvSpPr>
        <p:spPr>
          <a:xfrm>
            <a:off x="1295398" y="1676400"/>
            <a:ext cx="1676401" cy="990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4392601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6781</TotalTime>
  <Words>2697</Words>
  <Application>Microsoft Office PowerPoint</Application>
  <PresentationFormat>On-screen Show (4:3)</PresentationFormat>
  <Paragraphs>476</Paragraphs>
  <Slides>28</Slides>
  <Notes>22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Financial Modeling Basics </vt:lpstr>
      <vt:lpstr>PowerPoint Presentation</vt:lpstr>
      <vt:lpstr>PowerPoint Presentation</vt:lpstr>
      <vt:lpstr>Learning Objectives</vt:lpstr>
      <vt:lpstr>The Role of Financial Models  in Problem Solving</vt:lpstr>
      <vt:lpstr>Model Data Requirements</vt:lpstr>
      <vt:lpstr>Financial Statements</vt:lpstr>
      <vt:lpstr>Financial Statement Linkages</vt:lpstr>
      <vt:lpstr>Financial Model Circularity</vt:lpstr>
      <vt:lpstr>Resolving Circular References</vt:lpstr>
      <vt:lpstr>Toggle Buttons</vt:lpstr>
      <vt:lpstr>Key Steps in the Valuation Process</vt:lpstr>
      <vt:lpstr>Step 1: Analyze Recent  Financial Statements</vt:lpstr>
      <vt:lpstr>Sales Growth and Profit Margins</vt:lpstr>
      <vt:lpstr>Industry-Specific Factors  Affecting Profitability</vt:lpstr>
      <vt:lpstr>Firm-Specific Factors  Affecting Profitability</vt:lpstr>
      <vt:lpstr>Target Historical Income Statement</vt:lpstr>
      <vt:lpstr>Input Versus Formula Model Cells</vt:lpstr>
      <vt:lpstr>Model Hints</vt:lpstr>
      <vt:lpstr>Step 2: Project Pro Forma  Financial Statements</vt:lpstr>
      <vt:lpstr>Target Assumptions Worksheet</vt:lpstr>
      <vt:lpstr>Step 3: Estimate PV of Projected  Pro Forma Cash Flows</vt:lpstr>
      <vt:lpstr>Calculating WACC</vt:lpstr>
      <vt:lpstr>Estimate Terminal Value</vt:lpstr>
      <vt:lpstr>Practice Exercise 1</vt:lpstr>
      <vt:lpstr>Practice Exercise 2</vt:lpstr>
      <vt:lpstr>Practice Exercise 3</vt:lpstr>
      <vt:lpstr>Things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Financial Modeling Techniques to Value and Structure Mergers &amp; Acquisitions</dc:title>
  <dc:creator>Donald M. DePamphilis</dc:creator>
  <cp:lastModifiedBy>Donald DePamphilis</cp:lastModifiedBy>
  <cp:revision>548</cp:revision>
  <cp:lastPrinted>2014-06-26T20:27:58Z</cp:lastPrinted>
  <dcterms:created xsi:type="dcterms:W3CDTF">2003-07-15T21:16:25Z</dcterms:created>
  <dcterms:modified xsi:type="dcterms:W3CDTF">2014-11-26T02:58:00Z</dcterms:modified>
</cp:coreProperties>
</file>