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handoutMasterIdLst>
    <p:handoutMasterId r:id="rId85"/>
  </p:handoutMasterIdLst>
  <p:sldIdLst>
    <p:sldId id="259" r:id="rId2"/>
    <p:sldId id="260" r:id="rId3"/>
    <p:sldId id="261" r:id="rId4"/>
    <p:sldId id="263" r:id="rId5"/>
    <p:sldId id="262" r:id="rId6"/>
    <p:sldId id="265" r:id="rId7"/>
    <p:sldId id="266" r:id="rId8"/>
    <p:sldId id="268" r:id="rId9"/>
    <p:sldId id="271" r:id="rId10"/>
    <p:sldId id="269" r:id="rId11"/>
    <p:sldId id="270" r:id="rId12"/>
    <p:sldId id="272" r:id="rId13"/>
    <p:sldId id="273" r:id="rId14"/>
    <p:sldId id="274" r:id="rId15"/>
    <p:sldId id="275" r:id="rId16"/>
    <p:sldId id="276" r:id="rId17"/>
    <p:sldId id="292" r:id="rId18"/>
    <p:sldId id="278" r:id="rId19"/>
    <p:sldId id="293" r:id="rId20"/>
    <p:sldId id="281" r:id="rId21"/>
    <p:sldId id="294" r:id="rId22"/>
    <p:sldId id="282" r:id="rId23"/>
    <p:sldId id="283" r:id="rId24"/>
    <p:sldId id="284" r:id="rId25"/>
    <p:sldId id="285" r:id="rId26"/>
    <p:sldId id="286" r:id="rId27"/>
    <p:sldId id="287" r:id="rId28"/>
    <p:sldId id="288" r:id="rId29"/>
    <p:sldId id="289" r:id="rId30"/>
    <p:sldId id="290" r:id="rId31"/>
    <p:sldId id="291"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20" r:id="rId57"/>
    <p:sldId id="319" r:id="rId58"/>
    <p:sldId id="321" r:id="rId59"/>
    <p:sldId id="322" r:id="rId60"/>
    <p:sldId id="346" r:id="rId61"/>
    <p:sldId id="323" r:id="rId62"/>
    <p:sldId id="324" r:id="rId63"/>
    <p:sldId id="325" r:id="rId64"/>
    <p:sldId id="326" r:id="rId65"/>
    <p:sldId id="327" r:id="rId66"/>
    <p:sldId id="328" r:id="rId67"/>
    <p:sldId id="329" r:id="rId68"/>
    <p:sldId id="330" r:id="rId69"/>
    <p:sldId id="331" r:id="rId70"/>
    <p:sldId id="332" r:id="rId71"/>
    <p:sldId id="333" r:id="rId72"/>
    <p:sldId id="335" r:id="rId73"/>
    <p:sldId id="334" r:id="rId74"/>
    <p:sldId id="336" r:id="rId75"/>
    <p:sldId id="337" r:id="rId76"/>
    <p:sldId id="338" r:id="rId77"/>
    <p:sldId id="339" r:id="rId78"/>
    <p:sldId id="340" r:id="rId79"/>
    <p:sldId id="341" r:id="rId80"/>
    <p:sldId id="342" r:id="rId81"/>
    <p:sldId id="343" r:id="rId82"/>
    <p:sldId id="344" r:id="rId83"/>
    <p:sldId id="345" r:id="rId84"/>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6" d="100"/>
          <a:sy n="106" d="100"/>
        </p:scale>
        <p:origin x="-90"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hn\Desktop\TempBook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Desktop\TempBook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spPr>
            <a:solidFill>
              <a:schemeClr val="bg1">
                <a:lumMod val="65000"/>
              </a:schemeClr>
            </a:solidFill>
            <a:ln w="25400">
              <a:noFill/>
            </a:ln>
          </c:spPr>
          <c:cat>
            <c:strLit>
              <c:ptCount val="1"/>
              <c:pt idx="0">
                <c:v>Frequency</c:v>
              </c:pt>
            </c:strLit>
          </c:cat>
          <c:val>
            <c:numRef>
              <c:f>'400 draws of 30'!$AK$4:$AK$23</c:f>
              <c:numCache>
                <c:formatCode>General</c:formatCode>
                <c:ptCount val="20"/>
                <c:pt idx="0">
                  <c:v>0</c:v>
                </c:pt>
                <c:pt idx="1">
                  <c:v>0</c:v>
                </c:pt>
                <c:pt idx="2">
                  <c:v>0</c:v>
                </c:pt>
                <c:pt idx="3">
                  <c:v>0</c:v>
                </c:pt>
                <c:pt idx="4">
                  <c:v>6</c:v>
                </c:pt>
                <c:pt idx="5">
                  <c:v>11</c:v>
                </c:pt>
                <c:pt idx="6">
                  <c:v>13</c:v>
                </c:pt>
                <c:pt idx="7">
                  <c:v>24</c:v>
                </c:pt>
                <c:pt idx="8">
                  <c:v>43</c:v>
                </c:pt>
                <c:pt idx="9">
                  <c:v>50</c:v>
                </c:pt>
                <c:pt idx="10">
                  <c:v>58</c:v>
                </c:pt>
                <c:pt idx="11">
                  <c:v>56</c:v>
                </c:pt>
                <c:pt idx="12">
                  <c:v>54</c:v>
                </c:pt>
                <c:pt idx="13">
                  <c:v>31</c:v>
                </c:pt>
                <c:pt idx="14">
                  <c:v>23</c:v>
                </c:pt>
                <c:pt idx="15">
                  <c:v>17</c:v>
                </c:pt>
                <c:pt idx="16">
                  <c:v>9</c:v>
                </c:pt>
                <c:pt idx="17">
                  <c:v>4</c:v>
                </c:pt>
                <c:pt idx="18">
                  <c:v>1</c:v>
                </c:pt>
                <c:pt idx="19">
                  <c:v>0</c:v>
                </c:pt>
              </c:numCache>
            </c:numRef>
          </c:val>
        </c:ser>
        <c:dLbls>
          <c:showLegendKey val="0"/>
          <c:showVal val="0"/>
          <c:showCatName val="0"/>
          <c:showSerName val="0"/>
          <c:showPercent val="0"/>
          <c:showBubbleSize val="0"/>
        </c:dLbls>
        <c:axId val="82908288"/>
        <c:axId val="82909824"/>
      </c:areaChart>
      <c:catAx>
        <c:axId val="82908288"/>
        <c:scaling>
          <c:orientation val="minMax"/>
        </c:scaling>
        <c:delete val="0"/>
        <c:axPos val="b"/>
        <c:numFmt formatCode="General" sourceLinked="1"/>
        <c:majorTickMark val="out"/>
        <c:minorTickMark val="none"/>
        <c:tickLblPos val="nextTo"/>
        <c:crossAx val="82909824"/>
        <c:crosses val="autoZero"/>
        <c:auto val="1"/>
        <c:lblAlgn val="ctr"/>
        <c:lblOffset val="1"/>
        <c:noMultiLvlLbl val="0"/>
      </c:catAx>
      <c:valAx>
        <c:axId val="82909824"/>
        <c:scaling>
          <c:orientation val="minMax"/>
        </c:scaling>
        <c:delete val="0"/>
        <c:axPos val="l"/>
        <c:majorGridlines>
          <c:spPr>
            <a:ln w="0">
              <a:solidFill>
                <a:schemeClr val="bg1"/>
              </a:solidFill>
            </a:ln>
          </c:spPr>
        </c:majorGridlines>
        <c:numFmt formatCode="General" sourceLinked="1"/>
        <c:majorTickMark val="out"/>
        <c:minorTickMark val="none"/>
        <c:tickLblPos val="nextTo"/>
        <c:crossAx val="82908288"/>
        <c:crosses val="autoZero"/>
        <c:crossBetween val="midCat"/>
      </c:valAx>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spPr>
            <a:solidFill>
              <a:schemeClr val="bg1">
                <a:lumMod val="65000"/>
              </a:schemeClr>
            </a:solidFill>
            <a:ln w="25400">
              <a:noFill/>
            </a:ln>
          </c:spPr>
          <c:cat>
            <c:strLit>
              <c:ptCount val="1"/>
              <c:pt idx="0">
                <c:v>Frequency</c:v>
              </c:pt>
            </c:strLit>
          </c:cat>
          <c:val>
            <c:numRef>
              <c:f>'40 Draws of 3'!$J$4:$J$23</c:f>
              <c:numCache>
                <c:formatCode>General</c:formatCode>
                <c:ptCount val="20"/>
                <c:pt idx="0">
                  <c:v>0</c:v>
                </c:pt>
                <c:pt idx="1">
                  <c:v>1</c:v>
                </c:pt>
                <c:pt idx="2">
                  <c:v>0</c:v>
                </c:pt>
                <c:pt idx="3">
                  <c:v>1</c:v>
                </c:pt>
                <c:pt idx="4">
                  <c:v>0</c:v>
                </c:pt>
                <c:pt idx="5">
                  <c:v>3</c:v>
                </c:pt>
                <c:pt idx="6">
                  <c:v>4</c:v>
                </c:pt>
                <c:pt idx="7">
                  <c:v>4</c:v>
                </c:pt>
                <c:pt idx="8">
                  <c:v>3</c:v>
                </c:pt>
                <c:pt idx="9">
                  <c:v>6</c:v>
                </c:pt>
                <c:pt idx="10">
                  <c:v>6</c:v>
                </c:pt>
                <c:pt idx="11">
                  <c:v>4</c:v>
                </c:pt>
                <c:pt idx="12">
                  <c:v>4</c:v>
                </c:pt>
                <c:pt idx="13">
                  <c:v>1</c:v>
                </c:pt>
                <c:pt idx="14">
                  <c:v>1</c:v>
                </c:pt>
                <c:pt idx="15">
                  <c:v>2</c:v>
                </c:pt>
                <c:pt idx="16">
                  <c:v>0</c:v>
                </c:pt>
                <c:pt idx="17">
                  <c:v>0</c:v>
                </c:pt>
                <c:pt idx="18">
                  <c:v>0</c:v>
                </c:pt>
                <c:pt idx="19">
                  <c:v>0</c:v>
                </c:pt>
              </c:numCache>
            </c:numRef>
          </c:val>
        </c:ser>
        <c:dLbls>
          <c:showLegendKey val="0"/>
          <c:showVal val="0"/>
          <c:showCatName val="0"/>
          <c:showSerName val="0"/>
          <c:showPercent val="0"/>
          <c:showBubbleSize val="0"/>
        </c:dLbls>
        <c:axId val="82929536"/>
        <c:axId val="82931072"/>
      </c:areaChart>
      <c:catAx>
        <c:axId val="82929536"/>
        <c:scaling>
          <c:orientation val="minMax"/>
        </c:scaling>
        <c:delete val="0"/>
        <c:axPos val="b"/>
        <c:numFmt formatCode="General" sourceLinked="0"/>
        <c:majorTickMark val="out"/>
        <c:minorTickMark val="none"/>
        <c:tickLblPos val="nextTo"/>
        <c:crossAx val="82931072"/>
        <c:crosses val="autoZero"/>
        <c:auto val="1"/>
        <c:lblAlgn val="ctr"/>
        <c:lblOffset val="100"/>
        <c:noMultiLvlLbl val="0"/>
      </c:catAx>
      <c:valAx>
        <c:axId val="82931072"/>
        <c:scaling>
          <c:orientation val="minMax"/>
        </c:scaling>
        <c:delete val="0"/>
        <c:axPos val="l"/>
        <c:majorGridlines>
          <c:spPr>
            <a:ln w="0">
              <a:solidFill>
                <a:schemeClr val="bg1"/>
              </a:solidFill>
            </a:ln>
          </c:spPr>
        </c:majorGridlines>
        <c:numFmt formatCode="General" sourceLinked="1"/>
        <c:majorTickMark val="out"/>
        <c:minorTickMark val="none"/>
        <c:tickLblPos val="nextTo"/>
        <c:crossAx val="82929536"/>
        <c:crosses val="autoZero"/>
        <c:crossBetween val="midCat"/>
      </c:valAx>
    </c:plotArea>
    <c:plotVisOnly val="1"/>
    <c:dispBlanksAs val="zero"/>
    <c:showDLblsOverMax val="0"/>
  </c:chart>
  <c:spPr>
    <a:effectLst>
      <a:outerShdw blurRad="50800" dist="50800" dir="5400000" algn="ctr" rotWithShape="0">
        <a:schemeClr val="bg1"/>
      </a:outerShdw>
    </a:effectLst>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1"/>
            <a:ext cx="4160520" cy="367030"/>
          </a:xfrm>
          <a:prstGeom prst="rect">
            <a:avLst/>
          </a:prstGeom>
        </p:spPr>
        <p:txBody>
          <a:bodyPr vert="horz" lIns="96661" tIns="48331" rIns="96661" bIns="48331" rtlCol="0"/>
          <a:lstStyle>
            <a:lvl1pPr algn="r">
              <a:defRPr sz="1300"/>
            </a:lvl1pPr>
          </a:lstStyle>
          <a:p>
            <a:fld id="{CB83AD27-AEF9-462C-8C8A-2743EB5BF978}" type="datetimeFigureOut">
              <a:rPr lang="en-US" smtClean="0"/>
              <a:pPr/>
              <a:t>8/4/2015</a:t>
            </a:fld>
            <a:endParaRPr lang="en-US"/>
          </a:p>
        </p:txBody>
      </p:sp>
      <p:sp>
        <p:nvSpPr>
          <p:cNvPr id="4" name="Footer Placeholder 3"/>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B2B41E98-5061-4904-BAEA-658AB67B8759}" type="slidenum">
              <a:rPr lang="en-US" smtClean="0"/>
              <a:pPr/>
              <a:t>‹#›</a:t>
            </a:fld>
            <a:endParaRPr lang="en-US"/>
          </a:p>
        </p:txBody>
      </p:sp>
    </p:spTree>
    <p:extLst>
      <p:ext uri="{BB962C8B-B14F-4D97-AF65-F5344CB8AC3E}">
        <p14:creationId xmlns:p14="http://schemas.microsoft.com/office/powerpoint/2010/main" val="6835046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8/4/2015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275290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73730658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404602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3474302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2849877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163535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76031076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31473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val="388916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1039029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77359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8/4/2015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08576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4.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1.wmf"/><Relationship Id="rId4" Type="http://schemas.openxmlformats.org/officeDocument/2006/relationships/oleObject" Target="../embeddings/oleObject8.bin"/></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2209800" y="1143001"/>
            <a:ext cx="7772400" cy="1470025"/>
          </a:xfrm>
        </p:spPr>
        <p:txBody>
          <a:bodyPr>
            <a:normAutofit fontScale="90000"/>
          </a:bodyPr>
          <a:lstStyle/>
          <a:p>
            <a:r>
              <a:rPr lang="en-US" b="1" dirty="0">
                <a:solidFill>
                  <a:schemeClr val="accent3"/>
                </a:solidFill>
              </a:rPr>
              <a:t>Chapter </a:t>
            </a:r>
            <a:r>
              <a:rPr lang="en-US" b="1" dirty="0" smtClean="0">
                <a:solidFill>
                  <a:schemeClr val="accent3"/>
                </a:solidFill>
              </a:rPr>
              <a:t>2 </a:t>
            </a:r>
            <a:br>
              <a:rPr lang="en-US" b="1" dirty="0" smtClean="0">
                <a:solidFill>
                  <a:schemeClr val="accent3"/>
                </a:solidFill>
              </a:rPr>
            </a:br>
            <a:r>
              <a:rPr lang="en-US" b="1" dirty="0" smtClean="0">
                <a:solidFill>
                  <a:schemeClr val="accent3"/>
                </a:solidFill>
              </a:rPr>
              <a:t>Probability </a:t>
            </a:r>
            <a:r>
              <a:rPr lang="en-US" b="1" dirty="0">
                <a:solidFill>
                  <a:schemeClr val="accent3"/>
                </a:solidFill>
              </a:rPr>
              <a:t>and Risk</a:t>
            </a:r>
            <a:r>
              <a:rPr lang="en-US" dirty="0"/>
              <a:t/>
            </a:r>
            <a:br>
              <a:rPr lang="en-US" dirty="0"/>
            </a:br>
            <a:endParaRPr lang="en-US" dirty="0"/>
          </a:p>
        </p:txBody>
      </p:sp>
    </p:spTree>
    <p:extLst>
      <p:ext uri="{BB962C8B-B14F-4D97-AF65-F5344CB8AC3E}">
        <p14:creationId xmlns:p14="http://schemas.microsoft.com/office/powerpoint/2010/main" val="1839116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Probability Space</a:t>
            </a:r>
          </a:p>
        </p:txBody>
      </p:sp>
      <p:sp>
        <p:nvSpPr>
          <p:cNvPr id="3" name="Content Placeholder 2"/>
          <p:cNvSpPr>
            <a:spLocks noGrp="1"/>
          </p:cNvSpPr>
          <p:nvPr>
            <p:ph sz="quarter" idx="1"/>
          </p:nvPr>
        </p:nvSpPr>
        <p:spPr/>
        <p:txBody>
          <a:bodyPr>
            <a:normAutofit fontScale="85000" lnSpcReduction="20000"/>
          </a:bodyPr>
          <a:lstStyle/>
          <a:p>
            <a:pPr marL="0" indent="0">
              <a:buNone/>
            </a:pPr>
            <a:r>
              <a:rPr lang="en-US" sz="3200" dirty="0"/>
              <a:t>Suppose that a stock will either increase (</a:t>
            </a:r>
            <a:r>
              <a:rPr lang="en-US" sz="3200" i="1" dirty="0"/>
              <a:t>u</a:t>
            </a:r>
            <a:r>
              <a:rPr lang="en-US" sz="3200" dirty="0"/>
              <a:t>) or decrease (</a:t>
            </a:r>
            <a:r>
              <a:rPr lang="en-US" sz="3200" i="1" dirty="0"/>
              <a:t>d</a:t>
            </a:r>
            <a:r>
              <a:rPr lang="en-US" sz="3200" dirty="0"/>
              <a:t>) in each of two periods with equal probabilities. </a:t>
            </a:r>
            <a:r>
              <a:rPr lang="en-US" sz="3200" dirty="0" smtClean="0"/>
              <a:t> The </a:t>
            </a:r>
            <a:r>
              <a:rPr lang="en-US" sz="3200" dirty="0"/>
              <a:t>sample space of outcomes is the set </a:t>
            </a:r>
            <a:r>
              <a:rPr lang="en-US" sz="3200" i="1" dirty="0"/>
              <a:t>Ω</a:t>
            </a:r>
            <a:r>
              <a:rPr lang="en-US" sz="3200" dirty="0" smtClean="0"/>
              <a:t> </a:t>
            </a:r>
            <a:r>
              <a:rPr lang="en-US" sz="3200" dirty="0"/>
              <a:t>= {</a:t>
            </a:r>
            <a:r>
              <a:rPr lang="en-US" sz="3200" i="1" dirty="0" err="1"/>
              <a:t>uu</a:t>
            </a:r>
            <a:r>
              <a:rPr lang="en-US" sz="3200" dirty="0"/>
              <a:t>, </a:t>
            </a:r>
            <a:r>
              <a:rPr lang="en-US" sz="3200" i="1" dirty="0" err="1"/>
              <a:t>ud</a:t>
            </a:r>
            <a:r>
              <a:rPr lang="en-US" sz="3200" dirty="0"/>
              <a:t>, </a:t>
            </a:r>
            <a:r>
              <a:rPr lang="en-US" sz="3200" i="1" dirty="0"/>
              <a:t>du</a:t>
            </a:r>
            <a:r>
              <a:rPr lang="en-US" sz="3200" dirty="0"/>
              <a:t>, </a:t>
            </a:r>
            <a:r>
              <a:rPr lang="en-US" sz="3200" i="1" dirty="0" err="1"/>
              <a:t>dd</a:t>
            </a:r>
            <a:r>
              <a:rPr lang="en-US" sz="3200" dirty="0"/>
              <a:t>} of all potential outcomes or elementary states w of the sample space (“world”) </a:t>
            </a:r>
            <a:r>
              <a:rPr lang="en-US" sz="3200" i="1" dirty="0"/>
              <a:t>Ω</a:t>
            </a:r>
            <a:r>
              <a:rPr lang="en-US" sz="3200" dirty="0" smtClean="0"/>
              <a:t>.  An event </a:t>
            </a:r>
            <a:r>
              <a:rPr lang="en-US" sz="2800" i="1" dirty="0">
                <a:sym typeface="Symbol" panose="05050102010706020507" pitchFamily="18" charset="2"/>
              </a:rPr>
              <a:t></a:t>
            </a:r>
            <a:r>
              <a:rPr lang="en-US" sz="3200" dirty="0" smtClean="0"/>
              <a:t>  </a:t>
            </a:r>
            <a:r>
              <a:rPr lang="en-US" sz="3200" dirty="0"/>
              <a:t>is a subset of elementary states w taken from </a:t>
            </a:r>
            <a:r>
              <a:rPr lang="en-US" sz="3200" i="1" dirty="0"/>
              <a:t>Ω</a:t>
            </a:r>
            <a:r>
              <a:rPr lang="en-US" sz="3200" dirty="0" smtClean="0"/>
              <a:t> </a:t>
            </a:r>
            <a:r>
              <a:rPr lang="en-US" sz="3200" dirty="0"/>
              <a:t>and is an element of the set of events Φ</a:t>
            </a:r>
            <a:r>
              <a:rPr lang="en-US" sz="3200" dirty="0" smtClean="0"/>
              <a:t>.</a:t>
            </a:r>
          </a:p>
          <a:p>
            <a:pPr marL="0" indent="0">
              <a:buNone/>
            </a:pPr>
            <a:endParaRPr lang="en-US" dirty="0" smtClean="0"/>
          </a:p>
          <a:p>
            <a:pPr marL="0" indent="0">
              <a:buNone/>
            </a:pPr>
            <a:r>
              <a:rPr lang="en-US" dirty="0" smtClean="0"/>
              <a:t>If </a:t>
            </a:r>
            <a:r>
              <a:rPr lang="en-US" dirty="0"/>
              <a:t>a set Ω has </a:t>
            </a:r>
            <a:r>
              <a:rPr lang="en-US" i="1" dirty="0"/>
              <a:t>n</a:t>
            </a:r>
            <a:r>
              <a:rPr lang="en-US" dirty="0"/>
              <a:t> elements, its power set has 2</a:t>
            </a:r>
            <a:r>
              <a:rPr lang="en-US" baseline="30000" dirty="0"/>
              <a:t>n</a:t>
            </a:r>
            <a:r>
              <a:rPr lang="en-US" dirty="0"/>
              <a:t> elements </a:t>
            </a:r>
            <a:r>
              <a:rPr lang="en-US" i="1" dirty="0">
                <a:sym typeface="Symbol" panose="05050102010706020507" pitchFamily="18" charset="2"/>
              </a:rPr>
              <a:t></a:t>
            </a:r>
            <a:r>
              <a:rPr lang="en-US" dirty="0" smtClean="0"/>
              <a:t>. </a:t>
            </a:r>
            <a:r>
              <a:rPr lang="en-US" dirty="0"/>
              <a:t>Thus, in this case the set of events Ф has 2</a:t>
            </a:r>
            <a:r>
              <a:rPr lang="en-US" baseline="30000" dirty="0"/>
              <a:t>4</a:t>
            </a:r>
            <a:r>
              <a:rPr lang="en-US" dirty="0"/>
              <a:t> = 16 events:</a:t>
            </a:r>
          </a:p>
          <a:p>
            <a:pPr marL="0" indent="0">
              <a:buNone/>
            </a:pPr>
            <a:r>
              <a:rPr lang="en-US" dirty="0"/>
              <a:t> </a:t>
            </a:r>
          </a:p>
          <a:p>
            <a:pPr marL="0" indent="0">
              <a:buNone/>
            </a:pPr>
            <a:r>
              <a:rPr lang="en-US" dirty="0"/>
              <a:t>		</a:t>
            </a:r>
            <a:r>
              <a:rPr lang="en-US" dirty="0">
                <a:sym typeface="Symbol" panose="05050102010706020507" pitchFamily="18" charset="2"/>
              </a:rPr>
              <a:t></a:t>
            </a:r>
            <a:r>
              <a:rPr lang="en-US" dirty="0"/>
              <a:t>	{</a:t>
            </a:r>
            <a:r>
              <a:rPr lang="en-US" dirty="0" err="1"/>
              <a:t>dd</a:t>
            </a:r>
            <a:r>
              <a:rPr lang="en-US" dirty="0"/>
              <a:t>}		{</a:t>
            </a:r>
            <a:r>
              <a:rPr lang="en-US" dirty="0" err="1"/>
              <a:t>ud,du</a:t>
            </a:r>
            <a:r>
              <a:rPr lang="en-US" dirty="0"/>
              <a:t>}		{</a:t>
            </a:r>
            <a:r>
              <a:rPr lang="en-US" dirty="0" err="1"/>
              <a:t>uu</a:t>
            </a:r>
            <a:r>
              <a:rPr lang="en-US" dirty="0"/>
              <a:t>, </a:t>
            </a:r>
            <a:r>
              <a:rPr lang="en-US" dirty="0" err="1"/>
              <a:t>ud,dd</a:t>
            </a:r>
            <a:r>
              <a:rPr lang="en-US" dirty="0"/>
              <a:t>} </a:t>
            </a:r>
          </a:p>
          <a:p>
            <a:pPr marL="0" indent="0">
              <a:buNone/>
            </a:pPr>
            <a:r>
              <a:rPr lang="en-US" dirty="0"/>
              <a:t>		{</a:t>
            </a:r>
            <a:r>
              <a:rPr lang="en-US" dirty="0" err="1"/>
              <a:t>uu</a:t>
            </a:r>
            <a:r>
              <a:rPr lang="en-US" dirty="0"/>
              <a:t>}	{</a:t>
            </a:r>
            <a:r>
              <a:rPr lang="en-US" dirty="0" err="1"/>
              <a:t>uu,ud</a:t>
            </a:r>
            <a:r>
              <a:rPr lang="en-US" dirty="0"/>
              <a:t>}	{</a:t>
            </a:r>
            <a:r>
              <a:rPr lang="en-US" dirty="0" err="1"/>
              <a:t>ud,dd</a:t>
            </a:r>
            <a:r>
              <a:rPr lang="en-US" dirty="0"/>
              <a:t>}		{</a:t>
            </a:r>
            <a:r>
              <a:rPr lang="en-US" dirty="0" err="1"/>
              <a:t>uu</a:t>
            </a:r>
            <a:r>
              <a:rPr lang="en-US" dirty="0"/>
              <a:t>, </a:t>
            </a:r>
            <a:r>
              <a:rPr lang="en-US" dirty="0" err="1"/>
              <a:t>du,dd</a:t>
            </a:r>
            <a:r>
              <a:rPr lang="en-US" dirty="0"/>
              <a:t>}</a:t>
            </a:r>
          </a:p>
          <a:p>
            <a:pPr marL="0" indent="0">
              <a:buNone/>
            </a:pPr>
            <a:r>
              <a:rPr lang="en-US" dirty="0"/>
              <a:t>		{</a:t>
            </a:r>
            <a:r>
              <a:rPr lang="en-US" dirty="0" err="1"/>
              <a:t>ud</a:t>
            </a:r>
            <a:r>
              <a:rPr lang="en-US" dirty="0"/>
              <a:t>}	{</a:t>
            </a:r>
            <a:r>
              <a:rPr lang="en-US" dirty="0" err="1"/>
              <a:t>uu,du</a:t>
            </a:r>
            <a:r>
              <a:rPr lang="en-US" dirty="0"/>
              <a:t>}	{</a:t>
            </a:r>
            <a:r>
              <a:rPr lang="en-US" dirty="0" err="1"/>
              <a:t>du,dd</a:t>
            </a:r>
            <a:r>
              <a:rPr lang="en-US" dirty="0"/>
              <a:t>}		{</a:t>
            </a:r>
            <a:r>
              <a:rPr lang="en-US" dirty="0" err="1"/>
              <a:t>ud,du,dd</a:t>
            </a:r>
            <a:r>
              <a:rPr lang="en-US" dirty="0"/>
              <a:t>}</a:t>
            </a:r>
          </a:p>
          <a:p>
            <a:pPr marL="0" indent="0">
              <a:buNone/>
            </a:pPr>
            <a:r>
              <a:rPr lang="en-US" dirty="0"/>
              <a:t>		{du}	{</a:t>
            </a:r>
            <a:r>
              <a:rPr lang="en-US" dirty="0" err="1"/>
              <a:t>uu,dd</a:t>
            </a:r>
            <a:r>
              <a:rPr lang="en-US" dirty="0"/>
              <a:t>}	{</a:t>
            </a:r>
            <a:r>
              <a:rPr lang="en-US" dirty="0" err="1"/>
              <a:t>uu</a:t>
            </a:r>
            <a:r>
              <a:rPr lang="en-US" dirty="0"/>
              <a:t>, </a:t>
            </a:r>
            <a:r>
              <a:rPr lang="en-US" dirty="0" err="1"/>
              <a:t>ud,du</a:t>
            </a:r>
            <a:r>
              <a:rPr lang="en-US" dirty="0"/>
              <a:t>}		{</a:t>
            </a:r>
            <a:r>
              <a:rPr lang="en-US" dirty="0" err="1"/>
              <a:t>uu</a:t>
            </a:r>
            <a:r>
              <a:rPr lang="en-US" dirty="0"/>
              <a:t>, </a:t>
            </a:r>
            <a:r>
              <a:rPr lang="en-US" dirty="0" err="1"/>
              <a:t>ud,du,dd</a:t>
            </a:r>
            <a:r>
              <a:rPr lang="en-US" dirty="0"/>
              <a:t>}</a:t>
            </a:r>
          </a:p>
        </p:txBody>
      </p:sp>
    </p:spTree>
    <p:extLst>
      <p:ext uri="{BB962C8B-B14F-4D97-AF65-F5344CB8AC3E}">
        <p14:creationId xmlns:p14="http://schemas.microsoft.com/office/powerpoint/2010/main" val="252567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Probability </a:t>
            </a:r>
            <a:r>
              <a:rPr lang="en-US" b="1" dirty="0" smtClean="0"/>
              <a:t>Space </a:t>
            </a:r>
            <a:r>
              <a:rPr lang="en-US" sz="2500" b="1" dirty="0" smtClean="0"/>
              <a:t>(continued)</a:t>
            </a:r>
            <a:endParaRPr lang="en-US" sz="2500" dirty="0"/>
          </a:p>
        </p:txBody>
      </p:sp>
      <p:sp>
        <p:nvSpPr>
          <p:cNvPr id="3" name="Content Placeholder 2"/>
          <p:cNvSpPr>
            <a:spLocks noGrp="1"/>
          </p:cNvSpPr>
          <p:nvPr>
            <p:ph sz="quarter" idx="1"/>
          </p:nvPr>
        </p:nvSpPr>
        <p:spPr/>
        <p:txBody>
          <a:bodyPr>
            <a:normAutofit/>
          </a:bodyPr>
          <a:lstStyle/>
          <a:p>
            <a:pPr marL="0" indent="0">
              <a:buNone/>
            </a:pPr>
            <a:r>
              <a:rPr lang="en-US" dirty="0"/>
              <a:t>Physical probabilities associated with each event in the σ-algebra are then:</a:t>
            </a:r>
          </a:p>
          <a:p>
            <a:pPr marL="0" indent="0">
              <a:buNone/>
            </a:pPr>
            <a:endParaRPr lang="en-US" dirty="0"/>
          </a:p>
          <a:p>
            <a:pPr marL="0" indent="0">
              <a:buNone/>
            </a:pPr>
            <a:r>
              <a:rPr lang="en-US" sz="2500" dirty="0" smtClean="0"/>
              <a:t>P</a:t>
            </a:r>
            <a:r>
              <a:rPr lang="en-US" sz="2500" dirty="0"/>
              <a:t>{</a:t>
            </a:r>
            <a:r>
              <a:rPr lang="en-US" sz="2500" dirty="0">
                <a:sym typeface="Symbol" panose="05050102010706020507" pitchFamily="18" charset="2"/>
              </a:rPr>
              <a:t></a:t>
            </a:r>
            <a:r>
              <a:rPr lang="en-US" sz="2500" dirty="0"/>
              <a:t>} = 0	 </a:t>
            </a:r>
            <a:r>
              <a:rPr lang="en-US" sz="2500" dirty="0" smtClean="0"/>
              <a:t> P{</a:t>
            </a:r>
            <a:r>
              <a:rPr lang="en-US" sz="2500" dirty="0" err="1" smtClean="0"/>
              <a:t>dd</a:t>
            </a:r>
            <a:r>
              <a:rPr lang="en-US" sz="2500" dirty="0"/>
              <a:t>} = .25		P{</a:t>
            </a:r>
            <a:r>
              <a:rPr lang="en-US" sz="2500" dirty="0" err="1"/>
              <a:t>ud,du</a:t>
            </a:r>
            <a:r>
              <a:rPr lang="en-US" sz="2500" dirty="0"/>
              <a:t>} = .5	</a:t>
            </a:r>
            <a:r>
              <a:rPr lang="en-US" sz="2500" dirty="0" smtClean="0"/>
              <a:t>  P{</a:t>
            </a:r>
            <a:r>
              <a:rPr lang="en-US" sz="2500" dirty="0" err="1" smtClean="0"/>
              <a:t>uu</a:t>
            </a:r>
            <a:r>
              <a:rPr lang="en-US" sz="2500" dirty="0"/>
              <a:t>, </a:t>
            </a:r>
            <a:r>
              <a:rPr lang="en-US" sz="2500" dirty="0" err="1"/>
              <a:t>ud,dd</a:t>
            </a:r>
            <a:r>
              <a:rPr lang="en-US" sz="2500" dirty="0"/>
              <a:t>} = .75</a:t>
            </a:r>
          </a:p>
          <a:p>
            <a:pPr marL="0" indent="0">
              <a:buNone/>
            </a:pPr>
            <a:r>
              <a:rPr lang="en-US" sz="2500" dirty="0" smtClean="0"/>
              <a:t>P{</a:t>
            </a:r>
            <a:r>
              <a:rPr lang="en-US" sz="2500" dirty="0" err="1" smtClean="0"/>
              <a:t>uu</a:t>
            </a:r>
            <a:r>
              <a:rPr lang="en-US" sz="2500" dirty="0"/>
              <a:t>} = .25	</a:t>
            </a:r>
            <a:r>
              <a:rPr lang="en-US" sz="2500" dirty="0" smtClean="0"/>
              <a:t>  P{</a:t>
            </a:r>
            <a:r>
              <a:rPr lang="en-US" sz="2500" dirty="0" err="1" smtClean="0"/>
              <a:t>uu,ud</a:t>
            </a:r>
            <a:r>
              <a:rPr lang="en-US" sz="2500" dirty="0"/>
              <a:t>} = .5	</a:t>
            </a:r>
            <a:r>
              <a:rPr lang="en-US" sz="2500" dirty="0" smtClean="0"/>
              <a:t>P{</a:t>
            </a:r>
            <a:r>
              <a:rPr lang="en-US" sz="2500" dirty="0" err="1" smtClean="0"/>
              <a:t>ud,dd</a:t>
            </a:r>
            <a:r>
              <a:rPr lang="en-US" sz="2500" dirty="0"/>
              <a:t>} = .5	</a:t>
            </a:r>
            <a:r>
              <a:rPr lang="en-US" sz="2500" dirty="0" smtClean="0"/>
              <a:t>  P{</a:t>
            </a:r>
            <a:r>
              <a:rPr lang="en-US" sz="2500" dirty="0" err="1" smtClean="0"/>
              <a:t>uu</a:t>
            </a:r>
            <a:r>
              <a:rPr lang="en-US" sz="2500" dirty="0"/>
              <a:t>, </a:t>
            </a:r>
            <a:r>
              <a:rPr lang="en-US" sz="2500" dirty="0" err="1"/>
              <a:t>du,dd</a:t>
            </a:r>
            <a:r>
              <a:rPr lang="en-US" sz="2500" dirty="0"/>
              <a:t>} = .75</a:t>
            </a:r>
          </a:p>
          <a:p>
            <a:pPr marL="0" indent="0">
              <a:buNone/>
            </a:pPr>
            <a:r>
              <a:rPr lang="en-US" sz="2500" dirty="0" smtClean="0"/>
              <a:t>P{</a:t>
            </a:r>
            <a:r>
              <a:rPr lang="en-US" sz="2500" dirty="0" err="1" smtClean="0"/>
              <a:t>ud</a:t>
            </a:r>
            <a:r>
              <a:rPr lang="en-US" sz="2500" dirty="0"/>
              <a:t>} = .25	</a:t>
            </a:r>
            <a:r>
              <a:rPr lang="en-US" sz="2500" dirty="0" smtClean="0"/>
              <a:t>  P{</a:t>
            </a:r>
            <a:r>
              <a:rPr lang="en-US" sz="2500" dirty="0" err="1" smtClean="0"/>
              <a:t>uu,du</a:t>
            </a:r>
            <a:r>
              <a:rPr lang="en-US" sz="2500" dirty="0"/>
              <a:t>} = .5	</a:t>
            </a:r>
            <a:r>
              <a:rPr lang="en-US" sz="2500" dirty="0" smtClean="0"/>
              <a:t>P{</a:t>
            </a:r>
            <a:r>
              <a:rPr lang="en-US" sz="2500" dirty="0" err="1" smtClean="0"/>
              <a:t>du,dd</a:t>
            </a:r>
            <a:r>
              <a:rPr lang="en-US" sz="2500" dirty="0"/>
              <a:t>} = .5	</a:t>
            </a:r>
            <a:r>
              <a:rPr lang="en-US" sz="2500" dirty="0" smtClean="0"/>
              <a:t>  P{</a:t>
            </a:r>
            <a:r>
              <a:rPr lang="en-US" sz="2500" dirty="0" err="1" smtClean="0"/>
              <a:t>ud,du,dd</a:t>
            </a:r>
            <a:r>
              <a:rPr lang="en-US" sz="2500" dirty="0"/>
              <a:t>} = .75</a:t>
            </a:r>
          </a:p>
          <a:p>
            <a:pPr marL="0" indent="0">
              <a:buNone/>
            </a:pPr>
            <a:r>
              <a:rPr lang="en-US" sz="2500" dirty="0" smtClean="0"/>
              <a:t>P{du</a:t>
            </a:r>
            <a:r>
              <a:rPr lang="en-US" sz="2500" dirty="0"/>
              <a:t>} = .25	</a:t>
            </a:r>
            <a:r>
              <a:rPr lang="en-US" sz="2500" dirty="0" smtClean="0"/>
              <a:t>  P{</a:t>
            </a:r>
            <a:r>
              <a:rPr lang="en-US" sz="2500" dirty="0" err="1" smtClean="0"/>
              <a:t>uu,dd</a:t>
            </a:r>
            <a:r>
              <a:rPr lang="en-US" sz="2500" dirty="0"/>
              <a:t>} = .5	</a:t>
            </a:r>
            <a:r>
              <a:rPr lang="en-US" sz="2500" dirty="0" smtClean="0"/>
              <a:t>P{</a:t>
            </a:r>
            <a:r>
              <a:rPr lang="en-US" sz="2500" dirty="0" err="1" smtClean="0"/>
              <a:t>uu</a:t>
            </a:r>
            <a:r>
              <a:rPr lang="en-US" sz="2500" dirty="0"/>
              <a:t>, </a:t>
            </a:r>
            <a:r>
              <a:rPr lang="en-US" sz="2500" dirty="0" err="1"/>
              <a:t>ud,du</a:t>
            </a:r>
            <a:r>
              <a:rPr lang="en-US" sz="2500" dirty="0"/>
              <a:t>} = .75	</a:t>
            </a:r>
            <a:r>
              <a:rPr lang="en-US" sz="2500" dirty="0" smtClean="0"/>
              <a:t>  P{</a:t>
            </a:r>
            <a:r>
              <a:rPr lang="en-US" sz="2500" dirty="0" err="1" smtClean="0"/>
              <a:t>uu</a:t>
            </a:r>
            <a:r>
              <a:rPr lang="en-US" sz="2500" dirty="0"/>
              <a:t>, </a:t>
            </a:r>
            <a:r>
              <a:rPr lang="en-US" sz="2500" dirty="0" err="1"/>
              <a:t>ud,du</a:t>
            </a:r>
            <a:r>
              <a:rPr lang="en-US" sz="2500" dirty="0"/>
              <a:t>, </a:t>
            </a:r>
            <a:r>
              <a:rPr lang="en-US" sz="2500" dirty="0" err="1"/>
              <a:t>dd</a:t>
            </a:r>
            <a:r>
              <a:rPr lang="en-US" sz="2500" dirty="0"/>
              <a:t>} = 1</a:t>
            </a:r>
          </a:p>
          <a:p>
            <a:pPr marL="0" indent="0">
              <a:buNone/>
            </a:pPr>
            <a:endParaRPr lang="en-US" dirty="0"/>
          </a:p>
        </p:txBody>
      </p:sp>
    </p:spTree>
    <p:extLst>
      <p:ext uri="{BB962C8B-B14F-4D97-AF65-F5344CB8AC3E}">
        <p14:creationId xmlns:p14="http://schemas.microsoft.com/office/powerpoint/2010/main" val="1779048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Random Variables</a:t>
            </a:r>
          </a:p>
        </p:txBody>
      </p:sp>
      <p:sp>
        <p:nvSpPr>
          <p:cNvPr id="3" name="Content Placeholder 2"/>
          <p:cNvSpPr>
            <a:spLocks noGrp="1"/>
          </p:cNvSpPr>
          <p:nvPr>
            <p:ph sz="quarter" idx="1"/>
          </p:nvPr>
        </p:nvSpPr>
        <p:spPr/>
        <p:txBody>
          <a:bodyPr/>
          <a:lstStyle/>
          <a:p>
            <a:r>
              <a:rPr lang="en-US" dirty="0"/>
              <a:t>A </a:t>
            </a:r>
            <a:r>
              <a:rPr lang="en-US" i="1" dirty="0"/>
              <a:t>random variable</a:t>
            </a:r>
            <a:r>
              <a:rPr lang="en-US" dirty="0"/>
              <a:t> </a:t>
            </a:r>
            <a:r>
              <a:rPr lang="en-US" i="1" dirty="0"/>
              <a:t>X</a:t>
            </a:r>
            <a:r>
              <a:rPr lang="en-US" dirty="0"/>
              <a:t> defined on a probability space </a:t>
            </a:r>
            <a:r>
              <a:rPr lang="en-US" dirty="0" smtClean="0"/>
              <a:t>(</a:t>
            </a:r>
            <a:r>
              <a:rPr lang="en-US" sz="2800" i="1" dirty="0"/>
              <a:t>Ω</a:t>
            </a:r>
            <a:r>
              <a:rPr lang="en-US" i="1" dirty="0" smtClean="0"/>
              <a:t>,</a:t>
            </a:r>
            <a:r>
              <a:rPr lang="en-US" dirty="0"/>
              <a:t> Φ</a:t>
            </a:r>
            <a:r>
              <a:rPr lang="en-US" i="1" dirty="0" smtClean="0"/>
              <a:t>,P</a:t>
            </a:r>
            <a:r>
              <a:rPr lang="en-US" dirty="0"/>
              <a:t>) is a function from the set </a:t>
            </a:r>
            <a:r>
              <a:rPr lang="en-US" sz="2400" i="1" dirty="0"/>
              <a:t>Ω</a:t>
            </a:r>
            <a:r>
              <a:rPr lang="en-US" dirty="0" smtClean="0"/>
              <a:t> </a:t>
            </a:r>
            <a:r>
              <a:rPr lang="en-US" dirty="0"/>
              <a:t>of outcomes to ℝ (the set of real numbers) or a subset of the real numbers</a:t>
            </a:r>
            <a:r>
              <a:rPr lang="en-US" dirty="0" smtClean="0"/>
              <a:t>.</a:t>
            </a:r>
          </a:p>
          <a:p>
            <a:pPr marL="0" indent="0">
              <a:buNone/>
            </a:pPr>
            <a:endParaRPr lang="en-US" dirty="0" smtClean="0"/>
          </a:p>
          <a:p>
            <a:r>
              <a:rPr lang="en-US" dirty="0"/>
              <a:t>A random variable </a:t>
            </a:r>
            <a:r>
              <a:rPr lang="en-US" i="1" dirty="0"/>
              <a:t>X</a:t>
            </a:r>
            <a:r>
              <a:rPr lang="en-US" dirty="0"/>
              <a:t> is said to be </a:t>
            </a:r>
            <a:r>
              <a:rPr lang="en-US" i="1" dirty="0"/>
              <a:t>discrete</a:t>
            </a:r>
            <a:r>
              <a:rPr lang="en-US" dirty="0"/>
              <a:t> if it can assume at most a countable number of possible values: </a:t>
            </a:r>
            <a:r>
              <a:rPr lang="en-US" i="1" dirty="0"/>
              <a:t>x</a:t>
            </a:r>
            <a:r>
              <a:rPr lang="en-US" i="1" baseline="-25000" dirty="0"/>
              <a:t>1</a:t>
            </a:r>
            <a:r>
              <a:rPr lang="en-US" i="1" dirty="0"/>
              <a:t>, x</a:t>
            </a:r>
            <a:r>
              <a:rPr lang="en-US" i="1" baseline="-25000" dirty="0"/>
              <a:t>2</a:t>
            </a:r>
            <a:r>
              <a:rPr lang="en-US" i="1" dirty="0"/>
              <a:t>, x</a:t>
            </a:r>
            <a:r>
              <a:rPr lang="en-US" i="1" baseline="-25000" dirty="0"/>
              <a:t>3</a:t>
            </a:r>
            <a:r>
              <a:rPr lang="en-US" dirty="0"/>
              <a:t>,…. </a:t>
            </a:r>
            <a:endParaRPr lang="en-US" dirty="0" smtClean="0"/>
          </a:p>
          <a:p>
            <a:pPr marL="0" indent="0">
              <a:buNone/>
            </a:pPr>
            <a:endParaRPr lang="en-US" dirty="0" smtClean="0"/>
          </a:p>
          <a:p>
            <a:r>
              <a:rPr lang="en-US" dirty="0"/>
              <a:t>A random variable </a:t>
            </a:r>
            <a:r>
              <a:rPr lang="en-US" i="1" dirty="0"/>
              <a:t>X</a:t>
            </a:r>
            <a:r>
              <a:rPr lang="en-US" dirty="0"/>
              <a:t> is said to be </a:t>
            </a:r>
            <a:r>
              <a:rPr lang="en-US" i="1" dirty="0"/>
              <a:t>continuous</a:t>
            </a:r>
            <a:r>
              <a:rPr lang="en-US" dirty="0"/>
              <a:t> if it can assume any value on a continuous range on the real number line. </a:t>
            </a:r>
          </a:p>
        </p:txBody>
      </p:sp>
    </p:spTree>
    <p:extLst>
      <p:ext uri="{BB962C8B-B14F-4D97-AF65-F5344CB8AC3E}">
        <p14:creationId xmlns:p14="http://schemas.microsoft.com/office/powerpoint/2010/main" val="3810337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Discrete Random Variables </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smtClean="0"/>
                  <a:t>Returning to the </a:t>
                </a:r>
                <a:r>
                  <a:rPr lang="en-US" b="1" dirty="0"/>
                  <a:t>I</a:t>
                </a:r>
                <a:r>
                  <a:rPr lang="en-US" b="1" dirty="0" smtClean="0"/>
                  <a:t>llustration:</a:t>
                </a:r>
                <a:r>
                  <a:rPr lang="en-US" b="1" dirty="0"/>
                  <a:t> Probability </a:t>
                </a:r>
                <a:r>
                  <a:rPr lang="en-US" b="1" dirty="0" smtClean="0"/>
                  <a:t>Space</a:t>
                </a:r>
              </a:p>
              <a:p>
                <a:pPr marL="0" indent="0">
                  <a:buNone/>
                </a:pPr>
                <a:r>
                  <a:rPr lang="en-US" dirty="0" smtClean="0"/>
                  <a:t>The </a:t>
                </a:r>
                <a:r>
                  <a:rPr lang="en-US" dirty="0"/>
                  <a:t>random variable </a:t>
                </a:r>
                <a:r>
                  <a:rPr lang="en-US" i="1" dirty="0"/>
                  <a:t>X(ω)</a:t>
                </a:r>
                <a:r>
                  <a:rPr lang="en-US" dirty="0"/>
                  <a:t> could denote the value of the stock given an outcome ω in the sample space. Suppose that the stock price is defined in the following way: </a:t>
                </a:r>
                <a:r>
                  <a:rPr lang="en-US" i="1" dirty="0"/>
                  <a:t>X</a:t>
                </a:r>
                <a:r>
                  <a:rPr lang="en-US" dirty="0"/>
                  <a:t>(</a:t>
                </a:r>
                <a:r>
                  <a:rPr lang="en-US" i="1" dirty="0" err="1"/>
                  <a:t>uu</a:t>
                </a:r>
                <a:r>
                  <a:rPr lang="en-US" dirty="0"/>
                  <a:t>) = 30,</a:t>
                </a:r>
                <a:r>
                  <a:rPr lang="en-US" i="1" dirty="0"/>
                  <a:t> X</a:t>
                </a:r>
                <a:r>
                  <a:rPr lang="en-US" dirty="0"/>
                  <a:t>(</a:t>
                </a:r>
                <a:r>
                  <a:rPr lang="en-US" i="1" dirty="0" err="1"/>
                  <a:t>ud</a:t>
                </a:r>
                <a:r>
                  <a:rPr lang="en-US" dirty="0"/>
                  <a:t>) = 20,</a:t>
                </a:r>
                <a:r>
                  <a:rPr lang="en-US" i="1" dirty="0"/>
                  <a:t> X</a:t>
                </a:r>
                <a:r>
                  <a:rPr lang="en-US" dirty="0"/>
                  <a:t>(</a:t>
                </a:r>
                <a:r>
                  <a:rPr lang="en-US" i="1" dirty="0"/>
                  <a:t>du</a:t>
                </a:r>
                <a:r>
                  <a:rPr lang="en-US" dirty="0"/>
                  <a:t>) = 20,</a:t>
                </a:r>
                <a:r>
                  <a:rPr lang="en-US" i="1" dirty="0"/>
                  <a:t> </a:t>
                </a:r>
                <a:r>
                  <a:rPr lang="en-US" dirty="0"/>
                  <a:t>and</a:t>
                </a:r>
                <a:r>
                  <a:rPr lang="en-US" i="1" dirty="0"/>
                  <a:t> X</a:t>
                </a:r>
                <a:r>
                  <a:rPr lang="en-US" dirty="0"/>
                  <a:t>(</a:t>
                </a:r>
                <a:r>
                  <a:rPr lang="en-US" i="1" dirty="0" err="1"/>
                  <a:t>dd</a:t>
                </a:r>
                <a:r>
                  <a:rPr lang="en-US" dirty="0"/>
                  <a:t>) = 10. </a:t>
                </a:r>
                <a:endParaRPr lang="en-US" dirty="0" smtClean="0"/>
              </a:p>
              <a:p>
                <a:pPr marL="0" indent="0">
                  <a:buNone/>
                </a:pPr>
                <a:endParaRPr lang="en-US" dirty="0" smtClean="0"/>
              </a:p>
              <a:p>
                <a:pPr marL="0" indent="0">
                  <a:buNone/>
                </a:pPr>
                <a:r>
                  <a:rPr lang="en-US" dirty="0" smtClean="0"/>
                  <a:t>Thus</a:t>
                </a:r>
                <a:r>
                  <a:rPr lang="en-US" dirty="0"/>
                  <a:t>, </a:t>
                </a:r>
                <a:endParaRPr lang="en-US" dirty="0" smtClean="0"/>
              </a:p>
              <a:p>
                <a:pPr marL="0" indent="0">
                  <a:buNone/>
                </a:pPr>
                <a:r>
                  <a:rPr lang="en-US" i="1" dirty="0" smtClean="0"/>
                  <a:t>P</a:t>
                </a:r>
                <a:r>
                  <a:rPr lang="en-US" dirty="0" smtClean="0"/>
                  <a:t>(</a:t>
                </a:r>
                <a:r>
                  <a:rPr lang="en-US" i="1" dirty="0" smtClean="0"/>
                  <a:t>X </a:t>
                </a:r>
                <a:r>
                  <a:rPr lang="en-US" dirty="0"/>
                  <a:t>= 30) = </a:t>
                </a:r>
                <a:r>
                  <a:rPr lang="en-US" i="1" dirty="0"/>
                  <a:t>P</a:t>
                </a:r>
                <a:r>
                  <a:rPr lang="en-US" dirty="0"/>
                  <a:t>({</a:t>
                </a:r>
                <a:r>
                  <a:rPr lang="en-US" i="1" dirty="0" err="1"/>
                  <a:t>uu</a:t>
                </a:r>
                <a:r>
                  <a:rPr lang="en-US" dirty="0" smtClean="0"/>
                  <a:t>}) =</a:t>
                </a:r>
                <a14:m>
                  <m:oMath xmlns:m="http://schemas.openxmlformats.org/officeDocument/2006/math">
                    <m:r>
                      <a:rPr lang="en-US" b="0" i="0" smtClean="0">
                        <a:latin typeface="Cambria Math" panose="02040503050406030204" pitchFamily="18" charset="0"/>
                      </a:rPr>
                      <m:t> </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r>
                  <a:rPr lang="en-US" i="1" dirty="0" smtClean="0"/>
                  <a:t> </a:t>
                </a:r>
                <a:r>
                  <a:rPr lang="en-US" i="1" dirty="0"/>
                  <a:t>= .25, </a:t>
                </a:r>
                <a:endParaRPr lang="en-US" i="1" dirty="0" smtClean="0"/>
              </a:p>
              <a:p>
                <a:pPr marL="0" indent="0">
                  <a:buNone/>
                </a:pPr>
                <a:r>
                  <a:rPr lang="en-US" i="1" dirty="0" smtClean="0"/>
                  <a:t>P</a:t>
                </a:r>
                <a:r>
                  <a:rPr lang="en-US" dirty="0" smtClean="0"/>
                  <a:t>(</a:t>
                </a:r>
                <a:r>
                  <a:rPr lang="en-US" i="1" dirty="0" smtClean="0"/>
                  <a:t>X </a:t>
                </a:r>
                <a:r>
                  <a:rPr lang="en-US" dirty="0"/>
                  <a:t>= 20) = </a:t>
                </a:r>
                <a:r>
                  <a:rPr lang="en-US" i="1" dirty="0"/>
                  <a:t>P</a:t>
                </a:r>
                <a:r>
                  <a:rPr lang="en-US" dirty="0"/>
                  <a:t>({</a:t>
                </a:r>
                <a:r>
                  <a:rPr lang="en-US" i="1" dirty="0" err="1"/>
                  <a:t>ud,du</a:t>
                </a:r>
                <a:r>
                  <a:rPr lang="en-US" dirty="0" smtClean="0"/>
                  <a:t>})= </a:t>
                </a:r>
                <a14:m>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2</m:t>
                        </m:r>
                      </m:num>
                      <m:den>
                        <m:r>
                          <a:rPr lang="en-US" b="0" i="1" smtClean="0">
                            <a:latin typeface="Cambria Math" panose="02040503050406030204" pitchFamily="18" charset="0"/>
                          </a:rPr>
                          <m:t>4</m:t>
                        </m:r>
                      </m:den>
                    </m:f>
                    <m:r>
                      <a:rPr lang="en-US" b="0" i="1" smtClean="0">
                        <a:latin typeface="Cambria Math" panose="02040503050406030204" pitchFamily="18" charset="0"/>
                      </a:rPr>
                      <m:t>=</m:t>
                    </m:r>
                  </m:oMath>
                </a14:m>
                <a:r>
                  <a:rPr lang="en-US" dirty="0" smtClean="0"/>
                  <a:t>.50,</a:t>
                </a:r>
                <a:r>
                  <a:rPr lang="en-US" i="1" dirty="0" smtClean="0"/>
                  <a:t> </a:t>
                </a:r>
              </a:p>
              <a:p>
                <a:pPr marL="0" indent="0">
                  <a:buNone/>
                </a:pPr>
                <a:r>
                  <a:rPr lang="en-US" dirty="0" smtClean="0"/>
                  <a:t>and </a:t>
                </a:r>
                <a:r>
                  <a:rPr lang="en-US" i="1" dirty="0"/>
                  <a:t>P</a:t>
                </a:r>
                <a:r>
                  <a:rPr lang="en-US" dirty="0"/>
                  <a:t>(</a:t>
                </a:r>
                <a:r>
                  <a:rPr lang="en-US" i="1" dirty="0"/>
                  <a:t>X</a:t>
                </a:r>
                <a:r>
                  <a:rPr lang="en-US" dirty="0"/>
                  <a:t>=10) = </a:t>
                </a:r>
                <a:r>
                  <a:rPr lang="en-US" i="1" dirty="0"/>
                  <a:t>P</a:t>
                </a:r>
                <a:r>
                  <a:rPr lang="en-US" dirty="0"/>
                  <a:t>({</a:t>
                </a:r>
                <a:r>
                  <a:rPr lang="en-US" i="1" dirty="0" err="1"/>
                  <a:t>dd</a:t>
                </a:r>
                <a:r>
                  <a:rPr lang="en-US" dirty="0" smtClean="0"/>
                  <a:t>})= </a:t>
                </a:r>
                <a14:m>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oMath>
                </a14:m>
                <a:r>
                  <a:rPr lang="en-US" dirty="0" smtClean="0"/>
                  <a:t>.</a:t>
                </a:r>
                <a:r>
                  <a:rPr lang="en-US" dirty="0"/>
                  <a:t>25.</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645"/>
                </a:stretch>
              </a:blipFill>
            </p:spPr>
            <p:txBody>
              <a:bodyPr/>
              <a:lstStyle/>
              <a:p>
                <a:r>
                  <a:rPr lang="en-US">
                    <a:noFill/>
                  </a:rPr>
                  <a:t> </a:t>
                </a:r>
              </a:p>
            </p:txBody>
          </p:sp>
        </mc:Fallback>
      </mc:AlternateContent>
    </p:spTree>
    <p:extLst>
      <p:ext uri="{BB962C8B-B14F-4D97-AF65-F5344CB8AC3E}">
        <p14:creationId xmlns:p14="http://schemas.microsoft.com/office/powerpoint/2010/main" val="1788795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Metrics in Discrete Spaces</a:t>
            </a:r>
          </a:p>
        </p:txBody>
      </p:sp>
      <p:sp>
        <p:nvSpPr>
          <p:cNvPr id="3" name="Content Placeholder 2"/>
          <p:cNvSpPr>
            <a:spLocks noGrp="1"/>
          </p:cNvSpPr>
          <p:nvPr>
            <p:ph sz="quarter" idx="1"/>
          </p:nvPr>
        </p:nvSpPr>
        <p:spPr/>
        <p:txBody>
          <a:bodyPr/>
          <a:lstStyle/>
          <a:p>
            <a:r>
              <a:rPr lang="en-US" i="1" dirty="0"/>
              <a:t>Expected </a:t>
            </a:r>
            <a:r>
              <a:rPr lang="en-US" i="1" dirty="0" smtClean="0"/>
              <a:t>Value</a:t>
            </a:r>
          </a:p>
          <a:p>
            <a:r>
              <a:rPr lang="en-US" i="1" dirty="0" smtClean="0"/>
              <a:t>Variance and </a:t>
            </a:r>
            <a:r>
              <a:rPr lang="en-US" i="1" dirty="0"/>
              <a:t>Standard </a:t>
            </a:r>
            <a:r>
              <a:rPr lang="en-US" i="1" dirty="0" smtClean="0"/>
              <a:t>Deviation</a:t>
            </a:r>
          </a:p>
          <a:p>
            <a:r>
              <a:rPr lang="en-US" i="1" dirty="0"/>
              <a:t>Co-movement </a:t>
            </a:r>
            <a:r>
              <a:rPr lang="en-US" i="1" dirty="0" smtClean="0"/>
              <a:t>Statistics</a:t>
            </a:r>
            <a:r>
              <a:rPr lang="en-US" i="1" dirty="0" smtClean="0">
                <a:solidFill>
                  <a:srgbClr val="FF0000"/>
                </a:solidFill>
              </a:rPr>
              <a:t>: </a:t>
            </a:r>
          </a:p>
          <a:p>
            <a:pPr marL="274320" lvl="1" indent="0">
              <a:buNone/>
            </a:pPr>
            <a:r>
              <a:rPr lang="en-US" dirty="0" smtClean="0">
                <a:solidFill>
                  <a:schemeClr val="tx1"/>
                </a:solidFill>
              </a:rPr>
              <a:t>1.</a:t>
            </a:r>
            <a:r>
              <a:rPr lang="en-US" dirty="0" smtClean="0">
                <a:solidFill>
                  <a:srgbClr val="FF0000"/>
                </a:solidFill>
              </a:rPr>
              <a:t>  </a:t>
            </a:r>
            <a:r>
              <a:rPr lang="en-US" dirty="0" smtClean="0"/>
              <a:t>Covariance</a:t>
            </a:r>
          </a:p>
          <a:p>
            <a:pPr marL="274320" lvl="1" indent="0">
              <a:buNone/>
            </a:pPr>
            <a:r>
              <a:rPr lang="en-US" dirty="0" smtClean="0">
                <a:solidFill>
                  <a:schemeClr val="tx1"/>
                </a:solidFill>
              </a:rPr>
              <a:t>2.</a:t>
            </a:r>
            <a:r>
              <a:rPr lang="en-US" dirty="0" smtClean="0">
                <a:solidFill>
                  <a:srgbClr val="FF0000"/>
                </a:solidFill>
              </a:rPr>
              <a:t>  </a:t>
            </a:r>
            <a:r>
              <a:rPr lang="en-US" dirty="0" smtClean="0"/>
              <a:t>Coefficient of Correlation</a:t>
            </a:r>
            <a:endParaRPr lang="en-US" b="1" dirty="0"/>
          </a:p>
          <a:p>
            <a:endParaRPr lang="en-US" b="1" dirty="0"/>
          </a:p>
          <a:p>
            <a:endParaRPr lang="en-US" dirty="0"/>
          </a:p>
        </p:txBody>
      </p:sp>
    </p:spTree>
    <p:extLst>
      <p:ext uri="{BB962C8B-B14F-4D97-AF65-F5344CB8AC3E}">
        <p14:creationId xmlns:p14="http://schemas.microsoft.com/office/powerpoint/2010/main" val="3990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Expected </a:t>
            </a:r>
            <a:r>
              <a:rPr lang="en-US" b="1" dirty="0" smtClean="0"/>
              <a:t>Value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smtClean="0"/>
                  <a:t>Two important characteristics of a distribution are central location (measured by mean, median, or mode) and dispersion (measured by range, variance or standard deviation).  </a:t>
                </a:r>
              </a:p>
              <a:p>
                <a:r>
                  <a:rPr lang="en-US" dirty="0" smtClean="0"/>
                  <a:t>The mean is also called the average, and in the setting of probability is often called the expected value</a:t>
                </a:r>
              </a:p>
              <a:p>
                <a:pPr marL="0" indent="0">
                  <a:buNone/>
                </a:pPr>
                <a:endParaRPr lang="en-US" dirty="0" smtClean="0"/>
              </a:p>
              <a:p>
                <a:pPr marL="2194560" lvl="8" indent="0">
                  <a:buNone/>
                </a:pPr>
                <a14:m>
                  <m:oMathPara xmlns:m="http://schemas.openxmlformats.org/officeDocument/2006/math">
                    <m:oMathParaPr>
                      <m:jc m:val="centerGroup"/>
                    </m:oMathParaPr>
                    <m:oMath xmlns:m="http://schemas.openxmlformats.org/officeDocument/2006/math">
                      <m:r>
                        <a:rPr lang="en-US" sz="2700" i="1" smtClean="0">
                          <a:solidFill>
                            <a:schemeClr val="tx1"/>
                          </a:solidFill>
                          <a:latin typeface="Cambria Math" panose="02040503050406030204" pitchFamily="18" charset="0"/>
                        </a:rPr>
                        <m:t>𝜇</m:t>
                      </m:r>
                      <m:r>
                        <a:rPr lang="en-US" sz="2700" i="1" smtClean="0">
                          <a:solidFill>
                            <a:schemeClr val="tx1"/>
                          </a:solidFill>
                          <a:latin typeface="Cambria Math" panose="02040503050406030204" pitchFamily="18" charset="0"/>
                        </a:rPr>
                        <m:t>=</m:t>
                      </m:r>
                      <m:f>
                        <m:fPr>
                          <m:ctrlPr>
                            <a:rPr lang="en-US" sz="2700" i="1">
                              <a:solidFill>
                                <a:schemeClr val="tx1"/>
                              </a:solidFill>
                              <a:latin typeface="Cambria Math"/>
                            </a:rPr>
                          </m:ctrlPr>
                        </m:fPr>
                        <m:num>
                          <m:r>
                            <a:rPr lang="en-US" sz="2700" i="1">
                              <a:solidFill>
                                <a:schemeClr val="tx1"/>
                              </a:solidFill>
                              <a:latin typeface="Cambria Math" panose="02040503050406030204" pitchFamily="18" charset="0"/>
                            </a:rPr>
                            <m:t>𝛴</m:t>
                          </m:r>
                          <m:sSub>
                            <m:sSubPr>
                              <m:ctrlPr>
                                <a:rPr lang="en-US" sz="2700" i="1">
                                  <a:solidFill>
                                    <a:schemeClr val="tx1"/>
                                  </a:solidFill>
                                  <a:latin typeface="Cambria Math"/>
                                </a:rPr>
                              </m:ctrlPr>
                            </m:sSubPr>
                            <m:e>
                              <m:r>
                                <a:rPr lang="en-US" sz="2700" i="1">
                                  <a:solidFill>
                                    <a:schemeClr val="tx1"/>
                                  </a:solidFill>
                                  <a:latin typeface="Cambria Math" panose="02040503050406030204" pitchFamily="18" charset="0"/>
                                </a:rPr>
                                <m:t>𝑥</m:t>
                              </m:r>
                            </m:e>
                            <m:sub>
                              <m:r>
                                <a:rPr lang="en-US" sz="2700" i="1">
                                  <a:solidFill>
                                    <a:schemeClr val="tx1"/>
                                  </a:solidFill>
                                  <a:latin typeface="Cambria Math" panose="02040503050406030204" pitchFamily="18" charset="0"/>
                                </a:rPr>
                                <m:t>𝑖</m:t>
                              </m:r>
                            </m:sub>
                          </m:sSub>
                          <m:sSub>
                            <m:sSubPr>
                              <m:ctrlPr>
                                <a:rPr lang="en-US" sz="2700" i="1">
                                  <a:solidFill>
                                    <a:schemeClr val="tx1"/>
                                  </a:solidFill>
                                  <a:latin typeface="Cambria Math"/>
                                </a:rPr>
                              </m:ctrlPr>
                            </m:sSubPr>
                            <m:e>
                              <m:r>
                                <a:rPr lang="en-US" sz="2700" i="1">
                                  <a:solidFill>
                                    <a:schemeClr val="tx1"/>
                                  </a:solidFill>
                                  <a:latin typeface="Cambria Math" panose="02040503050406030204" pitchFamily="18" charset="0"/>
                                </a:rPr>
                                <m:t>𝑓</m:t>
                              </m:r>
                            </m:e>
                            <m:sub>
                              <m:r>
                                <a:rPr lang="en-US" sz="2700" i="1">
                                  <a:solidFill>
                                    <a:schemeClr val="tx1"/>
                                  </a:solidFill>
                                  <a:latin typeface="Cambria Math" panose="02040503050406030204" pitchFamily="18" charset="0"/>
                                </a:rPr>
                                <m:t>𝑖</m:t>
                              </m:r>
                            </m:sub>
                          </m:sSub>
                        </m:num>
                        <m:den>
                          <m:r>
                            <a:rPr lang="en-US" sz="2700" i="1">
                              <a:solidFill>
                                <a:schemeClr val="tx1"/>
                              </a:solidFill>
                              <a:latin typeface="Cambria Math" panose="02040503050406030204" pitchFamily="18" charset="0"/>
                            </a:rPr>
                            <m:t>𝑛</m:t>
                          </m:r>
                        </m:den>
                      </m:f>
                    </m:oMath>
                  </m:oMathPara>
                </a14:m>
                <a:endParaRPr lang="en-US" sz="2700" dirty="0" smtClean="0">
                  <a:solidFill>
                    <a:schemeClr val="tx1"/>
                  </a:solidFill>
                </a:endParaRPr>
              </a:p>
              <a:p>
                <a:pPr marL="0" indent="0">
                  <a:buNone/>
                </a:pPr>
                <a:r>
                  <a:rPr lang="en-US" sz="1800" dirty="0" smtClean="0">
                    <a:solidFill>
                      <a:schemeClr val="tx1"/>
                    </a:solidFill>
                  </a:rPr>
                  <a:t>	</a:t>
                </a:r>
                <a14:m>
                  <m:oMath xmlns:m="http://schemas.openxmlformats.org/officeDocument/2006/math">
                    <m:r>
                      <a:rPr lang="en-US" sz="1800" i="1">
                        <a:solidFill>
                          <a:schemeClr val="tx1"/>
                        </a:solidFill>
                        <a:latin typeface="Cambria Math" panose="02040503050406030204" pitchFamily="18" charset="0"/>
                      </a:rPr>
                      <m:t>𝜇</m:t>
                    </m:r>
                  </m:oMath>
                </a14:m>
                <a:r>
                  <a:rPr lang="en-US" sz="1800" dirty="0" smtClean="0">
                    <a:solidFill>
                      <a:schemeClr val="tx1"/>
                    </a:solidFill>
                  </a:rPr>
                  <a:t> : 	The </a:t>
                </a:r>
                <a:r>
                  <a:rPr lang="en-US" sz="1800" i="1" dirty="0">
                    <a:solidFill>
                      <a:schemeClr val="tx1"/>
                    </a:solidFill>
                  </a:rPr>
                  <a:t>mean</a:t>
                </a:r>
                <a:r>
                  <a:rPr lang="en-US" sz="1800" dirty="0">
                    <a:solidFill>
                      <a:schemeClr val="tx1"/>
                    </a:solidFill>
                  </a:rPr>
                  <a:t> </a:t>
                </a:r>
                <a:r>
                  <a:rPr lang="en-US" sz="1800" dirty="0" smtClean="0">
                    <a:solidFill>
                      <a:schemeClr val="tx1"/>
                    </a:solidFill>
                  </a:rPr>
                  <a:t>of </a:t>
                </a:r>
                <a:r>
                  <a:rPr lang="en-US" sz="1800" dirty="0">
                    <a:solidFill>
                      <a:schemeClr val="tx1"/>
                    </a:solidFill>
                  </a:rPr>
                  <a:t>a population </a:t>
                </a:r>
                <a:endParaRPr lang="en-US" sz="1800" dirty="0" smtClean="0">
                  <a:solidFill>
                    <a:schemeClr val="tx1"/>
                  </a:solidFill>
                </a:endParaRPr>
              </a:p>
              <a:p>
                <a:pPr marL="0" indent="0">
                  <a:buNone/>
                </a:pPr>
                <a:r>
                  <a:rPr lang="en-US" sz="1800" i="1" dirty="0" smtClean="0">
                    <a:solidFill>
                      <a:schemeClr val="tx1"/>
                    </a:solidFill>
                  </a:rPr>
                  <a:t>	x</a:t>
                </a:r>
                <a:r>
                  <a:rPr lang="en-US" sz="1800" i="1" baseline="-25000" dirty="0" smtClean="0">
                    <a:solidFill>
                      <a:schemeClr val="tx1"/>
                    </a:solidFill>
                  </a:rPr>
                  <a:t>i</a:t>
                </a:r>
                <a:r>
                  <a:rPr lang="en-US" sz="1800" baseline="-25000" dirty="0" smtClean="0">
                    <a:solidFill>
                      <a:schemeClr val="tx1"/>
                    </a:solidFill>
                  </a:rPr>
                  <a:t> </a:t>
                </a:r>
                <a:r>
                  <a:rPr lang="en-US" sz="1800" dirty="0" smtClean="0">
                    <a:solidFill>
                      <a:schemeClr val="tx1"/>
                    </a:solidFill>
                  </a:rPr>
                  <a:t>: 	The </a:t>
                </a:r>
                <a:r>
                  <a:rPr lang="en-US" sz="1800" dirty="0">
                    <a:solidFill>
                      <a:schemeClr val="tx1"/>
                    </a:solidFill>
                  </a:rPr>
                  <a:t>possible </a:t>
                </a:r>
                <a:r>
                  <a:rPr lang="en-US" sz="1800" dirty="0" smtClean="0">
                    <a:solidFill>
                      <a:schemeClr val="tx1"/>
                    </a:solidFill>
                  </a:rPr>
                  <a:t>values </a:t>
                </a:r>
                <a:r>
                  <a:rPr lang="en-US" sz="1800" dirty="0">
                    <a:solidFill>
                      <a:schemeClr val="tx1"/>
                    </a:solidFill>
                  </a:rPr>
                  <a:t>from the </a:t>
                </a:r>
                <a:r>
                  <a:rPr lang="en-US" sz="1800" dirty="0" smtClean="0">
                    <a:solidFill>
                      <a:schemeClr val="tx1"/>
                    </a:solidFill>
                  </a:rPr>
                  <a:t>population</a:t>
                </a:r>
              </a:p>
              <a:p>
                <a:pPr marL="0" indent="0">
                  <a:buNone/>
                </a:pPr>
                <a:r>
                  <a:rPr lang="en-US" sz="1800" i="1" dirty="0" smtClean="0">
                    <a:solidFill>
                      <a:schemeClr val="tx1"/>
                    </a:solidFill>
                  </a:rPr>
                  <a:t>	f</a:t>
                </a:r>
                <a:r>
                  <a:rPr lang="en-US" sz="1800" i="1" baseline="-25000" dirty="0" smtClean="0">
                    <a:solidFill>
                      <a:schemeClr val="tx1"/>
                    </a:solidFill>
                  </a:rPr>
                  <a:t>i</a:t>
                </a:r>
                <a:r>
                  <a:rPr lang="en-US" sz="1800" dirty="0" smtClean="0">
                    <a:solidFill>
                      <a:schemeClr val="tx1"/>
                    </a:solidFill>
                  </a:rPr>
                  <a:t> : 	Frequencies </a:t>
                </a:r>
              </a:p>
              <a:p>
                <a:pPr marL="0" indent="0">
                  <a:buNone/>
                </a:pPr>
                <a:r>
                  <a:rPr lang="en-US" sz="1800" i="1" dirty="0" smtClean="0">
                    <a:solidFill>
                      <a:schemeClr val="tx1"/>
                    </a:solidFill>
                  </a:rPr>
                  <a:t>	n</a:t>
                </a:r>
                <a:r>
                  <a:rPr lang="en-US" sz="1800" dirty="0" smtClean="0">
                    <a:solidFill>
                      <a:schemeClr val="tx1"/>
                    </a:solidFill>
                  </a:rPr>
                  <a:t>:  	The </a:t>
                </a:r>
                <a:r>
                  <a:rPr lang="en-US" sz="1800" dirty="0">
                    <a:solidFill>
                      <a:schemeClr val="tx1"/>
                    </a:solidFill>
                  </a:rPr>
                  <a:t>total number of data </a:t>
                </a:r>
                <a:r>
                  <a:rPr lang="en-US" sz="1800" dirty="0" smtClean="0">
                    <a:solidFill>
                      <a:schemeClr val="tx1"/>
                    </a:solidFill>
                  </a:rPr>
                  <a:t>values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2133"/>
                </a:stretch>
              </a:blipFill>
            </p:spPr>
            <p:txBody>
              <a:bodyPr/>
              <a:lstStyle/>
              <a:p>
                <a:r>
                  <a:rPr lang="en-US">
                    <a:noFill/>
                  </a:rPr>
                  <a:t> </a:t>
                </a:r>
              </a:p>
            </p:txBody>
          </p:sp>
        </mc:Fallback>
      </mc:AlternateContent>
    </p:spTree>
    <p:extLst>
      <p:ext uri="{BB962C8B-B14F-4D97-AF65-F5344CB8AC3E}">
        <p14:creationId xmlns:p14="http://schemas.microsoft.com/office/powerpoint/2010/main" val="2527274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Expected </a:t>
            </a:r>
            <a:r>
              <a:rPr lang="en-US" b="1" dirty="0" smtClean="0"/>
              <a:t>Value (continued)</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298051" cy="4657443"/>
              </a:xfrm>
            </p:spPr>
            <p:txBody>
              <a:bodyPr>
                <a:normAutofit fontScale="92500"/>
              </a:bodyPr>
              <a:lstStyle/>
              <a:p>
                <a:r>
                  <a:rPr lang="en-US" dirty="0" smtClean="0">
                    <a:solidFill>
                      <a:schemeClr val="tx1"/>
                    </a:solidFill>
                  </a:rPr>
                  <a:t>In the event that we have a random variable </a:t>
                </a:r>
                <a:r>
                  <a:rPr lang="en-US" i="1" dirty="0">
                    <a:solidFill>
                      <a:schemeClr val="tx1"/>
                    </a:solidFill>
                  </a:rPr>
                  <a:t>X</a:t>
                </a:r>
                <a:r>
                  <a:rPr lang="en-US" dirty="0">
                    <a:solidFill>
                      <a:schemeClr val="tx1"/>
                    </a:solidFill>
                  </a:rPr>
                  <a:t> with possible values </a:t>
                </a:r>
                <a:r>
                  <a:rPr lang="en-US" i="1" dirty="0">
                    <a:solidFill>
                      <a:schemeClr val="tx1"/>
                    </a:solidFill>
                  </a:rPr>
                  <a:t>x</a:t>
                </a:r>
                <a:r>
                  <a:rPr lang="en-US" baseline="-25000" dirty="0">
                    <a:solidFill>
                      <a:schemeClr val="tx1"/>
                    </a:solidFill>
                  </a:rPr>
                  <a:t>i</a:t>
                </a:r>
                <a:r>
                  <a:rPr lang="en-US" dirty="0">
                    <a:solidFill>
                      <a:schemeClr val="tx1"/>
                    </a:solidFill>
                  </a:rPr>
                  <a:t> for </a:t>
                </a:r>
                <a:r>
                  <a:rPr lang="en-US" i="1" dirty="0" err="1">
                    <a:solidFill>
                      <a:schemeClr val="tx1"/>
                    </a:solidFill>
                  </a:rPr>
                  <a:t>i</a:t>
                </a:r>
                <a:r>
                  <a:rPr lang="en-US" dirty="0">
                    <a:solidFill>
                      <a:schemeClr val="tx1"/>
                    </a:solidFill>
                  </a:rPr>
                  <a:t>=1,…,</a:t>
                </a:r>
                <a:r>
                  <a:rPr lang="en-US" i="1" dirty="0">
                    <a:solidFill>
                      <a:schemeClr val="tx1"/>
                    </a:solidFill>
                  </a:rPr>
                  <a:t>n</a:t>
                </a:r>
                <a:r>
                  <a:rPr lang="en-US" dirty="0">
                    <a:solidFill>
                      <a:schemeClr val="tx1"/>
                    </a:solidFill>
                  </a:rPr>
                  <a:t> and associated probabilities </a:t>
                </a:r>
                <a:r>
                  <a:rPr lang="en-US" i="1" dirty="0">
                    <a:solidFill>
                      <a:schemeClr val="tx1"/>
                    </a:solidFill>
                  </a:rPr>
                  <a:t>P</a:t>
                </a:r>
                <a:r>
                  <a:rPr lang="en-US" baseline="-25000" dirty="0">
                    <a:solidFill>
                      <a:schemeClr val="tx1"/>
                    </a:solidFill>
                  </a:rPr>
                  <a:t>i</a:t>
                </a:r>
                <a:r>
                  <a:rPr lang="en-US" dirty="0">
                    <a:solidFill>
                      <a:schemeClr val="tx1"/>
                    </a:solidFill>
                  </a:rPr>
                  <a:t>, then the </a:t>
                </a:r>
                <a:r>
                  <a:rPr lang="en-US" i="1" dirty="0">
                    <a:solidFill>
                      <a:schemeClr val="tx1"/>
                    </a:solidFill>
                  </a:rPr>
                  <a:t>expected value</a:t>
                </a:r>
                <a:r>
                  <a:rPr lang="en-US" dirty="0">
                    <a:solidFill>
                      <a:schemeClr val="tx1"/>
                    </a:solidFill>
                  </a:rPr>
                  <a:t> is</a:t>
                </a:r>
              </a:p>
              <a:p>
                <a:endParaRPr lang="en-US"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𝐸</m:t>
                      </m:r>
                      <m:d>
                        <m:dPr>
                          <m:begChr m:val="["/>
                          <m:endChr m:val="]"/>
                          <m:ctrlPr>
                            <a:rPr lang="en-US" b="0" i="1" smtClean="0">
                              <a:solidFill>
                                <a:schemeClr val="tx1"/>
                              </a:solidFill>
                              <a:latin typeface="Cambria Math"/>
                            </a:rPr>
                          </m:ctrlPr>
                        </m:dPr>
                        <m:e>
                          <m:r>
                            <a:rPr lang="en-US" b="0" i="1" smtClean="0">
                              <a:solidFill>
                                <a:schemeClr val="tx1"/>
                              </a:solidFill>
                              <a:latin typeface="Cambria Math" panose="02040503050406030204" pitchFamily="18" charset="0"/>
                            </a:rPr>
                            <m:t>𝑋</m:t>
                          </m:r>
                        </m:e>
                      </m:d>
                      <m:r>
                        <a:rPr lang="en-US" b="0" i="1" smtClean="0">
                          <a:solidFill>
                            <a:schemeClr val="tx1"/>
                          </a:solidFill>
                          <a:latin typeface="Cambria Math" panose="02040503050406030204" pitchFamily="18" charset="0"/>
                        </a:rPr>
                        <m:t>=</m:t>
                      </m:r>
                      <m:nary>
                        <m:naryPr>
                          <m:chr m:val="∑"/>
                          <m:ctrlPr>
                            <a:rPr lang="en-US" b="0" i="1" smtClean="0">
                              <a:solidFill>
                                <a:schemeClr val="tx1"/>
                              </a:solidFill>
                              <a:latin typeface="Cambria Math"/>
                            </a:rPr>
                          </m:ctrlPr>
                        </m:naryPr>
                        <m:sub>
                          <m:r>
                            <m:rPr>
                              <m:brk m:alnAt="23"/>
                            </m:rPr>
                            <a:rPr lang="en-US" b="0" i="1"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𝑛</m:t>
                          </m:r>
                        </m:sup>
                        <m:e>
                          <m:sSub>
                            <m:sSubPr>
                              <m:ctrlPr>
                                <a:rPr lang="en-US" b="0" i="1" smtClean="0">
                                  <a:solidFill>
                                    <a:schemeClr val="tx1"/>
                                  </a:solidFill>
                                  <a:latin typeface="Cambria Math"/>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𝑖</m:t>
                              </m:r>
                            </m:sub>
                          </m:sSub>
                          <m:sSub>
                            <m:sSubPr>
                              <m:ctrlPr>
                                <a:rPr lang="en-US" i="1">
                                  <a:solidFill>
                                    <a:schemeClr val="tx1"/>
                                  </a:solidFill>
                                  <a:latin typeface="Cambria Math"/>
                                </a:rPr>
                              </m:ctrlPr>
                            </m:sSubPr>
                            <m:e>
                              <m:r>
                                <a:rPr lang="en-US" b="0" i="1" smtClean="0">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𝑖</m:t>
                              </m:r>
                            </m:sub>
                          </m:sSub>
                        </m:e>
                      </m:nary>
                    </m:oMath>
                  </m:oMathPara>
                </a14:m>
                <a:endParaRPr lang="en-US" dirty="0" smtClean="0">
                  <a:solidFill>
                    <a:schemeClr val="tx1"/>
                  </a:solidFill>
                </a:endParaRPr>
              </a:p>
              <a:p>
                <a:pPr marL="0" indent="0">
                  <a:buNone/>
                </a:pPr>
                <a:endParaRPr lang="en-US" dirty="0" smtClean="0">
                  <a:solidFill>
                    <a:schemeClr val="tx1"/>
                  </a:solidFill>
                </a:endParaRPr>
              </a:p>
              <a:p>
                <a:r>
                  <a:rPr lang="en-US" dirty="0">
                    <a:solidFill>
                      <a:schemeClr val="tx1"/>
                    </a:solidFill>
                  </a:rPr>
                  <a:t>The expectation operator </a:t>
                </a:r>
                <a:r>
                  <a:rPr lang="en-US" i="1" dirty="0">
                    <a:solidFill>
                      <a:schemeClr val="tx1"/>
                    </a:solidFill>
                  </a:rPr>
                  <a:t>E</a:t>
                </a:r>
                <a:r>
                  <a:rPr lang="en-US" dirty="0">
                    <a:solidFill>
                      <a:schemeClr val="tx1"/>
                    </a:solidFill>
                  </a:rPr>
                  <a:t>[*] is linear. More precisely, given the random variables X</a:t>
                </a:r>
                <a:r>
                  <a:rPr lang="en-US" baseline="-25000" dirty="0">
                    <a:solidFill>
                      <a:schemeClr val="tx1"/>
                    </a:solidFill>
                  </a:rPr>
                  <a:t>1</a:t>
                </a:r>
                <a:r>
                  <a:rPr lang="en-US" dirty="0">
                    <a:solidFill>
                      <a:schemeClr val="tx1"/>
                    </a:solidFill>
                  </a:rPr>
                  <a:t>,X</a:t>
                </a:r>
                <a:r>
                  <a:rPr lang="en-US" baseline="-25000" dirty="0">
                    <a:solidFill>
                      <a:schemeClr val="tx1"/>
                    </a:solidFill>
                  </a:rPr>
                  <a:t>2</a:t>
                </a:r>
                <a:r>
                  <a:rPr lang="en-US" dirty="0">
                    <a:solidFill>
                      <a:schemeClr val="tx1"/>
                    </a:solidFill>
                  </a:rPr>
                  <a:t>,…,</a:t>
                </a:r>
                <a:r>
                  <a:rPr lang="en-US" dirty="0" err="1">
                    <a:solidFill>
                      <a:schemeClr val="tx1"/>
                    </a:solidFill>
                  </a:rPr>
                  <a:t>X</a:t>
                </a:r>
                <a:r>
                  <a:rPr lang="en-US" i="1" baseline="-25000" dirty="0" err="1">
                    <a:solidFill>
                      <a:schemeClr val="tx1"/>
                    </a:solidFill>
                  </a:rPr>
                  <a:t>n</a:t>
                </a:r>
                <a:r>
                  <a:rPr lang="en-US" dirty="0">
                    <a:solidFill>
                      <a:schemeClr val="tx1"/>
                    </a:solidFill>
                  </a:rPr>
                  <a:t>, and the constants c</a:t>
                </a:r>
                <a:r>
                  <a:rPr lang="en-US" baseline="-25000" dirty="0">
                    <a:solidFill>
                      <a:schemeClr val="tx1"/>
                    </a:solidFill>
                  </a:rPr>
                  <a:t>1</a:t>
                </a:r>
                <a:r>
                  <a:rPr lang="en-US" dirty="0">
                    <a:solidFill>
                      <a:schemeClr val="tx1"/>
                    </a:solidFill>
                  </a:rPr>
                  <a:t>,c</a:t>
                </a:r>
                <a:r>
                  <a:rPr lang="en-US" baseline="-25000" dirty="0">
                    <a:solidFill>
                      <a:schemeClr val="tx1"/>
                    </a:solidFill>
                  </a:rPr>
                  <a:t>2</a:t>
                </a:r>
                <a:r>
                  <a:rPr lang="en-US" dirty="0">
                    <a:solidFill>
                      <a:schemeClr val="tx1"/>
                    </a:solidFill>
                  </a:rPr>
                  <a:t>,…,</a:t>
                </a:r>
                <a:r>
                  <a:rPr lang="en-US" dirty="0" err="1">
                    <a:solidFill>
                      <a:schemeClr val="tx1"/>
                    </a:solidFill>
                  </a:rPr>
                  <a:t>c</a:t>
                </a:r>
                <a:r>
                  <a:rPr lang="en-US" i="1" baseline="-25000" dirty="0" err="1">
                    <a:solidFill>
                      <a:schemeClr val="tx1"/>
                    </a:solidFill>
                  </a:rPr>
                  <a:t>n</a:t>
                </a:r>
                <a:r>
                  <a:rPr lang="en-US" dirty="0">
                    <a:solidFill>
                      <a:schemeClr val="tx1"/>
                    </a:solidFill>
                  </a:rPr>
                  <a:t>, we </a:t>
                </a:r>
                <a:r>
                  <a:rPr lang="en-US" dirty="0" smtClean="0">
                    <a:solidFill>
                      <a:schemeClr val="tx1"/>
                    </a:solidFill>
                  </a:rPr>
                  <a:t>have</a:t>
                </a:r>
              </a:p>
              <a:p>
                <a:endParaRPr lang="en-US" dirty="0" smtClean="0">
                  <a:solidFill>
                    <a:schemeClr val="tx1"/>
                  </a:solidFill>
                </a:endParaRPr>
              </a:p>
              <a:p>
                <a:pPr marL="0" indent="0">
                  <a:buNone/>
                </a:pPr>
                <a:r>
                  <a:rPr lang="en-US" dirty="0" smtClean="0">
                    <a:solidFill>
                      <a:schemeClr val="tx1"/>
                    </a:solidFill>
                  </a:rPr>
                  <a:t>				</a:t>
                </a:r>
                <a14:m>
                  <m:oMath xmlns:m="http://schemas.openxmlformats.org/officeDocument/2006/math">
                    <m:r>
                      <a:rPr lang="en-US" i="1">
                        <a:solidFill>
                          <a:schemeClr val="tx1"/>
                        </a:solidFill>
                        <a:latin typeface="Cambria Math" panose="02040503050406030204" pitchFamily="18" charset="0"/>
                      </a:rPr>
                      <m:t>𝐸</m:t>
                    </m:r>
                    <m:d>
                      <m:dPr>
                        <m:begChr m:val="["/>
                        <m:endChr m:val="]"/>
                        <m:ctrlPr>
                          <a:rPr lang="en-US" i="1">
                            <a:solidFill>
                              <a:schemeClr val="tx1"/>
                            </a:solidFill>
                            <a:latin typeface="Cambria Math"/>
                          </a:rPr>
                        </m:ctrlPr>
                      </m:dPr>
                      <m:e>
                        <m:nary>
                          <m:naryPr>
                            <m:chr m:val="∑"/>
                            <m:limLoc m:val="undOvr"/>
                            <m:ctrlPr>
                              <a:rPr lang="en-US" i="1">
                                <a:solidFill>
                                  <a:schemeClr val="tx1"/>
                                </a:solidFill>
                                <a:latin typeface="Cambria Math"/>
                              </a:rPr>
                            </m:ctrlPr>
                          </m:naryPr>
                          <m:sub>
                            <m: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sSub>
                              <m:sSubPr>
                                <m:ctrlPr>
                                  <a:rPr lang="en-US" i="1">
                                    <a:solidFill>
                                      <a:schemeClr val="tx1"/>
                                    </a:solidFill>
                                    <a:latin typeface="Cambria Math"/>
                                  </a:rPr>
                                </m:ctrlPr>
                              </m:sSub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𝑗</m:t>
                                </m:r>
                              </m:sub>
                            </m:sSub>
                          </m:e>
                        </m:nary>
                      </m:e>
                    </m:d>
                    <m:r>
                      <a:rPr lang="en-US" i="1">
                        <a:solidFill>
                          <a:schemeClr val="tx1"/>
                        </a:solidFill>
                        <a:latin typeface="Cambria Math" panose="02040503050406030204" pitchFamily="18" charset="0"/>
                      </a:rPr>
                      <m:t>=</m:t>
                    </m:r>
                    <m:nary>
                      <m:naryPr>
                        <m:chr m:val="∑"/>
                        <m:limLoc m:val="undOvr"/>
                        <m:ctrlPr>
                          <a:rPr lang="en-US" i="1">
                            <a:solidFill>
                              <a:schemeClr val="tx1"/>
                            </a:solidFill>
                            <a:latin typeface="Cambria Math"/>
                          </a:rPr>
                        </m:ctrlPr>
                      </m:naryPr>
                      <m:sub>
                        <m: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𝐸</m:t>
                        </m:r>
                        <m:r>
                          <a:rPr lang="en-US" i="1">
                            <a:solidFill>
                              <a:schemeClr val="tx1"/>
                            </a:solidFill>
                            <a:latin typeface="Cambria Math" panose="02040503050406030204" pitchFamily="18" charset="0"/>
                          </a:rPr>
                          <m:t>[</m:t>
                        </m:r>
                      </m:e>
                    </m:nary>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𝑗</m:t>
                        </m:r>
                      </m:sub>
                    </m:sSub>
                  </m:oMath>
                </a14:m>
                <a:r>
                  <a:rPr lang="en-US" dirty="0" smtClean="0">
                    <a:solidFill>
                      <a:schemeClr val="tx1"/>
                    </a:solidFill>
                  </a:rPr>
                  <a:t>]</a:t>
                </a:r>
                <a:r>
                  <a:rPr lang="en-US" dirty="0">
                    <a:solidFill>
                      <a:schemeClr val="tx1"/>
                    </a:solidFill>
                  </a:rPr>
                  <a:t> </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298051" cy="4657443"/>
              </a:xfrm>
              <a:blipFill rotWithShape="0">
                <a:blip r:embed="rId2" cstate="print"/>
                <a:stretch>
                  <a:fillRect l="-432" t="-1046" b="-1699"/>
                </a:stretch>
              </a:blipFill>
            </p:spPr>
            <p:txBody>
              <a:bodyPr/>
              <a:lstStyle/>
              <a:p>
                <a:r>
                  <a:rPr lang="en-US">
                    <a:noFill/>
                  </a:rPr>
                  <a:t> </a:t>
                </a:r>
              </a:p>
            </p:txBody>
          </p:sp>
        </mc:Fallback>
      </mc:AlternateContent>
    </p:spTree>
    <p:extLst>
      <p:ext uri="{BB962C8B-B14F-4D97-AF65-F5344CB8AC3E}">
        <p14:creationId xmlns:p14="http://schemas.microsoft.com/office/powerpoint/2010/main" val="571255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Variance and Standard </a:t>
            </a:r>
            <a:r>
              <a:rPr lang="en-US" b="1" dirty="0" smtClean="0"/>
              <a:t>Deviation</a:t>
            </a:r>
            <a:endParaRPr lang="en-US" b="1" dirty="0"/>
          </a:p>
        </p:txBody>
      </p:sp>
      <p:sp>
        <p:nvSpPr>
          <p:cNvPr id="3" name="Content Placeholder 2"/>
          <p:cNvSpPr>
            <a:spLocks noGrp="1"/>
          </p:cNvSpPr>
          <p:nvPr>
            <p:ph sz="quarter" idx="1"/>
          </p:nvPr>
        </p:nvSpPr>
        <p:spPr/>
        <p:txBody>
          <a:bodyPr>
            <a:normAutofit/>
          </a:bodyPr>
          <a:lstStyle/>
          <a:p>
            <a:r>
              <a:rPr lang="en-US" dirty="0"/>
              <a:t>Variance </a:t>
            </a:r>
            <a:r>
              <a:rPr lang="en-US" dirty="0">
                <a:sym typeface="Symbol" panose="05050102010706020507" pitchFamily="18" charset="2"/>
              </a:rPr>
              <a:t></a:t>
            </a:r>
            <a:r>
              <a:rPr lang="en-US" baseline="30000" dirty="0"/>
              <a:t>2 </a:t>
            </a:r>
            <a:r>
              <a:rPr lang="en-US" dirty="0"/>
              <a:t>is a measure of the dispersion (degree of spread) of the values in a data set. In a finance setting, variance is also used as an indicator of risk. </a:t>
            </a:r>
            <a:endParaRPr lang="en-US" dirty="0" smtClean="0"/>
          </a:p>
          <a:p>
            <a:endParaRPr lang="en-US" dirty="0" smtClean="0"/>
          </a:p>
          <a:p>
            <a:endParaRPr lang="en-US" dirty="0" smtClean="0"/>
          </a:p>
          <a:p>
            <a:pPr marL="0" indent="0">
              <a:buNone/>
            </a:pPr>
            <a:r>
              <a:rPr lang="en-US" sz="2500" dirty="0" smtClean="0"/>
              <a:t>In </a:t>
            </a:r>
            <a:r>
              <a:rPr lang="en-US" sz="2500" dirty="0"/>
              <a:t>the event that we have a random variable </a:t>
            </a:r>
            <a:r>
              <a:rPr lang="en-US" sz="2500" i="1" dirty="0"/>
              <a:t>X</a:t>
            </a:r>
            <a:r>
              <a:rPr lang="en-US" sz="2500" dirty="0"/>
              <a:t>, </a:t>
            </a:r>
            <a:endParaRPr lang="en-US" sz="2500" dirty="0" smtClean="0"/>
          </a:p>
          <a:p>
            <a:endParaRPr lang="en-US" dirty="0" smtClean="0"/>
          </a:p>
          <a:p>
            <a:endParaRPr lang="en-US" dirty="0"/>
          </a:p>
          <a:p>
            <a:r>
              <a:rPr lang="en-US" dirty="0"/>
              <a:t>The </a:t>
            </a:r>
            <a:r>
              <a:rPr lang="en-US" i="1" dirty="0"/>
              <a:t>standard deviation</a:t>
            </a:r>
            <a:r>
              <a:rPr lang="en-US" dirty="0"/>
              <a:t> </a:t>
            </a:r>
            <a:r>
              <a:rPr lang="en-US" dirty="0">
                <a:sym typeface="Symbol" panose="05050102010706020507" pitchFamily="18" charset="2"/>
              </a:rPr>
              <a:t></a:t>
            </a:r>
            <a:r>
              <a:rPr lang="en-US" dirty="0"/>
              <a:t> is simply the square root of variance. </a:t>
            </a:r>
          </a:p>
        </p:txBody>
      </p:sp>
      <p:graphicFrame>
        <p:nvGraphicFramePr>
          <p:cNvPr id="6" name="Object 5"/>
          <p:cNvGraphicFramePr>
            <a:graphicFrameLocks noChangeAspect="1"/>
          </p:cNvGraphicFramePr>
          <p:nvPr>
            <p:extLst>
              <p:ext uri="{D42A27DB-BD31-4B8C-83A1-F6EECF244321}">
                <p14:modId xmlns:p14="http://schemas.microsoft.com/office/powerpoint/2010/main" val="1615586609"/>
              </p:ext>
            </p:extLst>
          </p:nvPr>
        </p:nvGraphicFramePr>
        <p:xfrm>
          <a:off x="4041790" y="2676834"/>
          <a:ext cx="4021393" cy="1124922"/>
        </p:xfrm>
        <a:graphic>
          <a:graphicData uri="http://schemas.openxmlformats.org/presentationml/2006/ole">
            <mc:AlternateContent xmlns:mc="http://schemas.openxmlformats.org/markup-compatibility/2006">
              <mc:Choice xmlns:v="urn:schemas-microsoft-com:vml" Requires="v">
                <p:oleObj spid="_x0000_s1238" name="Equation" r:id="rId3" imgW="1981200" imgH="609600" progId="Equation.3">
                  <p:embed/>
                </p:oleObj>
              </mc:Choice>
              <mc:Fallback>
                <p:oleObj name="Equation" r:id="rId3" imgW="1981200" imgH="609600" progId="Equation.3">
                  <p:embed/>
                  <p:pic>
                    <p:nvPicPr>
                      <p:cNvPr id="0" name="Picture 2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790" y="2676834"/>
                        <a:ext cx="4021393" cy="11249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75488427"/>
              </p:ext>
            </p:extLst>
          </p:nvPr>
        </p:nvGraphicFramePr>
        <p:xfrm>
          <a:off x="3426950" y="4422215"/>
          <a:ext cx="5251075" cy="493913"/>
        </p:xfrm>
        <a:graphic>
          <a:graphicData uri="http://schemas.openxmlformats.org/presentationml/2006/ole">
            <mc:AlternateContent xmlns:mc="http://schemas.openxmlformats.org/markup-compatibility/2006">
              <mc:Choice xmlns:v="urn:schemas-microsoft-com:vml" Requires="v">
                <p:oleObj spid="_x0000_s1239" name="Equation" r:id="rId5" imgW="2565400" imgH="241300" progId="Equation.3">
                  <p:embed/>
                </p:oleObj>
              </mc:Choice>
              <mc:Fallback>
                <p:oleObj name="Equation" r:id="rId5" imgW="2565400" imgH="241300" progId="Equation.3">
                  <p:embed/>
                  <p:pic>
                    <p:nvPicPr>
                      <p:cNvPr id="0" name="Picture 2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6950" y="4422215"/>
                        <a:ext cx="5251075" cy="49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0370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i="1" dirty="0" smtClean="0"/>
              <a:t>Illustration:</a:t>
            </a:r>
            <a:br>
              <a:rPr lang="en-US" b="1" i="1" dirty="0" smtClean="0"/>
            </a:br>
            <a:r>
              <a:rPr lang="en-US" b="1" i="1" dirty="0"/>
              <a:t>Expected Value, Variance and Standard </a:t>
            </a:r>
            <a:r>
              <a:rPr lang="en-US" b="1" i="1" dirty="0" smtClean="0"/>
              <a:t>Deviation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smtClean="0"/>
                  <a:t>Consider again the stock price example: </a:t>
                </a:r>
              </a:p>
              <a:p>
                <a:pPr marL="0" indent="0">
                  <a:buNone/>
                </a:pPr>
                <a:r>
                  <a:rPr lang="en-US" i="1" dirty="0" smtClean="0"/>
                  <a:t>P(X=30</a:t>
                </a:r>
                <a:r>
                  <a:rPr lang="en-US" i="1" dirty="0"/>
                  <a:t>)=P({</a:t>
                </a:r>
                <a:r>
                  <a:rPr lang="en-US" i="1" dirty="0" err="1"/>
                  <a:t>uu</a:t>
                </a:r>
                <a:r>
                  <a:rPr lang="en-US" i="1" dirty="0"/>
                  <a:t>})=.25, </a:t>
                </a:r>
                <a:r>
                  <a:rPr lang="en-US" i="1" dirty="0" smtClean="0"/>
                  <a:t> P(X=20</a:t>
                </a:r>
                <a:r>
                  <a:rPr lang="en-US" i="1" dirty="0"/>
                  <a:t>)=P({</a:t>
                </a:r>
                <a:r>
                  <a:rPr lang="en-US" i="1" dirty="0" err="1"/>
                  <a:t>ud,du</a:t>
                </a:r>
                <a:r>
                  <a:rPr lang="en-US" i="1" dirty="0"/>
                  <a:t>})=.5, </a:t>
                </a:r>
                <a:r>
                  <a:rPr lang="en-US" i="1" dirty="0" smtClean="0"/>
                  <a:t> </a:t>
                </a:r>
                <a:r>
                  <a:rPr lang="en-US" dirty="0" smtClean="0"/>
                  <a:t>and </a:t>
                </a:r>
                <a:r>
                  <a:rPr lang="en-US" i="1" dirty="0"/>
                  <a:t>P(X=10)=P({</a:t>
                </a:r>
                <a:r>
                  <a:rPr lang="en-US" i="1" dirty="0" err="1"/>
                  <a:t>dd</a:t>
                </a:r>
                <a:r>
                  <a:rPr lang="en-US" i="1" dirty="0"/>
                  <a:t>})=.25. </a:t>
                </a:r>
                <a:endParaRPr lang="en-US" i="1" dirty="0" smtClean="0"/>
              </a:p>
              <a:p>
                <a:pPr marL="0" indent="0">
                  <a:buNone/>
                </a:pPr>
                <a:endParaRPr lang="en-US" i="1" dirty="0"/>
              </a:p>
              <a:p>
                <a:pPr marL="0" indent="0">
                  <a:buNone/>
                </a:pPr>
                <a:r>
                  <a:rPr lang="en-US" dirty="0"/>
                  <a:t>The expected value of the stock price is:</a:t>
                </a:r>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r>
                          <a:rPr lang="en-US" i="1">
                            <a:latin typeface="Cambria Math" panose="02040503050406030204" pitchFamily="18" charset="0"/>
                          </a:rPr>
                          <m:t>𝑋</m:t>
                        </m:r>
                      </m:e>
                    </m:d>
                    <m:r>
                      <a:rPr lang="en-US" i="1">
                        <a:latin typeface="Cambria Math" panose="02040503050406030204" pitchFamily="18" charset="0"/>
                      </a:rPr>
                      <m:t>=</m:t>
                    </m:r>
                    <m:nary>
                      <m:naryPr>
                        <m:chr m:val="∑"/>
                        <m:limLoc m:val="undOvr"/>
                        <m:subHide m:val="on"/>
                        <m:supHide m:val="on"/>
                        <m:ctrlPr>
                          <a:rPr lang="en-US" i="1">
                            <a:latin typeface="Cambria Math"/>
                          </a:rPr>
                        </m:ctrlPr>
                      </m:naryPr>
                      <m:sub/>
                      <m:sup/>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𝑖</m:t>
                            </m:r>
                          </m:sub>
                        </m:sSub>
                      </m:e>
                    </m:nary>
                    <m:r>
                      <a:rPr lang="en-US" i="1">
                        <a:latin typeface="Cambria Math" panose="02040503050406030204" pitchFamily="18" charset="0"/>
                      </a:rPr>
                      <m:t>=30</m:t>
                    </m:r>
                    <m:d>
                      <m:dPr>
                        <m:ctrlPr>
                          <a:rPr lang="en-US" i="1">
                            <a:latin typeface="Cambria Math"/>
                          </a:rPr>
                        </m:ctrlPr>
                      </m:dPr>
                      <m:e>
                        <m:r>
                          <a:rPr lang="en-US" i="1">
                            <a:latin typeface="Cambria Math" panose="02040503050406030204" pitchFamily="18" charset="0"/>
                          </a:rPr>
                          <m:t>.25</m:t>
                        </m:r>
                      </m:e>
                    </m:d>
                    <m:r>
                      <a:rPr lang="en-US" i="1">
                        <a:latin typeface="Cambria Math" panose="02040503050406030204" pitchFamily="18" charset="0"/>
                      </a:rPr>
                      <m:t>+20</m:t>
                    </m:r>
                    <m:d>
                      <m:dPr>
                        <m:ctrlPr>
                          <a:rPr lang="en-US" i="1">
                            <a:latin typeface="Cambria Math"/>
                          </a:rPr>
                        </m:ctrlPr>
                      </m:dPr>
                      <m:e>
                        <m:r>
                          <a:rPr lang="en-US" i="1">
                            <a:latin typeface="Cambria Math" panose="02040503050406030204" pitchFamily="18" charset="0"/>
                          </a:rPr>
                          <m:t>.5</m:t>
                        </m:r>
                      </m:e>
                    </m:d>
                    <m:r>
                      <a:rPr lang="en-US" i="1">
                        <a:latin typeface="Cambria Math" panose="02040503050406030204" pitchFamily="18" charset="0"/>
                      </a:rPr>
                      <m:t>+10</m:t>
                    </m:r>
                    <m:d>
                      <m:dPr>
                        <m:ctrlPr>
                          <a:rPr lang="en-US" i="1">
                            <a:latin typeface="Cambria Math"/>
                          </a:rPr>
                        </m:ctrlPr>
                      </m:dPr>
                      <m:e>
                        <m:r>
                          <a:rPr lang="en-US" i="1">
                            <a:latin typeface="Cambria Math" panose="02040503050406030204" pitchFamily="18" charset="0"/>
                          </a:rPr>
                          <m:t>.25</m:t>
                        </m:r>
                      </m:e>
                    </m:d>
                    <m:r>
                      <a:rPr lang="en-US" i="1">
                        <a:latin typeface="Cambria Math" panose="02040503050406030204" pitchFamily="18" charset="0"/>
                      </a:rPr>
                      <m:t>=20.</m:t>
                    </m:r>
                  </m:oMath>
                </a14:m>
                <a:r>
                  <a:rPr lang="en-US" dirty="0"/>
                  <a:t> </a:t>
                </a:r>
                <a:r>
                  <a:rPr lang="en-US" b="1" dirty="0"/>
                  <a:t>	</a:t>
                </a:r>
                <a:endParaRPr lang="en-US" dirty="0"/>
              </a:p>
              <a:p>
                <a:pPr marL="0" indent="0">
                  <a:buNone/>
                </a:pPr>
                <a:r>
                  <a:rPr lang="en-US" b="1" dirty="0"/>
                  <a:t> </a:t>
                </a:r>
                <a:endParaRPr lang="en-US" dirty="0"/>
              </a:p>
              <a:p>
                <a:pPr marL="0" indent="0">
                  <a:buNone/>
                </a:pPr>
                <a:r>
                  <a:rPr lang="en-US" dirty="0"/>
                  <a:t>The variance of the stock price is:</a:t>
                </a:r>
              </a:p>
              <a:p>
                <a:pPr marL="0" indent="0">
                  <a:buNone/>
                </a:pPr>
                <a:r>
                  <a:rPr lang="en-US" dirty="0" smtClean="0"/>
                  <a:t>	      </a:t>
                </a:r>
                <a14:m>
                  <m:oMath xmlns:m="http://schemas.openxmlformats.org/officeDocument/2006/math">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a:rPr>
                        </m:ctrlPr>
                      </m:dPr>
                      <m:e>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e>
                    </m:d>
                  </m:oMath>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(30−20)</m:t>
                        </m:r>
                      </m:e>
                      <m:sup>
                        <m:r>
                          <a:rPr lang="en-US" i="1">
                            <a:latin typeface="Cambria Math" panose="02040503050406030204" pitchFamily="18" charset="0"/>
                          </a:rPr>
                          <m:t>2</m:t>
                        </m:r>
                      </m:sup>
                    </m:sSup>
                    <m:d>
                      <m:dPr>
                        <m:ctrlPr>
                          <a:rPr lang="en-US" i="1">
                            <a:latin typeface="Cambria Math"/>
                          </a:rPr>
                        </m:ctrlPr>
                      </m:dPr>
                      <m:e>
                        <m:r>
                          <a:rPr lang="en-US" i="1">
                            <a:latin typeface="Cambria Math" panose="02040503050406030204" pitchFamily="18" charset="0"/>
                          </a:rPr>
                          <m:t>.25</m:t>
                        </m:r>
                      </m:e>
                    </m:d>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(20−20)</m:t>
                        </m:r>
                      </m:e>
                      <m:sup>
                        <m:r>
                          <a:rPr lang="en-US" i="1">
                            <a:latin typeface="Cambria Math" panose="02040503050406030204" pitchFamily="18" charset="0"/>
                          </a:rPr>
                          <m:t>2</m:t>
                        </m:r>
                      </m:sup>
                    </m:sSup>
                    <m:d>
                      <m:dPr>
                        <m:ctrlPr>
                          <a:rPr lang="en-US" i="1">
                            <a:latin typeface="Cambria Math"/>
                          </a:rPr>
                        </m:ctrlPr>
                      </m:dPr>
                      <m:e>
                        <m:r>
                          <a:rPr lang="en-US" i="1">
                            <a:latin typeface="Cambria Math" panose="02040503050406030204" pitchFamily="18" charset="0"/>
                          </a:rPr>
                          <m:t>.5</m:t>
                        </m:r>
                      </m:e>
                    </m:d>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(10−20)</m:t>
                        </m:r>
                      </m:e>
                      <m:sup>
                        <m:r>
                          <a:rPr lang="en-US" i="1">
                            <a:latin typeface="Cambria Math" panose="02040503050406030204" pitchFamily="18" charset="0"/>
                          </a:rPr>
                          <m:t>2</m:t>
                        </m:r>
                      </m:sup>
                    </m:sSup>
                    <m:d>
                      <m:dPr>
                        <m:ctrlPr>
                          <a:rPr lang="en-US" i="1">
                            <a:latin typeface="Cambria Math"/>
                          </a:rPr>
                        </m:ctrlPr>
                      </m:dPr>
                      <m:e>
                        <m:r>
                          <a:rPr lang="en-US" i="1">
                            <a:latin typeface="Cambria Math" panose="02040503050406030204" pitchFamily="18" charset="0"/>
                          </a:rPr>
                          <m:t>.25</m:t>
                        </m:r>
                      </m:e>
                    </m:d>
                    <m:r>
                      <a:rPr lang="en-US" i="1">
                        <a:latin typeface="Cambria Math" panose="02040503050406030204" pitchFamily="18" charset="0"/>
                      </a:rPr>
                      <m:t>=50.</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val="1793110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Covariance</a:t>
            </a:r>
            <a:endParaRPr lang="en-US" dirty="0"/>
          </a:p>
        </p:txBody>
      </p:sp>
      <p:sp>
        <p:nvSpPr>
          <p:cNvPr id="3" name="Content Placeholder 2"/>
          <p:cNvSpPr>
            <a:spLocks noGrp="1"/>
          </p:cNvSpPr>
          <p:nvPr>
            <p:ph sz="quarter" idx="1"/>
          </p:nvPr>
        </p:nvSpPr>
        <p:spPr/>
        <p:txBody>
          <a:bodyPr/>
          <a:lstStyle/>
          <a:p>
            <a:pPr marL="0" indent="0">
              <a:buNone/>
            </a:pPr>
            <a:r>
              <a:rPr lang="en-US" dirty="0"/>
              <a:t>Covariance measures the mutual variability of outcomes selected from each set; that is, covariance measures the variability in one data set relative to variability in the second data set, where variables are selected one at a time from each data set and paired</a:t>
            </a:r>
            <a:r>
              <a:rPr lang="en-US" dirty="0" smtClean="0"/>
              <a:t>.</a:t>
            </a:r>
          </a:p>
          <a:p>
            <a:pPr marL="0" indent="0">
              <a:buNone/>
            </a:pPr>
            <a:endParaRPr lang="en-US" dirty="0" smtClean="0"/>
          </a:p>
          <a:p>
            <a:pPr marL="0" indent="0">
              <a:buNone/>
            </a:pPr>
            <a:r>
              <a:rPr lang="en-US" dirty="0"/>
              <a:t>The </a:t>
            </a:r>
            <a:r>
              <a:rPr lang="en-US" i="1" dirty="0"/>
              <a:t>covariance</a:t>
            </a:r>
            <a:r>
              <a:rPr lang="en-US" dirty="0"/>
              <a:t> between </a:t>
            </a:r>
            <a:r>
              <a:rPr lang="en-US" dirty="0" smtClean="0"/>
              <a:t>random </a:t>
            </a:r>
            <a:r>
              <a:rPr lang="en-US" dirty="0"/>
              <a:t>variables X and Y </a:t>
            </a:r>
            <a:r>
              <a:rPr lang="en-US" dirty="0" smtClean="0"/>
              <a:t>is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72014553"/>
              </p:ext>
            </p:extLst>
          </p:nvPr>
        </p:nvGraphicFramePr>
        <p:xfrm>
          <a:off x="2605549" y="4432480"/>
          <a:ext cx="7688825" cy="552476"/>
        </p:xfrm>
        <a:graphic>
          <a:graphicData uri="http://schemas.openxmlformats.org/presentationml/2006/ole">
            <mc:AlternateContent xmlns:mc="http://schemas.openxmlformats.org/markup-compatibility/2006">
              <mc:Choice xmlns:v="urn:schemas-microsoft-com:vml" Requires="v">
                <p:oleObj spid="_x0000_s2145" name="Equation" r:id="rId3" imgW="3378200" imgH="241300" progId="Equation.3">
                  <p:embed/>
                </p:oleObj>
              </mc:Choice>
              <mc:Fallback>
                <p:oleObj name="Equation" r:id="rId3" imgW="3378200" imgH="241300" progId="Equation.3">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549" y="4432480"/>
                        <a:ext cx="7688825" cy="5524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27800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Risk In Finance?</a:t>
            </a:r>
            <a:endParaRPr lang="en-US" dirty="0"/>
          </a:p>
        </p:txBody>
      </p:sp>
      <p:sp>
        <p:nvSpPr>
          <p:cNvPr id="3" name="Content Placeholder 2"/>
          <p:cNvSpPr>
            <a:spLocks noGrp="1"/>
          </p:cNvSpPr>
          <p:nvPr>
            <p:ph sz="quarter" idx="1"/>
          </p:nvPr>
        </p:nvSpPr>
        <p:spPr>
          <a:xfrm>
            <a:off x="402336" y="1527048"/>
            <a:ext cx="11338560" cy="4572000"/>
          </a:xfrm>
        </p:spPr>
        <p:txBody>
          <a:bodyPr>
            <a:normAutofit/>
          </a:bodyPr>
          <a:lstStyle/>
          <a:p>
            <a:pPr marL="0" indent="0">
              <a:buNone/>
            </a:pPr>
            <a:r>
              <a:rPr lang="en-US" dirty="0" smtClean="0"/>
              <a:t>Risk </a:t>
            </a:r>
            <a:r>
              <a:rPr lang="en-US" dirty="0"/>
              <a:t>can refer </a:t>
            </a:r>
            <a:r>
              <a:rPr lang="en-US" dirty="0" smtClean="0"/>
              <a:t>to</a:t>
            </a:r>
          </a:p>
          <a:p>
            <a:pPr marL="514350" indent="-514350">
              <a:buFont typeface="+mj-lt"/>
              <a:buAutoNum type="arabicPeriod"/>
            </a:pPr>
            <a:r>
              <a:rPr lang="en-US" dirty="0" smtClean="0"/>
              <a:t>Uncertainty,</a:t>
            </a:r>
            <a:endParaRPr lang="en-US" dirty="0"/>
          </a:p>
          <a:p>
            <a:pPr marL="514350" indent="-514350">
              <a:buFont typeface="+mj-lt"/>
              <a:buAutoNum type="arabicPeriod"/>
            </a:pPr>
            <a:r>
              <a:rPr lang="en-US" dirty="0" smtClean="0"/>
              <a:t>Volatility,</a:t>
            </a:r>
          </a:p>
          <a:p>
            <a:pPr marL="514350" indent="-514350">
              <a:buFont typeface="+mj-lt"/>
              <a:buAutoNum type="arabicPeriod"/>
            </a:pPr>
            <a:r>
              <a:rPr lang="en-US" dirty="0" smtClean="0"/>
              <a:t>Bad </a:t>
            </a:r>
            <a:r>
              <a:rPr lang="en-US" dirty="0"/>
              <a:t>outcomes (e.g., bankruptcy), </a:t>
            </a:r>
            <a:endParaRPr lang="en-US" dirty="0" smtClean="0"/>
          </a:p>
          <a:p>
            <a:pPr marL="514350" indent="-514350">
              <a:buFont typeface="+mj-lt"/>
              <a:buAutoNum type="arabicPeriod"/>
            </a:pPr>
            <a:r>
              <a:rPr lang="en-US" dirty="0"/>
              <a:t>P</a:t>
            </a:r>
            <a:r>
              <a:rPr lang="en-US" dirty="0" smtClean="0"/>
              <a:t>robability </a:t>
            </a:r>
            <a:r>
              <a:rPr lang="en-US" dirty="0"/>
              <a:t>of bad outcomes, </a:t>
            </a:r>
            <a:endParaRPr lang="en-US" dirty="0" smtClean="0"/>
          </a:p>
          <a:p>
            <a:pPr marL="514350" indent="-514350">
              <a:buFont typeface="+mj-lt"/>
              <a:buAutoNum type="arabicPeriod"/>
            </a:pPr>
            <a:r>
              <a:rPr lang="en-US" dirty="0" smtClean="0"/>
              <a:t>Extent </a:t>
            </a:r>
            <a:r>
              <a:rPr lang="en-US" dirty="0"/>
              <a:t>of bad </a:t>
            </a:r>
            <a:r>
              <a:rPr lang="en-US" dirty="0" smtClean="0"/>
              <a:t>outcomes,</a:t>
            </a:r>
          </a:p>
          <a:p>
            <a:pPr marL="514350" indent="-514350">
              <a:buFont typeface="+mj-lt"/>
              <a:buAutoNum type="arabicPeriod"/>
            </a:pPr>
            <a:r>
              <a:rPr lang="en-US" dirty="0"/>
              <a:t>C</a:t>
            </a:r>
            <a:r>
              <a:rPr lang="en-US" dirty="0" smtClean="0"/>
              <a:t>ertainty </a:t>
            </a:r>
            <a:r>
              <a:rPr lang="en-US" dirty="0"/>
              <a:t>of bad outcomes, etc</a:t>
            </a:r>
            <a:r>
              <a:rPr lang="en-US" dirty="0" smtClean="0"/>
              <a:t>.</a:t>
            </a:r>
          </a:p>
          <a:p>
            <a:endParaRPr lang="en-US" sz="2800" dirty="0">
              <a:solidFill>
                <a:sysClr val="windowText" lastClr="000000">
                  <a:hueOff val="0"/>
                  <a:satOff val="0"/>
                  <a:lumOff val="0"/>
                  <a:alphaOff val="0"/>
                </a:sysClr>
              </a:solidFill>
              <a:latin typeface="Calibri"/>
            </a:endParaRPr>
          </a:p>
        </p:txBody>
      </p:sp>
    </p:spTree>
    <p:extLst>
      <p:ext uri="{BB962C8B-B14F-4D97-AF65-F5344CB8AC3E}">
        <p14:creationId xmlns:p14="http://schemas.microsoft.com/office/powerpoint/2010/main" val="2315312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Covariance </a:t>
            </a:r>
            <a:r>
              <a:rPr lang="en-US" sz="2500" dirty="0" smtClean="0"/>
              <a:t>(continued)</a:t>
            </a:r>
            <a:endParaRPr lang="en-US" sz="2500" dirty="0"/>
          </a:p>
        </p:txBody>
      </p:sp>
      <p:sp>
        <p:nvSpPr>
          <p:cNvPr id="3" name="Content Placeholder 2"/>
          <p:cNvSpPr>
            <a:spLocks noGrp="1"/>
          </p:cNvSpPr>
          <p:nvPr>
            <p:ph sz="quarter" idx="1"/>
          </p:nvPr>
        </p:nvSpPr>
        <p:spPr/>
        <p:txBody>
          <a:bodyPr/>
          <a:lstStyle/>
          <a:p>
            <a:pPr marL="0" indent="0">
              <a:buNone/>
            </a:pPr>
            <a:r>
              <a:rPr lang="en-US" sz="2800" b="1" dirty="0" smtClean="0"/>
              <a:t>Interpretations of Covariance: </a:t>
            </a:r>
          </a:p>
          <a:p>
            <a:pPr marL="514350" indent="-514350">
              <a:buFont typeface="+mj-lt"/>
              <a:buAutoNum type="arabicPeriod"/>
            </a:pPr>
            <a:r>
              <a:rPr lang="en-US" sz="2800" dirty="0" smtClean="0"/>
              <a:t>The </a:t>
            </a:r>
            <a:r>
              <a:rPr lang="en-US" sz="2800" dirty="0"/>
              <a:t>sign associated with the covariance indicates whether the relationship associated with the random variables are direct (positive sign) or inverse (negative sign). </a:t>
            </a:r>
            <a:endParaRPr lang="en-US" sz="2800" dirty="0" smtClean="0"/>
          </a:p>
          <a:p>
            <a:pPr marL="514350" indent="-514350">
              <a:buFont typeface="+mj-lt"/>
              <a:buAutoNum type="arabicPeriod"/>
            </a:pPr>
            <a:r>
              <a:rPr lang="en-US" sz="2800" dirty="0" smtClean="0"/>
              <a:t>If </a:t>
            </a:r>
            <a:r>
              <a:rPr lang="en-US" sz="2800" dirty="0"/>
              <a:t>data sets are unrelated, the covariance is zero</a:t>
            </a:r>
          </a:p>
          <a:p>
            <a:endParaRPr lang="en-US" dirty="0"/>
          </a:p>
        </p:txBody>
      </p:sp>
    </p:spTree>
    <p:extLst>
      <p:ext uri="{BB962C8B-B14F-4D97-AF65-F5344CB8AC3E}">
        <p14:creationId xmlns:p14="http://schemas.microsoft.com/office/powerpoint/2010/main" val="3786190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t>
            </a:r>
            <a:r>
              <a:rPr lang="en-US" b="1" dirty="0" smtClean="0"/>
              <a:t>oefficient </a:t>
            </a:r>
            <a:r>
              <a:rPr lang="en-US" b="1" dirty="0"/>
              <a:t>O</a:t>
            </a:r>
            <a:r>
              <a:rPr lang="en-US" b="1" dirty="0" smtClean="0"/>
              <a:t>f Correlation</a:t>
            </a:r>
            <a:endParaRPr lang="en-US" b="1" dirty="0"/>
          </a:p>
        </p:txBody>
      </p:sp>
      <p:sp>
        <p:nvSpPr>
          <p:cNvPr id="3" name="Content Placeholder 2"/>
          <p:cNvSpPr>
            <a:spLocks noGrp="1"/>
          </p:cNvSpPr>
          <p:nvPr>
            <p:ph sz="quarter" idx="1"/>
          </p:nvPr>
        </p:nvSpPr>
        <p:spPr>
          <a:xfrm>
            <a:off x="402336" y="1536880"/>
            <a:ext cx="11338560" cy="4572000"/>
          </a:xfrm>
        </p:spPr>
        <p:txBody>
          <a:bodyPr/>
          <a:lstStyle/>
          <a:p>
            <a:pPr marL="0" indent="0">
              <a:buNone/>
            </a:pPr>
            <a:r>
              <a:rPr lang="en-US" i="1" dirty="0"/>
              <a:t>C</a:t>
            </a:r>
            <a:r>
              <a:rPr lang="en-US" i="1" dirty="0" smtClean="0"/>
              <a:t>oefficient </a:t>
            </a:r>
            <a:r>
              <a:rPr lang="en-US" i="1" dirty="0"/>
              <a:t>of </a:t>
            </a:r>
            <a:r>
              <a:rPr lang="en-US" i="1" dirty="0" smtClean="0"/>
              <a:t>Correlation</a:t>
            </a:r>
            <a:r>
              <a:rPr lang="en-US" dirty="0" smtClean="0"/>
              <a:t> </a:t>
            </a:r>
            <a:r>
              <a:rPr lang="en-US" i="1" dirty="0">
                <a:sym typeface="Symbol" panose="05050102010706020507" pitchFamily="18" charset="2"/>
              </a:rPr>
              <a:t></a:t>
            </a:r>
            <a:r>
              <a:rPr lang="en-US" baseline="-25000" dirty="0" smtClean="0"/>
              <a:t>X,Y</a:t>
            </a:r>
          </a:p>
          <a:p>
            <a:pPr marL="0" indent="0">
              <a:buNone/>
            </a:pPr>
            <a:endParaRPr lang="en-US" baseline="-25000" dirty="0"/>
          </a:p>
          <a:p>
            <a:pPr marL="0" indent="0">
              <a:buNone/>
            </a:pPr>
            <a:endParaRPr lang="en-US" baseline="-25000" dirty="0" smtClean="0"/>
          </a:p>
          <a:p>
            <a:pPr marL="0" indent="0">
              <a:buNone/>
            </a:pPr>
            <a:endParaRPr lang="en-US" baseline="-25000" dirty="0"/>
          </a:p>
          <a:p>
            <a:pPr marL="0" indent="0">
              <a:buNone/>
            </a:pPr>
            <a:endParaRPr lang="en-US" baseline="-25000" dirty="0" smtClean="0"/>
          </a:p>
          <a:p>
            <a:pPr marL="0" indent="0">
              <a:buNone/>
            </a:pPr>
            <a:endParaRPr lang="en-US" baseline="-25000" dirty="0"/>
          </a:p>
          <a:p>
            <a:pPr marL="0" indent="0">
              <a:buNone/>
            </a:pPr>
            <a:endParaRPr lang="en-US" baseline="-25000" dirty="0" smtClean="0"/>
          </a:p>
          <a:p>
            <a:pPr marL="0" indent="0">
              <a:buNone/>
            </a:pPr>
            <a:endParaRPr lang="en-US" baseline="-25000" dirty="0"/>
          </a:p>
          <a:p>
            <a:pPr marL="0" indent="0">
              <a:buNone/>
            </a:pPr>
            <a:endParaRPr lang="en-US" i="1" baseline="-25000" dirty="0" smtClean="0"/>
          </a:p>
          <a:p>
            <a:pPr marL="0" indent="0">
              <a:buNone/>
            </a:pPr>
            <a:r>
              <a:rPr lang="en-US" i="1" dirty="0" smtClean="0"/>
              <a:t>Note:  Correlation </a:t>
            </a:r>
            <a:r>
              <a:rPr lang="en-US" i="1" dirty="0"/>
              <a:t>coefficients will always range between -1 and +1. </a:t>
            </a:r>
            <a:endParaRPr lang="en-US" i="1" baseline="-25000" dirty="0" smtClean="0"/>
          </a:p>
          <a:p>
            <a:endParaRPr lang="en-US" baseline="-250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90723730"/>
              </p:ext>
            </p:extLst>
          </p:nvPr>
        </p:nvGraphicFramePr>
        <p:xfrm>
          <a:off x="2635045" y="2566219"/>
          <a:ext cx="6479458" cy="1115194"/>
        </p:xfrm>
        <a:graphic>
          <a:graphicData uri="http://schemas.openxmlformats.org/presentationml/2006/ole">
            <mc:AlternateContent xmlns:mc="http://schemas.openxmlformats.org/markup-compatibility/2006">
              <mc:Choice xmlns:v="urn:schemas-microsoft-com:vml" Requires="v">
                <p:oleObj spid="_x0000_s3169" name="Equation" r:id="rId3" imgW="3327400" imgH="508000" progId="Equation.3">
                  <p:embed/>
                </p:oleObj>
              </mc:Choice>
              <mc:Fallback>
                <p:oleObj name="Equation" r:id="rId3" imgW="3327400" imgH="508000" progId="Equation.3">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045" y="2566219"/>
                        <a:ext cx="6479458" cy="1115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11654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Coefficient of </a:t>
            </a:r>
            <a:r>
              <a:rPr lang="en-US" b="1" dirty="0" smtClean="0"/>
              <a:t>Correlation </a:t>
            </a:r>
            <a:r>
              <a:rPr lang="en-US" sz="2500" b="1" dirty="0" smtClean="0"/>
              <a:t>(continued)</a:t>
            </a:r>
            <a:endParaRPr lang="en-US" sz="2500" dirty="0"/>
          </a:p>
        </p:txBody>
      </p:sp>
      <p:sp>
        <p:nvSpPr>
          <p:cNvPr id="3" name="Content Placeholder 2"/>
          <p:cNvSpPr>
            <a:spLocks noGrp="1"/>
          </p:cNvSpPr>
          <p:nvPr>
            <p:ph sz="quarter" idx="1"/>
          </p:nvPr>
        </p:nvSpPr>
        <p:spPr/>
        <p:txBody>
          <a:bodyPr>
            <a:normAutofit lnSpcReduction="10000"/>
          </a:bodyPr>
          <a:lstStyle/>
          <a:p>
            <a:pPr marL="0" indent="0">
              <a:buNone/>
            </a:pPr>
            <a:r>
              <a:rPr lang="en-US" b="1" dirty="0" smtClean="0"/>
              <a:t>Interpretations </a:t>
            </a:r>
            <a:r>
              <a:rPr lang="en-US" b="1" dirty="0"/>
              <a:t>of Coefficient of Correlation</a:t>
            </a:r>
            <a:r>
              <a:rPr lang="en-US" b="1" dirty="0" smtClean="0"/>
              <a:t>: </a:t>
            </a:r>
          </a:p>
          <a:p>
            <a:r>
              <a:rPr lang="en-US" dirty="0" smtClean="0"/>
              <a:t>A correlation coefficient indicates the degree of the linear relationship between the variables </a:t>
            </a:r>
            <a:r>
              <a:rPr lang="en-US" i="1" dirty="0" smtClean="0"/>
              <a:t>X</a:t>
            </a:r>
            <a:r>
              <a:rPr lang="en-US" dirty="0" smtClean="0"/>
              <a:t> and </a:t>
            </a:r>
            <a:r>
              <a:rPr lang="en-US" i="1" dirty="0" smtClean="0"/>
              <a:t>Y</a:t>
            </a:r>
            <a:r>
              <a:rPr lang="en-US" dirty="0" smtClean="0"/>
              <a:t>.</a:t>
            </a:r>
          </a:p>
          <a:p>
            <a:r>
              <a:rPr lang="en-US" dirty="0" smtClean="0"/>
              <a:t>A </a:t>
            </a:r>
            <a:r>
              <a:rPr lang="en-US" dirty="0"/>
              <a:t>correlation coefficient of -1 </a:t>
            </a:r>
            <a:r>
              <a:rPr lang="en-US" dirty="0" smtClean="0"/>
              <a:t>means that there is a perfect linear relationship and </a:t>
            </a:r>
            <a:r>
              <a:rPr lang="en-US" dirty="0"/>
              <a:t>that as the </a:t>
            </a:r>
            <a:r>
              <a:rPr lang="en-US" i="1" dirty="0"/>
              <a:t>X </a:t>
            </a:r>
            <a:r>
              <a:rPr lang="en-US" dirty="0"/>
              <a:t>values increase the Y values decrease on the line (negative slope). </a:t>
            </a:r>
            <a:endParaRPr lang="en-US" dirty="0" smtClean="0"/>
          </a:p>
          <a:p>
            <a:r>
              <a:rPr lang="en-US" dirty="0"/>
              <a:t>A correlation coefficient of +1 means </a:t>
            </a:r>
            <a:r>
              <a:rPr lang="en-US" dirty="0" smtClean="0"/>
              <a:t>that there is a perfect linear relationship and that </a:t>
            </a:r>
            <a:r>
              <a:rPr lang="en-US" dirty="0"/>
              <a:t>as the </a:t>
            </a:r>
            <a:r>
              <a:rPr lang="en-US" i="1" dirty="0"/>
              <a:t>X </a:t>
            </a:r>
            <a:r>
              <a:rPr lang="en-US" dirty="0"/>
              <a:t>values increase the Y values also increase on the </a:t>
            </a:r>
            <a:r>
              <a:rPr lang="en-US" dirty="0" smtClean="0"/>
              <a:t>line </a:t>
            </a:r>
            <a:r>
              <a:rPr lang="en-US" dirty="0"/>
              <a:t>(positive slope). </a:t>
            </a:r>
          </a:p>
          <a:p>
            <a:r>
              <a:rPr lang="en-US" dirty="0" smtClean="0"/>
              <a:t>A correlation coefficient equal to zero implies no linear relationship between the two random variables.</a:t>
            </a:r>
            <a:endParaRPr lang="en-US" dirty="0"/>
          </a:p>
        </p:txBody>
      </p:sp>
    </p:spTree>
    <p:extLst>
      <p:ext uri="{BB962C8B-B14F-4D97-AF65-F5344CB8AC3E}">
        <p14:creationId xmlns:p14="http://schemas.microsoft.com/office/powerpoint/2010/main" val="2600870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Metrics in Continuous Spaces</a:t>
            </a:r>
          </a:p>
        </p:txBody>
      </p:sp>
      <p:sp>
        <p:nvSpPr>
          <p:cNvPr id="3" name="Content Placeholder 2"/>
          <p:cNvSpPr>
            <a:spLocks noGrp="1"/>
          </p:cNvSpPr>
          <p:nvPr>
            <p:ph sz="quarter" idx="1"/>
          </p:nvPr>
        </p:nvSpPr>
        <p:spPr/>
        <p:txBody>
          <a:bodyPr/>
          <a:lstStyle/>
          <a:p>
            <a:r>
              <a:rPr lang="en-US" dirty="0"/>
              <a:t>P</a:t>
            </a:r>
            <a:r>
              <a:rPr lang="en-US" dirty="0" smtClean="0"/>
              <a:t>robability </a:t>
            </a:r>
            <a:r>
              <a:rPr lang="en-US" dirty="0"/>
              <a:t>D</a:t>
            </a:r>
            <a:r>
              <a:rPr lang="en-US" dirty="0" smtClean="0"/>
              <a:t>ensity Function </a:t>
            </a:r>
          </a:p>
          <a:p>
            <a:r>
              <a:rPr lang="en-US" dirty="0" smtClean="0"/>
              <a:t>Cumulative </a:t>
            </a:r>
            <a:r>
              <a:rPr lang="en-US" dirty="0"/>
              <a:t>D</a:t>
            </a:r>
            <a:r>
              <a:rPr lang="en-US" dirty="0" smtClean="0"/>
              <a:t>ensity Function</a:t>
            </a:r>
          </a:p>
          <a:p>
            <a:r>
              <a:rPr lang="en-US" dirty="0"/>
              <a:t>The </a:t>
            </a:r>
            <a:r>
              <a:rPr lang="en-US" dirty="0" smtClean="0"/>
              <a:t>Mean </a:t>
            </a:r>
            <a:r>
              <a:rPr lang="en-US" dirty="0"/>
              <a:t>A</a:t>
            </a:r>
            <a:r>
              <a:rPr lang="en-US" dirty="0" smtClean="0"/>
              <a:t>nd Variance</a:t>
            </a:r>
          </a:p>
          <a:p>
            <a:endParaRPr lang="en-US" dirty="0"/>
          </a:p>
        </p:txBody>
      </p:sp>
    </p:spTree>
    <p:extLst>
      <p:ext uri="{BB962C8B-B14F-4D97-AF65-F5344CB8AC3E}">
        <p14:creationId xmlns:p14="http://schemas.microsoft.com/office/powerpoint/2010/main" val="1958408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Probability Density </a:t>
            </a:r>
            <a:r>
              <a:rPr lang="en-US" b="1" dirty="0" smtClean="0"/>
              <a:t>Function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A probability density function </a:t>
                </a:r>
                <a:r>
                  <a:rPr lang="en-US" i="1" dirty="0"/>
                  <a:t>p(x)</a:t>
                </a:r>
                <a:r>
                  <a:rPr lang="en-US" dirty="0"/>
                  <a:t> is a theoretical model for a frequency </a:t>
                </a:r>
                <a:r>
                  <a:rPr lang="en-US" dirty="0" smtClean="0"/>
                  <a:t>distribution of a continuous random variable. </a:t>
                </a:r>
              </a:p>
              <a:p>
                <a:endParaRPr lang="en-US" dirty="0"/>
              </a:p>
              <a:p>
                <a:r>
                  <a:rPr lang="en-US" dirty="0"/>
                  <a:t>A density function </a:t>
                </a:r>
                <a:r>
                  <a:rPr lang="en-US" i="1" dirty="0"/>
                  <a:t>p(x)</a:t>
                </a:r>
                <a:r>
                  <a:rPr lang="en-US" dirty="0"/>
                  <a:t> can be computed based on a differentiable distribution function </a:t>
                </a:r>
                <a:r>
                  <a:rPr lang="en-US" i="1" dirty="0"/>
                  <a:t>P(x)</a:t>
                </a:r>
                <a:r>
                  <a:rPr lang="en-US" dirty="0"/>
                  <a:t> as follows:</a:t>
                </a:r>
              </a:p>
              <a:p>
                <a:pPr marL="0" indent="0">
                  <a:buNone/>
                </a:pPr>
                <a:r>
                  <a:rPr lang="en-US" dirty="0"/>
                  <a:t> </a:t>
                </a:r>
              </a:p>
              <a:p>
                <a:pPr marL="0" indent="0">
                  <a:buNone/>
                </a:pPr>
                <a:r>
                  <a:rPr lang="en-US" dirty="0"/>
                  <a:t>				</a:t>
                </a:r>
                <a14:m>
                  <m:oMath xmlns:m="http://schemas.openxmlformats.org/officeDocument/2006/math">
                    <m:r>
                      <a:rPr lang="en-US" i="1">
                        <a:latin typeface="Cambria Math" panose="02040503050406030204" pitchFamily="18" charset="0"/>
                      </a:rPr>
                      <m:t>𝑝</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𝑑𝑃</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num>
                      <m:den>
                        <m:r>
                          <a:rPr lang="en-US" i="1">
                            <a:latin typeface="Cambria Math" panose="02040503050406030204" pitchFamily="18" charset="0"/>
                          </a:rPr>
                          <m:t>𝑑𝑥</m:t>
                        </m:r>
                      </m:den>
                    </m:f>
                  </m:oMath>
                </a14:m>
                <a:r>
                  <a:rPr lang="en-US" i="1" dirty="0"/>
                  <a:t>= P'(x)</a:t>
                </a:r>
                <a:endParaRPr lang="en-US" dirty="0"/>
              </a:p>
              <a:p>
                <a:endParaRPr lang="en-US"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val="2721281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Cumulative Density </a:t>
            </a:r>
            <a:r>
              <a:rPr lang="en-US" b="1" dirty="0" smtClean="0"/>
              <a:t>Function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The </a:t>
                </a:r>
                <a:r>
                  <a:rPr lang="en-US" i="1" dirty="0"/>
                  <a:t>distribution function</a:t>
                </a:r>
                <a:r>
                  <a:rPr lang="en-US" dirty="0"/>
                  <a:t> </a:t>
                </a:r>
                <a:r>
                  <a:rPr lang="en-US" i="1" dirty="0"/>
                  <a:t>P(x),</a:t>
                </a:r>
                <a:r>
                  <a:rPr lang="en-US" dirty="0"/>
                  <a:t> also called the </a:t>
                </a:r>
                <a:r>
                  <a:rPr lang="en-US" i="1" dirty="0"/>
                  <a:t>cumulative density function</a:t>
                </a:r>
                <a:r>
                  <a:rPr lang="en-US" dirty="0"/>
                  <a:t>, is defined to be the probability that the values of the random variable </a:t>
                </a:r>
                <a:r>
                  <a:rPr lang="en-US" i="1" dirty="0"/>
                  <a:t>X</a:t>
                </a:r>
                <a:r>
                  <a:rPr lang="en-US" dirty="0"/>
                  <a:t> will fall below a given value </a:t>
                </a:r>
                <a:r>
                  <a:rPr lang="en-US" i="1" dirty="0"/>
                  <a:t>x</a:t>
                </a:r>
                <a:r>
                  <a:rPr lang="en-US" dirty="0"/>
                  <a:t>; that is, </a:t>
                </a:r>
                <a:r>
                  <a:rPr lang="en-US" i="1" dirty="0"/>
                  <a:t>P</a:t>
                </a:r>
                <a:r>
                  <a:rPr lang="en-US" dirty="0"/>
                  <a:t>(</a:t>
                </a:r>
                <a:r>
                  <a:rPr lang="en-US" i="1" dirty="0"/>
                  <a:t>x) </a:t>
                </a:r>
                <a:r>
                  <a:rPr lang="en-US" dirty="0"/>
                  <a:t>=  </a:t>
                </a:r>
                <a:r>
                  <a:rPr lang="en-US" i="1" dirty="0"/>
                  <a:t>P</a:t>
                </a:r>
                <a:r>
                  <a:rPr lang="en-US" dirty="0"/>
                  <a:t>(</a:t>
                </a:r>
                <a:r>
                  <a:rPr lang="en-US" i="1" dirty="0"/>
                  <a:t>X ≤ x</a:t>
                </a:r>
                <a:r>
                  <a:rPr lang="en-US" dirty="0" smtClean="0"/>
                  <a:t>).</a:t>
                </a:r>
              </a:p>
              <a:p>
                <a:endParaRPr lang="en-US" dirty="0"/>
              </a:p>
              <a:p>
                <a:r>
                  <a:rPr lang="en-US" dirty="0"/>
                  <a:t>T</a:t>
                </a:r>
                <a:r>
                  <a:rPr lang="en-US" dirty="0" smtClean="0"/>
                  <a:t>he </a:t>
                </a:r>
                <a:r>
                  <a:rPr lang="en-US" dirty="0"/>
                  <a:t>distribution function </a:t>
                </a:r>
                <a:r>
                  <a:rPr lang="en-US" i="1" dirty="0"/>
                  <a:t>P</a:t>
                </a:r>
                <a:r>
                  <a:rPr lang="en-US" dirty="0"/>
                  <a:t>(</a:t>
                </a:r>
                <a:r>
                  <a:rPr lang="en-US" i="1" dirty="0"/>
                  <a:t>x</a:t>
                </a:r>
                <a:r>
                  <a:rPr lang="en-US" dirty="0"/>
                  <a:t>)</a:t>
                </a:r>
                <a:r>
                  <a:rPr lang="en-US" i="1" dirty="0"/>
                  <a:t> </a:t>
                </a:r>
                <a:r>
                  <a:rPr lang="en-US" dirty="0"/>
                  <a:t>is found by integration:  </a:t>
                </a:r>
              </a:p>
              <a:p>
                <a:pPr marL="0" indent="0">
                  <a:buNone/>
                </a:pPr>
                <a:r>
                  <a:rPr lang="en-US" dirty="0"/>
                  <a:t> </a:t>
                </a:r>
              </a:p>
              <a:p>
                <a:pPr marL="0" indent="0">
                  <a:buNone/>
                </a:pPr>
                <a:r>
                  <a:rPr lang="en-US" dirty="0"/>
                  <a:t>				</a:t>
                </a:r>
                <a14:m>
                  <m:oMath xmlns:m="http://schemas.openxmlformats.org/officeDocument/2006/math">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m:t>
                        </m:r>
                      </m:sub>
                      <m:sup>
                        <m:r>
                          <a:rPr lang="en-US" i="1">
                            <a:latin typeface="Cambria Math" panose="02040503050406030204" pitchFamily="18" charset="0"/>
                          </a:rPr>
                          <m:t>𝑥</m:t>
                        </m:r>
                      </m:sup>
                      <m:e>
                        <m:r>
                          <a:rPr lang="en-US" i="1">
                            <a:latin typeface="Cambria Math" panose="02040503050406030204" pitchFamily="18" charset="0"/>
                          </a:rPr>
                          <m:t>𝑝</m:t>
                        </m:r>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𝑑𝑡</m:t>
                        </m:r>
                      </m:e>
                    </m:nary>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val="2908209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Mean And </a:t>
            </a:r>
            <a:r>
              <a:rPr lang="en-US" b="1" dirty="0" smtClean="0"/>
              <a:t>Variance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7"/>
                <a:ext cx="11455367" cy="4726269"/>
              </a:xfrm>
            </p:spPr>
            <p:txBody>
              <a:bodyPr>
                <a:normAutofit lnSpcReduction="10000"/>
              </a:bodyPr>
              <a:lstStyle/>
              <a:p>
                <a:pPr marL="0" indent="0">
                  <a:buNone/>
                </a:pPr>
                <a:r>
                  <a:rPr lang="en-US" dirty="0" smtClean="0"/>
                  <a:t>The mean and variance for a random variable </a:t>
                </a:r>
                <a:r>
                  <a:rPr lang="en-US" i="1" dirty="0"/>
                  <a:t>Y</a:t>
                </a:r>
                <a:r>
                  <a:rPr lang="en-US" dirty="0"/>
                  <a:t> = </a:t>
                </a:r>
                <a:r>
                  <a:rPr lang="en-US" i="1" dirty="0" smtClean="0"/>
                  <a:t>f</a:t>
                </a:r>
                <a:r>
                  <a:rPr lang="en-US" dirty="0" smtClean="0"/>
                  <a:t>(</a:t>
                </a:r>
                <a:r>
                  <a:rPr lang="en-US" i="1" dirty="0" smtClean="0"/>
                  <a:t>x</a:t>
                </a:r>
                <a:r>
                  <a:rPr lang="en-US" dirty="0" smtClean="0"/>
                  <a:t>) </a:t>
                </a:r>
                <a:r>
                  <a:rPr lang="en-US" dirty="0"/>
                  <a:t>where </a:t>
                </a:r>
                <a:r>
                  <a:rPr lang="en-US" i="1" dirty="0"/>
                  <a:t>f </a:t>
                </a:r>
                <a:r>
                  <a:rPr lang="en-US" dirty="0"/>
                  <a:t>is a function of the random variable </a:t>
                </a:r>
                <a:r>
                  <a:rPr lang="en-US" i="1" dirty="0" smtClean="0"/>
                  <a:t>X</a:t>
                </a:r>
                <a:endParaRPr lang="en-US" dirty="0"/>
              </a:p>
              <a:p>
                <a:pPr marL="0" indent="0">
                  <a:buNone/>
                </a:pPr>
                <a:r>
                  <a:rPr lang="en-US" dirty="0" smtClean="0"/>
                  <a:t>Mean :  	</a:t>
                </a:r>
                <a14:m>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r>
                          <a:rPr lang="en-US" i="1">
                            <a:latin typeface="Cambria Math" panose="02040503050406030204" pitchFamily="18" charset="0"/>
                          </a:rPr>
                          <m:t>𝑌</m:t>
                        </m:r>
                      </m:e>
                    </m:d>
                    <m:r>
                      <a:rPr lang="en-US" i="1">
                        <a:latin typeface="Cambria Math" panose="02040503050406030204" pitchFamily="18" charset="0"/>
                      </a:rPr>
                      <m:t>= </m:t>
                    </m:r>
                    <m:nary>
                      <m:naryPr>
                        <m:limLoc m:val="subSup"/>
                        <m:ctrlPr>
                          <a:rPr lang="en-US" i="1">
                            <a:latin typeface="Cambria Math"/>
                          </a:rPr>
                        </m:ctrlPr>
                      </m:naryPr>
                      <m:sub>
                        <m:r>
                          <a:rPr lang="en-US" i="1">
                            <a:latin typeface="Cambria Math" panose="02040503050406030204" pitchFamily="18" charset="0"/>
                          </a:rPr>
                          <m:t>−∞</m:t>
                        </m:r>
                      </m:sub>
                      <m:sup>
                        <m:r>
                          <a:rPr lang="en-US" i="1">
                            <a:latin typeface="Cambria Math" panose="02040503050406030204" pitchFamily="18" charset="0"/>
                          </a:rPr>
                          <m:t>∞</m:t>
                        </m:r>
                      </m:sup>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𝑑𝑥</m:t>
                        </m:r>
                      </m:e>
                    </m:nary>
                  </m:oMath>
                </a14:m>
                <a:endParaRPr lang="en-US" dirty="0"/>
              </a:p>
              <a:p>
                <a:pPr marL="0" indent="0">
                  <a:buNone/>
                </a:pPr>
                <a:r>
                  <a:rPr lang="en-US" dirty="0"/>
                  <a:t> </a:t>
                </a:r>
                <a:endParaRPr lang="en-US" dirty="0" smtClean="0"/>
              </a:p>
              <a:p>
                <a:pPr marL="0" indent="0">
                  <a:buNone/>
                </a:pPr>
                <a:r>
                  <a:rPr lang="en-US" dirty="0" smtClean="0"/>
                  <a:t>Variance:   </a:t>
                </a:r>
                <a:r>
                  <a:rPr lang="en-US" dirty="0"/>
                  <a:t>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𝑌</m:t>
                        </m:r>
                      </m:sub>
                      <m:sup>
                        <m:r>
                          <a:rPr lang="en-US" i="1">
                            <a:latin typeface="Cambria Math" panose="02040503050406030204" pitchFamily="18" charset="0"/>
                          </a:rPr>
                          <m:t>2</m:t>
                        </m:r>
                      </m:sup>
                    </m:sSubSup>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𝐸</m:t>
                    </m:r>
                    <m:d>
                      <m:dPr>
                        <m:begChr m:val="["/>
                        <m:endChr m:val="]"/>
                        <m:ctrlPr>
                          <a:rPr lang="en-US" i="1">
                            <a:latin typeface="Cambria Math"/>
                          </a:rPr>
                        </m:ctrlPr>
                      </m:dPr>
                      <m:e>
                        <m:sSup>
                          <m:sSupPr>
                            <m:ctrlPr>
                              <a:rPr lang="en-US" i="1">
                                <a:latin typeface="Cambria Math"/>
                              </a:rPr>
                            </m:ctrlPr>
                          </m:sSupPr>
                          <m:e>
                            <m:r>
                              <a:rPr lang="en-US" i="1">
                                <a:latin typeface="Cambria Math" panose="02040503050406030204" pitchFamily="18" charset="0"/>
                              </a:rPr>
                              <m:t>𝑌</m:t>
                            </m:r>
                          </m:e>
                          <m:sup>
                            <m:r>
                              <a:rPr lang="en-US" i="1">
                                <a:latin typeface="Cambria Math" panose="02040503050406030204" pitchFamily="18" charset="0"/>
                              </a:rPr>
                              <m:t>2</m:t>
                            </m:r>
                          </m:sup>
                        </m:sSup>
                      </m:e>
                    </m:d>
                    <m:r>
                      <a:rPr lang="en-US" i="1">
                        <a:latin typeface="Cambria Math" panose="02040503050406030204" pitchFamily="18" charset="0"/>
                      </a:rPr>
                      <m:t>−</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𝐸</m:t>
                            </m:r>
                            <m:d>
                              <m:dPr>
                                <m:begChr m:val="["/>
                                <m:endChr m:val="]"/>
                                <m:ctrlPr>
                                  <a:rPr lang="en-US" i="1">
                                    <a:latin typeface="Cambria Math"/>
                                  </a:rPr>
                                </m:ctrlPr>
                              </m:dPr>
                              <m:e>
                                <m:r>
                                  <a:rPr lang="en-US" i="1">
                                    <a:latin typeface="Cambria Math" panose="02040503050406030204" pitchFamily="18" charset="0"/>
                                  </a:rPr>
                                  <m:t>𝑌</m:t>
                                </m:r>
                              </m:e>
                            </m:d>
                          </m:e>
                        </m:d>
                      </m:e>
                      <m:sup>
                        <m:r>
                          <a:rPr lang="en-US" i="1">
                            <a:latin typeface="Cambria Math" panose="02040503050406030204" pitchFamily="18" charset="0"/>
                          </a:rPr>
                          <m:t>2</m:t>
                        </m:r>
                      </m:sup>
                    </m:sSup>
                  </m:oMath>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0">
                          <a:latin typeface="Cambria Math" panose="02040503050406030204" pitchFamily="18" charset="0"/>
                        </a:rPr>
                        <m:t>=</m:t>
                      </m:r>
                      <m:nary>
                        <m:naryPr>
                          <m:limLoc m:val="subSup"/>
                          <m:ctrlPr>
                            <a:rPr lang="en-US" i="1">
                              <a:latin typeface="Cambria Math"/>
                            </a:rPr>
                          </m:ctrlPr>
                        </m:naryPr>
                        <m:sub>
                          <m:r>
                            <a:rPr lang="en-US" i="1">
                              <a:latin typeface="Cambria Math" panose="02040503050406030204" pitchFamily="18" charset="0"/>
                            </a:rPr>
                            <m:t>−∞</m:t>
                          </m:r>
                        </m:sub>
                        <m:sup>
                          <m:r>
                            <a:rPr lang="en-US" i="1">
                              <a:latin typeface="Cambria Math" panose="02040503050406030204" pitchFamily="18" charset="0"/>
                            </a:rPr>
                            <m:t>∞</m:t>
                          </m:r>
                        </m:sup>
                        <m:e>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𝑥</m:t>
                                      </m:r>
                                    </m:e>
                                  </m:d>
                                </m:e>
                              </m:d>
                            </m:e>
                            <m:sup>
                              <m:r>
                                <a:rPr lang="en-US" i="1">
                                  <a:latin typeface="Cambria Math" panose="02040503050406030204" pitchFamily="18" charset="0"/>
                                </a:rPr>
                                <m:t>2</m:t>
                              </m:r>
                            </m:sup>
                          </m:sSup>
                          <m:r>
                            <a:rPr lang="en-US" i="1">
                              <a:latin typeface="Cambria Math" panose="02040503050406030204" pitchFamily="18" charset="0"/>
                            </a:rPr>
                            <m:t>𝑝</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i="1">
                          <a:latin typeface="Cambria Math" panose="02040503050406030204" pitchFamily="18" charset="0"/>
                        </a:rPr>
                        <m:t>− </m:t>
                      </m:r>
                      <m:sSup>
                        <m:sSupPr>
                          <m:ctrlPr>
                            <a:rPr lang="en-US" i="1">
                              <a:latin typeface="Cambria Math"/>
                            </a:rPr>
                          </m:ctrlPr>
                        </m:sSupPr>
                        <m:e>
                          <m:d>
                            <m:dPr>
                              <m:ctrlPr>
                                <a:rPr lang="en-US" i="1">
                                  <a:latin typeface="Cambria Math"/>
                                </a:rPr>
                              </m:ctrlPr>
                            </m:dPr>
                            <m:e>
                              <m:nary>
                                <m:naryPr>
                                  <m:limLoc m:val="subSup"/>
                                  <m:ctrlPr>
                                    <a:rPr lang="en-US" i="1">
                                      <a:latin typeface="Cambria Math"/>
                                    </a:rPr>
                                  </m:ctrlPr>
                                </m:naryPr>
                                <m:sub>
                                  <m:r>
                                    <a:rPr lang="en-US" i="1">
                                      <a:latin typeface="Cambria Math" panose="02040503050406030204" pitchFamily="18" charset="0"/>
                                    </a:rPr>
                                    <m:t>−∞</m:t>
                                  </m:r>
                                </m:sub>
                                <m:sup>
                                  <m:r>
                                    <a:rPr lang="en-US" i="1">
                                      <a:latin typeface="Cambria Math" panose="02040503050406030204" pitchFamily="18" charset="0"/>
                                    </a:rPr>
                                    <m:t>∞</m:t>
                                  </m:r>
                                </m:sup>
                                <m:e>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𝑝</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𝑑𝑥</m:t>
                                  </m:r>
                                </m:e>
                              </m:nary>
                            </m:e>
                          </m:d>
                        </m:e>
                        <m:sup>
                          <m:r>
                            <a:rPr lang="en-US" i="1">
                              <a:latin typeface="Cambria Math" panose="02040503050406030204" pitchFamily="18" charset="0"/>
                            </a:rPr>
                            <m:t>2</m:t>
                          </m:r>
                        </m:sup>
                      </m:sSup>
                    </m:oMath>
                  </m:oMathPara>
                </a14:m>
                <a:endParaRPr lang="en-US" dirty="0" smtClean="0"/>
              </a:p>
              <a:p>
                <a:pPr marL="0" indent="0">
                  <a:buNone/>
                </a:pPr>
                <a:endParaRPr lang="en-US" dirty="0" smtClean="0"/>
              </a:p>
              <a:p>
                <a:pPr marL="0" indent="0">
                  <a:buNone/>
                </a:pPr>
                <a:r>
                  <a:rPr lang="en-US" sz="2200" dirty="0" smtClean="0"/>
                  <a:t>Note:  </a:t>
                </a:r>
                <a:r>
                  <a:rPr lang="en-US" sz="2200" dirty="0"/>
                  <a:t>The product </a:t>
                </a:r>
                <a:r>
                  <a:rPr lang="en-US" sz="2200" i="1" dirty="0"/>
                  <a:t>p(x)dx</a:t>
                </a:r>
                <a:r>
                  <a:rPr lang="en-US" sz="2200" dirty="0"/>
                  <a:t> can be interpreted as the probability that the values of a continuous random variable </a:t>
                </a:r>
                <a:r>
                  <a:rPr lang="en-US" sz="2200" i="1" dirty="0"/>
                  <a:t>X </a:t>
                </a:r>
                <a:r>
                  <a:rPr lang="en-US" sz="2200" dirty="0"/>
                  <a:t>lies between </a:t>
                </a:r>
                <a:r>
                  <a:rPr lang="en-US" sz="2200" i="1" dirty="0"/>
                  <a:t>x</a:t>
                </a:r>
                <a:r>
                  <a:rPr lang="en-US" sz="2200" dirty="0"/>
                  <a:t> and (</a:t>
                </a:r>
                <a:r>
                  <a:rPr lang="en-US" sz="2200" i="1" dirty="0"/>
                  <a:t>x</a:t>
                </a:r>
                <a:r>
                  <a:rPr lang="en-US" sz="2200" dirty="0"/>
                  <a:t> + </a:t>
                </a:r>
                <a:r>
                  <a:rPr lang="en-US" sz="2200" i="1" dirty="0"/>
                  <a:t>dx</a:t>
                </a:r>
                <a:r>
                  <a:rPr lang="en-US" sz="2200" dirty="0"/>
                  <a:t>) as </a:t>
                </a:r>
                <a:r>
                  <a:rPr lang="en-US" sz="2200" i="1" dirty="0"/>
                  <a:t>dx</a:t>
                </a:r>
                <a:r>
                  <a:rPr lang="en-US" sz="2200" dirty="0">
                    <a:sym typeface="Symbol" panose="05050102010706020507" pitchFamily="18" charset="2"/>
                  </a:rPr>
                  <a:t></a:t>
                </a:r>
                <a:r>
                  <a:rPr lang="en-US" sz="2200" dirty="0"/>
                  <a:t> 0</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7"/>
                <a:ext cx="11455367" cy="4726269"/>
              </a:xfrm>
              <a:blipFill rotWithShape="0">
                <a:blip r:embed="rId2" cstate="print"/>
                <a:stretch>
                  <a:fillRect l="-1011" t="-1933" r="-1384"/>
                </a:stretch>
              </a:blipFill>
            </p:spPr>
            <p:txBody>
              <a:bodyPr/>
              <a:lstStyle/>
              <a:p>
                <a:r>
                  <a:rPr lang="en-US">
                    <a:noFill/>
                  </a:rPr>
                  <a:t> </a:t>
                </a:r>
              </a:p>
            </p:txBody>
          </p:sp>
        </mc:Fallback>
      </mc:AlternateContent>
    </p:spTree>
    <p:extLst>
      <p:ext uri="{BB962C8B-B14F-4D97-AF65-F5344CB8AC3E}">
        <p14:creationId xmlns:p14="http://schemas.microsoft.com/office/powerpoint/2010/main" val="3402426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Distributions in a Continuous Space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solidFill>
                      <a:schemeClr val="tx1"/>
                    </a:solidFill>
                  </a:rPr>
                  <a:t>Consider a random variable </a:t>
                </a:r>
                <a:r>
                  <a:rPr lang="en-US" i="1" dirty="0">
                    <a:solidFill>
                      <a:schemeClr val="tx1"/>
                    </a:solidFill>
                  </a:rPr>
                  <a:t>X</a:t>
                </a:r>
                <a:r>
                  <a:rPr lang="en-US" dirty="0">
                    <a:solidFill>
                      <a:schemeClr val="tx1"/>
                    </a:solidFill>
                  </a:rPr>
                  <a:t> with a </a:t>
                </a:r>
                <a:r>
                  <a:rPr lang="en-US" dirty="0" smtClean="0">
                    <a:solidFill>
                      <a:schemeClr val="tx1"/>
                    </a:solidFill>
                  </a:rPr>
                  <a:t>simple </a:t>
                </a:r>
                <a:r>
                  <a:rPr lang="en-US" dirty="0">
                    <a:solidFill>
                      <a:schemeClr val="tx1"/>
                    </a:solidFill>
                  </a:rPr>
                  <a:t>density function </a:t>
                </a:r>
                <a:endParaRPr lang="en-US" dirty="0" smtClean="0">
                  <a:solidFill>
                    <a:schemeClr val="tx1"/>
                  </a:solidFill>
                </a:endParaRPr>
              </a:p>
              <a:p>
                <a:pPr marL="0" indent="0">
                  <a:buNone/>
                </a:pPr>
                <a:r>
                  <a:rPr lang="en-US" i="1" dirty="0" smtClean="0">
                    <a:solidFill>
                      <a:schemeClr val="tx1"/>
                    </a:solidFill>
                  </a:rPr>
                  <a:t>		p(x</a:t>
                </a:r>
                <a:r>
                  <a:rPr lang="en-US" i="1" dirty="0">
                    <a:solidFill>
                      <a:schemeClr val="tx1"/>
                    </a:solidFill>
                  </a:rPr>
                  <a:t>) = </a:t>
                </a:r>
                <a14:m>
                  <m:oMath xmlns:m="http://schemas.openxmlformats.org/officeDocument/2006/math">
                    <m:d>
                      <m:dPr>
                        <m:begChr m:val="{"/>
                        <m:endChr m:val=""/>
                        <m:ctrlPr>
                          <a:rPr lang="en-US" i="1" smtClean="0">
                            <a:solidFill>
                              <a:schemeClr val="tx1"/>
                            </a:solidFill>
                            <a:latin typeface="Cambria Math"/>
                          </a:rPr>
                        </m:ctrlPr>
                      </m:dPr>
                      <m:e>
                        <m:eqArr>
                          <m:eqArrPr>
                            <m:ctrlPr>
                              <a:rPr lang="en-US" i="1" smtClean="0">
                                <a:solidFill>
                                  <a:schemeClr val="tx1"/>
                                </a:solidFill>
                                <a:latin typeface="Cambria Math"/>
                              </a:rPr>
                            </m:ctrlPr>
                          </m:eqArrPr>
                          <m:e>
                            <m:r>
                              <a:rPr lang="en-US" b="0" i="1" smtClean="0">
                                <a:solidFill>
                                  <a:schemeClr val="tx1"/>
                                </a:solidFill>
                                <a:latin typeface="Cambria Math" panose="02040503050406030204" pitchFamily="18" charset="0"/>
                              </a:rPr>
                              <m:t>0.375</m:t>
                            </m:r>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             0≤</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≤2</m:t>
                            </m:r>
                          </m:e>
                          <m:e>
                            <m:r>
                              <a:rPr lang="en-US" b="0" i="1" smtClean="0">
                                <a:solidFill>
                                  <a:schemeClr val="tx1"/>
                                </a:solidFill>
                                <a:latin typeface="Cambria Math" panose="02040503050406030204" pitchFamily="18" charset="0"/>
                              </a:rPr>
                              <m:t>0                       </m:t>
                            </m:r>
                            <m:r>
                              <a:rPr lang="en-US" b="0" i="1" smtClean="0">
                                <a:solidFill>
                                  <a:schemeClr val="tx1"/>
                                </a:solidFill>
                                <a:latin typeface="Cambria Math" panose="02040503050406030204" pitchFamily="18" charset="0"/>
                              </a:rPr>
                              <m:t>𝑒𝑙𝑠𝑒𝑤h𝑒𝑟𝑒</m:t>
                            </m:r>
                            <m:r>
                              <a:rPr lang="en-US" b="0" i="1" smtClean="0">
                                <a:solidFill>
                                  <a:schemeClr val="tx1"/>
                                </a:solidFill>
                                <a:latin typeface="Cambria Math" panose="02040503050406030204" pitchFamily="18" charset="0"/>
                              </a:rPr>
                              <m:t> </m:t>
                            </m:r>
                          </m:e>
                        </m:eqArr>
                      </m:e>
                    </m:d>
                  </m:oMath>
                </a14:m>
                <a:endParaRPr lang="en-US" i="1" dirty="0" smtClean="0">
                  <a:solidFill>
                    <a:schemeClr val="tx1"/>
                  </a:solidFill>
                </a:endParaRPr>
              </a:p>
              <a:p>
                <a:pPr marL="0" indent="0">
                  <a:buNone/>
                </a:pPr>
                <a:endParaRPr lang="en-US" dirty="0" smtClean="0">
                  <a:solidFill>
                    <a:schemeClr val="tx1"/>
                  </a:solidFill>
                </a:endParaRPr>
              </a:p>
              <a:p>
                <a:pPr marL="0" indent="0">
                  <a:buNone/>
                </a:pPr>
                <a:r>
                  <a:rPr lang="en-US" dirty="0">
                    <a:solidFill>
                      <a:schemeClr val="tx1"/>
                    </a:solidFill>
                  </a:rPr>
                  <a:t>D</a:t>
                </a:r>
                <a:r>
                  <a:rPr lang="en-US" dirty="0" smtClean="0">
                    <a:solidFill>
                      <a:schemeClr val="tx1"/>
                    </a:solidFill>
                  </a:rPr>
                  <a:t>istribution </a:t>
                </a:r>
                <a:r>
                  <a:rPr lang="en-US" dirty="0">
                    <a:solidFill>
                      <a:schemeClr val="tx1"/>
                    </a:solidFill>
                  </a:rPr>
                  <a:t>function </a:t>
                </a:r>
                <a:endParaRPr lang="en-US" dirty="0" smtClean="0">
                  <a:solidFill>
                    <a:schemeClr val="tx1"/>
                  </a:solidFill>
                </a:endParaRPr>
              </a:p>
              <a:p>
                <a:pPr marL="0" indent="0">
                  <a:buNone/>
                </a:pPr>
                <a14:m>
                  <m:oMath xmlns:m="http://schemas.openxmlformats.org/officeDocument/2006/math">
                    <m:r>
                      <a:rPr lang="en-US" i="1" smtClean="0">
                        <a:solidFill>
                          <a:schemeClr val="tx1"/>
                        </a:solidFill>
                        <a:latin typeface="Cambria Math" panose="02040503050406030204" pitchFamily="18" charset="0"/>
                      </a:rPr>
                      <m:t>𝑃</m:t>
                    </m:r>
                    <m:d>
                      <m:dPr>
                        <m:ctrlPr>
                          <a:rPr lang="en-US" i="1">
                            <a:solidFill>
                              <a:schemeClr val="tx1"/>
                            </a:solidFill>
                            <a:latin typeface="Cambria Math"/>
                          </a:rPr>
                        </m:ctrlPr>
                      </m:dPr>
                      <m:e>
                        <m:r>
                          <a:rPr lang="en-US" i="1">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nary>
                      <m:naryPr>
                        <m:limLoc m:val="undOvr"/>
                        <m:ctrlPr>
                          <a:rPr lang="en-US" i="1">
                            <a:solidFill>
                              <a:schemeClr val="tx1"/>
                            </a:solidFill>
                            <a:latin typeface="Cambria Math"/>
                          </a:rPr>
                        </m:ctrlPr>
                      </m:naryPr>
                      <m:sub>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m:t>
                        </m:r>
                      </m:sub>
                      <m:sup>
                        <m:r>
                          <a:rPr lang="en-US" i="1" smtClean="0">
                            <a:solidFill>
                              <a:schemeClr val="tx1"/>
                            </a:solidFill>
                            <a:latin typeface="Cambria Math" panose="02040503050406030204" pitchFamily="18" charset="0"/>
                          </a:rPr>
                          <m:t>𝑥</m:t>
                        </m:r>
                      </m:sup>
                      <m:e>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𝑑𝑡</m:t>
                        </m:r>
                        <m:r>
                          <a:rPr lang="en-US">
                            <a:solidFill>
                              <a:schemeClr val="tx1"/>
                            </a:solidFill>
                            <a:latin typeface="Cambria Math" panose="02040503050406030204" pitchFamily="18" charset="0"/>
                          </a:rPr>
                          <m:t>=</m:t>
                        </m:r>
                        <m:nary>
                          <m:naryPr>
                            <m:limLoc m:val="undOvr"/>
                            <m:ctrlPr>
                              <a:rPr lang="en-US" i="1">
                                <a:solidFill>
                                  <a:schemeClr val="tx1"/>
                                </a:solidFill>
                                <a:latin typeface="Cambria Math"/>
                              </a:rPr>
                            </m:ctrlPr>
                          </m:naryPr>
                          <m:sub>
                            <m:r>
                              <a:rPr lang="en-US">
                                <a:solidFill>
                                  <a:schemeClr val="tx1"/>
                                </a:solidFill>
                                <a:latin typeface="Cambria Math" panose="02040503050406030204" pitchFamily="18" charset="0"/>
                              </a:rPr>
                              <m:t>0</m:t>
                            </m:r>
                          </m:sub>
                          <m:sup>
                            <m:r>
                              <a:rPr lang="en-US" i="1" smtClean="0">
                                <a:solidFill>
                                  <a:schemeClr val="tx1"/>
                                </a:solidFill>
                                <a:latin typeface="Cambria Math" panose="02040503050406030204" pitchFamily="18" charset="0"/>
                              </a:rPr>
                              <m:t>𝑥</m:t>
                            </m:r>
                          </m:sup>
                          <m:e>
                            <m:r>
                              <a:rPr lang="en-US">
                                <a:solidFill>
                                  <a:schemeClr val="tx1"/>
                                </a:solidFill>
                                <a:latin typeface="Cambria Math" panose="02040503050406030204" pitchFamily="18" charset="0"/>
                              </a:rPr>
                              <m:t>.375</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𝑡</m:t>
                                </m:r>
                              </m:e>
                              <m:sup>
                                <m:r>
                                  <a:rPr lang="en-US" i="1">
                                    <a:solidFill>
                                      <a:schemeClr val="tx1"/>
                                    </a:solidFill>
                                    <a:latin typeface="Cambria Math" panose="02040503050406030204" pitchFamily="18" charset="0"/>
                                  </a:rPr>
                                  <m:t>2</m:t>
                                </m:r>
                              </m:sup>
                            </m:sSup>
                          </m:e>
                        </m:nary>
                      </m:e>
                    </m:nary>
                    <m:r>
                      <a:rPr lang="en-US" i="1">
                        <a:solidFill>
                          <a:schemeClr val="tx1"/>
                        </a:solidFill>
                        <a:latin typeface="Cambria Math" panose="02040503050406030204" pitchFamily="18" charset="0"/>
                      </a:rPr>
                      <m:t>𝑑𝑡</m:t>
                    </m:r>
                    <m:r>
                      <a:rPr lang="en-US" i="1">
                        <a:solidFill>
                          <a:schemeClr val="tx1"/>
                        </a:solidFill>
                        <a:latin typeface="Cambria Math" panose="02040503050406030204" pitchFamily="18" charset="0"/>
                      </a:rPr>
                      <m:t>=.125</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3</m:t>
                        </m:r>
                      </m:sup>
                    </m:sSup>
                  </m:oMath>
                </a14:m>
                <a:r>
                  <a:rPr lang="en-US" dirty="0" smtClean="0">
                    <a:solidFill>
                      <a:schemeClr val="tx1"/>
                    </a:solidFill>
                  </a:rPr>
                  <a:t> for </a:t>
                </a:r>
                <a:r>
                  <a:rPr lang="en-US" i="1" dirty="0">
                    <a:solidFill>
                      <a:schemeClr val="tx1"/>
                    </a:solidFill>
                  </a:rPr>
                  <a:t>0 ≤x ≤</a:t>
                </a:r>
                <a:r>
                  <a:rPr lang="en-US" dirty="0" smtClean="0">
                    <a:solidFill>
                      <a:schemeClr val="tx1"/>
                    </a:solidFill>
                  </a:rPr>
                  <a:t>2.</a:t>
                </a:r>
              </a:p>
              <a:p>
                <a:pPr marL="0" indent="0">
                  <a:buNone/>
                </a:pPr>
                <a:endParaRPr lang="en-US" dirty="0" smtClean="0">
                  <a:solidFill>
                    <a:schemeClr val="tx1"/>
                  </a:solidFill>
                </a:endParaRPr>
              </a:p>
              <a:p>
                <a:pPr marL="0" indent="0">
                  <a:buNone/>
                </a:pPr>
                <a:r>
                  <a:rPr lang="en-US" i="1" dirty="0" smtClean="0">
                    <a:solidFill>
                      <a:schemeClr val="tx1"/>
                    </a:solidFill>
                  </a:rPr>
                  <a:t>P(x</a:t>
                </a:r>
                <a:r>
                  <a:rPr lang="en-US" i="1" dirty="0">
                    <a:solidFill>
                      <a:schemeClr val="tx1"/>
                    </a:solidFill>
                  </a:rPr>
                  <a:t>)=</a:t>
                </a:r>
                <a:r>
                  <a:rPr lang="en-US" dirty="0">
                    <a:solidFill>
                      <a:schemeClr val="tx1"/>
                    </a:solidFill>
                  </a:rPr>
                  <a:t>0 for </a:t>
                </a:r>
                <a:r>
                  <a:rPr lang="en-US" i="1" dirty="0">
                    <a:solidFill>
                      <a:schemeClr val="tx1"/>
                    </a:solidFill>
                  </a:rPr>
                  <a:t>x&lt;</a:t>
                </a:r>
                <a:r>
                  <a:rPr lang="en-US" dirty="0">
                    <a:solidFill>
                      <a:schemeClr val="tx1"/>
                    </a:solidFill>
                  </a:rPr>
                  <a:t>0, and </a:t>
                </a:r>
                <a:r>
                  <a:rPr lang="en-US" i="1" dirty="0" smtClean="0">
                    <a:solidFill>
                      <a:schemeClr val="tx1"/>
                    </a:solidFill>
                  </a:rPr>
                  <a:t>P(x</a:t>
                </a:r>
                <a:r>
                  <a:rPr lang="en-US" i="1" dirty="0">
                    <a:solidFill>
                      <a:schemeClr val="tx1"/>
                    </a:solidFill>
                  </a:rPr>
                  <a:t>)=1</a:t>
                </a:r>
                <a:r>
                  <a:rPr lang="en-US" dirty="0">
                    <a:solidFill>
                      <a:schemeClr val="tx1"/>
                    </a:solidFill>
                  </a:rPr>
                  <a:t> for </a:t>
                </a:r>
                <a:r>
                  <a:rPr lang="en-US" i="1" dirty="0">
                    <a:solidFill>
                      <a:schemeClr val="tx1"/>
                    </a:solidFill>
                  </a:rPr>
                  <a:t>x&gt;</a:t>
                </a:r>
                <a:r>
                  <a:rPr lang="en-US" dirty="0">
                    <a:solidFill>
                      <a:schemeClr val="tx1"/>
                    </a:solidFill>
                  </a:rPr>
                  <a:t>2</a:t>
                </a:r>
                <a:endParaRPr lang="en-US" dirty="0" smtClean="0">
                  <a:solidFill>
                    <a:schemeClr val="tx1"/>
                  </a:solidFill>
                </a:endParaRPr>
              </a:p>
              <a:p>
                <a:pPr marL="0" indent="0">
                  <a:buNone/>
                </a:pPr>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2031450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Illustration: Distributions in a Continuous </a:t>
            </a:r>
            <a:r>
              <a:rPr lang="en-US" b="1" dirty="0" smtClean="0"/>
              <a:t>Space</a:t>
            </a:r>
            <a:r>
              <a:rPr lang="en-US" b="1" i="1" dirty="0" smtClean="0"/>
              <a:t/>
            </a:r>
            <a:br>
              <a:rPr lang="en-US" b="1" i="1" dirty="0" smtClean="0"/>
            </a:br>
            <a:r>
              <a:rPr lang="en-US" sz="2800" b="1" i="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Suppose </a:t>
                </a:r>
                <a:r>
                  <a:rPr lang="en-US" dirty="0"/>
                  <a:t>that the random return on a given stock is </a:t>
                </a:r>
                <a:r>
                  <a:rPr lang="en-US" i="1" dirty="0"/>
                  <a:t>r </a:t>
                </a:r>
                <a:r>
                  <a:rPr lang="en-US" dirty="0"/>
                  <a:t>= </a:t>
                </a:r>
                <a:r>
                  <a:rPr lang="en-US" i="1" dirty="0"/>
                  <a:t>f(X) = </a:t>
                </a:r>
                <a:r>
                  <a:rPr lang="en-US" dirty="0"/>
                  <a:t>.</a:t>
                </a:r>
                <a:r>
                  <a:rPr lang="en-US" dirty="0" smtClean="0"/>
                  <a:t>5</a:t>
                </a:r>
                <a:r>
                  <a:rPr lang="en-US" i="1" dirty="0" smtClean="0"/>
                  <a:t>X.  What is </a:t>
                </a:r>
                <a:r>
                  <a:rPr lang="en-US" dirty="0"/>
                  <a:t>the probability that the stock's return </a:t>
                </a:r>
                <a:r>
                  <a:rPr lang="en-US" i="1" dirty="0"/>
                  <a:t>r</a:t>
                </a:r>
                <a:r>
                  <a:rPr lang="en-US" dirty="0"/>
                  <a:t> will be between .05 and .</a:t>
                </a:r>
                <a:r>
                  <a:rPr lang="en-US" dirty="0" smtClean="0"/>
                  <a:t>15?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.05&lt;</m:t>
                          </m:r>
                          <m:r>
                            <a:rPr lang="en-US" i="1">
                              <a:latin typeface="Cambria Math" panose="02040503050406030204" pitchFamily="18" charset="0"/>
                            </a:rPr>
                            <m:t>𝑟</m:t>
                          </m:r>
                          <m:r>
                            <a:rPr lang="en-US" i="1">
                              <a:latin typeface="Cambria Math" panose="02040503050406030204" pitchFamily="18" charset="0"/>
                            </a:rPr>
                            <m:t>&lt;.15</m:t>
                          </m:r>
                        </m:e>
                      </m:d>
                      <m:r>
                        <a:rPr lang="en-US" i="1">
                          <a:latin typeface="Cambria Math" panose="02040503050406030204" pitchFamily="18" charset="0"/>
                        </a:rPr>
                        <m:t> = </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.1&lt;</m:t>
                          </m:r>
                          <m:r>
                            <a:rPr lang="en-US" i="1">
                              <a:latin typeface="Cambria Math" panose="02040503050406030204" pitchFamily="18" charset="0"/>
                            </a:rPr>
                            <m:t>𝑋</m:t>
                          </m:r>
                          <m:r>
                            <a:rPr lang="en-US" i="1">
                              <a:latin typeface="Cambria Math" panose="02040503050406030204" pitchFamily="18" charset="0"/>
                            </a:rPr>
                            <m:t>&lt;.3</m:t>
                          </m:r>
                        </m:e>
                      </m:d>
                    </m:oMath>
                  </m:oMathPara>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 </m:t>
                    </m:r>
                    <m:nary>
                      <m:naryPr>
                        <m:limLoc m:val="subSup"/>
                        <m:ctrlPr>
                          <a:rPr lang="en-US" i="1">
                            <a:latin typeface="Cambria Math"/>
                          </a:rPr>
                        </m:ctrlPr>
                      </m:naryPr>
                      <m:sub>
                        <m:r>
                          <a:rPr lang="en-US" i="1">
                            <a:latin typeface="Cambria Math" panose="02040503050406030204" pitchFamily="18" charset="0"/>
                          </a:rPr>
                          <m:t>.1</m:t>
                        </m:r>
                      </m:sub>
                      <m:sup>
                        <m:r>
                          <a:rPr lang="en-US" i="1">
                            <a:latin typeface="Cambria Math" panose="02040503050406030204" pitchFamily="18" charset="0"/>
                          </a:rPr>
                          <m:t>.3</m:t>
                        </m:r>
                      </m:sup>
                      <m:e>
                        <m:r>
                          <a:rPr lang="en-US">
                            <a:latin typeface="Cambria Math" panose="02040503050406030204" pitchFamily="18" charset="0"/>
                          </a:rPr>
                          <m:t>.</m:t>
                        </m:r>
                        <m:r>
                          <a:rPr lang="en-US" smtClean="0">
                            <a:solidFill>
                              <a:schemeClr val="tx1"/>
                            </a:solidFill>
                            <a:latin typeface="Cambria Math" panose="02040503050406030204" pitchFamily="18" charset="0"/>
                          </a:rPr>
                          <m:t>375</m:t>
                        </m:r>
                        <m:sSup>
                          <m:sSupPr>
                            <m:ctrlPr>
                              <a:rPr lang="en-US" i="1">
                                <a:solidFill>
                                  <a:schemeClr val="tx1"/>
                                </a:solidFill>
                                <a:latin typeface="Cambria Math"/>
                              </a:rPr>
                            </m:ctrlPr>
                          </m:sSupPr>
                          <m:e>
                            <m:r>
                              <a:rPr lang="en-US" i="1" smtClean="0">
                                <a:solidFill>
                                  <a:schemeClr val="tx1"/>
                                </a:solidFill>
                                <a:latin typeface="Cambria Math" panose="02040503050406030204" pitchFamily="18" charset="0"/>
                              </a:rPr>
                              <m:t>𝑥</m:t>
                            </m:r>
                          </m:e>
                          <m:sup>
                            <m:r>
                              <a:rPr lang="en-US">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𝑑𝑥</m:t>
                        </m:r>
                      </m:e>
                    </m:nary>
                  </m:oMath>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 </m:t>
                    </m:r>
                    <m:sSubSup>
                      <m:sSubSupPr>
                        <m:ctrlPr>
                          <a:rPr lang="en-US" i="1">
                            <a:latin typeface="Cambria Math"/>
                          </a:rPr>
                        </m:ctrlPr>
                      </m:sSubSupPr>
                      <m:e>
                        <m:d>
                          <m:dPr>
                            <m:begChr m:val=""/>
                            <m:endChr m:val="|"/>
                            <m:ctrlPr>
                              <a:rPr lang="en-US" i="1">
                                <a:latin typeface="Cambria Math"/>
                              </a:rPr>
                            </m:ctrlPr>
                          </m:dPr>
                          <m:e>
                            <m:r>
                              <a:rPr lang="en-US" i="1">
                                <a:latin typeface="Cambria Math" panose="02040503050406030204" pitchFamily="18" charset="0"/>
                              </a:rPr>
                              <m:t>.125</m:t>
                            </m:r>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3</m:t>
                                </m:r>
                              </m:sup>
                            </m:sSup>
                          </m:e>
                        </m:d>
                      </m:e>
                      <m:sub>
                        <m:r>
                          <a:rPr lang="en-US" i="1">
                            <a:latin typeface="Cambria Math" panose="02040503050406030204" pitchFamily="18" charset="0"/>
                          </a:rPr>
                          <m:t>.1</m:t>
                        </m:r>
                      </m:sub>
                      <m:sup>
                        <m:r>
                          <a:rPr lang="en-US" i="1">
                            <a:latin typeface="Cambria Math" panose="02040503050406030204" pitchFamily="18" charset="0"/>
                          </a:rPr>
                          <m:t>.3</m:t>
                        </m:r>
                      </m:sup>
                    </m:sSubSup>
                  </m:oMath>
                </a14:m>
                <a:endParaRPr lang="en-US" dirty="0"/>
              </a:p>
              <a:p>
                <a:pPr marL="0" indent="0">
                  <a:buNone/>
                </a:pPr>
                <a:r>
                  <a:rPr lang="en-US" dirty="0" smtClean="0"/>
                  <a:t>					  	 </a:t>
                </a:r>
                <a14:m>
                  <m:oMath xmlns:m="http://schemas.openxmlformats.org/officeDocument/2006/math">
                    <m:r>
                      <a:rPr lang="en-US" i="1">
                        <a:latin typeface="Cambria Math" panose="02040503050406030204" pitchFamily="18" charset="0"/>
                      </a:rPr>
                      <m:t>=.003375−.000125</m:t>
                    </m:r>
                  </m:oMath>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 .00325 </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1154809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43116"/>
          </a:xfrm>
        </p:spPr>
        <p:txBody>
          <a:bodyPr>
            <a:normAutofit fontScale="90000"/>
          </a:bodyPr>
          <a:lstStyle/>
          <a:p>
            <a:r>
              <a:rPr lang="en-US" b="1" dirty="0"/>
              <a:t>Illustration: Distributions in a Continuous Space</a:t>
            </a:r>
            <a:r>
              <a:rPr lang="en-US" b="1" i="1" dirty="0"/>
              <a:t/>
            </a:r>
            <a:br>
              <a:rPr lang="en-US" b="1" i="1" dirty="0"/>
            </a:br>
            <a:r>
              <a:rPr lang="en-US" sz="2800" b="1" i="1" dirty="0"/>
              <a:t>(continued)</a:t>
            </a:r>
            <a:endParaRPr lang="en-US" sz="2800" dirty="0"/>
          </a:p>
        </p:txBody>
      </p:sp>
      <p:sp>
        <p:nvSpPr>
          <p:cNvPr id="3" name="Content Placeholder 2"/>
          <p:cNvSpPr>
            <a:spLocks noGrp="1"/>
          </p:cNvSpPr>
          <p:nvPr>
            <p:ph sz="quarter" idx="1"/>
          </p:nvPr>
        </p:nvSpPr>
        <p:spPr>
          <a:noFill/>
        </p:spPr>
        <p:txBody>
          <a:bodyPr>
            <a:normAutofit/>
          </a:bodyPr>
          <a:lstStyle/>
          <a:p>
            <a:r>
              <a:rPr lang="en-US" dirty="0"/>
              <a:t>The return expected value and variance for our numerical example are calculated as follows</a:t>
            </a:r>
            <a:r>
              <a:rPr lang="en-US" dirty="0" smtClean="0"/>
              <a:t>:</a:t>
            </a:r>
            <a:endParaRPr lang="en-US" dirty="0"/>
          </a:p>
          <a:p>
            <a:pPr marL="0" indent="0">
              <a:buNone/>
            </a:pPr>
            <a:r>
              <a:rPr lang="en-US" dirty="0"/>
              <a:t> </a:t>
            </a:r>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963559" y="2438400"/>
                <a:ext cx="4355691" cy="36606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700" i="1" smtClean="0">
                          <a:solidFill>
                            <a:schemeClr val="tx1"/>
                          </a:solidFill>
                          <a:latin typeface="Cambria Math" panose="02040503050406030204" pitchFamily="18" charset="0"/>
                        </a:rPr>
                        <m:t>𝐸</m:t>
                      </m:r>
                      <m:d>
                        <m:dPr>
                          <m:begChr m:val="["/>
                          <m:endChr m:val="]"/>
                          <m:ctrlPr>
                            <a:rPr lang="en-US" sz="2700" i="1">
                              <a:solidFill>
                                <a:schemeClr val="tx1"/>
                              </a:solidFill>
                              <a:latin typeface="Cambria Math"/>
                            </a:rPr>
                          </m:ctrlPr>
                        </m:dPr>
                        <m:e>
                          <m:r>
                            <a:rPr lang="en-US" sz="2700" i="1">
                              <a:solidFill>
                                <a:schemeClr val="tx1"/>
                              </a:solidFill>
                              <a:latin typeface="Cambria Math" panose="02040503050406030204" pitchFamily="18" charset="0"/>
                            </a:rPr>
                            <m:t>𝑟</m:t>
                          </m:r>
                        </m:e>
                      </m:d>
                      <m:r>
                        <a:rPr lang="en-US" sz="2700" b="0" i="1" smtClean="0">
                          <a:solidFill>
                            <a:schemeClr val="tx1"/>
                          </a:solidFill>
                          <a:latin typeface="Cambria Math" panose="02040503050406030204" pitchFamily="18" charset="0"/>
                        </a:rPr>
                        <m:t> </m:t>
                      </m:r>
                      <m:r>
                        <a:rPr lang="en-US" sz="2700" i="1">
                          <a:solidFill>
                            <a:schemeClr val="tx1"/>
                          </a:solidFill>
                          <a:latin typeface="Cambria Math" panose="02040503050406030204" pitchFamily="18" charset="0"/>
                        </a:rPr>
                        <m:t>= </m:t>
                      </m:r>
                      <m:nary>
                        <m:naryPr>
                          <m:limLoc m:val="subSup"/>
                          <m:ctrlPr>
                            <a:rPr lang="en-US" sz="2700" i="1">
                              <a:solidFill>
                                <a:schemeClr val="tx1"/>
                              </a:solidFill>
                              <a:latin typeface="Cambria Math"/>
                            </a:rPr>
                          </m:ctrlPr>
                        </m:naryPr>
                        <m:sub>
                          <m:r>
                            <a:rPr lang="en-US" sz="2700" i="1">
                              <a:solidFill>
                                <a:schemeClr val="tx1"/>
                              </a:solidFill>
                              <a:latin typeface="Cambria Math" panose="02040503050406030204" pitchFamily="18" charset="0"/>
                            </a:rPr>
                            <m:t>−∞</m:t>
                          </m:r>
                        </m:sub>
                        <m:sup>
                          <m:r>
                            <a:rPr lang="en-US" sz="2700" i="1">
                              <a:solidFill>
                                <a:schemeClr val="tx1"/>
                              </a:solidFill>
                              <a:latin typeface="Cambria Math" panose="02040503050406030204" pitchFamily="18" charset="0"/>
                            </a:rPr>
                            <m:t>∞</m:t>
                          </m:r>
                        </m:sup>
                        <m:e>
                          <m:r>
                            <a:rPr lang="en-US" sz="2700" i="1">
                              <a:solidFill>
                                <a:schemeClr val="tx1"/>
                              </a:solidFill>
                              <a:latin typeface="Cambria Math" panose="02040503050406030204" pitchFamily="18" charset="0"/>
                            </a:rPr>
                            <m:t>𝑓</m:t>
                          </m:r>
                          <m:r>
                            <a:rPr lang="en-US" sz="2700" i="1">
                              <a:solidFill>
                                <a:schemeClr val="tx1"/>
                              </a:solidFill>
                              <a:latin typeface="Cambria Math" panose="02040503050406030204" pitchFamily="18" charset="0"/>
                            </a:rPr>
                            <m:t>(</m:t>
                          </m:r>
                          <m:r>
                            <a:rPr lang="en-US" sz="2700" i="1">
                              <a:solidFill>
                                <a:schemeClr val="tx1"/>
                              </a:solidFill>
                              <a:latin typeface="Cambria Math" panose="02040503050406030204" pitchFamily="18" charset="0"/>
                            </a:rPr>
                            <m:t>𝑥</m:t>
                          </m:r>
                          <m:r>
                            <a:rPr lang="en-US" sz="2700" i="1">
                              <a:solidFill>
                                <a:schemeClr val="tx1"/>
                              </a:solidFill>
                              <a:latin typeface="Cambria Math" panose="02040503050406030204" pitchFamily="18" charset="0"/>
                            </a:rPr>
                            <m:t>)</m:t>
                          </m:r>
                          <m:r>
                            <a:rPr lang="en-US" sz="2700" i="1">
                              <a:solidFill>
                                <a:schemeClr val="tx1"/>
                              </a:solidFill>
                              <a:latin typeface="Cambria Math" panose="02040503050406030204" pitchFamily="18" charset="0"/>
                            </a:rPr>
                            <m:t>𝑝</m:t>
                          </m:r>
                          <m:d>
                            <m:dPr>
                              <m:ctrlPr>
                                <a:rPr lang="en-US" sz="2700" i="1">
                                  <a:solidFill>
                                    <a:schemeClr val="tx1"/>
                                  </a:solidFill>
                                  <a:latin typeface="Cambria Math"/>
                                </a:rPr>
                              </m:ctrlPr>
                            </m:dPr>
                            <m:e>
                              <m:r>
                                <a:rPr lang="en-US" sz="2700" i="1">
                                  <a:solidFill>
                                    <a:schemeClr val="tx1"/>
                                  </a:solidFill>
                                  <a:latin typeface="Cambria Math" panose="02040503050406030204" pitchFamily="18" charset="0"/>
                                </a:rPr>
                                <m:t>𝑥</m:t>
                              </m:r>
                            </m:e>
                          </m:d>
                          <m:r>
                            <a:rPr lang="en-US" sz="2700" i="1">
                              <a:solidFill>
                                <a:schemeClr val="tx1"/>
                              </a:solidFill>
                              <a:latin typeface="Cambria Math" panose="02040503050406030204" pitchFamily="18" charset="0"/>
                            </a:rPr>
                            <m:t>𝑑𝑥</m:t>
                          </m:r>
                        </m:e>
                      </m:nary>
                      <m:r>
                        <a:rPr lang="en-US" sz="2700" b="0" i="1" smtClean="0">
                          <a:solidFill>
                            <a:schemeClr val="tx1"/>
                          </a:solidFill>
                          <a:latin typeface="Cambria Math" panose="02040503050406030204" pitchFamily="18" charset="0"/>
                        </a:rPr>
                        <m:t> </m:t>
                      </m:r>
                    </m:oMath>
                  </m:oMathPara>
                </a14:m>
                <a:endParaRPr lang="en-US" sz="2700" b="0" i="1" dirty="0" smtClean="0">
                  <a:solidFill>
                    <a:schemeClr val="tx1"/>
                  </a:solidFill>
                  <a:latin typeface="Cambria Math" panose="02040503050406030204" pitchFamily="18" charset="0"/>
                </a:endParaRPr>
              </a:p>
              <a:p>
                <a:r>
                  <a:rPr lang="en-US" sz="2700" b="0" dirty="0" smtClean="0">
                    <a:solidFill>
                      <a:schemeClr val="tx1"/>
                    </a:solidFill>
                  </a:rPr>
                  <a:t>             </a:t>
                </a:r>
                <a14:m>
                  <m:oMath xmlns:m="http://schemas.openxmlformats.org/officeDocument/2006/math">
                    <m:r>
                      <a:rPr lang="en-US" sz="2700" i="1">
                        <a:solidFill>
                          <a:schemeClr val="tx1"/>
                        </a:solidFill>
                        <a:latin typeface="Cambria Math" panose="02040503050406030204" pitchFamily="18" charset="0"/>
                      </a:rPr>
                      <m:t>=</m:t>
                    </m:r>
                    <m:nary>
                      <m:naryPr>
                        <m:limLoc m:val="subSup"/>
                        <m:ctrlPr>
                          <a:rPr lang="en-US" sz="2700" i="1">
                            <a:solidFill>
                              <a:schemeClr val="tx1"/>
                            </a:solidFill>
                            <a:latin typeface="Cambria Math"/>
                          </a:rPr>
                        </m:ctrlPr>
                      </m:naryPr>
                      <m:sub>
                        <m:r>
                          <a:rPr lang="en-US" sz="2700" i="1">
                            <a:solidFill>
                              <a:schemeClr val="tx1"/>
                            </a:solidFill>
                            <a:latin typeface="Cambria Math" panose="02040503050406030204" pitchFamily="18" charset="0"/>
                          </a:rPr>
                          <m:t>0</m:t>
                        </m:r>
                      </m:sub>
                      <m:sup>
                        <m:r>
                          <a:rPr lang="en-US" sz="2700" i="1">
                            <a:solidFill>
                              <a:schemeClr val="tx1"/>
                            </a:solidFill>
                            <a:latin typeface="Cambria Math" panose="02040503050406030204" pitchFamily="18" charset="0"/>
                          </a:rPr>
                          <m:t>2</m:t>
                        </m:r>
                      </m:sup>
                      <m:e>
                        <m:r>
                          <a:rPr lang="en-US" sz="2700" i="1">
                            <a:solidFill>
                              <a:schemeClr val="tx1"/>
                            </a:solidFill>
                            <a:latin typeface="Cambria Math" panose="02040503050406030204" pitchFamily="18" charset="0"/>
                          </a:rPr>
                          <m:t>.5</m:t>
                        </m:r>
                        <m:r>
                          <a:rPr lang="en-US" sz="2700" i="1">
                            <a:solidFill>
                              <a:schemeClr val="tx1"/>
                            </a:solidFill>
                            <a:latin typeface="Cambria Math" panose="02040503050406030204" pitchFamily="18" charset="0"/>
                          </a:rPr>
                          <m:t>𝑥𝑝</m:t>
                        </m:r>
                        <m:d>
                          <m:dPr>
                            <m:ctrlPr>
                              <a:rPr lang="en-US" sz="2700" i="1">
                                <a:solidFill>
                                  <a:schemeClr val="tx1"/>
                                </a:solidFill>
                                <a:latin typeface="Cambria Math"/>
                              </a:rPr>
                            </m:ctrlPr>
                          </m:dPr>
                          <m:e>
                            <m:r>
                              <a:rPr lang="en-US" sz="2700" i="1">
                                <a:solidFill>
                                  <a:schemeClr val="tx1"/>
                                </a:solidFill>
                                <a:latin typeface="Cambria Math" panose="02040503050406030204" pitchFamily="18" charset="0"/>
                              </a:rPr>
                              <m:t>𝑥</m:t>
                            </m:r>
                          </m:e>
                        </m:d>
                        <m:r>
                          <a:rPr lang="en-US" sz="2700" i="1">
                            <a:solidFill>
                              <a:schemeClr val="tx1"/>
                            </a:solidFill>
                            <a:latin typeface="Cambria Math" panose="02040503050406030204" pitchFamily="18" charset="0"/>
                          </a:rPr>
                          <m:t>𝑑𝑥</m:t>
                        </m:r>
                      </m:e>
                    </m:nary>
                  </m:oMath>
                </a14:m>
                <a:endParaRPr lang="en-US" sz="2700" i="1" dirty="0" smtClean="0">
                  <a:solidFill>
                    <a:schemeClr val="tx1"/>
                  </a:solidFill>
                  <a:latin typeface="Cambria Math" panose="02040503050406030204" pitchFamily="18" charset="0"/>
                </a:endParaRPr>
              </a:p>
              <a:p>
                <a:r>
                  <a:rPr lang="en-US" sz="2700" dirty="0" smtClean="0">
                    <a:solidFill>
                      <a:schemeClr val="tx1"/>
                    </a:solidFill>
                  </a:rPr>
                  <a:t>             </a:t>
                </a:r>
                <a14:m>
                  <m:oMath xmlns:m="http://schemas.openxmlformats.org/officeDocument/2006/math">
                    <m:r>
                      <a:rPr lang="en-US" sz="2700" i="1">
                        <a:solidFill>
                          <a:schemeClr val="tx1"/>
                        </a:solidFill>
                        <a:latin typeface="Cambria Math" panose="02040503050406030204" pitchFamily="18" charset="0"/>
                      </a:rPr>
                      <m:t>= </m:t>
                    </m:r>
                    <m:nary>
                      <m:naryPr>
                        <m:limLoc m:val="subSup"/>
                        <m:ctrlPr>
                          <a:rPr lang="en-US" sz="2700" i="1">
                            <a:solidFill>
                              <a:schemeClr val="tx1"/>
                            </a:solidFill>
                            <a:latin typeface="Cambria Math"/>
                          </a:rPr>
                        </m:ctrlPr>
                      </m:naryPr>
                      <m:sub>
                        <m:r>
                          <a:rPr lang="en-US" sz="2700" i="1">
                            <a:solidFill>
                              <a:schemeClr val="tx1"/>
                            </a:solidFill>
                            <a:latin typeface="Cambria Math" panose="02040503050406030204" pitchFamily="18" charset="0"/>
                          </a:rPr>
                          <m:t>0</m:t>
                        </m:r>
                      </m:sub>
                      <m:sup>
                        <m:r>
                          <a:rPr lang="en-US" sz="2700" i="1">
                            <a:solidFill>
                              <a:schemeClr val="tx1"/>
                            </a:solidFill>
                            <a:latin typeface="Cambria Math" panose="02040503050406030204" pitchFamily="18" charset="0"/>
                          </a:rPr>
                          <m:t>2</m:t>
                        </m:r>
                      </m:sup>
                      <m:e>
                        <m:r>
                          <a:rPr lang="en-US" sz="2700" i="1">
                            <a:solidFill>
                              <a:schemeClr val="tx1"/>
                            </a:solidFill>
                            <a:latin typeface="Cambria Math" panose="02040503050406030204" pitchFamily="18" charset="0"/>
                          </a:rPr>
                          <m:t>.5</m:t>
                        </m:r>
                        <m:r>
                          <a:rPr lang="en-US" sz="2700" i="1">
                            <a:solidFill>
                              <a:schemeClr val="tx1"/>
                            </a:solidFill>
                            <a:latin typeface="Cambria Math" panose="02040503050406030204" pitchFamily="18" charset="0"/>
                          </a:rPr>
                          <m:t>𝑥</m:t>
                        </m:r>
                        <m:r>
                          <a:rPr lang="en-US" sz="2700" i="1">
                            <a:solidFill>
                              <a:schemeClr val="tx1"/>
                            </a:solidFill>
                            <a:latin typeface="Cambria Math" panose="02040503050406030204" pitchFamily="18" charset="0"/>
                          </a:rPr>
                          <m:t>∙</m:t>
                        </m:r>
                        <m:r>
                          <a:rPr lang="en-US" sz="2700">
                            <a:solidFill>
                              <a:schemeClr val="tx1"/>
                            </a:solidFill>
                            <a:latin typeface="Cambria Math" panose="02040503050406030204" pitchFamily="18" charset="0"/>
                          </a:rPr>
                          <m:t>.</m:t>
                        </m:r>
                        <m:r>
                          <a:rPr lang="en-US" sz="2700" smtClean="0">
                            <a:solidFill>
                              <a:schemeClr val="tx1"/>
                            </a:solidFill>
                            <a:latin typeface="Cambria Math" panose="02040503050406030204" pitchFamily="18" charset="0"/>
                          </a:rPr>
                          <m:t>375</m:t>
                        </m:r>
                        <m:sSup>
                          <m:sSupPr>
                            <m:ctrlPr>
                              <a:rPr lang="en-US" sz="2700" i="1">
                                <a:solidFill>
                                  <a:schemeClr val="tx1"/>
                                </a:solidFill>
                                <a:latin typeface="Cambria Math"/>
                              </a:rPr>
                            </m:ctrlPr>
                          </m:sSupPr>
                          <m:e>
                            <m:r>
                              <a:rPr lang="en-US" sz="2700" i="1" smtClean="0">
                                <a:solidFill>
                                  <a:schemeClr val="tx1"/>
                                </a:solidFill>
                                <a:latin typeface="Cambria Math" panose="02040503050406030204" pitchFamily="18" charset="0"/>
                              </a:rPr>
                              <m:t>𝑥</m:t>
                            </m:r>
                          </m:e>
                          <m:sup>
                            <m:r>
                              <a:rPr lang="en-US" sz="2700">
                                <a:solidFill>
                                  <a:schemeClr val="tx1"/>
                                </a:solidFill>
                                <a:latin typeface="Cambria Math" panose="02040503050406030204" pitchFamily="18" charset="0"/>
                              </a:rPr>
                              <m:t>2</m:t>
                            </m:r>
                          </m:sup>
                        </m:sSup>
                        <m:r>
                          <a:rPr lang="en-US" sz="2700" i="1">
                            <a:solidFill>
                              <a:schemeClr val="tx1"/>
                            </a:solidFill>
                            <a:latin typeface="Cambria Math" panose="02040503050406030204" pitchFamily="18" charset="0"/>
                          </a:rPr>
                          <m:t>𝑑𝑥</m:t>
                        </m:r>
                      </m:e>
                    </m:nary>
                  </m:oMath>
                </a14:m>
                <a:endParaRPr lang="en-US" sz="2700" i="1" dirty="0" smtClean="0">
                  <a:solidFill>
                    <a:schemeClr val="tx1"/>
                  </a:solidFill>
                  <a:latin typeface="Cambria Math" panose="02040503050406030204" pitchFamily="18" charset="0"/>
                </a:endParaRPr>
              </a:p>
              <a:p>
                <a:r>
                  <a:rPr lang="en-US" sz="2700" dirty="0" smtClean="0">
                    <a:solidFill>
                      <a:schemeClr val="tx1"/>
                    </a:solidFill>
                  </a:rPr>
                  <a:t>             </a:t>
                </a:r>
                <a14:m>
                  <m:oMath xmlns:m="http://schemas.openxmlformats.org/officeDocument/2006/math">
                    <m:r>
                      <a:rPr lang="en-US" sz="2700" i="1">
                        <a:solidFill>
                          <a:schemeClr val="tx1"/>
                        </a:solidFill>
                        <a:latin typeface="Cambria Math" panose="02040503050406030204" pitchFamily="18" charset="0"/>
                      </a:rPr>
                      <m:t>=.046875</m:t>
                    </m:r>
                    <m:sSup>
                      <m:sSupPr>
                        <m:ctrlPr>
                          <a:rPr lang="en-US" sz="2700" i="1">
                            <a:solidFill>
                              <a:schemeClr val="tx1"/>
                            </a:solidFill>
                            <a:latin typeface="Cambria Math"/>
                          </a:rPr>
                        </m:ctrlPr>
                      </m:sSupPr>
                      <m:e>
                        <m:r>
                          <a:rPr lang="en-US" sz="2700" i="1">
                            <a:solidFill>
                              <a:schemeClr val="tx1"/>
                            </a:solidFill>
                            <a:latin typeface="Cambria Math" panose="02040503050406030204" pitchFamily="18" charset="0"/>
                          </a:rPr>
                          <m:t>𝑥</m:t>
                        </m:r>
                      </m:e>
                      <m:sup>
                        <m:r>
                          <a:rPr lang="en-US" sz="2700" i="1">
                            <a:solidFill>
                              <a:schemeClr val="tx1"/>
                            </a:solidFill>
                            <a:latin typeface="Cambria Math" panose="02040503050406030204" pitchFamily="18" charset="0"/>
                          </a:rPr>
                          <m:t>4</m:t>
                        </m:r>
                      </m:sup>
                    </m:sSup>
                    <m:d>
                      <m:dPr>
                        <m:begChr m:val="|"/>
                        <m:endChr m:val=""/>
                        <m:ctrlPr>
                          <a:rPr lang="en-US" sz="2700" i="1">
                            <a:solidFill>
                              <a:schemeClr val="tx1"/>
                            </a:solidFill>
                            <a:latin typeface="Cambria Math"/>
                          </a:rPr>
                        </m:ctrlPr>
                      </m:dPr>
                      <m:e>
                        <m:f>
                          <m:fPr>
                            <m:type m:val="noBar"/>
                            <m:ctrlPr>
                              <a:rPr lang="en-US" sz="2700" i="1">
                                <a:solidFill>
                                  <a:schemeClr val="tx1"/>
                                </a:solidFill>
                                <a:latin typeface="Cambria Math"/>
                              </a:rPr>
                            </m:ctrlPr>
                          </m:fPr>
                          <m:num>
                            <m:r>
                              <a:rPr lang="en-US" sz="2700" i="1">
                                <a:solidFill>
                                  <a:schemeClr val="tx1"/>
                                </a:solidFill>
                                <a:latin typeface="Cambria Math" panose="02040503050406030204" pitchFamily="18" charset="0"/>
                              </a:rPr>
                              <m:t>2</m:t>
                            </m:r>
                          </m:num>
                          <m:den>
                            <m:r>
                              <a:rPr lang="en-US" sz="2700" i="1">
                                <a:solidFill>
                                  <a:schemeClr val="tx1"/>
                                </a:solidFill>
                                <a:latin typeface="Cambria Math" panose="02040503050406030204" pitchFamily="18" charset="0"/>
                              </a:rPr>
                              <m:t>0</m:t>
                            </m:r>
                          </m:den>
                        </m:f>
                      </m:e>
                    </m:d>
                    <m:r>
                      <a:rPr lang="en-US" sz="2700" b="0" i="1" smtClean="0">
                        <a:solidFill>
                          <a:schemeClr val="tx1"/>
                        </a:solidFill>
                        <a:latin typeface="Cambria Math" panose="02040503050406030204" pitchFamily="18" charset="0"/>
                      </a:rPr>
                      <m:t> </m:t>
                    </m:r>
                  </m:oMath>
                </a14:m>
                <a:endParaRPr lang="en-US" sz="2700" b="0" i="1" dirty="0" smtClean="0">
                  <a:solidFill>
                    <a:schemeClr val="tx1"/>
                  </a:solidFill>
                  <a:latin typeface="Cambria Math" panose="02040503050406030204" pitchFamily="18" charset="0"/>
                </a:endParaRPr>
              </a:p>
              <a:p>
                <a:r>
                  <a:rPr lang="en-US" sz="2700" dirty="0" smtClean="0">
                    <a:solidFill>
                      <a:schemeClr val="tx1"/>
                    </a:solidFill>
                  </a:rPr>
                  <a:t>             </a:t>
                </a:r>
                <a14:m>
                  <m:oMath xmlns:m="http://schemas.openxmlformats.org/officeDocument/2006/math">
                    <m:r>
                      <a:rPr lang="en-US" sz="2700" i="1">
                        <a:solidFill>
                          <a:schemeClr val="tx1"/>
                        </a:solidFill>
                        <a:latin typeface="Cambria Math" panose="02040503050406030204" pitchFamily="18" charset="0"/>
                      </a:rPr>
                      <m:t>=.75</m:t>
                    </m:r>
                  </m:oMath>
                </a14:m>
                <a:r>
                  <a:rPr lang="en-US" sz="2700" dirty="0" smtClean="0">
                    <a:solidFill>
                      <a:schemeClr val="tx1"/>
                    </a:solidFill>
                  </a:rPr>
                  <a:t> </a:t>
                </a:r>
                <a:endParaRPr lang="en-US" sz="27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963559" y="2438400"/>
                <a:ext cx="4355691" cy="3660648"/>
              </a:xfrm>
              <a:prstGeom prst="rect">
                <a:avLst/>
              </a:prstGeom>
              <a:blipFill rotWithShape="0">
                <a:blip r:embed="rId2" cstate="print"/>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668493" y="2438400"/>
                <a:ext cx="5628772" cy="36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n-US" sz="2700" i="1" smtClean="0">
                              <a:solidFill>
                                <a:schemeClr val="tx1"/>
                              </a:solidFill>
                              <a:latin typeface="Cambria Math"/>
                            </a:rPr>
                          </m:ctrlPr>
                        </m:sSupPr>
                        <m:e>
                          <m:r>
                            <a:rPr lang="en-US" sz="2700" i="1">
                              <a:solidFill>
                                <a:schemeClr val="tx1"/>
                              </a:solidFill>
                              <a:latin typeface="Cambria Math" panose="02040503050406030204" pitchFamily="18" charset="0"/>
                            </a:rPr>
                            <m:t>𝜎</m:t>
                          </m:r>
                        </m:e>
                        <m:sup>
                          <m:r>
                            <a:rPr lang="en-US" sz="2700" i="1">
                              <a:solidFill>
                                <a:schemeClr val="tx1"/>
                              </a:solidFill>
                              <a:latin typeface="Cambria Math" panose="02040503050406030204" pitchFamily="18" charset="0"/>
                            </a:rPr>
                            <m:t>2</m:t>
                          </m:r>
                        </m:sup>
                      </m:sSup>
                      <m:r>
                        <a:rPr lang="en-US" sz="2700" i="1">
                          <a:solidFill>
                            <a:schemeClr val="tx1"/>
                          </a:solidFill>
                          <a:latin typeface="Cambria Math" panose="02040503050406030204" pitchFamily="18" charset="0"/>
                        </a:rPr>
                        <m:t>= </m:t>
                      </m:r>
                      <m:r>
                        <a:rPr lang="en-US" sz="2700" i="1">
                          <a:solidFill>
                            <a:schemeClr val="tx1"/>
                          </a:solidFill>
                          <a:latin typeface="Cambria Math" panose="02040503050406030204" pitchFamily="18" charset="0"/>
                        </a:rPr>
                        <m:t>𝐸</m:t>
                      </m:r>
                      <m:d>
                        <m:dPr>
                          <m:begChr m:val="["/>
                          <m:endChr m:val="]"/>
                          <m:ctrlPr>
                            <a:rPr lang="en-US" sz="2700" i="1">
                              <a:solidFill>
                                <a:schemeClr val="tx1"/>
                              </a:solidFill>
                              <a:latin typeface="Cambria Math"/>
                            </a:rPr>
                          </m:ctrlPr>
                        </m:dPr>
                        <m:e>
                          <m:sSup>
                            <m:sSupPr>
                              <m:ctrlPr>
                                <a:rPr lang="en-US" sz="2700" i="1">
                                  <a:solidFill>
                                    <a:schemeClr val="tx1"/>
                                  </a:solidFill>
                                  <a:latin typeface="Cambria Math"/>
                                </a:rPr>
                              </m:ctrlPr>
                            </m:sSupPr>
                            <m:e>
                              <m:r>
                                <a:rPr lang="en-US" sz="2700" i="1">
                                  <a:solidFill>
                                    <a:schemeClr val="tx1"/>
                                  </a:solidFill>
                                  <a:latin typeface="Cambria Math" panose="02040503050406030204" pitchFamily="18" charset="0"/>
                                </a:rPr>
                                <m:t>𝑟</m:t>
                              </m:r>
                            </m:e>
                            <m:sup>
                              <m:r>
                                <a:rPr lang="en-US" sz="2700" i="1">
                                  <a:solidFill>
                                    <a:schemeClr val="tx1"/>
                                  </a:solidFill>
                                  <a:latin typeface="Cambria Math" panose="02040503050406030204" pitchFamily="18" charset="0"/>
                                </a:rPr>
                                <m:t>2</m:t>
                              </m:r>
                            </m:sup>
                          </m:sSup>
                        </m:e>
                      </m:d>
                      <m:r>
                        <a:rPr lang="en-US" sz="2700" i="1">
                          <a:solidFill>
                            <a:schemeClr val="tx1"/>
                          </a:solidFill>
                          <a:latin typeface="Cambria Math" panose="02040503050406030204" pitchFamily="18" charset="0"/>
                        </a:rPr>
                        <m:t>−</m:t>
                      </m:r>
                      <m:sSup>
                        <m:sSupPr>
                          <m:ctrlPr>
                            <a:rPr lang="en-US" sz="2700" i="1">
                              <a:solidFill>
                                <a:schemeClr val="tx1"/>
                              </a:solidFill>
                              <a:latin typeface="Cambria Math"/>
                            </a:rPr>
                          </m:ctrlPr>
                        </m:sSupPr>
                        <m:e>
                          <m:d>
                            <m:dPr>
                              <m:ctrlPr>
                                <a:rPr lang="en-US" sz="2700" i="1">
                                  <a:solidFill>
                                    <a:schemeClr val="tx1"/>
                                  </a:solidFill>
                                  <a:latin typeface="Cambria Math"/>
                                </a:rPr>
                              </m:ctrlPr>
                            </m:dPr>
                            <m:e>
                              <m:r>
                                <a:rPr lang="en-US" sz="2700" i="1">
                                  <a:solidFill>
                                    <a:schemeClr val="tx1"/>
                                  </a:solidFill>
                                  <a:latin typeface="Cambria Math" panose="02040503050406030204" pitchFamily="18" charset="0"/>
                                </a:rPr>
                                <m:t>𝐸</m:t>
                              </m:r>
                              <m:d>
                                <m:dPr>
                                  <m:begChr m:val="["/>
                                  <m:endChr m:val="]"/>
                                  <m:ctrlPr>
                                    <a:rPr lang="en-US" sz="2700" i="1">
                                      <a:solidFill>
                                        <a:schemeClr val="tx1"/>
                                      </a:solidFill>
                                      <a:latin typeface="Cambria Math"/>
                                    </a:rPr>
                                  </m:ctrlPr>
                                </m:dPr>
                                <m:e>
                                  <m:r>
                                    <a:rPr lang="en-US" sz="2700" i="1">
                                      <a:solidFill>
                                        <a:schemeClr val="tx1"/>
                                      </a:solidFill>
                                      <a:latin typeface="Cambria Math" panose="02040503050406030204" pitchFamily="18" charset="0"/>
                                    </a:rPr>
                                    <m:t>𝑟</m:t>
                                  </m:r>
                                </m:e>
                              </m:d>
                            </m:e>
                          </m:d>
                        </m:e>
                        <m:sup>
                          <m:r>
                            <a:rPr lang="en-US" sz="2700" i="1">
                              <a:solidFill>
                                <a:schemeClr val="tx1"/>
                              </a:solidFill>
                              <a:latin typeface="Cambria Math" panose="02040503050406030204" pitchFamily="18" charset="0"/>
                            </a:rPr>
                            <m:t>2</m:t>
                          </m:r>
                        </m:sup>
                      </m:sSup>
                      <m:r>
                        <a:rPr lang="en-US" sz="2700" b="0" i="1" smtClean="0">
                          <a:solidFill>
                            <a:schemeClr val="tx1"/>
                          </a:solidFill>
                          <a:latin typeface="Cambria Math" panose="02040503050406030204" pitchFamily="18" charset="0"/>
                        </a:rPr>
                        <m:t>                             </m:t>
                      </m:r>
                    </m:oMath>
                  </m:oMathPara>
                </a14:m>
                <a:endParaRPr lang="en-US" sz="2700" b="0" i="1" dirty="0" smtClean="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700" i="1">
                          <a:solidFill>
                            <a:schemeClr val="tx1"/>
                          </a:solidFill>
                          <a:latin typeface="Cambria Math" panose="02040503050406030204" pitchFamily="18" charset="0"/>
                        </a:rPr>
                        <m:t>=</m:t>
                      </m:r>
                      <m:nary>
                        <m:naryPr>
                          <m:limLoc m:val="subSup"/>
                          <m:ctrlPr>
                            <a:rPr lang="en-US" sz="2700" i="1">
                              <a:solidFill>
                                <a:schemeClr val="tx1"/>
                              </a:solidFill>
                              <a:latin typeface="Cambria Math"/>
                            </a:rPr>
                          </m:ctrlPr>
                        </m:naryPr>
                        <m:sub>
                          <m:r>
                            <a:rPr lang="en-US" sz="2700" i="1">
                              <a:solidFill>
                                <a:schemeClr val="tx1"/>
                              </a:solidFill>
                              <a:latin typeface="Cambria Math" panose="02040503050406030204" pitchFamily="18" charset="0"/>
                            </a:rPr>
                            <m:t>−∞</m:t>
                          </m:r>
                        </m:sub>
                        <m:sup>
                          <m:r>
                            <a:rPr lang="en-US" sz="2700" i="1">
                              <a:solidFill>
                                <a:schemeClr val="tx1"/>
                              </a:solidFill>
                              <a:latin typeface="Cambria Math" panose="02040503050406030204" pitchFamily="18" charset="0"/>
                            </a:rPr>
                            <m:t>∞</m:t>
                          </m:r>
                        </m:sup>
                        <m:e>
                          <m:sSup>
                            <m:sSupPr>
                              <m:ctrlPr>
                                <a:rPr lang="en-US" sz="2700" i="1">
                                  <a:solidFill>
                                    <a:schemeClr val="tx1"/>
                                  </a:solidFill>
                                  <a:latin typeface="Cambria Math"/>
                                </a:rPr>
                              </m:ctrlPr>
                            </m:sSupPr>
                            <m:e>
                              <m:d>
                                <m:dPr>
                                  <m:ctrlPr>
                                    <a:rPr lang="en-US" sz="2700" i="1">
                                      <a:solidFill>
                                        <a:schemeClr val="tx1"/>
                                      </a:solidFill>
                                      <a:latin typeface="Cambria Math"/>
                                    </a:rPr>
                                  </m:ctrlPr>
                                </m:dPr>
                                <m:e>
                                  <m:r>
                                    <a:rPr lang="en-US" sz="2700" i="1">
                                      <a:solidFill>
                                        <a:schemeClr val="tx1"/>
                                      </a:solidFill>
                                      <a:latin typeface="Cambria Math" panose="02040503050406030204" pitchFamily="18" charset="0"/>
                                    </a:rPr>
                                    <m:t>𝑓</m:t>
                                  </m:r>
                                  <m:d>
                                    <m:dPr>
                                      <m:ctrlPr>
                                        <a:rPr lang="en-US" sz="2700" i="1">
                                          <a:solidFill>
                                            <a:schemeClr val="tx1"/>
                                          </a:solidFill>
                                          <a:latin typeface="Cambria Math"/>
                                        </a:rPr>
                                      </m:ctrlPr>
                                    </m:dPr>
                                    <m:e>
                                      <m:r>
                                        <a:rPr lang="en-US" sz="2700" i="1">
                                          <a:solidFill>
                                            <a:schemeClr val="tx1"/>
                                          </a:solidFill>
                                          <a:latin typeface="Cambria Math" panose="02040503050406030204" pitchFamily="18" charset="0"/>
                                        </a:rPr>
                                        <m:t>𝑥</m:t>
                                      </m:r>
                                    </m:e>
                                  </m:d>
                                </m:e>
                              </m:d>
                            </m:e>
                            <m:sup>
                              <m:r>
                                <a:rPr lang="en-US" sz="2700" i="1">
                                  <a:solidFill>
                                    <a:schemeClr val="tx1"/>
                                  </a:solidFill>
                                  <a:latin typeface="Cambria Math" panose="02040503050406030204" pitchFamily="18" charset="0"/>
                                </a:rPr>
                                <m:t>2</m:t>
                              </m:r>
                            </m:sup>
                          </m:sSup>
                          <m:r>
                            <a:rPr lang="en-US" sz="2700" i="1">
                              <a:solidFill>
                                <a:schemeClr val="tx1"/>
                              </a:solidFill>
                              <a:latin typeface="Cambria Math" panose="02040503050406030204" pitchFamily="18" charset="0"/>
                            </a:rPr>
                            <m:t>𝑝</m:t>
                          </m:r>
                          <m:d>
                            <m:dPr>
                              <m:ctrlPr>
                                <a:rPr lang="en-US" sz="2700" i="1">
                                  <a:solidFill>
                                    <a:schemeClr val="tx1"/>
                                  </a:solidFill>
                                  <a:latin typeface="Cambria Math"/>
                                </a:rPr>
                              </m:ctrlPr>
                            </m:dPr>
                            <m:e>
                              <m:r>
                                <a:rPr lang="en-US" sz="2700" i="1">
                                  <a:solidFill>
                                    <a:schemeClr val="tx1"/>
                                  </a:solidFill>
                                  <a:latin typeface="Cambria Math" panose="02040503050406030204" pitchFamily="18" charset="0"/>
                                </a:rPr>
                                <m:t>𝑥</m:t>
                              </m:r>
                            </m:e>
                          </m:d>
                          <m:r>
                            <a:rPr lang="en-US" sz="2700" i="1">
                              <a:solidFill>
                                <a:schemeClr val="tx1"/>
                              </a:solidFill>
                              <a:latin typeface="Cambria Math" panose="02040503050406030204" pitchFamily="18" charset="0"/>
                            </a:rPr>
                            <m:t>𝑑𝑥</m:t>
                          </m:r>
                        </m:e>
                      </m:nary>
                      <m:r>
                        <a:rPr lang="en-US" sz="2700" i="1">
                          <a:solidFill>
                            <a:schemeClr val="tx1"/>
                          </a:solidFill>
                          <a:latin typeface="Cambria Math" panose="02040503050406030204" pitchFamily="18" charset="0"/>
                        </a:rPr>
                        <m:t>−(</m:t>
                      </m:r>
                      <m:sSup>
                        <m:sSupPr>
                          <m:ctrlPr>
                            <a:rPr lang="en-US" sz="2700" i="1">
                              <a:solidFill>
                                <a:schemeClr val="tx1"/>
                              </a:solidFill>
                              <a:latin typeface="Cambria Math"/>
                            </a:rPr>
                          </m:ctrlPr>
                        </m:sSupPr>
                        <m:e>
                          <m:r>
                            <a:rPr lang="en-US" sz="2700" i="1">
                              <a:solidFill>
                                <a:schemeClr val="tx1"/>
                              </a:solidFill>
                              <a:latin typeface="Cambria Math" panose="02040503050406030204" pitchFamily="18" charset="0"/>
                            </a:rPr>
                            <m:t>.75)</m:t>
                          </m:r>
                        </m:e>
                        <m:sup>
                          <m:r>
                            <a:rPr lang="en-US" sz="2700" i="1">
                              <a:solidFill>
                                <a:schemeClr val="tx1"/>
                              </a:solidFill>
                              <a:latin typeface="Cambria Math" panose="02040503050406030204" pitchFamily="18" charset="0"/>
                            </a:rPr>
                            <m:t>2</m:t>
                          </m:r>
                        </m:sup>
                      </m:sSup>
                    </m:oMath>
                  </m:oMathPara>
                </a14:m>
                <a:endParaRPr lang="en-US" sz="2700" dirty="0">
                  <a:solidFill>
                    <a:schemeClr val="tx1"/>
                  </a:solidFill>
                </a:endParaRPr>
              </a:p>
              <a:p>
                <a:r>
                  <a:rPr lang="en-US" sz="2700" dirty="0">
                    <a:solidFill>
                      <a:schemeClr val="tx1"/>
                    </a:solidFill>
                  </a:rPr>
                  <a:t> </a:t>
                </a:r>
                <a:r>
                  <a:rPr lang="en-US" sz="2700" dirty="0" smtClean="0">
                    <a:solidFill>
                      <a:schemeClr val="tx1"/>
                    </a:solidFill>
                  </a:rPr>
                  <a:t>     </a:t>
                </a:r>
                <a14:m>
                  <m:oMath xmlns:m="http://schemas.openxmlformats.org/officeDocument/2006/math">
                    <m:r>
                      <a:rPr lang="en-US" sz="2700" b="0" i="0" smtClean="0">
                        <a:solidFill>
                          <a:schemeClr val="tx1"/>
                        </a:solidFill>
                        <a:latin typeface="Cambria Math" panose="02040503050406030204" pitchFamily="18" charset="0"/>
                      </a:rPr>
                      <m:t>=</m:t>
                    </m:r>
                    <m:nary>
                      <m:naryPr>
                        <m:limLoc m:val="subSup"/>
                        <m:ctrlPr>
                          <a:rPr lang="en-US" sz="2700" i="1">
                            <a:solidFill>
                              <a:schemeClr val="tx1"/>
                            </a:solidFill>
                            <a:latin typeface="Cambria Math"/>
                          </a:rPr>
                        </m:ctrlPr>
                      </m:naryPr>
                      <m:sub>
                        <m:r>
                          <a:rPr lang="en-US" sz="2700" i="1">
                            <a:solidFill>
                              <a:schemeClr val="tx1"/>
                            </a:solidFill>
                            <a:latin typeface="Cambria Math" panose="02040503050406030204" pitchFamily="18" charset="0"/>
                          </a:rPr>
                          <m:t>0</m:t>
                        </m:r>
                      </m:sub>
                      <m:sup>
                        <m:r>
                          <a:rPr lang="en-US" sz="2700" i="1">
                            <a:solidFill>
                              <a:schemeClr val="tx1"/>
                            </a:solidFill>
                            <a:latin typeface="Cambria Math" panose="02040503050406030204" pitchFamily="18" charset="0"/>
                          </a:rPr>
                          <m:t>2</m:t>
                        </m:r>
                      </m:sup>
                      <m:e>
                        <m:sSup>
                          <m:sSupPr>
                            <m:ctrlPr>
                              <a:rPr lang="en-US" sz="2700" i="1">
                                <a:solidFill>
                                  <a:schemeClr val="tx1"/>
                                </a:solidFill>
                                <a:latin typeface="Cambria Math"/>
                              </a:rPr>
                            </m:ctrlPr>
                          </m:sSupPr>
                          <m:e>
                            <m:d>
                              <m:dPr>
                                <m:ctrlPr>
                                  <a:rPr lang="en-US" sz="2700" i="1">
                                    <a:solidFill>
                                      <a:schemeClr val="tx1"/>
                                    </a:solidFill>
                                    <a:latin typeface="Cambria Math"/>
                                  </a:rPr>
                                </m:ctrlPr>
                              </m:dPr>
                              <m:e>
                                <m:r>
                                  <a:rPr lang="en-US" sz="2700" i="1">
                                    <a:solidFill>
                                      <a:schemeClr val="tx1"/>
                                    </a:solidFill>
                                    <a:latin typeface="Cambria Math" panose="02040503050406030204" pitchFamily="18" charset="0"/>
                                  </a:rPr>
                                  <m:t>.5</m:t>
                                </m:r>
                                <m:r>
                                  <a:rPr lang="en-US" sz="2700" i="1">
                                    <a:solidFill>
                                      <a:schemeClr val="tx1"/>
                                    </a:solidFill>
                                    <a:latin typeface="Cambria Math" panose="02040503050406030204" pitchFamily="18" charset="0"/>
                                  </a:rPr>
                                  <m:t>𝑥</m:t>
                                </m:r>
                              </m:e>
                            </m:d>
                          </m:e>
                          <m:sup>
                            <m:r>
                              <a:rPr lang="en-US" sz="2700" i="1">
                                <a:solidFill>
                                  <a:schemeClr val="tx1"/>
                                </a:solidFill>
                                <a:latin typeface="Cambria Math" panose="02040503050406030204" pitchFamily="18" charset="0"/>
                              </a:rPr>
                              <m:t>2</m:t>
                            </m:r>
                          </m:sup>
                        </m:sSup>
                        <m:r>
                          <a:rPr lang="en-US" sz="2700" i="1">
                            <a:solidFill>
                              <a:schemeClr val="tx1"/>
                            </a:solidFill>
                            <a:latin typeface="Cambria Math" panose="02040503050406030204" pitchFamily="18" charset="0"/>
                          </a:rPr>
                          <m:t>∙</m:t>
                        </m:r>
                        <m:r>
                          <a:rPr lang="en-US" sz="2700">
                            <a:solidFill>
                              <a:schemeClr val="tx1"/>
                            </a:solidFill>
                            <a:latin typeface="Cambria Math" panose="02040503050406030204" pitchFamily="18" charset="0"/>
                          </a:rPr>
                          <m:t>.375</m:t>
                        </m:r>
                        <m:sSup>
                          <m:sSupPr>
                            <m:ctrlPr>
                              <a:rPr lang="en-US" sz="2700" i="1">
                                <a:solidFill>
                                  <a:schemeClr val="tx1"/>
                                </a:solidFill>
                                <a:latin typeface="Cambria Math"/>
                              </a:rPr>
                            </m:ctrlPr>
                          </m:sSupPr>
                          <m:e>
                            <m:r>
                              <a:rPr lang="en-US" sz="2700" i="1">
                                <a:solidFill>
                                  <a:schemeClr val="tx1"/>
                                </a:solidFill>
                                <a:latin typeface="Cambria Math" panose="02040503050406030204" pitchFamily="18" charset="0"/>
                              </a:rPr>
                              <m:t>𝑥</m:t>
                            </m:r>
                          </m:e>
                          <m:sup>
                            <m:r>
                              <a:rPr lang="en-US" sz="2700">
                                <a:solidFill>
                                  <a:schemeClr val="tx1"/>
                                </a:solidFill>
                                <a:latin typeface="Cambria Math" panose="02040503050406030204" pitchFamily="18" charset="0"/>
                              </a:rPr>
                              <m:t>2</m:t>
                            </m:r>
                          </m:sup>
                        </m:sSup>
                        <m:r>
                          <a:rPr lang="en-US" sz="2700" i="1">
                            <a:solidFill>
                              <a:schemeClr val="tx1"/>
                            </a:solidFill>
                            <a:latin typeface="Cambria Math" panose="02040503050406030204" pitchFamily="18" charset="0"/>
                          </a:rPr>
                          <m:t>𝑑𝑥</m:t>
                        </m:r>
                      </m:e>
                    </m:nary>
                    <m:r>
                      <a:rPr lang="en-US" sz="2700" i="1">
                        <a:solidFill>
                          <a:schemeClr val="tx1"/>
                        </a:solidFill>
                        <a:latin typeface="Cambria Math" panose="02040503050406030204" pitchFamily="18" charset="0"/>
                      </a:rPr>
                      <m:t>− .56</m:t>
                    </m:r>
                  </m:oMath>
                </a14:m>
                <a:endParaRPr lang="en-US" sz="2700" i="1" dirty="0" smtClean="0">
                  <a:solidFill>
                    <a:schemeClr val="tx1"/>
                  </a:solidFill>
                  <a:latin typeface="Cambria Math" panose="02040503050406030204" pitchFamily="18" charset="0"/>
                </a:endParaRPr>
              </a:p>
              <a:p>
                <a:r>
                  <a:rPr lang="en-US" sz="2700" b="0" dirty="0" smtClean="0">
                    <a:solidFill>
                      <a:schemeClr val="tx1"/>
                    </a:solidFill>
                  </a:rPr>
                  <a:t>      </a:t>
                </a:r>
                <a14:m>
                  <m:oMath xmlns:m="http://schemas.openxmlformats.org/officeDocument/2006/math">
                    <m:r>
                      <a:rPr lang="en-US" sz="2700" b="0" i="0" smtClean="0">
                        <a:solidFill>
                          <a:schemeClr val="tx1"/>
                        </a:solidFill>
                        <a:latin typeface="Cambria Math" panose="02040503050406030204" pitchFamily="18" charset="0"/>
                      </a:rPr>
                      <m:t>=</m:t>
                    </m:r>
                    <m:nary>
                      <m:naryPr>
                        <m:limLoc m:val="subSup"/>
                        <m:ctrlPr>
                          <a:rPr lang="en-US" sz="2700" i="1">
                            <a:solidFill>
                              <a:schemeClr val="tx1"/>
                            </a:solidFill>
                            <a:latin typeface="Cambria Math"/>
                          </a:rPr>
                        </m:ctrlPr>
                      </m:naryPr>
                      <m:sub>
                        <m:r>
                          <a:rPr lang="en-US" sz="2700" i="1">
                            <a:solidFill>
                              <a:schemeClr val="tx1"/>
                            </a:solidFill>
                            <a:latin typeface="Cambria Math" panose="02040503050406030204" pitchFamily="18" charset="0"/>
                          </a:rPr>
                          <m:t>0</m:t>
                        </m:r>
                      </m:sub>
                      <m:sup>
                        <m:r>
                          <a:rPr lang="en-US" sz="2700" i="1">
                            <a:solidFill>
                              <a:schemeClr val="tx1"/>
                            </a:solidFill>
                            <a:latin typeface="Cambria Math" panose="02040503050406030204" pitchFamily="18" charset="0"/>
                          </a:rPr>
                          <m:t>2</m:t>
                        </m:r>
                      </m:sup>
                      <m:e>
                        <m:r>
                          <a:rPr lang="en-US" sz="2700">
                            <a:solidFill>
                              <a:schemeClr val="tx1"/>
                            </a:solidFill>
                            <a:latin typeface="Cambria Math" panose="02040503050406030204" pitchFamily="18" charset="0"/>
                          </a:rPr>
                          <m:t>.09375</m:t>
                        </m:r>
                        <m:sSup>
                          <m:sSupPr>
                            <m:ctrlPr>
                              <a:rPr lang="en-US" sz="2700" i="1">
                                <a:solidFill>
                                  <a:schemeClr val="tx1"/>
                                </a:solidFill>
                                <a:latin typeface="Cambria Math"/>
                              </a:rPr>
                            </m:ctrlPr>
                          </m:sSupPr>
                          <m:e>
                            <m:r>
                              <a:rPr lang="en-US" sz="2700" i="1" smtClean="0">
                                <a:solidFill>
                                  <a:schemeClr val="tx1"/>
                                </a:solidFill>
                                <a:latin typeface="Cambria Math" panose="02040503050406030204" pitchFamily="18" charset="0"/>
                              </a:rPr>
                              <m:t>𝑥</m:t>
                            </m:r>
                          </m:e>
                          <m:sup>
                            <m:r>
                              <a:rPr lang="en-US" sz="2700">
                                <a:solidFill>
                                  <a:schemeClr val="tx1"/>
                                </a:solidFill>
                                <a:latin typeface="Cambria Math" panose="02040503050406030204" pitchFamily="18" charset="0"/>
                              </a:rPr>
                              <m:t>4</m:t>
                            </m:r>
                          </m:sup>
                        </m:sSup>
                        <m:r>
                          <a:rPr lang="en-US" sz="2700" i="1">
                            <a:solidFill>
                              <a:schemeClr val="tx1"/>
                            </a:solidFill>
                            <a:latin typeface="Cambria Math" panose="02040503050406030204" pitchFamily="18" charset="0"/>
                          </a:rPr>
                          <m:t>𝑑𝑥</m:t>
                        </m:r>
                      </m:e>
                    </m:nary>
                    <m:r>
                      <a:rPr lang="en-US" sz="2700" i="1">
                        <a:solidFill>
                          <a:schemeClr val="tx1"/>
                        </a:solidFill>
                        <a:latin typeface="Cambria Math" panose="02040503050406030204" pitchFamily="18" charset="0"/>
                      </a:rPr>
                      <m:t>− .5625</m:t>
                    </m:r>
                  </m:oMath>
                </a14:m>
                <a:r>
                  <a:rPr lang="en-US" sz="2700" dirty="0" smtClean="0">
                    <a:solidFill>
                      <a:schemeClr val="tx1"/>
                    </a:solidFill>
                  </a:rPr>
                  <a:t> </a:t>
                </a:r>
                <a:endParaRPr lang="en-US" sz="2700" dirty="0">
                  <a:solidFill>
                    <a:schemeClr val="tx1"/>
                  </a:solidFill>
                </a:endParaRPr>
              </a:p>
              <a:p>
                <a:r>
                  <a:rPr lang="en-US" sz="2700" dirty="0" smtClean="0">
                    <a:solidFill>
                      <a:schemeClr val="tx1"/>
                    </a:solidFill>
                  </a:rPr>
                  <a:t>      </a:t>
                </a:r>
                <a14:m>
                  <m:oMath xmlns:m="http://schemas.openxmlformats.org/officeDocument/2006/math">
                    <m:r>
                      <a:rPr lang="en-US" sz="2700" i="1">
                        <a:solidFill>
                          <a:schemeClr val="tx1"/>
                        </a:solidFill>
                        <a:latin typeface="Cambria Math" panose="02040503050406030204" pitchFamily="18" charset="0"/>
                      </a:rPr>
                      <m:t>= .01875</m:t>
                    </m:r>
                    <m:sSup>
                      <m:sSupPr>
                        <m:ctrlPr>
                          <a:rPr lang="en-US" sz="2700" i="1">
                            <a:solidFill>
                              <a:schemeClr val="tx1"/>
                            </a:solidFill>
                            <a:latin typeface="Cambria Math"/>
                          </a:rPr>
                        </m:ctrlPr>
                      </m:sSupPr>
                      <m:e>
                        <m:r>
                          <a:rPr lang="en-US" sz="2700" i="1">
                            <a:solidFill>
                              <a:schemeClr val="tx1"/>
                            </a:solidFill>
                            <a:latin typeface="Cambria Math" panose="02040503050406030204" pitchFamily="18" charset="0"/>
                          </a:rPr>
                          <m:t>𝑥</m:t>
                        </m:r>
                      </m:e>
                      <m:sup>
                        <m:r>
                          <a:rPr lang="en-US" sz="2700" i="1">
                            <a:solidFill>
                              <a:schemeClr val="tx1"/>
                            </a:solidFill>
                            <a:latin typeface="Cambria Math" panose="02040503050406030204" pitchFamily="18" charset="0"/>
                          </a:rPr>
                          <m:t>5</m:t>
                        </m:r>
                      </m:sup>
                    </m:sSup>
                    <m:d>
                      <m:dPr>
                        <m:begChr m:val="|"/>
                        <m:endChr m:val=""/>
                        <m:ctrlPr>
                          <a:rPr lang="en-US" sz="2700" i="1">
                            <a:solidFill>
                              <a:schemeClr val="tx1"/>
                            </a:solidFill>
                            <a:latin typeface="Cambria Math"/>
                          </a:rPr>
                        </m:ctrlPr>
                      </m:dPr>
                      <m:e>
                        <m:f>
                          <m:fPr>
                            <m:type m:val="noBar"/>
                            <m:ctrlPr>
                              <a:rPr lang="en-US" sz="2700" i="1">
                                <a:solidFill>
                                  <a:schemeClr val="tx1"/>
                                </a:solidFill>
                                <a:latin typeface="Cambria Math"/>
                              </a:rPr>
                            </m:ctrlPr>
                          </m:fPr>
                          <m:num>
                            <m:r>
                              <a:rPr lang="en-US" sz="2700" i="1">
                                <a:solidFill>
                                  <a:schemeClr val="tx1"/>
                                </a:solidFill>
                                <a:latin typeface="Cambria Math" panose="02040503050406030204" pitchFamily="18" charset="0"/>
                              </a:rPr>
                              <m:t>2</m:t>
                            </m:r>
                          </m:num>
                          <m:den>
                            <m:r>
                              <a:rPr lang="en-US" sz="2700" i="1">
                                <a:solidFill>
                                  <a:schemeClr val="tx1"/>
                                </a:solidFill>
                                <a:latin typeface="Cambria Math" panose="02040503050406030204" pitchFamily="18" charset="0"/>
                              </a:rPr>
                              <m:t>0</m:t>
                            </m:r>
                          </m:den>
                        </m:f>
                      </m:e>
                    </m:d>
                    <m:r>
                      <a:rPr lang="en-US" sz="2700" i="1">
                        <a:solidFill>
                          <a:schemeClr val="tx1"/>
                        </a:solidFill>
                        <a:latin typeface="Cambria Math" panose="02040503050406030204" pitchFamily="18" charset="0"/>
                      </a:rPr>
                      <m:t>−.5625</m:t>
                    </m:r>
                  </m:oMath>
                </a14:m>
                <a:r>
                  <a:rPr lang="en-US" sz="2700" i="1" dirty="0" smtClean="0">
                    <a:solidFill>
                      <a:schemeClr val="tx1"/>
                    </a:solidFill>
                    <a:latin typeface="Cambria Math" panose="02040503050406030204" pitchFamily="18" charset="0"/>
                  </a:rPr>
                  <a:t> </a:t>
                </a:r>
              </a:p>
              <a:p>
                <a:r>
                  <a:rPr lang="en-US" sz="2700" dirty="0" smtClean="0">
                    <a:solidFill>
                      <a:schemeClr val="tx1"/>
                    </a:solidFill>
                  </a:rPr>
                  <a:t>      </a:t>
                </a:r>
                <a14:m>
                  <m:oMath xmlns:m="http://schemas.openxmlformats.org/officeDocument/2006/math">
                    <m:r>
                      <a:rPr lang="en-US" sz="2700" i="1">
                        <a:solidFill>
                          <a:schemeClr val="tx1"/>
                        </a:solidFill>
                        <a:latin typeface="Cambria Math" panose="02040503050406030204" pitchFamily="18" charset="0"/>
                      </a:rPr>
                      <m:t>= .6−.5625=.0375</m:t>
                    </m:r>
                  </m:oMath>
                </a14:m>
                <a:r>
                  <a:rPr lang="en-US" sz="2700" dirty="0" smtClean="0">
                    <a:solidFill>
                      <a:schemeClr val="tx1"/>
                    </a:solidFill>
                  </a:rPr>
                  <a:t> </a:t>
                </a:r>
              </a:p>
              <a:p>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668493" y="2438400"/>
                <a:ext cx="5628772" cy="3660648"/>
              </a:xfrm>
              <a:prstGeom prst="rect">
                <a:avLst/>
              </a:prstGeom>
              <a:blipFill rotWithShape="0">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5179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Sets</a:t>
            </a:r>
            <a:endParaRPr lang="en-US" dirty="0"/>
          </a:p>
        </p:txBody>
      </p:sp>
      <p:sp>
        <p:nvSpPr>
          <p:cNvPr id="3" name="Content Placeholder 2"/>
          <p:cNvSpPr>
            <a:spLocks noGrp="1"/>
          </p:cNvSpPr>
          <p:nvPr>
            <p:ph sz="quarter" idx="1"/>
          </p:nvPr>
        </p:nvSpPr>
        <p:spPr/>
        <p:txBody>
          <a:bodyPr>
            <a:normAutofit/>
          </a:bodyPr>
          <a:lstStyle/>
          <a:p>
            <a:r>
              <a:rPr lang="en-US" dirty="0"/>
              <a:t>A </a:t>
            </a:r>
            <a:r>
              <a:rPr lang="en-US" i="1" dirty="0"/>
              <a:t>set </a:t>
            </a:r>
            <a:r>
              <a:rPr lang="en-US" dirty="0"/>
              <a:t>A is a collection of well-defined objects called elements such that </a:t>
            </a:r>
            <a:endParaRPr lang="en-US" dirty="0" smtClean="0"/>
          </a:p>
          <a:p>
            <a:pPr marL="731520" lvl="1" indent="-457200">
              <a:buFont typeface="+mj-lt"/>
              <a:buAutoNum type="arabicPeriod"/>
            </a:pPr>
            <a:r>
              <a:rPr lang="en-US" dirty="0">
                <a:solidFill>
                  <a:schemeClr val="tx1"/>
                </a:solidFill>
              </a:rPr>
              <a:t>A</a:t>
            </a:r>
            <a:r>
              <a:rPr lang="en-US" dirty="0" smtClean="0">
                <a:solidFill>
                  <a:schemeClr val="tx1"/>
                </a:solidFill>
              </a:rPr>
              <a:t>ny </a:t>
            </a:r>
            <a:r>
              <a:rPr lang="en-US" dirty="0">
                <a:solidFill>
                  <a:schemeClr val="tx1"/>
                </a:solidFill>
              </a:rPr>
              <a:t>given object </a:t>
            </a:r>
            <a:r>
              <a:rPr lang="en-US" i="1" dirty="0">
                <a:solidFill>
                  <a:schemeClr val="tx1"/>
                </a:solidFill>
              </a:rPr>
              <a:t>x</a:t>
            </a:r>
            <a:r>
              <a:rPr lang="en-US" dirty="0">
                <a:solidFill>
                  <a:schemeClr val="tx1"/>
                </a:solidFill>
              </a:rPr>
              <a:t> either (but not both) belongs to A (</a:t>
            </a:r>
            <a:r>
              <a:rPr lang="en-US" i="1" dirty="0">
                <a:solidFill>
                  <a:schemeClr val="tx1"/>
                </a:solidFill>
              </a:rPr>
              <a:t>x</a:t>
            </a:r>
            <a:r>
              <a:rPr lang="en-US" dirty="0">
                <a:solidFill>
                  <a:schemeClr val="tx1"/>
                </a:solidFill>
                <a:sym typeface="Symbol" panose="05050102010706020507" pitchFamily="18" charset="2"/>
              </a:rPr>
              <a:t></a:t>
            </a:r>
            <a:r>
              <a:rPr lang="en-US" dirty="0">
                <a:solidFill>
                  <a:schemeClr val="tx1"/>
                </a:solidFill>
              </a:rPr>
              <a:t> A) </a:t>
            </a:r>
            <a:r>
              <a:rPr lang="en-US" dirty="0" smtClean="0">
                <a:solidFill>
                  <a:schemeClr val="tx1"/>
                </a:solidFill>
              </a:rPr>
              <a:t>or</a:t>
            </a:r>
          </a:p>
          <a:p>
            <a:pPr marL="731520" lvl="1" indent="-457200">
              <a:buFont typeface="+mj-lt"/>
              <a:buAutoNum type="arabicPeriod"/>
            </a:pPr>
            <a:r>
              <a:rPr lang="en-US" dirty="0" smtClean="0">
                <a:solidFill>
                  <a:schemeClr val="tx1"/>
                </a:solidFill>
              </a:rPr>
              <a:t>Object </a:t>
            </a:r>
            <a:r>
              <a:rPr lang="en-US" i="1" dirty="0">
                <a:solidFill>
                  <a:schemeClr val="tx1"/>
                </a:solidFill>
              </a:rPr>
              <a:t>x</a:t>
            </a:r>
            <a:r>
              <a:rPr lang="en-US" dirty="0">
                <a:solidFill>
                  <a:schemeClr val="tx1"/>
                </a:solidFill>
              </a:rPr>
              <a:t> </a:t>
            </a:r>
            <a:r>
              <a:rPr lang="en-US" dirty="0" smtClean="0">
                <a:solidFill>
                  <a:schemeClr val="tx1"/>
                </a:solidFill>
              </a:rPr>
              <a:t>does </a:t>
            </a:r>
            <a:r>
              <a:rPr lang="en-US" dirty="0">
                <a:solidFill>
                  <a:schemeClr val="tx1"/>
                </a:solidFill>
              </a:rPr>
              <a:t>not belong to A (</a:t>
            </a:r>
            <a:r>
              <a:rPr lang="en-US" i="1" dirty="0">
                <a:solidFill>
                  <a:schemeClr val="tx1"/>
                </a:solidFill>
              </a:rPr>
              <a:t>x</a:t>
            </a:r>
            <a:r>
              <a:rPr lang="en-US" dirty="0">
                <a:solidFill>
                  <a:schemeClr val="tx1"/>
                </a:solidFill>
                <a:sym typeface="Symbol" panose="05050102010706020507" pitchFamily="18" charset="2"/>
              </a:rPr>
              <a:t></a:t>
            </a:r>
            <a:r>
              <a:rPr lang="en-US" dirty="0">
                <a:solidFill>
                  <a:schemeClr val="tx1"/>
                </a:solidFill>
              </a:rPr>
              <a:t> A). </a:t>
            </a:r>
            <a:endParaRPr lang="en-US" dirty="0" smtClean="0">
              <a:solidFill>
                <a:schemeClr val="tx1"/>
              </a:solidFill>
            </a:endParaRPr>
          </a:p>
          <a:p>
            <a:pPr marL="1005840" lvl="2" indent="-457200">
              <a:buFont typeface="+mj-lt"/>
              <a:buAutoNum type="arabicPeriod"/>
            </a:pPr>
            <a:endParaRPr lang="en-US" dirty="0" smtClean="0">
              <a:solidFill>
                <a:schemeClr val="tx1"/>
              </a:solidFill>
            </a:endParaRPr>
          </a:p>
          <a:p>
            <a:r>
              <a:rPr lang="en-US" dirty="0"/>
              <a:t>The </a:t>
            </a:r>
            <a:r>
              <a:rPr lang="en-US" i="1" dirty="0"/>
              <a:t>cardinality</a:t>
            </a:r>
            <a:r>
              <a:rPr lang="en-US" dirty="0"/>
              <a:t> of the set is its number of members, which can be either finite or infinite. </a:t>
            </a:r>
            <a:endParaRPr lang="en-US" dirty="0" smtClean="0"/>
          </a:p>
        </p:txBody>
      </p:sp>
    </p:spTree>
    <p:extLst>
      <p:ext uri="{BB962C8B-B14F-4D97-AF65-F5344CB8AC3E}">
        <p14:creationId xmlns:p14="http://schemas.microsoft.com/office/powerpoint/2010/main" val="3779574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Conditional </a:t>
            </a:r>
            <a:r>
              <a:rPr lang="en-US" b="1" dirty="0" smtClean="0"/>
              <a:t>Probability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Conditional probability is used to determine the likelihood of a particular event A contingent on the occurrence of another event </a:t>
                </a:r>
                <a:r>
                  <a:rPr lang="en-US" dirty="0" smtClean="0"/>
                  <a:t>B.  </a:t>
                </a:r>
              </a:p>
              <a:p>
                <a:endParaRPr lang="en-US" dirty="0"/>
              </a:p>
              <a:p>
                <a:pPr marL="0" indent="0">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a:rPr>
                          </m:ctrlPr>
                        </m:dPr>
                        <m:e>
                          <m:d>
                            <m:dPr>
                              <m:begChr m:val=""/>
                              <m:endChr m:val="|"/>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rPr>
                            <m:t>𝐵</m:t>
                          </m:r>
                        </m:e>
                      </m:d>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den>
                      </m:f>
                    </m:oMath>
                  </m:oMathPara>
                </a14:m>
                <a:endParaRPr lang="en-US"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699"/>
                </a:stretch>
              </a:blipFill>
            </p:spPr>
            <p:txBody>
              <a:bodyPr/>
              <a:lstStyle/>
              <a:p>
                <a:r>
                  <a:rPr lang="en-US">
                    <a:noFill/>
                  </a:rPr>
                  <a:t> </a:t>
                </a:r>
              </a:p>
            </p:txBody>
          </p:sp>
        </mc:Fallback>
      </mc:AlternateContent>
    </p:spTree>
    <p:extLst>
      <p:ext uri="{BB962C8B-B14F-4D97-AF65-F5344CB8AC3E}">
        <p14:creationId xmlns:p14="http://schemas.microsoft.com/office/powerpoint/2010/main" val="3264798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Drawing a Spade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Suppose that we draw a card at random from an ordinary deck of 52 playing cards. What is the probability that a spade is drawn given that the drawn card is black? Assume that spades and clubs are black cards, and that each type comprises 25% of the deck. </a:t>
                </a:r>
              </a:p>
              <a:p>
                <a:pPr marL="0" indent="0">
                  <a:buNone/>
                </a:pPr>
                <a:r>
                  <a:rPr lang="en-US" sz="2500" dirty="0" smtClean="0"/>
                  <a:t>Solution: 	</a:t>
                </a:r>
              </a:p>
              <a:p>
                <a:pPr marL="0" indent="0">
                  <a:buNone/>
                </a:pPr>
                <a:r>
                  <a:rPr lang="en-US" sz="2500" dirty="0" smtClean="0"/>
                  <a:t>Let </a:t>
                </a:r>
                <a:r>
                  <a:rPr lang="en-US" sz="2500" i="1" dirty="0"/>
                  <a:t>A</a:t>
                </a:r>
                <a:r>
                  <a:rPr lang="en-US" sz="2500" dirty="0"/>
                  <a:t> be the event that a spade is drawn, and let B be the event that a black card is drawn. </a:t>
                </a:r>
                <a:endParaRPr lang="en-US" sz="2500" dirty="0" smtClean="0"/>
              </a:p>
              <a:p>
                <a:pPr marL="0" indent="0">
                  <a:buNone/>
                </a:pPr>
                <a:r>
                  <a:rPr lang="en-US" dirty="0" smtClean="0"/>
                  <a:t>P[A</a:t>
                </a:r>
                <a14:m>
                  <m:oMath xmlns:m="http://schemas.openxmlformats.org/officeDocument/2006/math">
                    <m:r>
                      <a:rPr lang="en-US" i="1">
                        <a:latin typeface="Cambria Math" panose="02040503050406030204" pitchFamily="18" charset="0"/>
                      </a:rPr>
                      <m:t>∩</m:t>
                    </m:r>
                  </m:oMath>
                </a14:m>
                <a:r>
                  <a:rPr lang="en-US" dirty="0"/>
                  <a:t>B]=</a:t>
                </a:r>
                <a14:m>
                  <m:oMath xmlns:m="http://schemas.openxmlformats.org/officeDocument/2006/math">
                    <m:f>
                      <m:fPr>
                        <m:ctrlPr>
                          <a:rPr lang="en-US" i="1" dirty="0" smtClean="0">
                            <a:latin typeface="Cambria Math"/>
                          </a:rPr>
                        </m:ctrlPr>
                      </m:fPr>
                      <m:num>
                        <m:r>
                          <a:rPr lang="en-US" i="1" dirty="0" smtClean="0">
                            <a:latin typeface="Cambria Math" panose="02040503050406030204" pitchFamily="18" charset="0"/>
                          </a:rPr>
                          <m:t>13</m:t>
                        </m:r>
                      </m:num>
                      <m:den>
                        <m:r>
                          <a:rPr lang="en-US" i="1" dirty="0" smtClean="0">
                            <a:latin typeface="Cambria Math" panose="02040503050406030204" pitchFamily="18" charset="0"/>
                          </a:rPr>
                          <m:t>52</m:t>
                        </m:r>
                      </m:den>
                    </m:f>
                    <m:r>
                      <a:rPr lang="en-US" i="1" dirty="0" smtClean="0">
                        <a:latin typeface="Cambria Math" panose="02040503050406030204" pitchFamily="18" charset="0"/>
                      </a:rPr>
                      <m:t>=</m:t>
                    </m:r>
                    <m:f>
                      <m:fPr>
                        <m:ctrlPr>
                          <a:rPr lang="en-US" i="1" dirty="0" smtClean="0">
                            <a:latin typeface="Cambria Math"/>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4</m:t>
                        </m:r>
                      </m:den>
                    </m:f>
                  </m:oMath>
                </a14:m>
                <a:r>
                  <a:rPr lang="en-US" dirty="0"/>
                  <a:t> </a:t>
                </a:r>
                <a:r>
                  <a:rPr lang="en-US" dirty="0" smtClean="0"/>
                  <a:t>    and    P[B</a:t>
                </a:r>
                <a:r>
                  <a:rPr lang="en-US" dirty="0"/>
                  <a:t>]=</a:t>
                </a:r>
                <a14:m>
                  <m:oMath xmlns:m="http://schemas.openxmlformats.org/officeDocument/2006/math">
                    <m:f>
                      <m:fPr>
                        <m:ctrlPr>
                          <a:rPr lang="en-US" i="1" dirty="0" smtClean="0">
                            <a:latin typeface="Cambria Math"/>
                          </a:rPr>
                        </m:ctrlPr>
                      </m:fPr>
                      <m:num>
                        <m:r>
                          <a:rPr lang="en-US" i="1" dirty="0" smtClean="0">
                            <a:latin typeface="Cambria Math" panose="02040503050406030204" pitchFamily="18" charset="0"/>
                          </a:rPr>
                          <m:t>26</m:t>
                        </m:r>
                      </m:num>
                      <m:den>
                        <m:r>
                          <a:rPr lang="en-US" i="1" dirty="0" smtClean="0">
                            <a:latin typeface="Cambria Math" panose="02040503050406030204" pitchFamily="18" charset="0"/>
                          </a:rPr>
                          <m:t>52</m:t>
                        </m:r>
                      </m:den>
                    </m:f>
                    <m:r>
                      <a:rPr lang="en-US" i="1" dirty="0" smtClean="0">
                        <a:latin typeface="Cambria Math" panose="02040503050406030204" pitchFamily="18" charset="0"/>
                      </a:rPr>
                      <m:t>=</m:t>
                    </m:r>
                    <m:f>
                      <m:fPr>
                        <m:ctrlPr>
                          <a:rPr lang="en-US" i="1" dirty="0" smtClean="0">
                            <a:latin typeface="Cambria Math"/>
                          </a:rPr>
                        </m:ctrlPr>
                      </m:fPr>
                      <m:num>
                        <m:r>
                          <a:rPr lang="en-US" i="1" dirty="0" smtClean="0">
                            <a:latin typeface="Cambria Math" panose="02040503050406030204" pitchFamily="18" charset="0"/>
                          </a:rPr>
                          <m:t>1</m:t>
                        </m:r>
                      </m:num>
                      <m:den>
                        <m:r>
                          <a:rPr lang="en-US" b="0" i="1" dirty="0" smtClean="0">
                            <a:latin typeface="Cambria Math" panose="02040503050406030204" pitchFamily="18" charset="0"/>
                          </a:rPr>
                          <m:t>2</m:t>
                        </m:r>
                      </m:den>
                    </m:f>
                  </m:oMath>
                </a14:m>
                <a:r>
                  <a:rPr lang="en-US" dirty="0" smtClean="0"/>
                  <a:t>,           P[A|B</a:t>
                </a:r>
                <a:r>
                  <a:rPr lang="en-US" dirty="0"/>
                  <a:t>]=</a:t>
                </a:r>
                <a14:m>
                  <m:oMath xmlns:m="http://schemas.openxmlformats.org/officeDocument/2006/math">
                    <m:f>
                      <m:fPr>
                        <m:ctrlPr>
                          <a:rPr lang="en-US" i="1">
                            <a:latin typeface="Cambria Math"/>
                          </a:rPr>
                        </m:ctrlPr>
                      </m:fPr>
                      <m:num>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den>
                    </m:f>
                    <m:r>
                      <a:rPr lang="en-US" b="0" i="1" smtClean="0">
                        <a:latin typeface="Cambria Math" panose="02040503050406030204" pitchFamily="18" charset="0"/>
                      </a:rPr>
                      <m:t>=</m:t>
                    </m:r>
                    <m:f>
                      <m:fPr>
                        <m:ctrlPr>
                          <a:rPr lang="en-US" i="1" dirty="0">
                            <a:latin typeface="Cambria Math"/>
                          </a:rPr>
                        </m:ctrlPr>
                      </m:fPr>
                      <m:num>
                        <m:f>
                          <m:fPr>
                            <m:ctrlPr>
                              <a:rPr lang="en-US" i="1" dirty="0">
                                <a:latin typeface="Cambria Math"/>
                              </a:rPr>
                            </m:ctrlPr>
                          </m:fPr>
                          <m:num>
                            <m:r>
                              <a:rPr lang="en-US" i="1" dirty="0">
                                <a:latin typeface="Cambria Math" panose="02040503050406030204" pitchFamily="18" charset="0"/>
                              </a:rPr>
                              <m:t>1</m:t>
                            </m:r>
                          </m:num>
                          <m:den>
                            <m:r>
                              <a:rPr lang="en-US" i="1" dirty="0">
                                <a:latin typeface="Cambria Math" panose="02040503050406030204" pitchFamily="18" charset="0"/>
                              </a:rPr>
                              <m:t>4</m:t>
                            </m:r>
                          </m:den>
                        </m:f>
                      </m:num>
                      <m:den>
                        <m:f>
                          <m:fPr>
                            <m:ctrlPr>
                              <a:rPr lang="en-US" i="1" dirty="0">
                                <a:latin typeface="Cambria Math"/>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den>
                    </m:f>
                    <m:r>
                      <a:rPr lang="en-US" i="1" dirty="0">
                        <a:latin typeface="Cambria Math" panose="02040503050406030204" pitchFamily="18" charset="0"/>
                      </a:rPr>
                      <m:t>=</m:t>
                    </m:r>
                    <m:f>
                      <m:fPr>
                        <m:ctrlPr>
                          <a:rPr lang="en-US" i="1" dirty="0">
                            <a:latin typeface="Cambria Math"/>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237"/>
                </a:stretch>
              </a:blipFill>
            </p:spPr>
            <p:txBody>
              <a:bodyPr/>
              <a:lstStyle/>
              <a:p>
                <a:r>
                  <a:rPr lang="en-US">
                    <a:noFill/>
                  </a:rPr>
                  <a:t> </a:t>
                </a:r>
              </a:p>
            </p:txBody>
          </p:sp>
        </mc:Fallback>
      </mc:AlternateContent>
      <p:sp>
        <p:nvSpPr>
          <p:cNvPr id="4" name="Right Arrow 3"/>
          <p:cNvSpPr/>
          <p:nvPr/>
        </p:nvSpPr>
        <p:spPr>
          <a:xfrm>
            <a:off x="6091936" y="5043949"/>
            <a:ext cx="589935" cy="20647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675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Conditional </a:t>
            </a:r>
            <a:r>
              <a:rPr lang="en-US" b="1" dirty="0" smtClean="0"/>
              <a:t>Expectation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The expected value of a random variable </a:t>
                </a:r>
                <a:r>
                  <a:rPr lang="en-US" i="1" dirty="0"/>
                  <a:t>V </a:t>
                </a:r>
                <a:r>
                  <a:rPr lang="en-US" dirty="0"/>
                  <a:t>conditioned on its exceeding some constant </a:t>
                </a:r>
                <a:r>
                  <a:rPr lang="en-US" i="1" dirty="0"/>
                  <a:t>C</a:t>
                </a:r>
                <a:r>
                  <a:rPr lang="en-US" dirty="0"/>
                  <a:t> </a:t>
                </a:r>
                <a:endParaRPr lang="en-US" dirty="0" smtClean="0"/>
              </a:p>
              <a:p>
                <a:r>
                  <a:rPr lang="en-US" dirty="0" smtClean="0"/>
                  <a:t>In </a:t>
                </a:r>
                <a:r>
                  <a:rPr lang="en-US" dirty="0"/>
                  <a:t>the discrete </a:t>
                </a:r>
                <a:r>
                  <a:rPr lang="en-US" dirty="0" smtClean="0"/>
                  <a:t>case: </a:t>
                </a: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d>
                            <m:dPr>
                              <m:begChr m:val=""/>
                              <m:endChr m:val="|"/>
                              <m:ctrlPr>
                                <a:rPr lang="en-US" i="1">
                                  <a:latin typeface="Cambria Math"/>
                                </a:rPr>
                              </m:ctrlPr>
                            </m:dPr>
                            <m:e>
                              <m:r>
                                <a:rPr lang="en-US" i="1">
                                  <a:latin typeface="Cambria Math" panose="02040503050406030204" pitchFamily="18" charset="0"/>
                                </a:rPr>
                                <m:t>𝑉</m:t>
                              </m:r>
                            </m:e>
                          </m:d>
                          <m:r>
                            <a:rPr lang="en-US" i="1">
                              <a:latin typeface="Cambria Math" panose="02040503050406030204" pitchFamily="18" charset="0"/>
                            </a:rPr>
                            <m:t>𝑉</m:t>
                          </m:r>
                          <m:r>
                            <a:rPr lang="en-US" i="1">
                              <a:latin typeface="Cambria Math" panose="02040503050406030204" pitchFamily="18" charset="0"/>
                            </a:rPr>
                            <m:t>&gt;</m:t>
                          </m:r>
                          <m:r>
                            <a:rPr lang="en-US" i="1">
                              <a:latin typeface="Cambria Math" panose="02040503050406030204" pitchFamily="18" charset="0"/>
                            </a:rPr>
                            <m:t>𝐶</m:t>
                          </m:r>
                        </m:e>
                      </m:d>
                      <m:r>
                        <a:rPr lang="en-US" i="1">
                          <a:latin typeface="Cambria Math" panose="02040503050406030204" pitchFamily="18" charset="0"/>
                        </a:rPr>
                        <m:t>= </m:t>
                      </m:r>
                      <m:f>
                        <m:fPr>
                          <m:ctrlPr>
                            <a:rPr lang="en-US" i="1">
                              <a:latin typeface="Cambria Math"/>
                            </a:rPr>
                          </m:ctrlPr>
                        </m:fPr>
                        <m:num>
                          <m:nary>
                            <m:naryPr>
                              <m:chr m:val="∑"/>
                              <m:limLoc m:val="undOvr"/>
                              <m:supHide m:val="on"/>
                              <m:ctrlPr>
                                <a:rPr lang="en-US" i="1">
                                  <a:latin typeface="Cambria Math"/>
                                </a:rPr>
                              </m:ctrlPr>
                            </m:naryPr>
                            <m:sub>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&gt;</m:t>
                              </m:r>
                              <m:r>
                                <a:rPr lang="en-US" i="1">
                                  <a:latin typeface="Cambria Math" panose="02040503050406030204" pitchFamily="18" charset="0"/>
                                </a:rPr>
                                <m:t>𝐶</m:t>
                              </m:r>
                            </m:sub>
                            <m:sup/>
                            <m:e>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m:t>
                              </m:r>
                            </m:e>
                          </m:nary>
                        </m:num>
                        <m:den>
                          <m:nary>
                            <m:naryPr>
                              <m:chr m:val="∑"/>
                              <m:limLoc m:val="undOvr"/>
                              <m:supHide m:val="on"/>
                              <m:ctrlPr>
                                <a:rPr lang="en-US" i="1">
                                  <a:latin typeface="Cambria Math"/>
                                </a:rPr>
                              </m:ctrlPr>
                            </m:naryPr>
                            <m:sub>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&gt;</m:t>
                              </m:r>
                              <m:r>
                                <a:rPr lang="en-US" i="1">
                                  <a:latin typeface="Cambria Math" panose="02040503050406030204" pitchFamily="18" charset="0"/>
                                </a:rPr>
                                <m:t>𝐶</m:t>
                              </m:r>
                            </m:sub>
                            <m:sup/>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m:t>
                              </m:r>
                            </m:e>
                          </m:nary>
                        </m:den>
                      </m:f>
                    </m:oMath>
                  </m:oMathPara>
                </a14:m>
                <a:endParaRPr lang="en-US" dirty="0"/>
              </a:p>
              <a:p>
                <a:r>
                  <a:rPr lang="en-US" dirty="0"/>
                  <a:t>I</a:t>
                </a:r>
                <a:r>
                  <a:rPr lang="en-US" dirty="0" smtClean="0"/>
                  <a:t>n </a:t>
                </a:r>
                <a:r>
                  <a:rPr lang="en-US" dirty="0"/>
                  <a:t>the continuous </a:t>
                </a:r>
                <a:r>
                  <a:rPr lang="en-US" dirty="0" smtClean="0"/>
                  <a:t>case:</a:t>
                </a: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d>
                            <m:dPr>
                              <m:begChr m:val=""/>
                              <m:endChr m:val="|"/>
                              <m:ctrlPr>
                                <a:rPr lang="en-US" i="1">
                                  <a:latin typeface="Cambria Math"/>
                                </a:rPr>
                              </m:ctrlPr>
                            </m:dPr>
                            <m:e>
                              <m:r>
                                <a:rPr lang="en-US" i="1">
                                  <a:latin typeface="Cambria Math" panose="02040503050406030204" pitchFamily="18" charset="0"/>
                                </a:rPr>
                                <m:t>𝑉</m:t>
                              </m:r>
                            </m:e>
                          </m:d>
                          <m:r>
                            <a:rPr lang="en-US" i="1">
                              <a:latin typeface="Cambria Math" panose="02040503050406030204" pitchFamily="18" charset="0"/>
                            </a:rPr>
                            <m:t>𝑉</m:t>
                          </m:r>
                          <m:r>
                            <a:rPr lang="en-US" i="1">
                              <a:latin typeface="Cambria Math" panose="02040503050406030204" pitchFamily="18" charset="0"/>
                            </a:rPr>
                            <m:t>&gt;</m:t>
                          </m:r>
                          <m:r>
                            <a:rPr lang="en-US" i="1">
                              <a:latin typeface="Cambria Math" panose="02040503050406030204" pitchFamily="18" charset="0"/>
                            </a:rPr>
                            <m:t>𝐶</m:t>
                          </m:r>
                        </m:e>
                      </m:d>
                      <m:r>
                        <a:rPr lang="en-US" i="1">
                          <a:latin typeface="Cambria Math" panose="02040503050406030204" pitchFamily="18" charset="0"/>
                        </a:rPr>
                        <m:t>= </m:t>
                      </m:r>
                      <m:f>
                        <m:fPr>
                          <m:ctrlPr>
                            <a:rPr lang="en-US" i="1">
                              <a:latin typeface="Cambria Math"/>
                            </a:rPr>
                          </m:ctrlPr>
                        </m:fPr>
                        <m:num>
                          <m:nary>
                            <m:naryPr>
                              <m:limLoc m:val="subSup"/>
                              <m:ctrlPr>
                                <a:rPr lang="en-US" i="1">
                                  <a:latin typeface="Cambria Math"/>
                                </a:rPr>
                              </m:ctrlPr>
                            </m:naryPr>
                            <m:sub>
                              <m:r>
                                <a:rPr lang="en-US" i="1">
                                  <a:latin typeface="Cambria Math" panose="02040503050406030204" pitchFamily="18" charset="0"/>
                                </a:rPr>
                                <m:t>𝐶</m:t>
                              </m:r>
                            </m:sub>
                            <m:sup>
                              <m:r>
                                <a:rPr lang="en-US" i="1">
                                  <a:latin typeface="Cambria Math" panose="02040503050406030204" pitchFamily="18" charset="0"/>
                                </a:rPr>
                                <m:t>∞</m:t>
                              </m:r>
                            </m:sup>
                            <m:e>
                              <m:r>
                                <a:rPr lang="en-US" i="1">
                                  <a:latin typeface="Cambria Math" panose="02040503050406030204" pitchFamily="18" charset="0"/>
                                </a:rPr>
                                <m:t>𝑥𝑝</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𝑑𝑥</m:t>
                              </m:r>
                            </m:e>
                          </m:nary>
                        </m:num>
                        <m:den>
                          <m:nary>
                            <m:naryPr>
                              <m:limLoc m:val="subSup"/>
                              <m:ctrlPr>
                                <a:rPr lang="en-US" i="1">
                                  <a:latin typeface="Cambria Math"/>
                                </a:rPr>
                              </m:ctrlPr>
                            </m:naryPr>
                            <m:sub>
                              <m:r>
                                <a:rPr lang="en-US" i="1">
                                  <a:latin typeface="Cambria Math" panose="02040503050406030204" pitchFamily="18" charset="0"/>
                                </a:rPr>
                                <m:t>𝐶</m:t>
                              </m:r>
                            </m:sub>
                            <m:sup>
                              <m:r>
                                <a:rPr lang="en-US" i="1">
                                  <a:latin typeface="Cambria Math" panose="02040503050406030204" pitchFamily="18" charset="0"/>
                                </a:rPr>
                                <m:t>∞</m:t>
                              </m:r>
                            </m:sup>
                            <m:e>
                              <m:r>
                                <a:rPr lang="en-US" i="1">
                                  <a:latin typeface="Cambria Math" panose="02040503050406030204" pitchFamily="18" charset="0"/>
                                </a:rPr>
                                <m:t>𝑝</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𝑑𝑥</m:t>
                              </m:r>
                            </m:e>
                          </m:nary>
                        </m:den>
                      </m:f>
                    </m:oMath>
                  </m:oMathPara>
                </a14:m>
                <a:endParaRPr lang="en-US" dirty="0" smtClean="0"/>
              </a:p>
              <a:p>
                <a:pPr marL="0" indent="0">
                  <a:buNone/>
                </a:pPr>
                <a:r>
                  <a:rPr lang="en-US" dirty="0"/>
                  <a:t>*</a:t>
                </a:r>
                <a:r>
                  <a:rPr lang="en-US" sz="2000" dirty="0" smtClean="0"/>
                  <a:t>where </a:t>
                </a:r>
                <a:r>
                  <a:rPr lang="en-US" sz="2000" i="1" dirty="0"/>
                  <a:t>p</a:t>
                </a:r>
                <a:r>
                  <a:rPr lang="en-US" sz="2000" dirty="0"/>
                  <a:t>(x) as the density function for </a:t>
                </a:r>
                <a:r>
                  <a:rPr lang="en-US" sz="2000" i="1" dirty="0"/>
                  <a:t>V</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b="-1067"/>
                </a:stretch>
              </a:blipFill>
            </p:spPr>
            <p:txBody>
              <a:bodyPr/>
              <a:lstStyle/>
              <a:p>
                <a:r>
                  <a:rPr lang="en-US">
                    <a:noFill/>
                  </a:rPr>
                  <a:t> </a:t>
                </a:r>
              </a:p>
            </p:txBody>
          </p:sp>
        </mc:Fallback>
      </mc:AlternateContent>
    </p:spTree>
    <p:extLst>
      <p:ext uri="{BB962C8B-B14F-4D97-AF65-F5344CB8AC3E}">
        <p14:creationId xmlns:p14="http://schemas.microsoft.com/office/powerpoint/2010/main" val="3935962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Bayes Theorem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smtClean="0"/>
                  <a:t>Bayes Theorem is useful for computing the conditional probability of an event B given event A, when we know the value of the reverse conditional probability; that is, the probability of event A given event B. In its simplest form, Bayes Theorem states that:</a:t>
                </a:r>
              </a:p>
              <a:p>
                <a:pPr marL="0" indent="0">
                  <a:buNone/>
                </a:pPr>
                <a:endParaRPr lang="en-US" dirty="0" smtClean="0"/>
              </a:p>
              <a:p>
                <a:pPr marL="0" indent="0">
                  <a:buNone/>
                </a:pPr>
                <a:r>
                  <a:rPr lang="en-US" dirty="0"/>
                  <a:t> </a:t>
                </a:r>
                <a:endParaRPr lang="en-US" dirty="0" smtClean="0"/>
              </a:p>
              <a:p>
                <a:pPr marL="0" indent="0">
                  <a:buNone/>
                </a:pPr>
                <a:r>
                  <a:rPr lang="en-US" dirty="0"/>
                  <a:t> </a:t>
                </a:r>
                <a:r>
                  <a:rPr lang="en-US" dirty="0" smtClean="0"/>
                  <a:t>                                                 </a:t>
                </a:r>
                <a14:m>
                  <m:oMath xmlns:m="http://schemas.openxmlformats.org/officeDocument/2006/math">
                    <m:r>
                      <a:rPr lang="en-US" sz="2800" i="1">
                        <a:latin typeface="Cambria Math" panose="02040503050406030204" pitchFamily="18" charset="0"/>
                      </a:rPr>
                      <m:t>𝑃</m:t>
                    </m:r>
                    <m:d>
                      <m:dPr>
                        <m:begChr m:val="["/>
                        <m:endChr m:val="]"/>
                        <m:ctrlPr>
                          <a:rPr lang="en-US" sz="2800" i="1">
                            <a:latin typeface="Cambria Math"/>
                          </a:rPr>
                        </m:ctrlPr>
                      </m:dPr>
                      <m:e>
                        <m:r>
                          <a:rPr lang="en-US" sz="2800" i="1">
                            <a:latin typeface="Cambria Math" panose="02040503050406030204" pitchFamily="18" charset="0"/>
                          </a:rPr>
                          <m:t>𝐵</m:t>
                        </m:r>
                      </m:e>
                      <m:e>
                        <m:r>
                          <a:rPr lang="en-US" sz="2800" i="1">
                            <a:latin typeface="Cambria Math" panose="02040503050406030204" pitchFamily="18" charset="0"/>
                          </a:rPr>
                          <m:t>𝐴</m:t>
                        </m:r>
                      </m:e>
                    </m:d>
                    <m:r>
                      <a:rPr lang="en-US" sz="2800" i="1">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𝑃</m:t>
                        </m:r>
                        <m:d>
                          <m:dPr>
                            <m:begChr m:val="["/>
                            <m:endChr m:val="]"/>
                            <m:ctrlPr>
                              <a:rPr lang="en-US" sz="2800" i="1">
                                <a:latin typeface="Cambria Math"/>
                              </a:rPr>
                            </m:ctrlPr>
                          </m:dPr>
                          <m:e>
                            <m:r>
                              <a:rPr lang="en-US" sz="2800" i="1">
                                <a:latin typeface="Cambria Math" panose="02040503050406030204" pitchFamily="18" charset="0"/>
                              </a:rPr>
                              <m:t>𝐴</m:t>
                            </m:r>
                          </m:e>
                          <m:e>
                            <m:r>
                              <a:rPr lang="en-US" sz="2800" i="1">
                                <a:latin typeface="Cambria Math" panose="02040503050406030204" pitchFamily="18" charset="0"/>
                              </a:rPr>
                              <m:t>𝐵</m:t>
                            </m:r>
                          </m:e>
                        </m:d>
                        <m:r>
                          <a:rPr lang="en-US" sz="2800" i="1">
                            <a:latin typeface="Cambria Math" panose="02040503050406030204" pitchFamily="18" charset="0"/>
                          </a:rPr>
                          <m:t>𝑃</m:t>
                        </m:r>
                        <m:d>
                          <m:dPr>
                            <m:begChr m:val="["/>
                            <m:endChr m:val="]"/>
                            <m:ctrlPr>
                              <a:rPr lang="en-US" sz="2800" i="1">
                                <a:latin typeface="Cambria Math"/>
                              </a:rPr>
                            </m:ctrlPr>
                          </m:dPr>
                          <m:e>
                            <m:r>
                              <a:rPr lang="en-US" sz="2800" i="1">
                                <a:latin typeface="Cambria Math" panose="02040503050406030204" pitchFamily="18" charset="0"/>
                              </a:rPr>
                              <m:t>𝐵</m:t>
                            </m:r>
                          </m:e>
                        </m:d>
                      </m:num>
                      <m:den>
                        <m:r>
                          <a:rPr lang="en-US" sz="2800" i="1">
                            <a:latin typeface="Cambria Math" panose="02040503050406030204" pitchFamily="18" charset="0"/>
                          </a:rPr>
                          <m:t>𝑃</m:t>
                        </m:r>
                        <m:d>
                          <m:dPr>
                            <m:begChr m:val="["/>
                            <m:endChr m:val="]"/>
                            <m:ctrlPr>
                              <a:rPr lang="en-US" sz="2800" i="1">
                                <a:latin typeface="Cambria Math"/>
                              </a:rPr>
                            </m:ctrlPr>
                          </m:dPr>
                          <m:e>
                            <m:r>
                              <a:rPr lang="en-US" sz="2800" i="1">
                                <a:latin typeface="Cambria Math" panose="02040503050406030204" pitchFamily="18" charset="0"/>
                              </a:rPr>
                              <m:t>𝐴</m:t>
                            </m:r>
                          </m:e>
                        </m:d>
                      </m:den>
                    </m:f>
                  </m:oMath>
                </a14:m>
                <a:endParaRPr lang="en-US" dirty="0"/>
              </a:p>
              <a:p>
                <a:pPr marL="0" indent="0">
                  <a:buNone/>
                </a:pPr>
                <a:r>
                  <a:rPr lang="en-US" dirty="0" smtClean="0"/>
                  <a:t>                                         </a:t>
                </a:r>
                <a:endParaRPr lang="en-US" dirty="0"/>
              </a:p>
              <a:p>
                <a:pPr marL="0" indent="0">
                  <a:buNone/>
                </a:pPr>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538"/>
                </a:stretch>
              </a:blipFill>
            </p:spPr>
            <p:txBody>
              <a:bodyPr/>
              <a:lstStyle/>
              <a:p>
                <a:r>
                  <a:rPr lang="en-US">
                    <a:noFill/>
                  </a:rPr>
                  <a:t> </a:t>
                </a:r>
              </a:p>
            </p:txBody>
          </p:sp>
        </mc:Fallback>
      </mc:AlternateContent>
    </p:spTree>
    <p:extLst>
      <p:ext uri="{BB962C8B-B14F-4D97-AF65-F5344CB8AC3E}">
        <p14:creationId xmlns:p14="http://schemas.microsoft.com/office/powerpoint/2010/main" val="3834118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Detecting Illegal Insider </a:t>
            </a:r>
            <a:r>
              <a:rPr lang="en-US" b="1" dirty="0" smtClean="0"/>
              <a:t>Trading</a:t>
            </a:r>
            <a:endParaRPr lang="en-US" b="1" dirty="0"/>
          </a:p>
        </p:txBody>
      </p:sp>
      <p:sp>
        <p:nvSpPr>
          <p:cNvPr id="3" name="Content Placeholder 2"/>
          <p:cNvSpPr>
            <a:spLocks noGrp="1"/>
          </p:cNvSpPr>
          <p:nvPr>
            <p:ph sz="quarter" idx="1"/>
          </p:nvPr>
        </p:nvSpPr>
        <p:spPr/>
        <p:txBody>
          <a:bodyPr>
            <a:normAutofit lnSpcReduction="10000"/>
          </a:bodyPr>
          <a:lstStyle/>
          <a:p>
            <a:pPr marL="0" indent="0">
              <a:buNone/>
            </a:pPr>
            <a:r>
              <a:rPr lang="en-US" dirty="0"/>
              <a:t>Suppose that 1% of all NYSE trades are known to be motivated by the illegal use of inside information. Further suppose that the NYSE is considering implementation of a new software system for detecting illegal insider trading. In this proposed system, a positive signal from the system has a 90% probability of leading to a conviction for illegal insider trading. </a:t>
            </a:r>
            <a:r>
              <a:rPr lang="en-US" dirty="0" smtClean="0"/>
              <a:t>Further</a:t>
            </a:r>
            <a:r>
              <a:rPr lang="en-US" dirty="0"/>
              <a:t>, assume that among all trades, that there is a 5% probability that the system signals positive for an illegal </a:t>
            </a:r>
            <a:r>
              <a:rPr lang="en-US" dirty="0" smtClean="0"/>
              <a:t>trade. </a:t>
            </a:r>
            <a:r>
              <a:rPr lang="en-US" dirty="0"/>
              <a:t>Based on this information, what is the probability that a given positive signal by the proposed system for insider trading actually results in a conviction? Based on your calculation, what is the probability that the system's signal for illegal trading is false? </a:t>
            </a:r>
          </a:p>
        </p:txBody>
      </p:sp>
    </p:spTree>
    <p:extLst>
      <p:ext uri="{BB962C8B-B14F-4D97-AF65-F5344CB8AC3E}">
        <p14:creationId xmlns:p14="http://schemas.microsoft.com/office/powerpoint/2010/main" val="96856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Detecting Illegal Insider </a:t>
            </a:r>
            <a:r>
              <a:rPr lang="en-US" b="1" dirty="0" smtClean="0"/>
              <a:t>Trading </a:t>
            </a:r>
            <a:r>
              <a:rPr lang="en-US" sz="2800" b="1" i="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pPr marL="0" indent="0">
                  <a:buNone/>
                </a:pPr>
                <a:r>
                  <a:rPr lang="en-US" sz="2900" dirty="0"/>
                  <a:t>Let </a:t>
                </a:r>
                <a:r>
                  <a:rPr lang="en-US" sz="2900" i="1" dirty="0"/>
                  <a:t>A</a:t>
                </a:r>
                <a:r>
                  <a:rPr lang="en-US" sz="2900" dirty="0"/>
                  <a:t> be the event that a trade tests positive for being initiated </a:t>
                </a:r>
                <a:r>
                  <a:rPr lang="en-US" sz="2900" dirty="0" smtClean="0"/>
                  <a:t>illegally. Let </a:t>
                </a:r>
                <a:r>
                  <a:rPr lang="en-US" sz="2900" i="1" dirty="0"/>
                  <a:t>B</a:t>
                </a:r>
                <a:r>
                  <a:rPr lang="en-US" sz="2900" dirty="0"/>
                  <a:t> be the event that a trade actually is illegally motivated by inside information</a:t>
                </a:r>
                <a:r>
                  <a:rPr lang="en-US" sz="2900" dirty="0" smtClean="0"/>
                  <a:t>.</a:t>
                </a:r>
              </a:p>
              <a:p>
                <a:pPr marL="0" indent="0">
                  <a:buNone/>
                </a:pPr>
                <a:r>
                  <a:rPr lang="en-US" sz="2900" dirty="0"/>
                  <a:t>Thus, we have </a:t>
                </a:r>
                <a:r>
                  <a:rPr lang="en-US" sz="2900" dirty="0" smtClean="0"/>
                  <a:t>P[A|B</a:t>
                </a:r>
                <a:r>
                  <a:rPr lang="en-US" sz="2900" dirty="0"/>
                  <a:t>]=.9, P[B]=.01, and P[A]=.</a:t>
                </a:r>
                <a:r>
                  <a:rPr lang="en-US" sz="2900" dirty="0" smtClean="0"/>
                  <a:t>05</a:t>
                </a:r>
              </a:p>
              <a:p>
                <a:pPr marL="0" indent="0">
                  <a:buNone/>
                </a:pPr>
                <a:endParaRPr lang="en-US" sz="2900" dirty="0" smtClean="0"/>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𝑃</m:t>
                      </m:r>
                      <m:d>
                        <m:dPr>
                          <m:begChr m:val="["/>
                          <m:endChr m:val="]"/>
                          <m:ctrlPr>
                            <a:rPr lang="en-US" sz="2900" i="1">
                              <a:latin typeface="Cambria Math"/>
                            </a:rPr>
                          </m:ctrlPr>
                        </m:dPr>
                        <m:e>
                          <m:r>
                            <a:rPr lang="en-US" sz="2900" i="1">
                              <a:latin typeface="Cambria Math" panose="02040503050406030204" pitchFamily="18" charset="0"/>
                            </a:rPr>
                            <m:t>𝐵</m:t>
                          </m:r>
                        </m:e>
                        <m:e>
                          <m:r>
                            <a:rPr lang="en-US" sz="2900" i="1">
                              <a:latin typeface="Cambria Math" panose="02040503050406030204" pitchFamily="18" charset="0"/>
                            </a:rPr>
                            <m:t>𝐴</m:t>
                          </m:r>
                        </m:e>
                      </m:d>
                      <m:r>
                        <a:rPr lang="en-US" sz="2900" i="1">
                          <a:latin typeface="Cambria Math" panose="02040503050406030204" pitchFamily="18" charset="0"/>
                        </a:rPr>
                        <m:t>=</m:t>
                      </m:r>
                      <m:f>
                        <m:fPr>
                          <m:ctrlPr>
                            <a:rPr lang="en-US" sz="2900" i="1">
                              <a:latin typeface="Cambria Math"/>
                            </a:rPr>
                          </m:ctrlPr>
                        </m:fPr>
                        <m:num>
                          <m:r>
                            <a:rPr lang="en-US" sz="2900" i="1">
                              <a:latin typeface="Cambria Math" panose="02040503050406030204" pitchFamily="18" charset="0"/>
                            </a:rPr>
                            <m:t>𝑃</m:t>
                          </m:r>
                          <m:d>
                            <m:dPr>
                              <m:begChr m:val="["/>
                              <m:endChr m:val="]"/>
                              <m:ctrlPr>
                                <a:rPr lang="en-US" sz="2900" i="1">
                                  <a:latin typeface="Cambria Math"/>
                                </a:rPr>
                              </m:ctrlPr>
                            </m:dPr>
                            <m:e>
                              <m:r>
                                <a:rPr lang="en-US" sz="2900" i="1">
                                  <a:latin typeface="Cambria Math" panose="02040503050406030204" pitchFamily="18" charset="0"/>
                                </a:rPr>
                                <m:t>𝐴</m:t>
                              </m:r>
                            </m:e>
                            <m:e>
                              <m:r>
                                <a:rPr lang="en-US" sz="2900" i="1">
                                  <a:latin typeface="Cambria Math" panose="02040503050406030204" pitchFamily="18" charset="0"/>
                                </a:rPr>
                                <m:t>𝐵</m:t>
                              </m:r>
                            </m:e>
                          </m:d>
                          <m:r>
                            <a:rPr lang="en-US" sz="2900" i="1">
                              <a:latin typeface="Cambria Math" panose="02040503050406030204" pitchFamily="18" charset="0"/>
                            </a:rPr>
                            <m:t>𝑃</m:t>
                          </m:r>
                          <m:d>
                            <m:dPr>
                              <m:begChr m:val="["/>
                              <m:endChr m:val="]"/>
                              <m:ctrlPr>
                                <a:rPr lang="en-US" sz="2900" i="1">
                                  <a:latin typeface="Cambria Math"/>
                                </a:rPr>
                              </m:ctrlPr>
                            </m:dPr>
                            <m:e>
                              <m:r>
                                <a:rPr lang="en-US" sz="2900" i="1">
                                  <a:latin typeface="Cambria Math" panose="02040503050406030204" pitchFamily="18" charset="0"/>
                                </a:rPr>
                                <m:t>𝐵</m:t>
                              </m:r>
                            </m:e>
                          </m:d>
                        </m:num>
                        <m:den>
                          <m:r>
                            <a:rPr lang="en-US" sz="2900" i="1">
                              <a:latin typeface="Cambria Math" panose="02040503050406030204" pitchFamily="18" charset="0"/>
                            </a:rPr>
                            <m:t>𝑃</m:t>
                          </m:r>
                          <m:d>
                            <m:dPr>
                              <m:begChr m:val="["/>
                              <m:endChr m:val="]"/>
                              <m:ctrlPr>
                                <a:rPr lang="en-US" sz="2900" i="1">
                                  <a:latin typeface="Cambria Math"/>
                                </a:rPr>
                              </m:ctrlPr>
                            </m:dPr>
                            <m:e>
                              <m:r>
                                <a:rPr lang="en-US" sz="2900" i="1">
                                  <a:latin typeface="Cambria Math" panose="02040503050406030204" pitchFamily="18" charset="0"/>
                                </a:rPr>
                                <m:t>𝐴</m:t>
                              </m:r>
                            </m:e>
                          </m:d>
                        </m:den>
                      </m:f>
                      <m:r>
                        <a:rPr lang="en-US" sz="2900" i="1">
                          <a:latin typeface="Cambria Math" panose="02040503050406030204" pitchFamily="18" charset="0"/>
                        </a:rPr>
                        <m:t>=</m:t>
                      </m:r>
                      <m:f>
                        <m:fPr>
                          <m:ctrlPr>
                            <a:rPr lang="en-US" sz="2900" i="1">
                              <a:latin typeface="Cambria Math"/>
                            </a:rPr>
                          </m:ctrlPr>
                        </m:fPr>
                        <m:num>
                          <m:r>
                            <a:rPr lang="en-US" sz="2900" i="1">
                              <a:latin typeface="Cambria Math" panose="02040503050406030204" pitchFamily="18" charset="0"/>
                            </a:rPr>
                            <m:t>.9</m:t>
                          </m:r>
                          <m:d>
                            <m:dPr>
                              <m:ctrlPr>
                                <a:rPr lang="en-US" sz="2900" i="1">
                                  <a:latin typeface="Cambria Math"/>
                                </a:rPr>
                              </m:ctrlPr>
                            </m:dPr>
                            <m:e>
                              <m:r>
                                <a:rPr lang="en-US" sz="2900" i="1">
                                  <a:latin typeface="Cambria Math" panose="02040503050406030204" pitchFamily="18" charset="0"/>
                                </a:rPr>
                                <m:t>.01</m:t>
                              </m:r>
                            </m:e>
                          </m:d>
                        </m:num>
                        <m:den>
                          <m:r>
                            <a:rPr lang="en-US" sz="2900" i="1">
                              <a:latin typeface="Cambria Math" panose="02040503050406030204" pitchFamily="18" charset="0"/>
                            </a:rPr>
                            <m:t>.05</m:t>
                          </m:r>
                        </m:den>
                      </m:f>
                      <m:r>
                        <a:rPr lang="en-US" sz="2900" i="1">
                          <a:latin typeface="Cambria Math" panose="02040503050406030204" pitchFamily="18" charset="0"/>
                        </a:rPr>
                        <m:t>=.18.</m:t>
                      </m:r>
                    </m:oMath>
                  </m:oMathPara>
                </a14:m>
                <a:endParaRPr lang="en-US" sz="2900" dirty="0" smtClean="0"/>
              </a:p>
              <a:p>
                <a:endParaRPr lang="en-US" sz="2900" dirty="0"/>
              </a:p>
              <a:p>
                <a:pPr marL="0" indent="0">
                  <a:buNone/>
                </a:pPr>
                <a:r>
                  <a:rPr lang="en-US" sz="2900" dirty="0"/>
                  <a:t>Thus, there is an 18% probability that a trade indicated by the system to be illegal actually was illegal. </a:t>
                </a:r>
                <a:r>
                  <a:rPr lang="en-US" sz="2900" dirty="0" smtClean="0"/>
                  <a:t> That </a:t>
                </a:r>
                <a:r>
                  <a:rPr lang="en-US" sz="2900" dirty="0"/>
                  <a:t>is, 82% of signals of illegal trading are actually false.</a:t>
                </a:r>
              </a:p>
              <a:p>
                <a:pPr marL="0" indent="0">
                  <a:buNone/>
                </a:pP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3067" r="-591"/>
                </a:stretch>
              </a:blipFill>
            </p:spPr>
            <p:txBody>
              <a:bodyPr/>
              <a:lstStyle/>
              <a:p>
                <a:r>
                  <a:rPr lang="en-US">
                    <a:noFill/>
                  </a:rPr>
                  <a:t> </a:t>
                </a:r>
              </a:p>
            </p:txBody>
          </p:sp>
        </mc:Fallback>
      </mc:AlternateContent>
    </p:spTree>
    <p:extLst>
      <p:ext uri="{BB962C8B-B14F-4D97-AF65-F5344CB8AC3E}">
        <p14:creationId xmlns:p14="http://schemas.microsoft.com/office/powerpoint/2010/main" val="1089633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Independent Random Variables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Events A and B are independent if</a:t>
                </a:r>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d>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oMath>
                  </m:oMathPara>
                </a14:m>
                <a:endParaRPr lang="en-US" dirty="0" smtClean="0"/>
              </a:p>
              <a:p>
                <a:pPr marL="0" indent="0">
                  <a:buNone/>
                </a:pPr>
                <a:endParaRPr lang="en-US" dirty="0"/>
              </a:p>
              <a:p>
                <a:r>
                  <a:rPr lang="en-US" dirty="0" smtClean="0"/>
                  <a:t>If </a:t>
                </a:r>
                <a:r>
                  <a:rPr lang="en-US" dirty="0"/>
                  <a:t>e</a:t>
                </a:r>
                <a:r>
                  <a:rPr lang="en-US" dirty="0" smtClean="0"/>
                  <a:t>vents </a:t>
                </a:r>
                <a:r>
                  <a:rPr lang="en-US" dirty="0"/>
                  <a:t>A and B are </a:t>
                </a:r>
                <a:r>
                  <a:rPr lang="en-US" dirty="0" smtClean="0"/>
                  <a:t>independent, then </a:t>
                </a:r>
              </a:p>
              <a:p>
                <a:endParaRPr lang="en-US" dirty="0" smtClean="0"/>
              </a:p>
              <a:p>
                <a:pPr marL="0" indent="0">
                  <a:buNone/>
                </a:pPr>
                <a:r>
                  <a:rPr lang="en-US" dirty="0" smtClean="0"/>
                  <a:t>			P[A</a:t>
                </a:r>
                <a:r>
                  <a:rPr lang="en-US" dirty="0"/>
                  <a:t>] = P[A|B] and P[B] = P[B|A</a:t>
                </a: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val="7823444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Independent Random </a:t>
            </a:r>
            <a:r>
              <a:rPr lang="en-US" b="1" dirty="0" smtClean="0"/>
              <a:t>Variables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r>
                  <a:rPr lang="en-US" dirty="0" smtClean="0"/>
                  <a:t>Discrete random variables </a:t>
                </a:r>
                <a:r>
                  <a:rPr lang="en-US" i="1" dirty="0"/>
                  <a:t>X</a:t>
                </a:r>
                <a:r>
                  <a:rPr lang="en-US" dirty="0"/>
                  <a:t> and </a:t>
                </a:r>
                <a:r>
                  <a:rPr lang="en-US" i="1" dirty="0"/>
                  <a:t>Y</a:t>
                </a:r>
                <a:r>
                  <a:rPr lang="en-US" dirty="0"/>
                  <a:t> are said to be </a:t>
                </a:r>
                <a:r>
                  <a:rPr lang="en-US" i="1" dirty="0"/>
                  <a:t>independent</a:t>
                </a:r>
                <a:r>
                  <a:rPr lang="en-US" dirty="0"/>
                  <a:t> if for each possible value of </a:t>
                </a:r>
                <a:r>
                  <a:rPr lang="en-US" i="1" dirty="0"/>
                  <a:t>X = x</a:t>
                </a:r>
                <a:r>
                  <a:rPr lang="en-US" dirty="0"/>
                  <a:t> and </a:t>
                </a:r>
                <a:r>
                  <a:rPr lang="en-US" i="1" dirty="0"/>
                  <a:t>Y = </a:t>
                </a:r>
                <a14:m>
                  <m:oMath xmlns:m="http://schemas.openxmlformats.org/officeDocument/2006/math">
                    <m:r>
                      <a:rPr lang="en-US" i="1" dirty="0" smtClean="0">
                        <a:latin typeface="Cambria Math" panose="02040503050406030204" pitchFamily="18" charset="0"/>
                      </a:rPr>
                      <m:t>𝑦</m:t>
                    </m:r>
                  </m:oMath>
                </a14:m>
                <a:r>
                  <a:rPr lang="en-US" i="1"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oMath>
                  </m:oMathPara>
                </a14:m>
                <a:endParaRPr lang="en-US" dirty="0"/>
              </a:p>
              <a:p>
                <a:endParaRPr lang="en-US" dirty="0" smtClean="0"/>
              </a:p>
              <a:p>
                <a:r>
                  <a:rPr lang="en-US" dirty="0" smtClean="0"/>
                  <a:t>Continuous </a:t>
                </a:r>
                <a:r>
                  <a:rPr lang="en-US" dirty="0"/>
                  <a:t>random variables </a:t>
                </a:r>
                <a:r>
                  <a:rPr lang="en-US" i="1" dirty="0"/>
                  <a:t>X</a:t>
                </a:r>
                <a:r>
                  <a:rPr lang="en-US" dirty="0"/>
                  <a:t> and </a:t>
                </a:r>
                <a:r>
                  <a:rPr lang="en-US" i="1" dirty="0"/>
                  <a:t>Y</a:t>
                </a:r>
                <a:r>
                  <a:rPr lang="en-US" dirty="0"/>
                  <a:t> are said to be </a:t>
                </a:r>
                <a:r>
                  <a:rPr lang="en-US" i="1" dirty="0"/>
                  <a:t>independent</a:t>
                </a:r>
                <a:r>
                  <a:rPr lang="en-US" dirty="0"/>
                  <a:t> if their joint density function </a:t>
                </a:r>
                <a:r>
                  <a:rPr lang="en-US" i="1" dirty="0"/>
                  <a:t>f</a:t>
                </a:r>
                <a:r>
                  <a:rPr lang="en-US" dirty="0"/>
                  <a:t>(</a:t>
                </a:r>
                <a:r>
                  <a:rPr lang="en-US" i="1" dirty="0" err="1"/>
                  <a:t>x,</a:t>
                </a:r>
                <a14:m>
                  <m:oMath xmlns:m="http://schemas.openxmlformats.org/officeDocument/2006/math">
                    <m:r>
                      <a:rPr lang="en-US" i="1" dirty="0" smtClean="0">
                        <a:latin typeface="Cambria Math" panose="02040503050406030204" pitchFamily="18" charset="0"/>
                      </a:rPr>
                      <m:t>𝑦</m:t>
                    </m:r>
                  </m:oMath>
                </a14:m>
                <a:r>
                  <a:rPr lang="en-US" dirty="0"/>
                  <a:t>) satisfies </a:t>
                </a:r>
                <a:r>
                  <a:rPr lang="en-US" i="1" dirty="0"/>
                  <a:t>f</a:t>
                </a:r>
                <a:r>
                  <a:rPr lang="en-US" dirty="0"/>
                  <a:t>(</a:t>
                </a:r>
                <a:r>
                  <a:rPr lang="en-US" i="1" dirty="0" err="1"/>
                  <a:t>x,</a:t>
                </a:r>
                <a14:m>
                  <m:oMath xmlns:m="http://schemas.openxmlformats.org/officeDocument/2006/math">
                    <m:r>
                      <a:rPr lang="en-US" i="1" dirty="0" smtClean="0">
                        <a:latin typeface="Cambria Math" panose="02040503050406030204" pitchFamily="18" charset="0"/>
                      </a:rPr>
                      <m:t>𝑦</m:t>
                    </m:r>
                  </m:oMath>
                </a14:m>
                <a:r>
                  <a:rPr lang="en-US" dirty="0"/>
                  <a:t>) = </a:t>
                </a:r>
                <a:r>
                  <a:rPr lang="en-US" i="1" dirty="0"/>
                  <a:t>g</a:t>
                </a:r>
                <a:r>
                  <a:rPr lang="en-US" dirty="0"/>
                  <a:t>(</a:t>
                </a:r>
                <a:r>
                  <a:rPr lang="en-US" i="1" dirty="0"/>
                  <a:t>x</a:t>
                </a:r>
                <a:r>
                  <a:rPr lang="en-US" dirty="0"/>
                  <a:t>)</a:t>
                </a:r>
                <a:r>
                  <a:rPr lang="en-US" i="1" dirty="0"/>
                  <a:t>h</a:t>
                </a:r>
                <a:r>
                  <a:rPr lang="en-US" dirty="0"/>
                  <a:t>(</a:t>
                </a:r>
                <a14:m>
                  <m:oMath xmlns:m="http://schemas.openxmlformats.org/officeDocument/2006/math">
                    <m:r>
                      <a:rPr lang="en-US" i="1" dirty="0" smtClean="0">
                        <a:latin typeface="Cambria Math" panose="02040503050406030204" pitchFamily="18" charset="0"/>
                      </a:rPr>
                      <m:t>𝑦</m:t>
                    </m:r>
                  </m:oMath>
                </a14:m>
                <a:r>
                  <a:rPr lang="en-US" dirty="0"/>
                  <a:t>), where </a:t>
                </a:r>
                <a:r>
                  <a:rPr lang="en-US" i="1" dirty="0"/>
                  <a:t>g</a:t>
                </a:r>
                <a:r>
                  <a:rPr lang="en-US" dirty="0"/>
                  <a:t>(</a:t>
                </a:r>
                <a:r>
                  <a:rPr lang="en-US" i="1" dirty="0"/>
                  <a:t>x</a:t>
                </a:r>
                <a:r>
                  <a:rPr lang="en-US" dirty="0"/>
                  <a:t>) is the density function for </a:t>
                </a:r>
                <a:r>
                  <a:rPr lang="en-US" i="1" dirty="0"/>
                  <a:t>X</a:t>
                </a:r>
                <a:r>
                  <a:rPr lang="en-US" dirty="0"/>
                  <a:t> and </a:t>
                </a:r>
                <a:r>
                  <a:rPr lang="en-US" i="1" dirty="0" smtClean="0"/>
                  <a:t>h</a:t>
                </a:r>
                <a:r>
                  <a:rPr lang="en-US" dirty="0" smtClean="0"/>
                  <a:t>(</a:t>
                </a:r>
                <a14:m>
                  <m:oMath xmlns:m="http://schemas.openxmlformats.org/officeDocument/2006/math">
                    <m:r>
                      <a:rPr lang="en-US" i="1" dirty="0" smtClean="0">
                        <a:latin typeface="Cambria Math" panose="02040503050406030204" pitchFamily="18" charset="0"/>
                      </a:rPr>
                      <m:t>𝑦</m:t>
                    </m:r>
                  </m:oMath>
                </a14:m>
                <a:r>
                  <a:rPr lang="en-US" dirty="0"/>
                  <a:t>) is the density function for </a:t>
                </a:r>
                <a:r>
                  <a:rPr lang="en-US" i="1" dirty="0"/>
                  <a:t>Y</a:t>
                </a:r>
                <a:r>
                  <a:rPr lang="en-US" i="1" dirty="0" smtClean="0"/>
                  <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𝑑𝑥𝑑𝑦</m:t>
                      </m:r>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𝑑𝑦</m:t>
                          </m:r>
                        </m:e>
                      </m:d>
                    </m:oMath>
                  </m:oMathPara>
                </a14:m>
                <a:endParaRPr lang="en-US" i="1" dirty="0" smtClean="0"/>
              </a:p>
              <a:p>
                <a:pPr marL="0" indent="0">
                  <a:buNone/>
                </a:pPr>
                <a:r>
                  <a:rPr lang="en-US" b="1" i="1" dirty="0" smtClean="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𝑑𝑥</m:t>
                        </m:r>
                      </m:e>
                    </m:d>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𝑑𝑦</m:t>
                        </m:r>
                      </m:e>
                    </m:d>
                  </m:oMath>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h</m:t>
                    </m:r>
                    <m:d>
                      <m:dPr>
                        <m:ctrlPr>
                          <a:rPr lang="en-US" i="1">
                            <a:latin typeface="Cambria Math"/>
                          </a:rPr>
                        </m:ctrlPr>
                      </m:dPr>
                      <m:e>
                        <m:r>
                          <a:rPr lang="en-US" i="1">
                            <a:latin typeface="Cambria Math" panose="02040503050406030204" pitchFamily="18" charset="0"/>
                          </a:rPr>
                          <m:t>𝑦</m:t>
                        </m:r>
                      </m:e>
                    </m:d>
                    <m:r>
                      <a:rPr lang="en-US" i="1">
                        <a:latin typeface="Cambria Math" panose="02040503050406030204" pitchFamily="18" charset="0"/>
                      </a:rPr>
                      <m:t>𝑑𝑥𝑑𝑦</m:t>
                    </m:r>
                  </m:oMath>
                </a14:m>
                <a:r>
                  <a:rPr lang="en-US" dirty="0"/>
                  <a:t> </a:t>
                </a:r>
                <a:r>
                  <a:rPr lang="en-US" i="1" dirty="0"/>
                  <a:t>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430" t="-2000" r="-1290"/>
                </a:stretch>
              </a:blipFill>
            </p:spPr>
            <p:txBody>
              <a:bodyPr/>
              <a:lstStyle/>
              <a:p>
                <a:r>
                  <a:rPr lang="en-US">
                    <a:noFill/>
                  </a:rPr>
                  <a:t> </a:t>
                </a:r>
              </a:p>
            </p:txBody>
          </p:sp>
        </mc:Fallback>
      </mc:AlternateContent>
    </p:spTree>
    <p:extLst>
      <p:ext uri="{BB962C8B-B14F-4D97-AF65-F5344CB8AC3E}">
        <p14:creationId xmlns:p14="http://schemas.microsoft.com/office/powerpoint/2010/main" val="3336065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Independent Random Variables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i="1" dirty="0" smtClean="0"/>
                  <a:t>Multiple </a:t>
                </a:r>
                <a:r>
                  <a:rPr lang="en-US" i="1" dirty="0"/>
                  <a:t>Random </a:t>
                </a:r>
                <a:r>
                  <a:rPr lang="en-US" i="1" dirty="0" smtClean="0"/>
                  <a:t>Variables: </a:t>
                </a:r>
                <a:endParaRPr lang="en-US" dirty="0" smtClean="0"/>
              </a:p>
              <a:p>
                <a:r>
                  <a:rPr lang="en-US" dirty="0"/>
                  <a:t>T</a:t>
                </a:r>
                <a:r>
                  <a:rPr lang="en-US" dirty="0" smtClean="0"/>
                  <a:t>he </a:t>
                </a:r>
                <a:r>
                  <a:rPr lang="en-US" dirty="0"/>
                  <a:t>discrete random variables </a:t>
                </a:r>
                <a:r>
                  <a:rPr lang="en-US" i="1" dirty="0"/>
                  <a:t>X</a:t>
                </a:r>
                <a:r>
                  <a:rPr lang="en-US" i="1" baseline="-25000" dirty="0"/>
                  <a:t>1</a:t>
                </a:r>
                <a:r>
                  <a:rPr lang="en-US" i="1" dirty="0"/>
                  <a:t>,X</a:t>
                </a:r>
                <a:r>
                  <a:rPr lang="en-US" i="1" baseline="-25000" dirty="0"/>
                  <a:t>2</a:t>
                </a:r>
                <a:r>
                  <a:rPr lang="en-US" i="1" dirty="0"/>
                  <a:t>,…,</a:t>
                </a:r>
                <a:r>
                  <a:rPr lang="en-US" i="1" dirty="0" err="1"/>
                  <a:t>X</a:t>
                </a:r>
                <a:r>
                  <a:rPr lang="en-US" i="1" baseline="-25000" dirty="0" err="1"/>
                  <a:t>n</a:t>
                </a:r>
                <a:r>
                  <a:rPr lang="en-US" dirty="0"/>
                  <a:t> are said to be </a:t>
                </a:r>
                <a:r>
                  <a:rPr lang="en-US" i="1" dirty="0"/>
                  <a:t>pairwise independent</a:t>
                </a:r>
                <a:r>
                  <a:rPr lang="en-US" dirty="0"/>
                  <a:t> if </a:t>
                </a:r>
              </a:p>
              <a:p>
                <a:pPr marL="0" indent="0">
                  <a:buNone/>
                </a:pPr>
                <a:r>
                  <a:rPr lang="en-US" dirty="0" smtClean="0"/>
                  <a:t>	</a:t>
                </a:r>
                <a14:m>
                  <m:oMath xmlns:m="http://schemas.openxmlformats.org/officeDocument/2006/math">
                    <m:r>
                      <a:rPr lang="en-US" i="1">
                        <a:latin typeface="Cambria Math" panose="02040503050406030204" pitchFamily="18" charset="0"/>
                      </a:rPr>
                      <m:t>𝑃</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𝑗</m:t>
                            </m:r>
                          </m:sub>
                        </m:sSub>
                      </m:e>
                    </m:d>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rPr>
                      <m:t>]</m:t>
                    </m:r>
                  </m:oMath>
                </a14:m>
                <a:r>
                  <a:rPr lang="en-US" dirty="0" smtClean="0"/>
                  <a:t>     for </a:t>
                </a:r>
                <a:r>
                  <a:rPr lang="en-US" dirty="0"/>
                  <a:t>every  </a:t>
                </a:r>
                <a:r>
                  <a:rPr lang="en-US" i="1" dirty="0" err="1"/>
                  <a:t>i≠j</a:t>
                </a:r>
                <a:r>
                  <a:rPr lang="en-US" i="1" dirty="0"/>
                  <a:t>. </a:t>
                </a:r>
                <a:endParaRPr lang="en-US" dirty="0"/>
              </a:p>
              <a:p>
                <a:pPr marL="0" indent="0">
                  <a:buNone/>
                </a:pPr>
                <a:endParaRPr lang="en-US" i="1" dirty="0" smtClean="0"/>
              </a:p>
              <a:p>
                <a:r>
                  <a:rPr lang="en-US" dirty="0"/>
                  <a:t>P</a:t>
                </a:r>
                <a:r>
                  <a:rPr lang="en-US" dirty="0" smtClean="0"/>
                  <a:t>airwise </a:t>
                </a:r>
                <a:r>
                  <a:rPr lang="en-US" dirty="0"/>
                  <a:t>independence implies by induction that</a:t>
                </a:r>
              </a:p>
              <a:p>
                <a:pPr marL="0" indent="0">
                  <a:buNone/>
                </a:pPr>
                <a:endParaRPr lang="en-US" i="1"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i="1">
                          <a:latin typeface="Cambria Math" panose="02040503050406030204" pitchFamily="18" charset="0"/>
                        </a:rPr>
                        <m:t>𝑃</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oMath>
                  </m:oMathPara>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3990834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Independent Random Variables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b="1" dirty="0"/>
                  <a:t>P</a:t>
                </a:r>
                <a:r>
                  <a:rPr lang="en-US" b="1" dirty="0" smtClean="0"/>
                  <a:t>roperties of independent </a:t>
                </a:r>
                <a:r>
                  <a:rPr lang="en-US" b="1" dirty="0"/>
                  <a:t>random </a:t>
                </a:r>
                <a:r>
                  <a:rPr lang="en-US" b="1" dirty="0" smtClean="0"/>
                  <a:t>variables:</a:t>
                </a:r>
              </a:p>
              <a:p>
                <a:pPr marL="0" indent="0">
                  <a:buNone/>
                </a:pPr>
                <a:endParaRPr lang="en-US" dirty="0"/>
              </a:p>
              <a:p>
                <a:pPr marL="514350" lvl="0" indent="-514350">
                  <a:buFont typeface="+mj-lt"/>
                  <a:buAutoNum type="arabicPeriod"/>
                </a:pPr>
                <a:r>
                  <a:rPr lang="en-US" sz="2500" i="1" dirty="0"/>
                  <a:t>E</a:t>
                </a:r>
                <a:r>
                  <a:rPr lang="en-US" sz="2500" dirty="0"/>
                  <a:t>[</a:t>
                </a:r>
                <a:r>
                  <a:rPr lang="en-US" sz="2500" i="1" dirty="0"/>
                  <a:t>X</a:t>
                </a:r>
                <a:r>
                  <a:rPr lang="en-US" sz="2500" i="1" baseline="-25000" dirty="0"/>
                  <a:t>1</a:t>
                </a:r>
                <a:r>
                  <a:rPr lang="en-US" sz="2500" i="1" dirty="0"/>
                  <a:t>,X</a:t>
                </a:r>
                <a:r>
                  <a:rPr lang="en-US" sz="2500" i="1" baseline="-25000" dirty="0"/>
                  <a:t>2</a:t>
                </a:r>
                <a:r>
                  <a:rPr lang="en-US" sz="2500" i="1" dirty="0"/>
                  <a:t>,…,</a:t>
                </a:r>
                <a:r>
                  <a:rPr lang="en-US" sz="2500" i="1" dirty="0" err="1"/>
                  <a:t>X</a:t>
                </a:r>
                <a:r>
                  <a:rPr lang="en-US" sz="2500" i="1" baseline="-25000" dirty="0" err="1"/>
                  <a:t>n</a:t>
                </a:r>
                <a:r>
                  <a:rPr lang="en-US" sz="2500" dirty="0"/>
                  <a:t>]=</a:t>
                </a:r>
                <a:r>
                  <a:rPr lang="en-US" sz="2500" i="1" dirty="0"/>
                  <a:t>E</a:t>
                </a:r>
                <a:r>
                  <a:rPr lang="en-US" sz="2500" dirty="0"/>
                  <a:t>[</a:t>
                </a:r>
                <a:r>
                  <a:rPr lang="en-US" sz="2500" i="1" dirty="0"/>
                  <a:t>X</a:t>
                </a:r>
                <a:r>
                  <a:rPr lang="en-US" sz="2500" i="1" baseline="-25000" dirty="0"/>
                  <a:t>1</a:t>
                </a:r>
                <a:r>
                  <a:rPr lang="en-US" sz="2500" dirty="0"/>
                  <a:t>]</a:t>
                </a:r>
                <a:r>
                  <a:rPr lang="en-US" sz="2500" i="1" dirty="0"/>
                  <a:t>E</a:t>
                </a:r>
                <a:r>
                  <a:rPr lang="en-US" sz="2500" dirty="0"/>
                  <a:t>[</a:t>
                </a:r>
                <a:r>
                  <a:rPr lang="en-US" sz="2500" i="1" dirty="0"/>
                  <a:t>X</a:t>
                </a:r>
                <a:r>
                  <a:rPr lang="en-US" sz="2500" i="1" baseline="-25000" dirty="0"/>
                  <a:t>2</a:t>
                </a:r>
                <a:r>
                  <a:rPr lang="en-US" sz="2500" dirty="0"/>
                  <a:t>]…</a:t>
                </a:r>
                <a:r>
                  <a:rPr lang="en-US" sz="2500" i="1" dirty="0"/>
                  <a:t>E</a:t>
                </a:r>
                <a:r>
                  <a:rPr lang="en-US" sz="2500" dirty="0"/>
                  <a:t>[</a:t>
                </a:r>
                <a:r>
                  <a:rPr lang="en-US" sz="2500" i="1" dirty="0" err="1"/>
                  <a:t>X</a:t>
                </a:r>
                <a:r>
                  <a:rPr lang="en-US" sz="2500" i="1" baseline="-25000" dirty="0" err="1"/>
                  <a:t>n</a:t>
                </a:r>
                <a:r>
                  <a:rPr lang="en-US" sz="2500" dirty="0" smtClean="0"/>
                  <a:t>].</a:t>
                </a:r>
              </a:p>
              <a:p>
                <a:pPr marL="514350" lvl="0" indent="-514350">
                  <a:buFont typeface="+mj-lt"/>
                  <a:buAutoNum type="arabicPeriod"/>
                </a:pPr>
                <a:endParaRPr lang="en-US" sz="2500" dirty="0"/>
              </a:p>
              <a:p>
                <a:pPr marL="514350" indent="-514350">
                  <a:buFont typeface="+mj-lt"/>
                  <a:buAutoNum type="arabicPeriod"/>
                </a:pPr>
                <a:r>
                  <a:rPr lang="en-US" sz="2500" i="1" dirty="0"/>
                  <a:t> </a:t>
                </a:r>
                <a14:m>
                  <m:oMath xmlns:m="http://schemas.openxmlformats.org/officeDocument/2006/math">
                    <m:r>
                      <a:rPr lang="en-US" sz="2500" i="1">
                        <a:latin typeface="Cambria Math" panose="02040503050406030204" pitchFamily="18" charset="0"/>
                      </a:rPr>
                      <m:t>𝑉𝑎𝑟</m:t>
                    </m:r>
                    <m:d>
                      <m:dPr>
                        <m:begChr m:val="["/>
                        <m:endChr m:val="]"/>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1</m:t>
                            </m:r>
                          </m:sub>
                        </m:sSub>
                        <m:sSub>
                          <m:sSubPr>
                            <m:ctrlPr>
                              <a:rPr lang="en-US" sz="2500" i="1">
                                <a:latin typeface="Cambria Math"/>
                              </a:rPr>
                            </m:ctrlPr>
                          </m:sSubPr>
                          <m:e>
                            <m:r>
                              <a:rPr lang="en-US" sz="2500" i="1">
                                <a:latin typeface="Cambria Math" panose="02040503050406030204" pitchFamily="18" charset="0"/>
                              </a:rPr>
                              <m:t>𝑋</m:t>
                            </m:r>
                          </m:e>
                          <m:sub>
                            <m:r>
                              <a:rPr lang="en-US" sz="2500" i="1">
                                <a:latin typeface="Cambria Math" panose="02040503050406030204" pitchFamily="18" charset="0"/>
                              </a:rPr>
                              <m:t>1</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2</m:t>
                            </m:r>
                          </m:sub>
                        </m:sSub>
                        <m:sSub>
                          <m:sSubPr>
                            <m:ctrlPr>
                              <a:rPr lang="en-US" sz="2500" i="1">
                                <a:latin typeface="Cambria Math"/>
                              </a:rPr>
                            </m:ctrlPr>
                          </m:sSubPr>
                          <m:e>
                            <m:r>
                              <a:rPr lang="en-US" sz="2500" i="1">
                                <a:latin typeface="Cambria Math" panose="02040503050406030204" pitchFamily="18" charset="0"/>
                              </a:rPr>
                              <m:t>𝑋</m:t>
                            </m:r>
                          </m:e>
                          <m:sub>
                            <m:r>
                              <a:rPr lang="en-US" sz="2500" i="1">
                                <a:latin typeface="Cambria Math" panose="02040503050406030204" pitchFamily="18" charset="0"/>
                              </a:rPr>
                              <m:t>2</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𝑛</m:t>
                            </m:r>
                          </m:sub>
                        </m:sSub>
                        <m:sSub>
                          <m:sSubPr>
                            <m:ctrlPr>
                              <a:rPr lang="en-US" sz="2500" i="1">
                                <a:latin typeface="Cambria Math"/>
                              </a:rPr>
                            </m:ctrlPr>
                          </m:sSubPr>
                          <m:e>
                            <m:r>
                              <a:rPr lang="en-US" sz="2500" i="1">
                                <a:latin typeface="Cambria Math" panose="02040503050406030204" pitchFamily="18" charset="0"/>
                              </a:rPr>
                              <m:t>𝑋</m:t>
                            </m:r>
                          </m:e>
                          <m:sub>
                            <m:r>
                              <a:rPr lang="en-US" sz="2500" i="1">
                                <a:latin typeface="Cambria Math" panose="02040503050406030204" pitchFamily="18" charset="0"/>
                              </a:rPr>
                              <m:t>𝑛</m:t>
                            </m:r>
                          </m:sub>
                        </m:sSub>
                      </m:e>
                    </m:d>
                    <m:r>
                      <a:rPr lang="en-US" sz="2500" i="1">
                        <a:latin typeface="Cambria Math" panose="02040503050406030204" pitchFamily="18" charset="0"/>
                      </a:rPr>
                      <m:t>=</m:t>
                    </m:r>
                    <m:sSubSup>
                      <m:sSubSupPr>
                        <m:ctrlPr>
                          <a:rPr lang="en-US" sz="2500" i="1">
                            <a:latin typeface="Cambria Math"/>
                          </a:rPr>
                        </m:ctrlPr>
                      </m:sSubSupPr>
                      <m:e>
                        <m:r>
                          <a:rPr lang="en-US" sz="2500" i="1">
                            <a:latin typeface="Cambria Math" panose="02040503050406030204" pitchFamily="18" charset="0"/>
                          </a:rPr>
                          <m:t>𝑐</m:t>
                        </m:r>
                      </m:e>
                      <m:sub>
                        <m:r>
                          <a:rPr lang="en-US" sz="2500" i="1">
                            <a:latin typeface="Cambria Math" panose="02040503050406030204" pitchFamily="18" charset="0"/>
                          </a:rPr>
                          <m:t>1</m:t>
                        </m:r>
                      </m:sub>
                      <m:sup>
                        <m:r>
                          <a:rPr lang="en-US" sz="2500" i="1">
                            <a:latin typeface="Cambria Math" panose="02040503050406030204" pitchFamily="18" charset="0"/>
                          </a:rPr>
                          <m:t>2</m:t>
                        </m:r>
                      </m:sup>
                    </m:sSubSup>
                    <m:r>
                      <a:rPr lang="en-US" sz="2500" i="1">
                        <a:latin typeface="Cambria Math" panose="02040503050406030204" pitchFamily="18" charset="0"/>
                      </a:rPr>
                      <m:t>𝑉𝑎𝑟</m:t>
                    </m:r>
                    <m:d>
                      <m:dPr>
                        <m:begChr m:val="["/>
                        <m:endChr m:val="]"/>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𝑋</m:t>
                            </m:r>
                          </m:e>
                          <m:sub>
                            <m:r>
                              <a:rPr lang="en-US" sz="2500" i="1">
                                <a:latin typeface="Cambria Math" panose="02040503050406030204" pitchFamily="18" charset="0"/>
                              </a:rPr>
                              <m:t>1</m:t>
                            </m:r>
                          </m:sub>
                        </m:sSub>
                      </m:e>
                    </m:d>
                    <m:r>
                      <a:rPr lang="en-US" sz="2500" i="1">
                        <a:latin typeface="Cambria Math" panose="02040503050406030204" pitchFamily="18" charset="0"/>
                      </a:rPr>
                      <m:t>+</m:t>
                    </m:r>
                    <m:sSubSup>
                      <m:sSubSupPr>
                        <m:ctrlPr>
                          <a:rPr lang="en-US" sz="2500" i="1">
                            <a:latin typeface="Cambria Math"/>
                          </a:rPr>
                        </m:ctrlPr>
                      </m:sSubSupPr>
                      <m:e>
                        <m:r>
                          <a:rPr lang="en-US" sz="2500" i="1">
                            <a:latin typeface="Cambria Math" panose="02040503050406030204" pitchFamily="18" charset="0"/>
                          </a:rPr>
                          <m:t>𝑐</m:t>
                        </m:r>
                      </m:e>
                      <m:sub>
                        <m:r>
                          <a:rPr lang="en-US" sz="2500" i="1">
                            <a:latin typeface="Cambria Math" panose="02040503050406030204" pitchFamily="18" charset="0"/>
                          </a:rPr>
                          <m:t>2</m:t>
                        </m:r>
                      </m:sub>
                      <m:sup>
                        <m:r>
                          <a:rPr lang="en-US" sz="2500" i="1">
                            <a:latin typeface="Cambria Math" panose="02040503050406030204" pitchFamily="18" charset="0"/>
                          </a:rPr>
                          <m:t>2</m:t>
                        </m:r>
                      </m:sup>
                    </m:sSubSup>
                    <m:r>
                      <a:rPr lang="en-US" sz="2500" i="1">
                        <a:latin typeface="Cambria Math" panose="02040503050406030204" pitchFamily="18" charset="0"/>
                      </a:rPr>
                      <m:t>𝑉𝑎𝑟</m:t>
                    </m:r>
                    <m:d>
                      <m:dPr>
                        <m:begChr m:val="["/>
                        <m:endChr m:val="]"/>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𝑋</m:t>
                            </m:r>
                          </m:e>
                          <m:sub>
                            <m:r>
                              <a:rPr lang="en-US" sz="2500" i="1">
                                <a:latin typeface="Cambria Math" panose="02040503050406030204" pitchFamily="18" charset="0"/>
                              </a:rPr>
                              <m:t>2</m:t>
                            </m:r>
                          </m:sub>
                        </m:sSub>
                      </m:e>
                    </m:d>
                    <m:r>
                      <a:rPr lang="en-US" sz="2500" i="1">
                        <a:latin typeface="Cambria Math" panose="02040503050406030204" pitchFamily="18" charset="0"/>
                      </a:rPr>
                      <m:t>+…+</m:t>
                    </m:r>
                    <m:sSubSup>
                      <m:sSubSupPr>
                        <m:ctrlPr>
                          <a:rPr lang="en-US" sz="2500" i="1">
                            <a:latin typeface="Cambria Math"/>
                          </a:rPr>
                        </m:ctrlPr>
                      </m:sSubSupPr>
                      <m:e>
                        <m:r>
                          <a:rPr lang="en-US" sz="2500" i="1">
                            <a:latin typeface="Cambria Math" panose="02040503050406030204" pitchFamily="18" charset="0"/>
                          </a:rPr>
                          <m:t>𝑐</m:t>
                        </m:r>
                      </m:e>
                      <m:sub>
                        <m:r>
                          <a:rPr lang="en-US" sz="2500" i="1">
                            <a:latin typeface="Cambria Math" panose="02040503050406030204" pitchFamily="18" charset="0"/>
                          </a:rPr>
                          <m:t>𝑛</m:t>
                        </m:r>
                      </m:sub>
                      <m:sup>
                        <m:r>
                          <a:rPr lang="en-US" sz="2500" i="1">
                            <a:latin typeface="Cambria Math" panose="02040503050406030204" pitchFamily="18" charset="0"/>
                          </a:rPr>
                          <m:t>2</m:t>
                        </m:r>
                      </m:sup>
                    </m:sSubSup>
                    <m:r>
                      <a:rPr lang="en-US" sz="2500" i="1">
                        <a:latin typeface="Cambria Math" panose="02040503050406030204" pitchFamily="18" charset="0"/>
                      </a:rPr>
                      <m:t>𝑉𝑎𝑟</m:t>
                    </m:r>
                    <m:d>
                      <m:dPr>
                        <m:begChr m:val="["/>
                        <m:endChr m:val="]"/>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𝑋</m:t>
                            </m:r>
                          </m:e>
                          <m:sub>
                            <m:r>
                              <a:rPr lang="en-US" sz="2500" i="1">
                                <a:latin typeface="Cambria Math" panose="02040503050406030204" pitchFamily="18" charset="0"/>
                              </a:rPr>
                              <m:t>𝑛</m:t>
                            </m:r>
                          </m:sub>
                        </m:sSub>
                      </m:e>
                    </m:d>
                    <m:r>
                      <a:rPr lang="en-US" sz="2500" i="1">
                        <a:latin typeface="Cambria Math" panose="02040503050406030204" pitchFamily="18" charset="0"/>
                      </a:rPr>
                      <m:t>.</m:t>
                    </m:r>
                  </m:oMath>
                </a14:m>
                <a:endParaRPr lang="en-US" sz="2500" dirty="0" smtClean="0"/>
              </a:p>
              <a:p>
                <a:pPr marL="514350" indent="-514350">
                  <a:buFont typeface="+mj-lt"/>
                  <a:buAutoNum type="arabicPeriod"/>
                </a:pPr>
                <a:endParaRPr lang="en-US" sz="2500" dirty="0"/>
              </a:p>
              <a:p>
                <a:pPr marL="514350" lvl="0" indent="-514350">
                  <a:buFont typeface="+mj-lt"/>
                  <a:buAutoNum type="arabicPeriod"/>
                </a:pPr>
                <a:r>
                  <a:rPr lang="en-US" sz="2500" dirty="0" smtClean="0"/>
                  <a:t>The </a:t>
                </a:r>
                <a:r>
                  <a:rPr lang="en-US" sz="2500" dirty="0"/>
                  <a:t>random variables </a:t>
                </a:r>
                <a:r>
                  <a:rPr lang="en-US" sz="2500" i="1" dirty="0"/>
                  <a:t>c</a:t>
                </a:r>
                <a:r>
                  <a:rPr lang="en-US" sz="2500" i="1" baseline="-25000" dirty="0"/>
                  <a:t>1</a:t>
                </a:r>
                <a:r>
                  <a:rPr lang="en-US" sz="2500" i="1" dirty="0"/>
                  <a:t>X</a:t>
                </a:r>
                <a:r>
                  <a:rPr lang="en-US" sz="2500" i="1" baseline="-25000" dirty="0"/>
                  <a:t>1</a:t>
                </a:r>
                <a:r>
                  <a:rPr lang="en-US" sz="2500" i="1" dirty="0"/>
                  <a:t>+d</a:t>
                </a:r>
                <a:r>
                  <a:rPr lang="en-US" sz="2500" i="1" baseline="-25000" dirty="0"/>
                  <a:t>1</a:t>
                </a:r>
                <a:r>
                  <a:rPr lang="en-US" sz="2500" i="1" dirty="0"/>
                  <a:t>,c</a:t>
                </a:r>
                <a:r>
                  <a:rPr lang="en-US" sz="2500" i="1" baseline="-25000" dirty="0"/>
                  <a:t>2</a:t>
                </a:r>
                <a:r>
                  <a:rPr lang="en-US" sz="2500" i="1" dirty="0"/>
                  <a:t>X</a:t>
                </a:r>
                <a:r>
                  <a:rPr lang="en-US" sz="2500" i="1" baseline="-25000" dirty="0"/>
                  <a:t>2</a:t>
                </a:r>
                <a:r>
                  <a:rPr lang="en-US" sz="2500" i="1" dirty="0"/>
                  <a:t>+d</a:t>
                </a:r>
                <a:r>
                  <a:rPr lang="en-US" sz="2500" i="1" baseline="-25000" dirty="0"/>
                  <a:t>2</a:t>
                </a:r>
                <a:r>
                  <a:rPr lang="en-US" sz="2500" i="1" dirty="0"/>
                  <a:t>,…,</a:t>
                </a:r>
                <a:r>
                  <a:rPr lang="en-US" sz="2500" i="1" dirty="0" err="1"/>
                  <a:t>c</a:t>
                </a:r>
                <a:r>
                  <a:rPr lang="en-US" sz="2500" i="1" baseline="-25000" dirty="0" err="1"/>
                  <a:t>n</a:t>
                </a:r>
                <a:r>
                  <a:rPr lang="en-US" sz="2500" i="1" dirty="0" err="1"/>
                  <a:t>X</a:t>
                </a:r>
                <a:r>
                  <a:rPr lang="en-US" sz="2500" i="1" baseline="-25000" dirty="0" err="1"/>
                  <a:t>n</a:t>
                </a:r>
                <a:r>
                  <a:rPr lang="en-US" sz="2500" i="1" dirty="0" err="1"/>
                  <a:t>+d</a:t>
                </a:r>
                <a:r>
                  <a:rPr lang="en-US" sz="2500" i="1" baseline="-25000" dirty="0" err="1"/>
                  <a:t>n</a:t>
                </a:r>
                <a:r>
                  <a:rPr lang="en-US" sz="2500" i="1" dirty="0"/>
                  <a:t> </a:t>
                </a:r>
                <a:r>
                  <a:rPr lang="en-US" sz="2500" dirty="0"/>
                  <a:t>are pairwise independent.</a:t>
                </a:r>
              </a:p>
              <a:p>
                <a:pPr marL="0" indent="0">
                  <a:buNone/>
                </a:pPr>
                <a:r>
                  <a:rPr lang="en-US" dirty="0" smtClean="0"/>
                  <a:t> </a:t>
                </a:r>
              </a:p>
              <a:p>
                <a:pPr marL="0" indent="0">
                  <a:buNone/>
                </a:pPr>
                <a:r>
                  <a:rPr lang="en-US" sz="2500" i="1" dirty="0"/>
                  <a:t>*</a:t>
                </a:r>
                <a:r>
                  <a:rPr lang="en-US" sz="2500" i="1" dirty="0" smtClean="0"/>
                  <a:t>Where </a:t>
                </a:r>
                <a:r>
                  <a:rPr lang="en-US" sz="2500" i="1" dirty="0"/>
                  <a:t>the random variables X</a:t>
                </a:r>
                <a:r>
                  <a:rPr lang="en-US" sz="2500" i="1" baseline="-25000" dirty="0"/>
                  <a:t>1</a:t>
                </a:r>
                <a:r>
                  <a:rPr lang="en-US" sz="2500" i="1" dirty="0"/>
                  <a:t>,X</a:t>
                </a:r>
                <a:r>
                  <a:rPr lang="en-US" sz="2500" i="1" baseline="-25000" dirty="0"/>
                  <a:t>2</a:t>
                </a:r>
                <a:r>
                  <a:rPr lang="en-US" sz="2500" i="1" dirty="0"/>
                  <a:t>,…,</a:t>
                </a:r>
                <a:r>
                  <a:rPr lang="en-US" sz="2500" i="1" dirty="0" err="1"/>
                  <a:t>X</a:t>
                </a:r>
                <a:r>
                  <a:rPr lang="en-US" sz="2500" i="1" baseline="-25000" dirty="0" err="1"/>
                  <a:t>n</a:t>
                </a:r>
                <a:r>
                  <a:rPr lang="en-US" sz="2500" i="1" dirty="0"/>
                  <a:t> are </a:t>
                </a:r>
                <a:r>
                  <a:rPr lang="en-US" sz="2500" i="1" dirty="0" smtClean="0"/>
                  <a:t>independent. </a:t>
                </a:r>
                <a:endParaRPr lang="en-US" sz="2500" i="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806"/>
                </a:stretch>
              </a:blipFill>
            </p:spPr>
            <p:txBody>
              <a:bodyPr/>
              <a:lstStyle/>
              <a:p>
                <a:r>
                  <a:rPr lang="en-US">
                    <a:noFill/>
                  </a:rPr>
                  <a:t> </a:t>
                </a:r>
              </a:p>
            </p:txBody>
          </p:sp>
        </mc:Fallback>
      </mc:AlternateContent>
    </p:spTree>
    <p:extLst>
      <p:ext uri="{BB962C8B-B14F-4D97-AF65-F5344CB8AC3E}">
        <p14:creationId xmlns:p14="http://schemas.microsoft.com/office/powerpoint/2010/main" val="50879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 Notations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A </a:t>
                </a:r>
                <a:r>
                  <a:rPr lang="en-US" dirty="0">
                    <a:sym typeface="Symbol" panose="05050102010706020507" pitchFamily="18" charset="2"/>
                  </a:rPr>
                  <a:t></a:t>
                </a:r>
                <a:r>
                  <a:rPr lang="en-US" dirty="0"/>
                  <a:t> </a:t>
                </a:r>
                <a:r>
                  <a:rPr lang="en-US" dirty="0" smtClean="0"/>
                  <a:t>B :  	Set </a:t>
                </a:r>
                <a:r>
                  <a:rPr lang="en-US" dirty="0"/>
                  <a:t>A is a subset of </a:t>
                </a:r>
                <a:r>
                  <a:rPr lang="en-US" dirty="0" smtClean="0"/>
                  <a:t>B if </a:t>
                </a:r>
                <a:r>
                  <a:rPr lang="en-US" dirty="0"/>
                  <a:t>and only if every element of A is also </a:t>
                </a:r>
                <a:r>
                  <a:rPr lang="en-US" dirty="0" smtClean="0"/>
                  <a:t>			an element </a:t>
                </a:r>
                <a:r>
                  <a:rPr lang="en-US" dirty="0"/>
                  <a:t>of </a:t>
                </a:r>
                <a:r>
                  <a:rPr lang="en-US" dirty="0" smtClean="0"/>
                  <a:t>B.</a:t>
                </a:r>
              </a:p>
              <a:p>
                <a:r>
                  <a:rPr lang="en-US" dirty="0"/>
                  <a:t>A </a:t>
                </a:r>
                <a:r>
                  <a:rPr lang="en-US" dirty="0">
                    <a:sym typeface="Symbol" panose="05050102010706020507" pitchFamily="18" charset="2"/>
                  </a:rPr>
                  <a:t></a:t>
                </a:r>
                <a:r>
                  <a:rPr lang="en-US" dirty="0"/>
                  <a:t> </a:t>
                </a:r>
                <a:r>
                  <a:rPr lang="en-US" dirty="0" smtClean="0"/>
                  <a:t>B :	Set </a:t>
                </a:r>
                <a:r>
                  <a:rPr lang="en-US" dirty="0"/>
                  <a:t>A is a proper subset of B if and only if every element of A </a:t>
                </a:r>
                <a:r>
                  <a:rPr lang="en-US" dirty="0" smtClean="0"/>
                  <a:t>		is </a:t>
                </a:r>
                <a:r>
                  <a:rPr lang="en-US" dirty="0"/>
                  <a:t>also an element of B but A </a:t>
                </a:r>
                <a:r>
                  <a:rPr lang="en-US" dirty="0">
                    <a:sym typeface="Symbol" panose="05050102010706020507" pitchFamily="18" charset="2"/>
                  </a:rPr>
                  <a:t></a:t>
                </a:r>
                <a:r>
                  <a:rPr lang="en-US" dirty="0"/>
                  <a:t> </a:t>
                </a:r>
                <a:r>
                  <a:rPr lang="en-US" dirty="0" smtClean="0"/>
                  <a:t>B.</a:t>
                </a:r>
              </a:p>
              <a:p>
                <a:r>
                  <a:rPr lang="en-US" dirty="0"/>
                  <a:t>A </a:t>
                </a:r>
                <a14:m>
                  <m:oMath xmlns:m="http://schemas.openxmlformats.org/officeDocument/2006/math">
                    <m:r>
                      <a:rPr lang="en-US" i="1">
                        <a:latin typeface="Cambria Math" panose="02040503050406030204" pitchFamily="18" charset="0"/>
                      </a:rPr>
                      <m:t>∪</m:t>
                    </m:r>
                  </m:oMath>
                </a14:m>
                <a:r>
                  <a:rPr lang="en-US" dirty="0"/>
                  <a:t> </a:t>
                </a:r>
                <a:r>
                  <a:rPr lang="en-US" dirty="0" smtClean="0"/>
                  <a:t>B :	</a:t>
                </a:r>
                <a:r>
                  <a:rPr lang="en-US" dirty="0"/>
                  <a:t>The </a:t>
                </a:r>
                <a:r>
                  <a:rPr lang="en-US" i="1" dirty="0"/>
                  <a:t>union </a:t>
                </a:r>
                <a:r>
                  <a:rPr lang="en-US" dirty="0"/>
                  <a:t>of sets A and </a:t>
                </a:r>
                <a:r>
                  <a:rPr lang="en-US" dirty="0" smtClean="0"/>
                  <a:t>B </a:t>
                </a:r>
                <a:r>
                  <a:rPr lang="en-US" dirty="0"/>
                  <a:t>is the set of all distinct elements </a:t>
                </a:r>
                <a:r>
                  <a:rPr lang="en-US" dirty="0" smtClean="0"/>
                  <a:t>			that </a:t>
                </a:r>
                <a:r>
                  <a:rPr lang="en-US" dirty="0"/>
                  <a:t>are either in  A or B, or both in A and </a:t>
                </a:r>
                <a:r>
                  <a:rPr lang="en-US" dirty="0" smtClean="0"/>
                  <a:t>B.</a:t>
                </a:r>
              </a:p>
              <a:p>
                <a:r>
                  <a:rPr lang="en-US" dirty="0"/>
                  <a:t>A ∩ </a:t>
                </a:r>
                <a:r>
                  <a:rPr lang="en-US" dirty="0" smtClean="0"/>
                  <a:t>B :	</a:t>
                </a:r>
                <a:r>
                  <a:rPr lang="en-US" dirty="0"/>
                  <a:t>The </a:t>
                </a:r>
                <a:r>
                  <a:rPr lang="en-US" i="1" dirty="0"/>
                  <a:t>intersection</a:t>
                </a:r>
                <a:r>
                  <a:rPr lang="en-US" dirty="0"/>
                  <a:t> of sets A and </a:t>
                </a:r>
                <a:r>
                  <a:rPr lang="en-US" dirty="0" smtClean="0"/>
                  <a:t>B </a:t>
                </a:r>
                <a:r>
                  <a:rPr lang="en-US" dirty="0"/>
                  <a:t>is the set of all distinct </a:t>
                </a:r>
                <a:r>
                  <a:rPr lang="en-US" dirty="0" smtClean="0"/>
                  <a:t>			elements </a:t>
                </a:r>
                <a:r>
                  <a:rPr lang="en-US" dirty="0"/>
                  <a:t>they share in common.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val="1306547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Distributions and Probability Density Functions</a:t>
            </a:r>
            <a:endParaRPr lang="en-US" dirty="0"/>
          </a:p>
        </p:txBody>
      </p:sp>
      <p:sp>
        <p:nvSpPr>
          <p:cNvPr id="3" name="Content Placeholder 2"/>
          <p:cNvSpPr>
            <a:spLocks noGrp="1"/>
          </p:cNvSpPr>
          <p:nvPr>
            <p:ph sz="quarter" idx="1"/>
          </p:nvPr>
        </p:nvSpPr>
        <p:spPr/>
        <p:txBody>
          <a:bodyPr/>
          <a:lstStyle/>
          <a:p>
            <a:r>
              <a:rPr lang="en-US" dirty="0"/>
              <a:t>A </a:t>
            </a:r>
            <a:r>
              <a:rPr lang="en-US" i="1" dirty="0"/>
              <a:t>probability distribution </a:t>
            </a:r>
            <a:r>
              <a:rPr lang="en-US" dirty="0"/>
              <a:t>is a function that assigns a probability to each possible outcome in an experiment involving chance producing a discrete random variable. In the case of a continuous random variable, a probability density function is used to obtain probabilities of events. </a:t>
            </a:r>
            <a:endParaRPr lang="en-US" dirty="0" smtClean="0"/>
          </a:p>
          <a:p>
            <a:endParaRPr lang="en-US" dirty="0"/>
          </a:p>
        </p:txBody>
      </p:sp>
    </p:spTree>
    <p:extLst>
      <p:ext uri="{BB962C8B-B14F-4D97-AF65-F5344CB8AC3E}">
        <p14:creationId xmlns:p14="http://schemas.microsoft.com/office/powerpoint/2010/main" val="1526316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Bernoulli </a:t>
            </a:r>
            <a:r>
              <a:rPr lang="en-US" b="1" dirty="0" smtClean="0"/>
              <a:t>Trial</a:t>
            </a:r>
            <a:endParaRPr lang="en-US" b="1" dirty="0"/>
          </a:p>
        </p:txBody>
      </p:sp>
      <p:sp>
        <p:nvSpPr>
          <p:cNvPr id="3" name="Content Placeholder 2"/>
          <p:cNvSpPr>
            <a:spLocks noGrp="1"/>
          </p:cNvSpPr>
          <p:nvPr>
            <p:ph sz="quarter" idx="1"/>
          </p:nvPr>
        </p:nvSpPr>
        <p:spPr/>
        <p:txBody>
          <a:bodyPr/>
          <a:lstStyle/>
          <a:p>
            <a:r>
              <a:rPr lang="en-US" dirty="0"/>
              <a:t>Suppose that a random trial (or experiment) with two possible outcomes, one of which is called a “success” and the other a “failure,” is performed. We define variable </a:t>
            </a:r>
            <a:r>
              <a:rPr lang="en-US" i="1" dirty="0"/>
              <a:t>X</a:t>
            </a:r>
            <a:r>
              <a:rPr lang="en-US" dirty="0"/>
              <a:t>=1 when the outcome is a success and define </a:t>
            </a:r>
            <a:r>
              <a:rPr lang="en-US" i="1" dirty="0"/>
              <a:t>X</a:t>
            </a:r>
            <a:r>
              <a:rPr lang="en-US" dirty="0"/>
              <a:t>=0 when the outcome is a failure. Suppose that the probability of success is </a:t>
            </a:r>
            <a:r>
              <a:rPr lang="en-US" i="1" dirty="0"/>
              <a:t>p</a:t>
            </a:r>
            <a:r>
              <a:rPr lang="en-US" dirty="0"/>
              <a:t>, with 0 ≤</a:t>
            </a:r>
            <a:r>
              <a:rPr lang="en-US" i="1" dirty="0"/>
              <a:t>p</a:t>
            </a:r>
            <a:r>
              <a:rPr lang="en-US" dirty="0"/>
              <a:t>≤ 1, such that </a:t>
            </a:r>
            <a:r>
              <a:rPr lang="en-US" i="1" dirty="0"/>
              <a:t>P</a:t>
            </a:r>
            <a:r>
              <a:rPr lang="en-US" dirty="0"/>
              <a:t>[</a:t>
            </a:r>
            <a:r>
              <a:rPr lang="en-US" i="1" dirty="0"/>
              <a:t>X </a:t>
            </a:r>
            <a:r>
              <a:rPr lang="en-US" dirty="0"/>
              <a:t>= 1]=</a:t>
            </a:r>
            <a:r>
              <a:rPr lang="en-US" i="1" dirty="0"/>
              <a:t>p</a:t>
            </a:r>
            <a:r>
              <a:rPr lang="en-US" dirty="0"/>
              <a:t> and P[</a:t>
            </a:r>
            <a:r>
              <a:rPr lang="en-US" i="1" dirty="0"/>
              <a:t>X </a:t>
            </a:r>
            <a:r>
              <a:rPr lang="en-US" dirty="0"/>
              <a:t>= 0]=1-</a:t>
            </a:r>
            <a:r>
              <a:rPr lang="en-US" i="1" dirty="0"/>
              <a:t>p</a:t>
            </a:r>
            <a:r>
              <a:rPr lang="en-US" dirty="0"/>
              <a:t>. This random variable </a:t>
            </a:r>
            <a:r>
              <a:rPr lang="en-US" i="1" dirty="0"/>
              <a:t>X</a:t>
            </a:r>
            <a:r>
              <a:rPr lang="en-US" dirty="0"/>
              <a:t> is called a </a:t>
            </a:r>
            <a:r>
              <a:rPr lang="en-US" i="1" dirty="0"/>
              <a:t>Bernoulli trial</a:t>
            </a:r>
            <a:r>
              <a:rPr lang="en-US" dirty="0"/>
              <a:t> or process. </a:t>
            </a:r>
          </a:p>
        </p:txBody>
      </p:sp>
    </p:spTree>
    <p:extLst>
      <p:ext uri="{BB962C8B-B14F-4D97-AF65-F5344CB8AC3E}">
        <p14:creationId xmlns:p14="http://schemas.microsoft.com/office/powerpoint/2010/main" val="3095309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t>
            </a:r>
            <a:r>
              <a:rPr lang="en-US" b="1" dirty="0" smtClean="0"/>
              <a:t>inomial </a:t>
            </a:r>
            <a:r>
              <a:rPr lang="en-US" b="1" dirty="0"/>
              <a:t>R</a:t>
            </a:r>
            <a:r>
              <a:rPr lang="en-US" b="1" dirty="0" smtClean="0"/>
              <a:t>andom </a:t>
            </a:r>
            <a:r>
              <a:rPr lang="en-US" b="1" dirty="0"/>
              <a:t>V</a:t>
            </a:r>
            <a:r>
              <a:rPr lang="en-US" b="1" dirty="0" smtClean="0"/>
              <a:t>ariable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637778"/>
              </a:xfrm>
            </p:spPr>
            <p:txBody>
              <a:bodyPr>
                <a:normAutofit fontScale="92500" lnSpcReduction="10000"/>
              </a:bodyPr>
              <a:lstStyle/>
              <a:p>
                <a:r>
                  <a:rPr lang="en-US" sz="2900" dirty="0" smtClean="0"/>
                  <a:t>Suppose </a:t>
                </a:r>
                <a:r>
                  <a:rPr lang="en-US" sz="2900" dirty="0"/>
                  <a:t>that </a:t>
                </a:r>
                <a:r>
                  <a:rPr lang="en-US" sz="2900" i="1" dirty="0"/>
                  <a:t>n</a:t>
                </a:r>
                <a:r>
                  <a:rPr lang="en-US" sz="2900" dirty="0"/>
                  <a:t> independent identically distributed </a:t>
                </a:r>
                <a:r>
                  <a:rPr lang="en-US" sz="2900" dirty="0" smtClean="0"/>
                  <a:t>Bernoulli</a:t>
                </a:r>
                <a:r>
                  <a:rPr lang="en-US" sz="2900" dirty="0" smtClean="0">
                    <a:solidFill>
                      <a:srgbClr val="00B050"/>
                    </a:solidFill>
                  </a:rPr>
                  <a:t> </a:t>
                </a:r>
                <a:r>
                  <a:rPr lang="en-US" sz="2900" dirty="0"/>
                  <a:t>trials are performed. Let </a:t>
                </a:r>
                <a:r>
                  <a:rPr lang="en-US" sz="2900" i="1" dirty="0"/>
                  <a:t>X</a:t>
                </a:r>
                <a:r>
                  <a:rPr lang="en-US" sz="2900" dirty="0"/>
                  <a:t> represent the number of successes after </a:t>
                </a:r>
                <a:r>
                  <a:rPr lang="en-US" sz="2900" i="1" dirty="0"/>
                  <a:t>n</a:t>
                </a:r>
                <a:r>
                  <a:rPr lang="en-US" sz="2900" dirty="0"/>
                  <a:t> trials. Note that </a:t>
                </a:r>
                <a:r>
                  <a:rPr lang="en-US" sz="2900" dirty="0" smtClean="0"/>
                  <a:t>we can express </a:t>
                </a:r>
                <a14:m>
                  <m:oMath xmlns:m="http://schemas.openxmlformats.org/officeDocument/2006/math">
                    <m:r>
                      <a:rPr lang="en-US" sz="2900" i="1">
                        <a:latin typeface="Cambria Math" panose="02040503050406030204" pitchFamily="18" charset="0"/>
                      </a:rPr>
                      <m:t>𝑋</m:t>
                    </m:r>
                    <m:r>
                      <a:rPr lang="en-US" sz="2900" i="1">
                        <a:latin typeface="Cambria Math" panose="02040503050406030204" pitchFamily="18" charset="0"/>
                      </a:rPr>
                      <m:t>=</m:t>
                    </m:r>
                    <m:nary>
                      <m:naryPr>
                        <m:chr m:val="∑"/>
                        <m:limLoc m:val="undOvr"/>
                        <m:ctrlPr>
                          <a:rPr lang="en-US" sz="2900" i="1">
                            <a:latin typeface="Cambria Math"/>
                          </a:rPr>
                        </m:ctrlPr>
                      </m:naryPr>
                      <m:sub>
                        <m:r>
                          <a:rPr lang="en-US" sz="2900" i="1">
                            <a:latin typeface="Cambria Math" panose="02040503050406030204" pitchFamily="18" charset="0"/>
                          </a:rPr>
                          <m:t>𝑖</m:t>
                        </m:r>
                        <m:r>
                          <a:rPr lang="en-US" sz="2900" i="1">
                            <a:latin typeface="Cambria Math" panose="02040503050406030204" pitchFamily="18" charset="0"/>
                          </a:rPr>
                          <m:t>=1</m:t>
                        </m:r>
                      </m:sub>
                      <m:sup>
                        <m:r>
                          <a:rPr lang="en-US" sz="2900" i="1">
                            <a:latin typeface="Cambria Math" panose="02040503050406030204" pitchFamily="18" charset="0"/>
                          </a:rPr>
                          <m:t>𝑛</m:t>
                        </m:r>
                      </m:sup>
                      <m:e>
                        <m:sSub>
                          <m:sSubPr>
                            <m:ctrlPr>
                              <a:rPr lang="en-US" sz="2900" i="1">
                                <a:latin typeface="Cambria Math"/>
                              </a:rPr>
                            </m:ctrlPr>
                          </m:sSubPr>
                          <m:e>
                            <m:r>
                              <a:rPr lang="en-US" sz="2900" i="1">
                                <a:latin typeface="Cambria Math" panose="02040503050406030204" pitchFamily="18" charset="0"/>
                              </a:rPr>
                              <m:t>𝑋</m:t>
                            </m:r>
                          </m:e>
                          <m:sub>
                            <m:r>
                              <a:rPr lang="en-US" sz="2900" i="1">
                                <a:latin typeface="Cambria Math" panose="02040503050406030204" pitchFamily="18" charset="0"/>
                              </a:rPr>
                              <m:t>𝑖</m:t>
                            </m:r>
                          </m:sub>
                        </m:sSub>
                      </m:e>
                    </m:nary>
                  </m:oMath>
                </a14:m>
                <a:r>
                  <a:rPr lang="en-US" sz="2900" dirty="0" smtClean="0"/>
                  <a:t>where </a:t>
                </a:r>
                <a:r>
                  <a:rPr lang="en-US" sz="2900" dirty="0"/>
                  <a:t>each </a:t>
                </a:r>
                <a14:m>
                  <m:oMath xmlns:m="http://schemas.openxmlformats.org/officeDocument/2006/math">
                    <m:sSub>
                      <m:sSubPr>
                        <m:ctrlPr>
                          <a:rPr lang="en-US" sz="2900" i="1">
                            <a:latin typeface="Cambria Math"/>
                          </a:rPr>
                        </m:ctrlPr>
                      </m:sSubPr>
                      <m:e>
                        <m:r>
                          <a:rPr lang="en-US" sz="2900" i="1">
                            <a:latin typeface="Cambria Math" panose="02040503050406030204" pitchFamily="18" charset="0"/>
                          </a:rPr>
                          <m:t>𝑋</m:t>
                        </m:r>
                      </m:e>
                      <m:sub>
                        <m:r>
                          <a:rPr lang="en-US" sz="2900" i="1">
                            <a:latin typeface="Cambria Math" panose="02040503050406030204" pitchFamily="18" charset="0"/>
                          </a:rPr>
                          <m:t>𝑖</m:t>
                        </m:r>
                      </m:sub>
                    </m:sSub>
                  </m:oMath>
                </a14:m>
                <a:r>
                  <a:rPr lang="en-US" sz="2900" dirty="0"/>
                  <a:t> is a Bernoulli process. </a:t>
                </a:r>
                <a:r>
                  <a:rPr lang="en-US" sz="2900" i="1" dirty="0"/>
                  <a:t>X</a:t>
                </a:r>
                <a:r>
                  <a:rPr lang="en-US" sz="2900" dirty="0"/>
                  <a:t> </a:t>
                </a:r>
                <a:r>
                  <a:rPr lang="en-US" sz="2900" dirty="0" smtClean="0"/>
                  <a:t>is a </a:t>
                </a:r>
                <a:r>
                  <a:rPr lang="en-US" sz="2900" i="1" dirty="0"/>
                  <a:t>binomial random variable.</a:t>
                </a:r>
                <a:r>
                  <a:rPr lang="en-US" sz="2900" dirty="0"/>
                  <a:t> </a:t>
                </a:r>
                <a:endParaRPr lang="en-US" sz="2900" dirty="0" smtClean="0"/>
              </a:p>
              <a:p>
                <a:endParaRPr lang="en-US" sz="2900" dirty="0"/>
              </a:p>
              <a:p>
                <a:r>
                  <a:rPr lang="en-US" sz="2900" dirty="0"/>
                  <a:t>The probability of obtaining exactly </a:t>
                </a:r>
                <a:r>
                  <a:rPr lang="en-US" sz="2900" i="1" dirty="0"/>
                  <a:t>k</a:t>
                </a:r>
                <a:r>
                  <a:rPr lang="en-US" sz="2900" dirty="0"/>
                  <a:t> successes after </a:t>
                </a:r>
                <a:r>
                  <a:rPr lang="en-US" sz="2900" i="1" dirty="0"/>
                  <a:t>n</a:t>
                </a:r>
                <a:r>
                  <a:rPr lang="en-US" sz="2900" dirty="0"/>
                  <a:t> trials equals:</a:t>
                </a:r>
              </a:p>
              <a:p>
                <a:endParaRPr lang="en-US" dirty="0"/>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𝑃</m:t>
                      </m:r>
                      <m:d>
                        <m:dPr>
                          <m:begChr m:val="["/>
                          <m:endChr m:val="]"/>
                          <m:ctrlPr>
                            <a:rPr lang="en-US" sz="2900" i="1">
                              <a:latin typeface="Cambria Math"/>
                            </a:rPr>
                          </m:ctrlPr>
                        </m:dPr>
                        <m:e>
                          <m:r>
                            <a:rPr lang="en-US" sz="2900" i="1">
                              <a:latin typeface="Cambria Math" panose="02040503050406030204" pitchFamily="18" charset="0"/>
                            </a:rPr>
                            <m:t>𝑋</m:t>
                          </m:r>
                          <m:r>
                            <a:rPr lang="en-US" sz="2900" i="1">
                              <a:latin typeface="Cambria Math" panose="02040503050406030204" pitchFamily="18" charset="0"/>
                            </a:rPr>
                            <m:t>=</m:t>
                          </m:r>
                          <m:r>
                            <a:rPr lang="en-US" sz="2900" i="1">
                              <a:latin typeface="Cambria Math" panose="02040503050406030204" pitchFamily="18" charset="0"/>
                            </a:rPr>
                            <m:t>𝑘</m:t>
                          </m:r>
                        </m:e>
                      </m:d>
                      <m:r>
                        <a:rPr lang="en-US" sz="2900" i="1">
                          <a:latin typeface="Cambria Math" panose="02040503050406030204" pitchFamily="18" charset="0"/>
                        </a:rPr>
                        <m:t>=</m:t>
                      </m:r>
                      <m:d>
                        <m:dPr>
                          <m:ctrlPr>
                            <a:rPr lang="en-US" sz="2900" i="1">
                              <a:latin typeface="Cambria Math"/>
                            </a:rPr>
                          </m:ctrlPr>
                        </m:dPr>
                        <m:e>
                          <m:m>
                            <m:mPr>
                              <m:mcs>
                                <m:mc>
                                  <m:mcPr>
                                    <m:count m:val="1"/>
                                    <m:mcJc m:val="center"/>
                                  </m:mcPr>
                                </m:mc>
                              </m:mcs>
                              <m:ctrlPr>
                                <a:rPr lang="en-US" sz="2900" i="1">
                                  <a:latin typeface="Cambria Math"/>
                                </a:rPr>
                              </m:ctrlPr>
                            </m:mPr>
                            <m:mr>
                              <m:e>
                                <m:r>
                                  <a:rPr lang="en-US" sz="2900" i="1">
                                    <a:latin typeface="Cambria Math" panose="02040503050406030204" pitchFamily="18" charset="0"/>
                                  </a:rPr>
                                  <m:t>𝑛</m:t>
                                </m:r>
                              </m:e>
                            </m:mr>
                            <m:mr>
                              <m:e>
                                <m:r>
                                  <a:rPr lang="en-US" sz="2900" i="1">
                                    <a:latin typeface="Cambria Math" panose="02040503050406030204" pitchFamily="18" charset="0"/>
                                  </a:rPr>
                                  <m:t>𝑘</m:t>
                                </m:r>
                              </m:e>
                            </m:mr>
                          </m:m>
                        </m:e>
                      </m:d>
                      <m:sSup>
                        <m:sSupPr>
                          <m:ctrlPr>
                            <a:rPr lang="en-US" sz="2900" i="1">
                              <a:latin typeface="Cambria Math"/>
                            </a:rPr>
                          </m:ctrlPr>
                        </m:sSupPr>
                        <m:e>
                          <m:r>
                            <a:rPr lang="en-US" sz="2900" i="1">
                              <a:latin typeface="Cambria Math" panose="02040503050406030204" pitchFamily="18" charset="0"/>
                            </a:rPr>
                            <m:t>𝑝</m:t>
                          </m:r>
                        </m:e>
                        <m:sup>
                          <m:r>
                            <a:rPr lang="en-US" sz="2900" i="1">
                              <a:latin typeface="Cambria Math" panose="02040503050406030204" pitchFamily="18" charset="0"/>
                            </a:rPr>
                            <m:t>𝑘</m:t>
                          </m:r>
                        </m:sup>
                      </m:sSup>
                      <m:sSup>
                        <m:sSupPr>
                          <m:ctrlPr>
                            <a:rPr lang="en-US" sz="2900" i="1">
                              <a:latin typeface="Cambria Math"/>
                            </a:rPr>
                          </m:ctrlPr>
                        </m:sSupPr>
                        <m:e>
                          <m:r>
                            <a:rPr lang="en-US" sz="2900" i="1">
                              <a:latin typeface="Cambria Math" panose="02040503050406030204" pitchFamily="18" charset="0"/>
                            </a:rPr>
                            <m:t>(1−</m:t>
                          </m:r>
                          <m:r>
                            <a:rPr lang="en-US" sz="2900" i="1">
                              <a:latin typeface="Cambria Math" panose="02040503050406030204" pitchFamily="18" charset="0"/>
                            </a:rPr>
                            <m:t>𝑝</m:t>
                          </m:r>
                          <m:r>
                            <a:rPr lang="en-US" sz="2900" i="1">
                              <a:latin typeface="Cambria Math" panose="02040503050406030204" pitchFamily="18" charset="0"/>
                            </a:rPr>
                            <m:t>)</m:t>
                          </m:r>
                        </m:e>
                        <m:sup>
                          <m:r>
                            <a:rPr lang="en-US" sz="2900" i="1">
                              <a:latin typeface="Cambria Math" panose="02040503050406030204" pitchFamily="18" charset="0"/>
                            </a:rPr>
                            <m:t>𝑛</m:t>
                          </m:r>
                          <m:r>
                            <a:rPr lang="en-US" sz="2900" i="1">
                              <a:latin typeface="Cambria Math" panose="02040503050406030204" pitchFamily="18" charset="0"/>
                            </a:rPr>
                            <m:t>−</m:t>
                          </m:r>
                          <m:r>
                            <a:rPr lang="en-US" sz="2900" i="1">
                              <a:latin typeface="Cambria Math" panose="02040503050406030204" pitchFamily="18" charset="0"/>
                            </a:rPr>
                            <m:t>𝑘</m:t>
                          </m:r>
                        </m:sup>
                      </m:sSup>
                    </m:oMath>
                  </m:oMathPara>
                </a14:m>
                <a:endParaRPr lang="en-US" sz="2900" dirty="0" smtClean="0"/>
              </a:p>
              <a:p>
                <a:pPr marL="0" indent="0">
                  <a:buNone/>
                </a:pPr>
                <a:endParaRPr lang="en-US" dirty="0"/>
              </a:p>
              <a:p>
                <a:pPr marL="0" indent="0">
                  <a:buNone/>
                </a:pPr>
                <a:r>
                  <a:rPr lang="en-US" dirty="0"/>
                  <a:t> 	</a:t>
                </a:r>
                <a:r>
                  <a:rPr lang="en-US" dirty="0" smtClean="0"/>
                  <a:t>					where </a:t>
                </a:r>
                <a14:m>
                  <m:oMath xmlns:m="http://schemas.openxmlformats.org/officeDocument/2006/math">
                    <m:d>
                      <m:dPr>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𝑛</m:t>
                              </m:r>
                            </m:e>
                          </m:mr>
                          <m:mr>
                            <m:e>
                              <m:r>
                                <a:rPr lang="en-US" i="1">
                                  <a:latin typeface="Cambria Math" panose="02040503050406030204" pitchFamily="18" charset="0"/>
                                </a:rPr>
                                <m:t>𝑘</m:t>
                              </m:r>
                            </m:e>
                          </m:mr>
                        </m:m>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r>
                          <a:rPr lang="en-US" i="1">
                            <a:latin typeface="Cambria Math" panose="02040503050406030204" pitchFamily="18" charset="0"/>
                          </a:rPr>
                          <m:t>!</m:t>
                        </m:r>
                      </m:num>
                      <m:den>
                        <m:r>
                          <a:rPr lang="en-US" i="1">
                            <a:latin typeface="Cambria Math" panose="02040503050406030204" pitchFamily="18" charset="0"/>
                          </a:rPr>
                          <m:t>𝑘</m:t>
                        </m:r>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den>
                    </m:f>
                  </m:oMath>
                </a14:m>
                <a:r>
                  <a:rPr lang="en-US" dirty="0"/>
                  <a:t> for </a:t>
                </a:r>
                <a:r>
                  <a:rPr lang="en-US" i="1" dirty="0"/>
                  <a:t>k</a:t>
                </a:r>
                <a:r>
                  <a:rPr lang="en-US" dirty="0"/>
                  <a:t>=0,1,…,n.</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536" t="-2105" r="-1339"/>
                </a:stretch>
              </a:blipFill>
            </p:spPr>
            <p:txBody>
              <a:bodyPr/>
              <a:lstStyle/>
              <a:p>
                <a:r>
                  <a:rPr lang="en-US">
                    <a:noFill/>
                  </a:rPr>
                  <a:t> </a:t>
                </a:r>
              </a:p>
            </p:txBody>
          </p:sp>
        </mc:Fallback>
      </mc:AlternateContent>
    </p:spTree>
    <p:extLst>
      <p:ext uri="{BB962C8B-B14F-4D97-AF65-F5344CB8AC3E}">
        <p14:creationId xmlns:p14="http://schemas.microsoft.com/office/powerpoint/2010/main" val="2382562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Coin </a:t>
            </a:r>
            <a:r>
              <a:rPr lang="en-US" b="1" dirty="0" smtClean="0"/>
              <a:t>Tossing</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Suppose 5 fair coins are tossed. Find the physical probability that exactly 3 of the coins land on heads. Here “heads” is a “success,” and since the coins are fair, </a:t>
                </a:r>
                <a:r>
                  <a:rPr lang="en-US" i="1" dirty="0"/>
                  <a:t>p</a:t>
                </a:r>
                <a:r>
                  <a:rPr lang="en-US" dirty="0"/>
                  <a:t>=</a:t>
                </a:r>
                <a14:m>
                  <m:oMath xmlns:m="http://schemas.openxmlformats.org/officeDocument/2006/math">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 2</m:t>
                        </m:r>
                      </m:den>
                    </m:f>
                  </m:oMath>
                </a14:m>
                <a:r>
                  <a:rPr lang="en-US" dirty="0"/>
                  <a:t>. If </a:t>
                </a:r>
                <a:r>
                  <a:rPr lang="en-US" i="1" dirty="0"/>
                  <a:t>X</a:t>
                </a:r>
                <a:r>
                  <a:rPr lang="en-US" dirty="0"/>
                  <a:t> equals the number of heads that are obtained with 5 tosses, then:</a:t>
                </a:r>
              </a:p>
              <a:p>
                <a:endParaRPr lang="en-US" dirty="0" smtClean="0"/>
              </a:p>
              <a:p>
                <a:pPr marL="0" indent="0">
                  <a:buNone/>
                </a:pPr>
                <a:r>
                  <a:rPr lang="en-US" dirty="0" smtClean="0"/>
                  <a:t>Solution: </a:t>
                </a: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𝑋</m:t>
                          </m:r>
                          <m:r>
                            <a:rPr lang="en-US" i="1">
                              <a:latin typeface="Cambria Math" panose="02040503050406030204" pitchFamily="18" charset="0"/>
                            </a:rPr>
                            <m:t>=3</m:t>
                          </m:r>
                        </m:e>
                      </m:d>
                      <m:r>
                        <a:rPr lang="en-US" i="1">
                          <a:latin typeface="Cambria Math" panose="02040503050406030204" pitchFamily="18" charset="0"/>
                        </a:rPr>
                        <m:t>=</m:t>
                      </m:r>
                      <m:d>
                        <m:dPr>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5</m:t>
                                </m:r>
                              </m:e>
                            </m:mr>
                            <m:mr>
                              <m:e>
                                <m:r>
                                  <a:rPr lang="en-US" i="1">
                                    <a:latin typeface="Cambria Math" panose="02040503050406030204" pitchFamily="18" charset="0"/>
                                  </a:rPr>
                                  <m:t>3</m:t>
                                </m:r>
                              </m:e>
                            </m:mr>
                          </m:m>
                        </m:e>
                      </m:d>
                      <m:sSup>
                        <m:sSupPr>
                          <m:ctrlPr>
                            <a:rPr lang="en-US" i="1">
                              <a:latin typeface="Cambria Math"/>
                            </a:rPr>
                          </m:ctrlPr>
                        </m:sSupPr>
                        <m:e>
                          <m:d>
                            <m:dPr>
                              <m:ctrlPr>
                                <a:rPr lang="en-US" i="1">
                                  <a:latin typeface="Cambria Math"/>
                                </a:rPr>
                              </m:ctrlPr>
                            </m:dPr>
                            <m:e>
                              <m:f>
                                <m:fPr>
                                  <m:ctrlPr>
                                    <a:rPr lang="en-US" i="1" smtClean="0">
                                      <a:latin typeface="Cambria Math"/>
                                    </a:rPr>
                                  </m:ctrlPr>
                                </m:fPr>
                                <m:num>
                                  <m:r>
                                    <a:rPr lang="en-US" i="0" smtClean="0">
                                      <a:latin typeface="Cambria Math" panose="02040503050406030204" pitchFamily="18" charset="0"/>
                                    </a:rPr>
                                    <m:t>1</m:t>
                                  </m:r>
                                </m:num>
                                <m:den>
                                  <m:r>
                                    <a:rPr lang="en-US" i="0" smtClean="0">
                                      <a:latin typeface="Cambria Math" panose="02040503050406030204" pitchFamily="18" charset="0"/>
                                    </a:rPr>
                                    <m:t>2</m:t>
                                  </m:r>
                                </m:den>
                              </m:f>
                              <m:r>
                                <a:rPr lang="en-US" b="0" i="1" smtClean="0">
                                  <a:latin typeface="Cambria Math" panose="02040503050406030204" pitchFamily="18" charset="0"/>
                                </a:rPr>
                                <m:t> </m:t>
                              </m:r>
                            </m:e>
                          </m:d>
                        </m:e>
                        <m:sup>
                          <m:r>
                            <a:rPr lang="en-US" i="1">
                              <a:latin typeface="Cambria Math" panose="02040503050406030204" pitchFamily="18" charset="0"/>
                            </a:rPr>
                            <m:t>3</m:t>
                          </m:r>
                        </m:sup>
                      </m:sSup>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f>
                                <m:fPr>
                                  <m:ctrlPr>
                                    <a:rPr lang="en-US" i="1" smtClean="0">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e>
                          </m:d>
                        </m:e>
                        <m:sup>
                          <m:r>
                            <a:rPr lang="en-US" i="1">
                              <a:latin typeface="Cambria Math" panose="02040503050406030204" pitchFamily="18" charset="0"/>
                            </a:rPr>
                            <m:t>2</m:t>
                          </m:r>
                        </m:sup>
                      </m:sSup>
                      <m:r>
                        <a:rPr lang="en-US" i="1">
                          <a:latin typeface="Cambria Math" panose="02040503050406030204" pitchFamily="18" charset="0"/>
                        </a:rPr>
                        <m:t>=10</m:t>
                      </m:r>
                      <m:d>
                        <m:dPr>
                          <m:ctrlPr>
                            <a:rPr lang="en-US" i="1">
                              <a:latin typeface="Cambria Math"/>
                            </a:rPr>
                          </m:ctrlPr>
                        </m:dPr>
                        <m:e>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8</m:t>
                              </m:r>
                            </m:den>
                          </m:f>
                        </m:e>
                      </m:d>
                      <m:d>
                        <m:dPr>
                          <m:ctrlPr>
                            <a:rPr lang="en-US" i="1">
                              <a:latin typeface="Cambria Math"/>
                            </a:rPr>
                          </m:ctrlPr>
                        </m:dPr>
                        <m:e>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4</m:t>
                              </m:r>
                            </m:den>
                          </m:f>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5</m:t>
                          </m:r>
                        </m:num>
                        <m:den>
                          <m:r>
                            <a:rPr lang="en-US" i="1">
                              <a:latin typeface="Cambria Math" panose="02040503050406030204" pitchFamily="18" charset="0"/>
                            </a:rPr>
                            <m:t>16</m:t>
                          </m:r>
                        </m:den>
                      </m:f>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54"/>
                </a:stretch>
              </a:blipFill>
            </p:spPr>
            <p:txBody>
              <a:bodyPr/>
              <a:lstStyle/>
              <a:p>
                <a:r>
                  <a:rPr lang="en-US">
                    <a:noFill/>
                  </a:rPr>
                  <a:t> </a:t>
                </a:r>
              </a:p>
            </p:txBody>
          </p:sp>
        </mc:Fallback>
      </mc:AlternateContent>
    </p:spTree>
    <p:extLst>
      <p:ext uri="{BB962C8B-B14F-4D97-AF65-F5344CB8AC3E}">
        <p14:creationId xmlns:p14="http://schemas.microsoft.com/office/powerpoint/2010/main" val="17362207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DK Trades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775429"/>
              </a:xfrm>
            </p:spPr>
            <p:txBody>
              <a:bodyPr>
                <a:normAutofit fontScale="92500"/>
              </a:bodyPr>
              <a:lstStyle/>
              <a:p>
                <a:pPr marL="0" indent="0">
                  <a:buNone/>
                </a:pPr>
                <a:r>
                  <a:rPr lang="en-US" dirty="0" smtClean="0"/>
                  <a:t>Suppose that the probability that any given trade is a DK is .02.  In a series of 10 trades, find the probability that 2 or more of them are DKs.  Assume </a:t>
                </a:r>
                <a:r>
                  <a:rPr lang="en-US" dirty="0"/>
                  <a:t>that among the 10 trades, the event that any one trade is a DK is independent of any other trade being a DK</a:t>
                </a:r>
                <a:r>
                  <a:rPr lang="en-US" dirty="0" smtClean="0"/>
                  <a:t>.  </a:t>
                </a:r>
                <a:r>
                  <a:rPr lang="en-US" dirty="0"/>
                  <a:t>In this problem, a trade being a DK is a “success.” </a:t>
                </a:r>
                <a:r>
                  <a:rPr lang="en-US" dirty="0" smtClean="0"/>
                  <a:t>We </a:t>
                </a:r>
                <a:r>
                  <a:rPr lang="en-US" dirty="0"/>
                  <a:t>wish to find P[</a:t>
                </a:r>
                <a:r>
                  <a:rPr lang="en-US" i="1" dirty="0"/>
                  <a:t>X </a:t>
                </a:r>
                <a:r>
                  <a:rPr lang="en-US" dirty="0">
                    <a:sym typeface="Symbol" panose="05050102010706020507" pitchFamily="18" charset="2"/>
                  </a:rPr>
                  <a:t></a:t>
                </a:r>
                <a:r>
                  <a:rPr lang="en-US" dirty="0"/>
                  <a:t> 2]. </a:t>
                </a:r>
                <a:r>
                  <a:rPr lang="en-US" dirty="0" smtClean="0"/>
                  <a:t> Since</a:t>
                </a:r>
                <a14:m>
                  <m:oMath xmlns:m="http://schemas.openxmlformats.org/officeDocument/2006/math">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10</m:t>
                        </m:r>
                      </m:sup>
                      <m:e>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𝑖</m:t>
                            </m:r>
                          </m:e>
                        </m:d>
                        <m:r>
                          <a:rPr lang="en-US" i="1">
                            <a:latin typeface="Cambria Math" panose="02040503050406030204" pitchFamily="18" charset="0"/>
                          </a:rPr>
                          <m:t>=1</m:t>
                        </m:r>
                      </m:e>
                    </m:nary>
                  </m:oMath>
                </a14:m>
                <a:r>
                  <a:rPr lang="en-US" dirty="0"/>
                  <a:t>(having accounted for all possible outcomes), the easiest way to calculate P[</a:t>
                </a:r>
                <a:r>
                  <a:rPr lang="en-US" i="1" dirty="0"/>
                  <a:t>X</a:t>
                </a:r>
                <a:r>
                  <a:rPr lang="en-US" dirty="0">
                    <a:sym typeface="Symbol" panose="05050102010706020507" pitchFamily="18" charset="2"/>
                  </a:rPr>
                  <a:t></a:t>
                </a:r>
                <a:r>
                  <a:rPr lang="en-US" dirty="0"/>
                  <a:t>2] is:</a:t>
                </a:r>
              </a:p>
              <a:p>
                <a:pPr marL="0" indent="0">
                  <a:buNone/>
                </a:pPr>
                <a:r>
                  <a:rPr lang="en-US" dirty="0"/>
                  <a:t>Solution: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𝑋</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 2</m:t>
                          </m:r>
                        </m:e>
                      </m:d>
                      <m:r>
                        <a:rPr lang="en-US" i="1">
                          <a:latin typeface="Cambria Math" panose="02040503050406030204" pitchFamily="18" charset="0"/>
                        </a:rPr>
                        <m:t>=1−</m:t>
                      </m:r>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𝑋</m:t>
                          </m:r>
                          <m:r>
                            <a:rPr lang="en-US" i="1">
                              <a:latin typeface="Cambria Math" panose="02040503050406030204" pitchFamily="18" charset="0"/>
                            </a:rPr>
                            <m:t>=0</m:t>
                          </m:r>
                        </m:e>
                      </m:d>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𝑋</m:t>
                          </m:r>
                          <m:r>
                            <a:rPr lang="en-US" i="1">
                              <a:latin typeface="Cambria Math" panose="02040503050406030204" pitchFamily="18" charset="0"/>
                            </a:rPr>
                            <m:t>=1</m:t>
                          </m:r>
                        </m:e>
                      </m:d>
                    </m:oMath>
                  </m:oMathPara>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=1−</m:t>
                    </m:r>
                    <m:d>
                      <m:dPr>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10</m:t>
                              </m:r>
                            </m:e>
                          </m:mr>
                          <m:mr>
                            <m:e>
                              <m:r>
                                <a:rPr lang="en-US" i="1">
                                  <a:latin typeface="Cambria Math" panose="02040503050406030204" pitchFamily="18" charset="0"/>
                                </a:rPr>
                                <m:t>0</m:t>
                              </m:r>
                            </m:e>
                          </m:mr>
                        </m:m>
                      </m:e>
                    </m:d>
                    <m:sSup>
                      <m:sSupPr>
                        <m:ctrlPr>
                          <a:rPr lang="en-US" i="1">
                            <a:latin typeface="Cambria Math"/>
                          </a:rPr>
                        </m:ctrlPr>
                      </m:sSupPr>
                      <m:e>
                        <m:d>
                          <m:dPr>
                            <m:ctrlPr>
                              <a:rPr lang="en-US" i="1">
                                <a:latin typeface="Cambria Math"/>
                              </a:rPr>
                            </m:ctrlPr>
                          </m:dPr>
                          <m:e>
                            <m:r>
                              <a:rPr lang="en-US" i="1">
                                <a:latin typeface="Cambria Math" panose="02040503050406030204" pitchFamily="18" charset="0"/>
                              </a:rPr>
                              <m:t>.02</m:t>
                            </m:r>
                          </m:e>
                        </m:d>
                      </m:e>
                      <m:sup>
                        <m:r>
                          <a:rPr lang="en-US" i="1">
                            <a:latin typeface="Cambria Math" panose="02040503050406030204" pitchFamily="18" charset="0"/>
                          </a:rPr>
                          <m:t>0</m:t>
                        </m:r>
                      </m:sup>
                    </m:sSup>
                    <m:sSup>
                      <m:sSupPr>
                        <m:ctrlPr>
                          <a:rPr lang="en-US" i="1">
                            <a:latin typeface="Cambria Math"/>
                          </a:rPr>
                        </m:ctrlPr>
                      </m:sSupPr>
                      <m:e>
                        <m:d>
                          <m:dPr>
                            <m:ctrlPr>
                              <a:rPr lang="en-US" i="1">
                                <a:latin typeface="Cambria Math"/>
                              </a:rPr>
                            </m:ctrlPr>
                          </m:dPr>
                          <m:e>
                            <m:r>
                              <a:rPr lang="en-US" i="1">
                                <a:latin typeface="Cambria Math" panose="02040503050406030204" pitchFamily="18" charset="0"/>
                              </a:rPr>
                              <m:t>.98</m:t>
                            </m:r>
                          </m:e>
                        </m:d>
                      </m:e>
                      <m:sup>
                        <m:r>
                          <a:rPr lang="en-US" i="1">
                            <a:latin typeface="Cambria Math" panose="02040503050406030204" pitchFamily="18" charset="0"/>
                          </a:rPr>
                          <m:t>10</m:t>
                        </m:r>
                      </m:sup>
                    </m:sSup>
                    <m:r>
                      <a:rPr lang="en-US" i="1">
                        <a:latin typeface="Cambria Math" panose="02040503050406030204" pitchFamily="18" charset="0"/>
                      </a:rPr>
                      <m:t>−</m:t>
                    </m:r>
                    <m:d>
                      <m:dPr>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10</m:t>
                              </m:r>
                            </m:e>
                          </m:mr>
                          <m:mr>
                            <m:e>
                              <m:r>
                                <a:rPr lang="en-US" i="1">
                                  <a:latin typeface="Cambria Math" panose="02040503050406030204" pitchFamily="18" charset="0"/>
                                </a:rPr>
                                <m:t>1</m:t>
                              </m:r>
                            </m:e>
                          </m:mr>
                        </m:m>
                      </m:e>
                    </m:d>
                    <m:r>
                      <a:rPr lang="en-US" i="1">
                        <a:latin typeface="Cambria Math" panose="02040503050406030204" pitchFamily="18" charset="0"/>
                      </a:rPr>
                      <m:t>(.02)</m:t>
                    </m:r>
                    <m:sSup>
                      <m:sSupPr>
                        <m:ctrlPr>
                          <a:rPr lang="en-US" i="1">
                            <a:latin typeface="Cambria Math"/>
                          </a:rPr>
                        </m:ctrlPr>
                      </m:sSupPr>
                      <m:e>
                        <m:r>
                          <a:rPr lang="en-US" i="1">
                            <a:latin typeface="Cambria Math" panose="02040503050406030204" pitchFamily="18" charset="0"/>
                          </a:rPr>
                          <m:t>(.98)</m:t>
                        </m:r>
                      </m:e>
                      <m:sup>
                        <m:r>
                          <a:rPr lang="en-US" i="1">
                            <a:latin typeface="Cambria Math" panose="02040503050406030204" pitchFamily="18" charset="0"/>
                          </a:rPr>
                          <m:t>9</m:t>
                        </m:r>
                      </m:sup>
                    </m:sSup>
                  </m:oMath>
                </a14:m>
                <a:endParaRPr lang="en-US" dirty="0"/>
              </a:p>
              <a:p>
                <a:pPr marL="0" indent="0">
                  <a:buNone/>
                </a:pPr>
                <a:r>
                  <a:rPr lang="en-US" dirty="0" smtClean="0"/>
                  <a:t>				</a:t>
                </a:r>
                <a:r>
                  <a:rPr lang="en-US" dirty="0"/>
                  <a:t> </a:t>
                </a:r>
                <a:r>
                  <a:rPr lang="en-US" dirty="0" smtClean="0"/>
                  <a:t>       </a:t>
                </a:r>
                <a14:m>
                  <m:oMath xmlns:m="http://schemas.openxmlformats.org/officeDocument/2006/math">
                    <m:r>
                      <a:rPr lang="en-US" i="1">
                        <a:latin typeface="Cambria Math" panose="02040503050406030204" pitchFamily="18" charset="0"/>
                      </a:rPr>
                      <m:t>=1−</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.98</m:t>
                            </m:r>
                          </m:e>
                        </m:d>
                      </m:e>
                      <m:sup>
                        <m:r>
                          <a:rPr lang="en-US" i="1">
                            <a:latin typeface="Cambria Math" panose="02040503050406030204" pitchFamily="18" charset="0"/>
                          </a:rPr>
                          <m:t>10</m:t>
                        </m:r>
                      </m:sup>
                    </m:sSup>
                    <m:r>
                      <a:rPr lang="en-US" i="1">
                        <a:latin typeface="Cambria Math" panose="02040503050406030204" pitchFamily="18" charset="0"/>
                      </a:rPr>
                      <m:t>−10(.02)</m:t>
                    </m:r>
                    <m:sSup>
                      <m:sSupPr>
                        <m:ctrlPr>
                          <a:rPr lang="en-US" i="1">
                            <a:latin typeface="Cambria Math"/>
                          </a:rPr>
                        </m:ctrlPr>
                      </m:sSupPr>
                      <m:e>
                        <m:r>
                          <a:rPr lang="en-US" i="1">
                            <a:latin typeface="Cambria Math" panose="02040503050406030204" pitchFamily="18" charset="0"/>
                          </a:rPr>
                          <m:t>(.98)</m:t>
                        </m:r>
                      </m:e>
                      <m:sup>
                        <m:r>
                          <a:rPr lang="en-US" i="1">
                            <a:latin typeface="Cambria Math" panose="02040503050406030204" pitchFamily="18" charset="0"/>
                          </a:rPr>
                          <m:t>9</m:t>
                        </m:r>
                      </m:sup>
                    </m:sSup>
                  </m:oMath>
                </a14:m>
                <a:r>
                  <a:rPr lang="en-US" dirty="0"/>
                  <a:t>=.</a:t>
                </a:r>
                <a:r>
                  <a:rPr lang="en-US" dirty="0" smtClean="0"/>
                  <a:t>01618</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75429"/>
              </a:xfrm>
              <a:blipFill rotWithShape="0">
                <a:blip r:embed="rId2" cstate="print"/>
                <a:stretch>
                  <a:fillRect l="-860" t="-1020" r="-806"/>
                </a:stretch>
              </a:blipFill>
            </p:spPr>
            <p:txBody>
              <a:bodyPr/>
              <a:lstStyle/>
              <a:p>
                <a:r>
                  <a:rPr lang="en-US">
                    <a:noFill/>
                  </a:rPr>
                  <a:t> </a:t>
                </a:r>
              </a:p>
            </p:txBody>
          </p:sp>
        </mc:Fallback>
      </mc:AlternateContent>
    </p:spTree>
    <p:extLst>
      <p:ext uri="{BB962C8B-B14F-4D97-AF65-F5344CB8AC3E}">
        <p14:creationId xmlns:p14="http://schemas.microsoft.com/office/powerpoint/2010/main" val="947230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Uniform Random Variable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Let </a:t>
                </a:r>
                <a:r>
                  <a:rPr lang="en-US" i="1" dirty="0"/>
                  <a:t>X</a:t>
                </a:r>
                <a:r>
                  <a:rPr lang="en-US" dirty="0"/>
                  <a:t> be a continuous random variable whose values lie in the interval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𝑏</m:t>
                    </m:r>
                  </m:oMath>
                </a14:m>
                <a:r>
                  <a:rPr lang="en-US" dirty="0"/>
                  <a:t> where </a:t>
                </a:r>
                <a:r>
                  <a:rPr lang="en-US" i="1" dirty="0"/>
                  <a:t>a</a:t>
                </a:r>
                <a:r>
                  <a:rPr lang="en-US" dirty="0"/>
                  <a:t> and </a:t>
                </a:r>
                <a:r>
                  <a:rPr lang="en-US" i="1" dirty="0"/>
                  <a:t>b</a:t>
                </a:r>
                <a:r>
                  <a:rPr lang="en-US" dirty="0"/>
                  <a:t> are real numbers and </a:t>
                </a:r>
                <a:r>
                  <a:rPr lang="en-US" i="1" dirty="0"/>
                  <a:t>a </a:t>
                </a:r>
                <a:r>
                  <a:rPr lang="en-US" dirty="0"/>
                  <a:t>&lt; </a:t>
                </a:r>
                <a:r>
                  <a:rPr lang="en-US" i="1" dirty="0"/>
                  <a:t>b</a:t>
                </a:r>
                <a:r>
                  <a:rPr lang="en-US" dirty="0"/>
                  <a:t>. </a:t>
                </a:r>
                <a:r>
                  <a:rPr lang="en-US" dirty="0" smtClean="0"/>
                  <a:t> </a:t>
                </a:r>
                <a:r>
                  <a:rPr lang="en-US" i="1" dirty="0" smtClean="0"/>
                  <a:t>X</a:t>
                </a:r>
                <a:r>
                  <a:rPr lang="en-US" dirty="0" smtClean="0"/>
                  <a:t> </a:t>
                </a:r>
                <a:r>
                  <a:rPr lang="en-US" dirty="0"/>
                  <a:t>is a </a:t>
                </a:r>
                <a:r>
                  <a:rPr lang="en-US" i="1" dirty="0"/>
                  <a:t>uniform random variable</a:t>
                </a:r>
                <a:r>
                  <a:rPr lang="en-US" dirty="0"/>
                  <a:t> on the interval [</a:t>
                </a:r>
                <a:r>
                  <a:rPr lang="en-US" i="1" dirty="0" err="1"/>
                  <a:t>a</a:t>
                </a:r>
                <a:r>
                  <a:rPr lang="en-US" dirty="0" err="1"/>
                  <a:t>,</a:t>
                </a:r>
                <a:r>
                  <a:rPr lang="en-US" i="1" dirty="0" err="1"/>
                  <a:t>b</a:t>
                </a:r>
                <a:r>
                  <a:rPr lang="en-US" dirty="0"/>
                  <a:t>] if the probability that </a:t>
                </a:r>
                <a:r>
                  <a:rPr lang="en-US" i="1" dirty="0"/>
                  <a:t>X</a:t>
                </a:r>
                <a:r>
                  <a:rPr lang="en-US" dirty="0"/>
                  <a:t> takes on a range of values in any interval contained inside [</a:t>
                </a:r>
                <a:r>
                  <a:rPr lang="en-US" i="1" dirty="0" err="1"/>
                  <a:t>a</a:t>
                </a:r>
                <a:r>
                  <a:rPr lang="en-US" dirty="0" err="1"/>
                  <a:t>,</a:t>
                </a:r>
                <a:r>
                  <a:rPr lang="en-US" i="1" dirty="0" err="1"/>
                  <a:t>b</a:t>
                </a:r>
                <a:r>
                  <a:rPr lang="en-US" dirty="0"/>
                  <a:t>] is equal to the probability that </a:t>
                </a:r>
                <a:r>
                  <a:rPr lang="en-US" i="1" dirty="0"/>
                  <a:t>X</a:t>
                </a:r>
                <a:r>
                  <a:rPr lang="en-US" dirty="0"/>
                  <a:t> takes on a range of values in any other interval contained inside [</a:t>
                </a:r>
                <a:r>
                  <a:rPr lang="en-US" i="1" dirty="0" err="1"/>
                  <a:t>a</a:t>
                </a:r>
                <a:r>
                  <a:rPr lang="en-US" dirty="0" err="1"/>
                  <a:t>,</a:t>
                </a:r>
                <a:r>
                  <a:rPr lang="en-US" i="1" dirty="0" err="1"/>
                  <a:t>b</a:t>
                </a:r>
                <a:r>
                  <a:rPr lang="en-US" dirty="0"/>
                  <a:t>] of the same width. The density function for </a:t>
                </a:r>
                <a:r>
                  <a:rPr lang="en-US" i="1" dirty="0"/>
                  <a:t>X</a:t>
                </a:r>
                <a:r>
                  <a:rPr lang="en-US" dirty="0"/>
                  <a:t> is equal to:</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𝑎</m:t>
                                    </m:r>
                                  </m:den>
                                </m:f>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𝑏</m:t>
                                </m:r>
                              </m:e>
                            </m:mr>
                            <m:mr>
                              <m:e>
                                <m:r>
                                  <a:rPr lang="en-US" i="1">
                                    <a:latin typeface="Cambria Math" panose="02040503050406030204" pitchFamily="18" charset="0"/>
                                  </a:rPr>
                                  <m:t>0    </m:t>
                                </m:r>
                                <m:r>
                                  <a:rPr lang="en-US" i="1">
                                    <a:latin typeface="Cambria Math" panose="02040503050406030204" pitchFamily="18" charset="0"/>
                                  </a:rPr>
                                  <m:t>𝑜𝑡h𝑒𝑟𝑤𝑖𝑠𝑒</m:t>
                                </m:r>
                                <m:r>
                                  <a:rPr lang="en-US" i="1">
                                    <a:latin typeface="Cambria Math" panose="02040503050406030204" pitchFamily="18" charset="0"/>
                                  </a:rPr>
                                  <m:t>           </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35746876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Uniform Random </a:t>
            </a:r>
            <a:r>
              <a:rPr lang="en-US" b="1" dirty="0" smtClean="0"/>
              <a:t>Variable </a:t>
            </a:r>
            <a:r>
              <a:rPr lang="en-US" sz="2500"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The mean </a:t>
                </a:r>
                <a:r>
                  <a:rPr lang="en-US" dirty="0" smtClean="0"/>
                  <a:t>of </a:t>
                </a:r>
                <a:r>
                  <a:rPr lang="en-US" dirty="0"/>
                  <a:t>a uniform distribution on the interval [</a:t>
                </a:r>
                <a:r>
                  <a:rPr lang="en-US" i="1" dirty="0"/>
                  <a:t>a</a:t>
                </a:r>
                <a:r>
                  <a:rPr lang="en-US" dirty="0"/>
                  <a:t>, </a:t>
                </a:r>
                <a:r>
                  <a:rPr lang="en-US" i="1" dirty="0"/>
                  <a:t>b</a:t>
                </a:r>
                <a:r>
                  <a:rPr lang="en-US" dirty="0"/>
                  <a:t>] </a:t>
                </a:r>
                <a:r>
                  <a:rPr lang="en-US" dirty="0" smtClean="0"/>
                  <a:t>:</a:t>
                </a: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r>
                            <a:rPr lang="en-US" i="1">
                              <a:latin typeface="Cambria Math" panose="02040503050406030204" pitchFamily="18" charset="0"/>
                            </a:rPr>
                            <m:t>𝑋</m:t>
                          </m:r>
                        </m:e>
                      </m:d>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oMath>
                  </m:oMathPara>
                </a14:m>
                <a:endParaRPr lang="en-US" dirty="0" smtClean="0"/>
              </a:p>
              <a:p>
                <a:pPr marL="0" indent="0">
                  <a:buNone/>
                </a:pPr>
                <a:endParaRPr lang="en-US" dirty="0"/>
              </a:p>
              <a:p>
                <a:r>
                  <a:rPr lang="en-US" dirty="0" smtClean="0"/>
                  <a:t>The variance </a:t>
                </a:r>
                <a:r>
                  <a:rPr lang="en-US" dirty="0"/>
                  <a:t>of a uniform distribution on the interval [</a:t>
                </a:r>
                <a:r>
                  <a:rPr lang="en-US" i="1" dirty="0"/>
                  <a:t>a</a:t>
                </a:r>
                <a:r>
                  <a:rPr lang="en-US" dirty="0"/>
                  <a:t>, </a:t>
                </a:r>
                <a:r>
                  <a:rPr lang="en-US" i="1" dirty="0"/>
                  <a:t>b</a:t>
                </a:r>
                <a:r>
                  <a:rPr lang="en-US" dirty="0"/>
                  <a:t>] :</a:t>
                </a: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𝑋</m:t>
                          </m:r>
                        </m:sub>
                        <m:sup>
                          <m:r>
                            <a:rPr lang="en-US" i="1">
                              <a:latin typeface="Cambria Math" panose="02040503050406030204" pitchFamily="18" charset="0"/>
                            </a:rPr>
                            <m:t>2</m:t>
                          </m:r>
                        </m:sup>
                      </m:sSubSup>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12</m:t>
                          </m:r>
                        </m:den>
                      </m:f>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sup>
                          <m:r>
                            <a:rPr lang="en-US" i="1">
                              <a:latin typeface="Cambria Math" panose="02040503050406030204" pitchFamily="18" charset="0"/>
                            </a:rPr>
                            <m:t>2</m:t>
                          </m:r>
                        </m:sup>
                      </m:sSup>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val="1719511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Uniform Random </a:t>
            </a:r>
            <a:r>
              <a:rPr lang="en-US" b="1" dirty="0" smtClean="0"/>
              <a:t>Variable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0" indent="0">
                  <a:buNone/>
                </a:pPr>
                <a:r>
                  <a:rPr lang="en-US" dirty="0" smtClean="0"/>
                  <a:t>Suppose </a:t>
                </a:r>
                <a:r>
                  <a:rPr lang="en-US" dirty="0"/>
                  <a:t>that the returns on a series of bonds of varying credit risks in a given year happened to be uniformly distributed on the interval [.02,.07].  </a:t>
                </a:r>
                <a:r>
                  <a:rPr lang="en-US" dirty="0" smtClean="0"/>
                  <a:t>What is the </a:t>
                </a:r>
                <a:r>
                  <a:rPr lang="en-US" dirty="0"/>
                  <a:t>probability that the return for a single bond is between .03 and .05 </a:t>
                </a:r>
                <a:r>
                  <a:rPr lang="en-US" dirty="0" smtClean="0"/>
                  <a:t>?  Assume </a:t>
                </a:r>
                <a:r>
                  <a:rPr lang="en-US" i="1" dirty="0" smtClean="0"/>
                  <a:t>X </a:t>
                </a:r>
                <a:r>
                  <a:rPr lang="en-US" dirty="0"/>
                  <a:t>is the annual return on the </a:t>
                </a:r>
                <a:r>
                  <a:rPr lang="en-US" dirty="0" smtClean="0"/>
                  <a:t>bond.  </a:t>
                </a:r>
              </a:p>
              <a:p>
                <a:pPr marL="0" indent="0">
                  <a:buNone/>
                </a:pPr>
                <a:r>
                  <a:rPr lang="en-US" dirty="0" smtClean="0"/>
                  <a:t>Solution: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.07−.02</m:t>
                                    </m:r>
                                  </m:den>
                                </m:f>
                                <m:r>
                                  <a:rPr lang="en-US" i="1">
                                    <a:latin typeface="Cambria Math" panose="02040503050406030204" pitchFamily="18" charset="0"/>
                                  </a:rPr>
                                  <m:t>=20 </m:t>
                                </m:r>
                                <m:r>
                                  <a:rPr lang="en-US" i="1">
                                    <a:latin typeface="Cambria Math" panose="02040503050406030204" pitchFamily="18" charset="0"/>
                                  </a:rPr>
                                  <m:t>𝑓𝑜𝑟</m:t>
                                </m:r>
                                <m:r>
                                  <a:rPr lang="en-US" i="1">
                                    <a:latin typeface="Cambria Math" panose="02040503050406030204" pitchFamily="18" charset="0"/>
                                  </a:rPr>
                                  <m:t> .02≤</m:t>
                                </m:r>
                                <m:r>
                                  <a:rPr lang="en-US" i="1">
                                    <a:latin typeface="Cambria Math" panose="02040503050406030204" pitchFamily="18" charset="0"/>
                                  </a:rPr>
                                  <m:t>𝑥</m:t>
                                </m:r>
                                <m:r>
                                  <a:rPr lang="en-US" i="1">
                                    <a:latin typeface="Cambria Math" panose="02040503050406030204" pitchFamily="18" charset="0"/>
                                  </a:rPr>
                                  <m:t>≤.07</m:t>
                                </m:r>
                              </m:e>
                            </m:mr>
                            <m:mr>
                              <m:e>
                                <m:r>
                                  <a:rPr lang="en-US" i="1">
                                    <a:latin typeface="Cambria Math" panose="02040503050406030204" pitchFamily="18" charset="0"/>
                                  </a:rPr>
                                  <m:t>0   </m:t>
                                </m:r>
                                <m:r>
                                  <a:rPr lang="en-US" i="1">
                                    <a:latin typeface="Cambria Math" panose="02040503050406030204" pitchFamily="18" charset="0"/>
                                  </a:rPr>
                                  <m:t>𝑜𝑡h𝑒𝑟𝑤𝑖𝑠𝑒</m:t>
                                </m:r>
                                <m:r>
                                  <a:rPr lang="en-US" i="1">
                                    <a:latin typeface="Cambria Math" panose="02040503050406030204" pitchFamily="18" charset="0"/>
                                  </a:rPr>
                                  <m:t>                                     </m:t>
                                </m:r>
                              </m:e>
                            </m:mr>
                          </m:m>
                        </m:e>
                      </m:d>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a:rPr>
                          </m:ctrlPr>
                        </m:dPr>
                        <m:e>
                          <m:r>
                            <a:rPr lang="en-US" i="1">
                              <a:latin typeface="Cambria Math" panose="02040503050406030204" pitchFamily="18" charset="0"/>
                            </a:rPr>
                            <m:t>.03&lt;</m:t>
                          </m:r>
                          <m:r>
                            <a:rPr lang="en-US" i="1">
                              <a:latin typeface="Cambria Math" panose="02040503050406030204" pitchFamily="18" charset="0"/>
                            </a:rPr>
                            <m:t>𝑋</m:t>
                          </m:r>
                          <m:r>
                            <a:rPr lang="en-US" i="1">
                              <a:latin typeface="Cambria Math" panose="02040503050406030204" pitchFamily="18" charset="0"/>
                            </a:rPr>
                            <m:t>&lt;.05</m:t>
                          </m:r>
                        </m:e>
                      </m:d>
                      <m:r>
                        <a:rPr lang="en-US" i="1">
                          <a:latin typeface="Cambria Math" panose="02040503050406030204" pitchFamily="18" charset="0"/>
                        </a:rPr>
                        <m:t>=</m:t>
                      </m:r>
                      <m:nary>
                        <m:naryPr>
                          <m:limLoc m:val="undOvr"/>
                          <m:ctrlPr>
                            <a:rPr lang="en-US" i="1">
                              <a:latin typeface="Cambria Math"/>
                            </a:rPr>
                          </m:ctrlPr>
                        </m:naryPr>
                        <m:sub>
                          <m:r>
                            <a:rPr lang="en-US" b="0" i="1" smtClean="0">
                              <a:latin typeface="Cambria Math" panose="02040503050406030204" pitchFamily="18" charset="0"/>
                            </a:rPr>
                            <m:t>.03</m:t>
                          </m:r>
                        </m:sub>
                        <m:sup>
                          <m:r>
                            <a:rPr lang="en-US" b="0" i="0" smtClean="0">
                              <a:latin typeface="Cambria Math" panose="02040503050406030204" pitchFamily="18" charset="0"/>
                            </a:rPr>
                            <m:t>.05</m:t>
                          </m:r>
                        </m:sup>
                        <m:e>
                          <m:r>
                            <a:rPr lang="en-US" b="0" i="1" smtClean="0">
                              <a:latin typeface="Cambria Math" panose="02040503050406030204" pitchFamily="18" charset="0"/>
                            </a:rPr>
                            <m:t>𝑓</m:t>
                          </m:r>
                          <m:d>
                            <m:dPr>
                              <m:ctrlPr>
                                <a:rPr lang="en-US" b="0" i="1" smtClean="0">
                                  <a:latin typeface="Cambria Math"/>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r>
                            <a:rPr lang="en-US">
                              <a:latin typeface="Cambria Math" panose="02040503050406030204" pitchFamily="18" charset="0"/>
                            </a:rPr>
                            <m:t>=</m:t>
                          </m:r>
                        </m:e>
                      </m:nary>
                      <m:nary>
                        <m:naryPr>
                          <m:limLoc m:val="undOvr"/>
                          <m:ctrlPr>
                            <a:rPr lang="en-US" i="1">
                              <a:latin typeface="Cambria Math"/>
                            </a:rPr>
                          </m:ctrlPr>
                        </m:naryPr>
                        <m:sub>
                          <m:r>
                            <a:rPr lang="en-US" i="1">
                              <a:latin typeface="Cambria Math" panose="02040503050406030204" pitchFamily="18" charset="0"/>
                            </a:rPr>
                            <m:t>.03</m:t>
                          </m:r>
                        </m:sub>
                        <m:sup>
                          <m:r>
                            <a:rPr lang="en-US" i="1">
                              <a:latin typeface="Cambria Math" panose="02040503050406030204" pitchFamily="18" charset="0"/>
                            </a:rPr>
                            <m:t>.05</m:t>
                          </m:r>
                        </m:sup>
                        <m:e>
                          <m:r>
                            <a:rPr lang="en-US" i="1">
                              <a:latin typeface="Cambria Math" panose="02040503050406030204" pitchFamily="18" charset="0"/>
                            </a:rPr>
                            <m:t>20</m:t>
                          </m:r>
                          <m:r>
                            <a:rPr lang="en-US" i="1">
                              <a:latin typeface="Cambria Math" panose="02040503050406030204" pitchFamily="18" charset="0"/>
                            </a:rPr>
                            <m:t>𝑑𝑥</m:t>
                          </m:r>
                          <m:r>
                            <a:rPr lang="en-US" i="1">
                              <a:latin typeface="Cambria Math" panose="02040503050406030204" pitchFamily="18" charset="0"/>
                            </a:rPr>
                            <m:t>=.4</m:t>
                          </m:r>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a:stretch>
              </a:blipFill>
            </p:spPr>
            <p:txBody>
              <a:bodyPr/>
              <a:lstStyle/>
              <a:p>
                <a:r>
                  <a:rPr lang="en-US">
                    <a:noFill/>
                  </a:rPr>
                  <a:t> </a:t>
                </a:r>
              </a:p>
            </p:txBody>
          </p:sp>
        </mc:Fallback>
      </mc:AlternateContent>
    </p:spTree>
    <p:extLst>
      <p:ext uri="{BB962C8B-B14F-4D97-AF65-F5344CB8AC3E}">
        <p14:creationId xmlns:p14="http://schemas.microsoft.com/office/powerpoint/2010/main" val="2698468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Random Variable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We say that </a:t>
                </a:r>
                <a:r>
                  <a:rPr lang="en-US" i="1" dirty="0"/>
                  <a:t>Y</a:t>
                </a:r>
                <a:r>
                  <a:rPr lang="en-US" dirty="0"/>
                  <a:t> is a normal random variable with parameters mean equal to </a:t>
                </a:r>
                <a:r>
                  <a:rPr lang="en-US" i="1" dirty="0"/>
                  <a:t>μ</a:t>
                </a:r>
                <a:r>
                  <a:rPr lang="en-US" dirty="0"/>
                  <a:t> and variance equal to </a:t>
                </a:r>
                <a:r>
                  <a:rPr lang="en-US" i="1" dirty="0"/>
                  <a:t>σ</a:t>
                </a:r>
                <a:r>
                  <a:rPr lang="en-US" i="1" baseline="30000" dirty="0"/>
                  <a:t>2</a:t>
                </a:r>
                <a:r>
                  <a:rPr lang="en-US" dirty="0"/>
                  <a:t>, and we write </a:t>
                </a:r>
                <a:r>
                  <a:rPr lang="en-US" i="1" dirty="0"/>
                  <a:t>Y</a:t>
                </a:r>
                <a:r>
                  <a:rPr lang="en-US" dirty="0"/>
                  <a:t> ~ </a:t>
                </a:r>
                <a:r>
                  <a:rPr lang="en-US" i="1" dirty="0"/>
                  <a:t>N</a:t>
                </a:r>
                <a:r>
                  <a:rPr lang="en-US" dirty="0"/>
                  <a:t>(μ, σ</a:t>
                </a:r>
                <a:r>
                  <a:rPr lang="en-US" baseline="30000" dirty="0"/>
                  <a:t>2</a:t>
                </a:r>
                <a:r>
                  <a:rPr lang="en-US" dirty="0"/>
                  <a:t>) if </a:t>
                </a:r>
                <a:r>
                  <a:rPr lang="en-US" i="1" dirty="0"/>
                  <a:t>Y</a:t>
                </a:r>
                <a:r>
                  <a:rPr lang="en-US" dirty="0"/>
                  <a:t> has the density function:</a:t>
                </a:r>
              </a:p>
              <a:p>
                <a:pPr marL="0" indent="0">
                  <a:buNone/>
                </a:pPr>
                <a:r>
                  <a:rPr lang="en-US" dirty="0"/>
                  <a:t> </a:t>
                </a:r>
                <a:r>
                  <a:rPr lang="en-US" dirty="0" smtClean="0"/>
                  <a:t>     </a:t>
                </a:r>
                <a:r>
                  <a:rPr lang="en-US" dirty="0"/>
                  <a:t>					</a:t>
                </a:r>
                <a14:m>
                  <m:oMath xmlns:m="http://schemas.openxmlformats.org/officeDocument/2006/math">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𝑦</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𝜎</m:t>
                        </m:r>
                        <m:rad>
                          <m:radPr>
                            <m:degHide m:val="on"/>
                            <m:ctrlPr>
                              <a:rPr lang="en-US" i="1">
                                <a:latin typeface="Cambria Math"/>
                              </a:rPr>
                            </m:ctrlPr>
                          </m:radPr>
                          <m:deg/>
                          <m:e>
                            <m:r>
                              <a:rPr lang="en-US" i="1">
                                <a:latin typeface="Cambria Math" panose="02040503050406030204" pitchFamily="18" charset="0"/>
                              </a:rPr>
                              <m:t>2</m:t>
                            </m:r>
                            <m:r>
                              <a:rPr lang="en-US" i="1">
                                <a:latin typeface="Cambria Math" panose="02040503050406030204" pitchFamily="18" charset="0"/>
                              </a:rPr>
                              <m:t>𝜋</m:t>
                            </m:r>
                          </m:e>
                        </m:rad>
                      </m:den>
                    </m:f>
                    <m:sSup>
                      <m:sSupPr>
                        <m:ctrlPr>
                          <a:rPr lang="en-US" i="1">
                            <a:latin typeface="Cambria Math"/>
                          </a:rPr>
                        </m:ctrlPr>
                      </m:sSupPr>
                      <m:e>
                        <m:r>
                          <a:rPr lang="en-US" i="1">
                            <a:latin typeface="Cambria Math" panose="02040503050406030204" pitchFamily="18" charset="0"/>
                          </a:rPr>
                          <m:t>𝑒</m:t>
                        </m:r>
                      </m:e>
                      <m:sup>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a:rPr>
                                </m:ctrlPr>
                              </m:sSupPr>
                              <m:e>
                                <m:r>
                                  <a:rPr lang="en-US" i="1">
                                    <a:latin typeface="Cambria Math" panose="02040503050406030204" pitchFamily="18" charset="0"/>
                                  </a:rPr>
                                  <m:t>2</m:t>
                                </m:r>
                                <m:r>
                                  <a:rPr lang="en-US" i="1">
                                    <a:latin typeface="Cambria Math" panose="02040503050406030204" pitchFamily="18" charset="0"/>
                                  </a:rPr>
                                  <m:t>𝜎</m:t>
                                </m:r>
                              </m:e>
                              <m:sup>
                                <m:r>
                                  <a:rPr lang="en-US" i="1">
                                    <a:latin typeface="Cambria Math" panose="02040503050406030204" pitchFamily="18" charset="0"/>
                                  </a:rPr>
                                  <m:t>2</m:t>
                                </m:r>
                              </m:sup>
                            </m:sSup>
                          </m:den>
                        </m:f>
                      </m:sup>
                    </m:sSup>
                  </m:oMath>
                </a14:m>
                <a:endParaRPr lang="en-US" dirty="0"/>
              </a:p>
              <a:p>
                <a:endParaRPr lang="en-US" dirty="0" smtClean="0"/>
              </a:p>
              <a:p>
                <a:r>
                  <a:rPr lang="en-US" dirty="0"/>
                  <a:t>The distribution function for </a:t>
                </a:r>
                <a:r>
                  <a:rPr lang="en-US" i="1" dirty="0"/>
                  <a:t>Y</a:t>
                </a:r>
                <a:r>
                  <a:rPr lang="en-US" dirty="0"/>
                  <a:t> is</a:t>
                </a:r>
              </a:p>
              <a:p>
                <a:pPr marL="0" indent="0">
                  <a:buNone/>
                </a:pPr>
                <a:r>
                  <a:rPr lang="en-US" dirty="0"/>
                  <a:t>				</a:t>
                </a:r>
                <a14:m>
                  <m:oMath xmlns:m="http://schemas.openxmlformats.org/officeDocument/2006/math">
                    <m:r>
                      <a:rPr lang="en-US" i="1">
                        <a:latin typeface="Cambria Math" panose="02040503050406030204" pitchFamily="18" charset="0"/>
                      </a:rPr>
                      <m:t>𝐹</m:t>
                    </m:r>
                    <m:d>
                      <m:dPr>
                        <m:ctrlPr>
                          <a:rPr lang="en-US" i="1">
                            <a:latin typeface="Cambria Math"/>
                          </a:rPr>
                        </m:ctrlPr>
                      </m:dPr>
                      <m:e>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𝜎</m:t>
                        </m:r>
                        <m:rad>
                          <m:radPr>
                            <m:degHide m:val="on"/>
                            <m:ctrlPr>
                              <a:rPr lang="en-US" i="1">
                                <a:latin typeface="Cambria Math"/>
                              </a:rPr>
                            </m:ctrlPr>
                          </m:radPr>
                          <m:deg/>
                          <m:e>
                            <m:r>
                              <a:rPr lang="en-US" i="1">
                                <a:latin typeface="Cambria Math" panose="02040503050406030204" pitchFamily="18" charset="0"/>
                              </a:rPr>
                              <m:t>2</m:t>
                            </m:r>
                            <m:r>
                              <a:rPr lang="en-US" i="1">
                                <a:latin typeface="Cambria Math" panose="02040503050406030204" pitchFamily="18" charset="0"/>
                              </a:rPr>
                              <m:t>𝜋</m:t>
                            </m:r>
                          </m:e>
                        </m:rad>
                      </m:den>
                    </m:f>
                    <m:nary>
                      <m:naryPr>
                        <m:limLoc m:val="subSup"/>
                        <m:ctrlPr>
                          <a:rPr lang="en-US" i="1">
                            <a:latin typeface="Cambria Math"/>
                          </a:rPr>
                        </m:ctrlPr>
                      </m:naryPr>
                      <m:sub>
                        <m:r>
                          <a:rPr lang="en-US" i="1">
                            <a:latin typeface="Cambria Math" panose="02040503050406030204" pitchFamily="18" charset="0"/>
                          </a:rPr>
                          <m:t>−∞</m:t>
                        </m:r>
                      </m:sub>
                      <m:sup>
                        <m:r>
                          <a:rPr lang="en-US" i="1">
                            <a:latin typeface="Cambria Math" panose="02040503050406030204" pitchFamily="18" charset="0"/>
                          </a:rPr>
                          <m:t>𝑦</m:t>
                        </m:r>
                      </m:sup>
                      <m:e>
                        <m:sSup>
                          <m:sSupPr>
                            <m:ctrlPr>
                              <a:rPr lang="en-US" i="1">
                                <a:latin typeface="Cambria Math"/>
                              </a:rPr>
                            </m:ctrlPr>
                          </m:sSupPr>
                          <m:e>
                            <m:r>
                              <a:rPr lang="en-US" i="1">
                                <a:latin typeface="Cambria Math" panose="02040503050406030204" pitchFamily="18" charset="0"/>
                              </a:rPr>
                              <m:t>𝑒</m:t>
                            </m:r>
                          </m:e>
                          <m:sup>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a:rPr>
                                    </m:ctrlPr>
                                  </m:sSupPr>
                                  <m:e>
                                    <m:r>
                                      <a:rPr lang="en-US" i="1">
                                        <a:latin typeface="Cambria Math" panose="02040503050406030204" pitchFamily="18" charset="0"/>
                                      </a:rPr>
                                      <m:t>2</m:t>
                                    </m:r>
                                    <m:r>
                                      <a:rPr lang="en-US" i="1">
                                        <a:latin typeface="Cambria Math" panose="02040503050406030204" pitchFamily="18" charset="0"/>
                                      </a:rPr>
                                      <m:t>𝜎</m:t>
                                    </m:r>
                                  </m:e>
                                  <m:sup>
                                    <m:r>
                                      <a:rPr lang="en-US" i="1">
                                        <a:latin typeface="Cambria Math" panose="02040503050406030204" pitchFamily="18" charset="0"/>
                                      </a:rPr>
                                      <m:t>2</m:t>
                                    </m:r>
                                  </m:sup>
                                </m:sSup>
                              </m:den>
                            </m:f>
                          </m:sup>
                        </m:sSup>
                        <m:r>
                          <a:rPr lang="en-US" i="1">
                            <a:latin typeface="Cambria Math" panose="02040503050406030204" pitchFamily="18" charset="0"/>
                          </a:rPr>
                          <m:t>𝑑𝑡</m:t>
                        </m:r>
                      </m:e>
                    </m:nary>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968"/>
                </a:stretch>
              </a:blipFill>
            </p:spPr>
            <p:txBody>
              <a:bodyPr/>
              <a:lstStyle/>
              <a:p>
                <a:r>
                  <a:rPr lang="en-US">
                    <a:noFill/>
                  </a:rPr>
                  <a:t> </a:t>
                </a:r>
              </a:p>
            </p:txBody>
          </p:sp>
        </mc:Fallback>
      </mc:AlternateContent>
    </p:spTree>
    <p:extLst>
      <p:ext uri="{BB962C8B-B14F-4D97-AF65-F5344CB8AC3E}">
        <p14:creationId xmlns:p14="http://schemas.microsoft.com/office/powerpoint/2010/main" val="31821666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Random Variable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07393"/>
                <a:ext cx="11338560" cy="4572000"/>
              </a:xfrm>
            </p:spPr>
            <p:txBody>
              <a:bodyPr/>
              <a:lstStyle/>
              <a:p>
                <a:pPr marL="0" indent="0">
                  <a:buNone/>
                </a:pPr>
                <a:r>
                  <a:rPr lang="en-US" dirty="0"/>
                  <a:t>The area under the normal density function’s graph </a:t>
                </a:r>
                <a:r>
                  <a:rPr lang="en-US" dirty="0" smtClean="0"/>
                  <a:t>within </a:t>
                </a:r>
                <a:r>
                  <a:rPr lang="en-US" dirty="0"/>
                  <a:t>a specified range (</a:t>
                </a:r>
                <a:r>
                  <a:rPr lang="en-US" i="1" dirty="0" err="1"/>
                  <a:t>a</a:t>
                </a:r>
                <a:r>
                  <a:rPr lang="en-US" dirty="0" err="1"/>
                  <a:t>,</a:t>
                </a:r>
                <a:r>
                  <a:rPr lang="en-US" i="1" dirty="0" err="1"/>
                  <a:t>b</a:t>
                </a:r>
                <a:r>
                  <a:rPr lang="en-US" dirty="0"/>
                  <a:t>) is found by evaluating the following definite integral:</a:t>
                </a:r>
              </a:p>
              <a:p>
                <a:pPr marL="0" indent="0">
                  <a:buNone/>
                </a:pPr>
                <a:r>
                  <a:rPr lang="en-US" dirty="0"/>
                  <a:t>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𝜎</m:t>
                        </m:r>
                        <m:rad>
                          <m:radPr>
                            <m:degHide m:val="on"/>
                            <m:ctrlPr>
                              <a:rPr lang="en-US" i="1">
                                <a:latin typeface="Cambria Math"/>
                              </a:rPr>
                            </m:ctrlPr>
                          </m:radPr>
                          <m:deg/>
                          <m:e>
                            <m:r>
                              <a:rPr lang="en-US" i="1">
                                <a:latin typeface="Cambria Math" panose="02040503050406030204" pitchFamily="18" charset="0"/>
                              </a:rPr>
                              <m:t>2</m:t>
                            </m:r>
                            <m:r>
                              <a:rPr lang="en-US" i="1">
                                <a:latin typeface="Cambria Math" panose="02040503050406030204" pitchFamily="18" charset="0"/>
                              </a:rPr>
                              <m:t>𝜋</m:t>
                            </m:r>
                          </m:e>
                        </m:rad>
                      </m:den>
                    </m:f>
                    <m:nary>
                      <m:naryPr>
                        <m:limLoc m:val="subSup"/>
                        <m:ctrlPr>
                          <a:rPr lang="en-US" i="1">
                            <a:latin typeface="Cambria Math"/>
                          </a:rPr>
                        </m:ctrlPr>
                      </m:naryPr>
                      <m:sub>
                        <m:r>
                          <a:rPr lang="en-US" i="1">
                            <a:latin typeface="Cambria Math" panose="02040503050406030204" pitchFamily="18" charset="0"/>
                          </a:rPr>
                          <m:t>𝑎</m:t>
                        </m:r>
                      </m:sub>
                      <m:sup>
                        <m:r>
                          <a:rPr lang="en-US" i="1">
                            <a:latin typeface="Cambria Math" panose="02040503050406030204" pitchFamily="18" charset="0"/>
                          </a:rPr>
                          <m:t>𝑏</m:t>
                        </m:r>
                      </m:sup>
                      <m:e>
                        <m:sSup>
                          <m:sSupPr>
                            <m:ctrlPr>
                              <a:rPr lang="en-US" i="1">
                                <a:latin typeface="Cambria Math"/>
                              </a:rPr>
                            </m:ctrlPr>
                          </m:sSupPr>
                          <m:e>
                            <m:r>
                              <a:rPr lang="en-US" i="1">
                                <a:latin typeface="Cambria Math" panose="02040503050406030204" pitchFamily="18" charset="0"/>
                              </a:rPr>
                              <m:t>𝑒</m:t>
                            </m:r>
                          </m:e>
                          <m:sup>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a:rPr>
                                    </m:ctrlPr>
                                  </m:sSupPr>
                                  <m:e>
                                    <m:r>
                                      <a:rPr lang="en-US" i="1">
                                        <a:latin typeface="Cambria Math" panose="02040503050406030204" pitchFamily="18" charset="0"/>
                                      </a:rPr>
                                      <m:t>2</m:t>
                                    </m:r>
                                    <m:r>
                                      <a:rPr lang="en-US" i="1">
                                        <a:latin typeface="Cambria Math" panose="02040503050406030204" pitchFamily="18" charset="0"/>
                                      </a:rPr>
                                      <m:t>𝜎</m:t>
                                    </m:r>
                                  </m:e>
                                  <m:sup>
                                    <m:r>
                                      <a:rPr lang="en-US" i="1">
                                        <a:latin typeface="Cambria Math" panose="02040503050406030204" pitchFamily="18" charset="0"/>
                                      </a:rPr>
                                      <m:t>2</m:t>
                                    </m:r>
                                  </m:sup>
                                </m:sSup>
                              </m:den>
                            </m:f>
                          </m:sup>
                        </m:sSup>
                        <m:r>
                          <a:rPr lang="en-US" i="1">
                            <a:latin typeface="Cambria Math" panose="02040503050406030204" pitchFamily="18" charset="0"/>
                          </a:rPr>
                          <m:t>𝑑𝑦</m:t>
                        </m:r>
                      </m:e>
                    </m:nary>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07393"/>
                <a:ext cx="11338560" cy="4572000"/>
              </a:xfrm>
              <a:blipFill rotWithShape="0">
                <a:blip r:embed="rId2" cstate="print"/>
                <a:stretch>
                  <a:fillRect l="-1022" t="-1200"/>
                </a:stretch>
              </a:blipFill>
            </p:spPr>
            <p:txBody>
              <a:bodyPr/>
              <a:lstStyle/>
              <a:p>
                <a:r>
                  <a:rPr lang="en-US">
                    <a:noFill/>
                  </a:rPr>
                  <a:t> </a:t>
                </a:r>
              </a:p>
            </p:txBody>
          </p:sp>
        </mc:Fallback>
      </mc:AlternateContent>
      <p:pic>
        <p:nvPicPr>
          <p:cNvPr id="4" name="Picture 3"/>
          <p:cNvPicPr/>
          <p:nvPr/>
        </p:nvPicPr>
        <p:blipFill>
          <a:blip r:embed="rId3" cstate="print">
            <a:grayscl/>
            <a:lum/>
          </a:blip>
          <a:srcRect/>
          <a:stretch>
            <a:fillRect/>
          </a:stretch>
        </p:blipFill>
        <p:spPr bwMode="auto">
          <a:xfrm>
            <a:off x="2927555" y="3588534"/>
            <a:ext cx="5943600" cy="2864485"/>
          </a:xfrm>
          <a:prstGeom prst="rect">
            <a:avLst/>
          </a:prstGeom>
          <a:noFill/>
          <a:ln w="9525">
            <a:noFill/>
            <a:miter lim="800000"/>
            <a:headEnd/>
            <a:tailEnd/>
          </a:ln>
        </p:spPr>
      </p:pic>
      <p:sp>
        <p:nvSpPr>
          <p:cNvPr id="5" name="Line 79"/>
          <p:cNvSpPr>
            <a:spLocks noChangeShapeType="1"/>
          </p:cNvSpPr>
          <p:nvPr/>
        </p:nvSpPr>
        <p:spPr bwMode="auto">
          <a:xfrm>
            <a:off x="4790614" y="5208102"/>
            <a:ext cx="0" cy="6254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9"/>
          <p:cNvSpPr>
            <a:spLocks noChangeShapeType="1"/>
          </p:cNvSpPr>
          <p:nvPr/>
        </p:nvSpPr>
        <p:spPr bwMode="auto">
          <a:xfrm>
            <a:off x="6702988" y="5208101"/>
            <a:ext cx="0" cy="6254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639771" y="5710146"/>
            <a:ext cx="301686" cy="369332"/>
          </a:xfrm>
          <a:prstGeom prst="rect">
            <a:avLst/>
          </a:prstGeom>
          <a:noFill/>
        </p:spPr>
        <p:txBody>
          <a:bodyPr wrap="none" rtlCol="0">
            <a:spAutoFit/>
          </a:bodyPr>
          <a:lstStyle/>
          <a:p>
            <a:r>
              <a:rPr lang="en-US" dirty="0" smtClean="0"/>
              <a:t>a</a:t>
            </a:r>
            <a:endParaRPr lang="en-US" dirty="0"/>
          </a:p>
        </p:txBody>
      </p:sp>
      <p:sp>
        <p:nvSpPr>
          <p:cNvPr id="12" name="TextBox 11"/>
          <p:cNvSpPr txBox="1"/>
          <p:nvPr/>
        </p:nvSpPr>
        <p:spPr>
          <a:xfrm>
            <a:off x="6591693" y="5771819"/>
            <a:ext cx="292068" cy="323165"/>
          </a:xfrm>
          <a:prstGeom prst="rect">
            <a:avLst/>
          </a:prstGeom>
          <a:noFill/>
        </p:spPr>
        <p:txBody>
          <a:bodyPr wrap="none" rtlCol="0">
            <a:spAutoFit/>
          </a:bodyPr>
          <a:lstStyle/>
          <a:p>
            <a:r>
              <a:rPr lang="en-US" sz="1500" dirty="0" smtClean="0"/>
              <a:t>b</a:t>
            </a:r>
            <a:endParaRPr lang="en-US" sz="1500" dirty="0"/>
          </a:p>
        </p:txBody>
      </p:sp>
      <p:sp>
        <p:nvSpPr>
          <p:cNvPr id="13" name="TextBox 12"/>
          <p:cNvSpPr txBox="1"/>
          <p:nvPr/>
        </p:nvSpPr>
        <p:spPr>
          <a:xfrm>
            <a:off x="5165765" y="6018765"/>
            <a:ext cx="1260281" cy="600164"/>
          </a:xfrm>
          <a:prstGeom prst="rect">
            <a:avLst/>
          </a:prstGeom>
          <a:noFill/>
        </p:spPr>
        <p:txBody>
          <a:bodyPr wrap="none" rtlCol="0">
            <a:spAutoFit/>
          </a:bodyPr>
          <a:lstStyle/>
          <a:p>
            <a:r>
              <a:rPr lang="en-US" sz="1500" b="1" dirty="0">
                <a:sym typeface="Symbol" panose="05050102010706020507" pitchFamily="18" charset="2"/>
              </a:rPr>
              <a:t></a:t>
            </a:r>
            <a:r>
              <a:rPr lang="en-US" sz="1500" b="1" dirty="0"/>
              <a:t> = 0</a:t>
            </a:r>
            <a:r>
              <a:rPr lang="en-US" sz="1500" b="1" dirty="0" smtClean="0"/>
              <a:t>, </a:t>
            </a:r>
            <a:r>
              <a:rPr lang="en-US" sz="1500" b="1" dirty="0">
                <a:sym typeface="Symbol" panose="05050102010706020507" pitchFamily="18" charset="2"/>
              </a:rPr>
              <a:t></a:t>
            </a:r>
            <a:r>
              <a:rPr lang="en-US" sz="1500" b="1" dirty="0"/>
              <a:t> =  1</a:t>
            </a:r>
          </a:p>
          <a:p>
            <a:endParaRPr lang="en-US" dirty="0"/>
          </a:p>
        </p:txBody>
      </p:sp>
    </p:spTree>
    <p:extLst>
      <p:ext uri="{BB962C8B-B14F-4D97-AF65-F5344CB8AC3E}">
        <p14:creationId xmlns:p14="http://schemas.microsoft.com/office/powerpoint/2010/main" val="2953175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Toss of 2 Dice</a:t>
            </a:r>
          </a:p>
        </p:txBody>
      </p:sp>
      <p:sp>
        <p:nvSpPr>
          <p:cNvPr id="3" name="Content Placeholder 2"/>
          <p:cNvSpPr>
            <a:spLocks noGrp="1"/>
          </p:cNvSpPr>
          <p:nvPr>
            <p:ph sz="quarter" idx="1"/>
          </p:nvPr>
        </p:nvSpPr>
        <p:spPr>
          <a:xfrm>
            <a:off x="402336" y="1527047"/>
            <a:ext cx="11338560" cy="4854087"/>
          </a:xfrm>
        </p:spPr>
        <p:txBody>
          <a:bodyPr>
            <a:normAutofit/>
          </a:bodyPr>
          <a:lstStyle/>
          <a:p>
            <a:pPr marL="0" indent="0">
              <a:buNone/>
            </a:pPr>
            <a:r>
              <a:rPr lang="en-US" dirty="0" smtClean="0"/>
              <a:t>Consider an experiment based on the total of a single toss of two dice. Let </a:t>
            </a:r>
            <a:r>
              <a:rPr lang="en-US" i="1" dirty="0" smtClean="0"/>
              <a:t>D</a:t>
            </a:r>
            <a:r>
              <a:rPr lang="en-US" dirty="0" smtClean="0"/>
              <a:t> be the set of all possible outcomes, which range from 2 to 12. Let </a:t>
            </a:r>
            <a:r>
              <a:rPr lang="en-US" i="1" dirty="0" smtClean="0"/>
              <a:t>B</a:t>
            </a:r>
            <a:r>
              <a:rPr lang="en-US" dirty="0" smtClean="0"/>
              <a:t> be the set of outcomes between 5 and 10 inclusive. Let </a:t>
            </a:r>
            <a:r>
              <a:rPr lang="en-US" i="1" dirty="0" smtClean="0"/>
              <a:t>C</a:t>
            </a:r>
            <a:r>
              <a:rPr lang="en-US" dirty="0" smtClean="0"/>
              <a:t> be the set of all outcomes not less than 9. Let </a:t>
            </a:r>
            <a:r>
              <a:rPr lang="en-US" i="1" dirty="0" smtClean="0"/>
              <a:t>A</a:t>
            </a:r>
            <a:r>
              <a:rPr lang="en-US" dirty="0" smtClean="0"/>
              <a:t> be the set of odd outcomes between 5 and 9 inclusive. </a:t>
            </a:r>
          </a:p>
          <a:p>
            <a:pPr marL="548640" lvl="2" indent="0">
              <a:buNone/>
            </a:pPr>
            <a:endParaRPr lang="en-US" dirty="0" smtClean="0"/>
          </a:p>
          <a:p>
            <a:endParaRPr lang="en-US" dirty="0"/>
          </a:p>
        </p:txBody>
      </p:sp>
      <p:sp>
        <p:nvSpPr>
          <p:cNvPr id="4" name="Rectangle 3"/>
          <p:cNvSpPr/>
          <p:nvPr/>
        </p:nvSpPr>
        <p:spPr>
          <a:xfrm>
            <a:off x="732700" y="3813048"/>
            <a:ext cx="4773365" cy="2480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0" dirty="0" smtClean="0">
              <a:solidFill>
                <a:schemeClr val="tx1"/>
              </a:solidFill>
            </a:endParaRPr>
          </a:p>
          <a:p>
            <a:r>
              <a:rPr lang="en-US" sz="2700" dirty="0" smtClean="0">
                <a:solidFill>
                  <a:schemeClr val="tx1"/>
                </a:solidFill>
              </a:rPr>
              <a:t>We </a:t>
            </a:r>
            <a:r>
              <a:rPr lang="en-US" sz="2700" dirty="0">
                <a:solidFill>
                  <a:schemeClr val="tx1"/>
                </a:solidFill>
              </a:rPr>
              <a:t>have the following sets:</a:t>
            </a:r>
          </a:p>
          <a:p>
            <a:r>
              <a:rPr lang="en-US" sz="2700" dirty="0" smtClean="0">
                <a:solidFill>
                  <a:schemeClr val="tx1"/>
                </a:solidFill>
              </a:rPr>
              <a:t>A</a:t>
            </a:r>
            <a:r>
              <a:rPr lang="en-US" sz="2700" dirty="0">
                <a:solidFill>
                  <a:schemeClr val="tx1"/>
                </a:solidFill>
              </a:rPr>
              <a:t>={5,7,9}, 	</a:t>
            </a:r>
          </a:p>
          <a:p>
            <a:r>
              <a:rPr lang="en-US" sz="2700" dirty="0" smtClean="0">
                <a:solidFill>
                  <a:schemeClr val="tx1"/>
                </a:solidFill>
              </a:rPr>
              <a:t>B</a:t>
            </a:r>
            <a:r>
              <a:rPr lang="en-US" sz="2700" dirty="0">
                <a:solidFill>
                  <a:schemeClr val="tx1"/>
                </a:solidFill>
              </a:rPr>
              <a:t>={5,6,7,8,9,10},</a:t>
            </a:r>
          </a:p>
          <a:p>
            <a:r>
              <a:rPr lang="en-US" sz="2700" dirty="0" smtClean="0">
                <a:solidFill>
                  <a:schemeClr val="tx1"/>
                </a:solidFill>
              </a:rPr>
              <a:t>C</a:t>
            </a:r>
            <a:r>
              <a:rPr lang="en-US" sz="2700" dirty="0">
                <a:solidFill>
                  <a:schemeClr val="tx1"/>
                </a:solidFill>
              </a:rPr>
              <a:t>={9,10,11,12},</a:t>
            </a:r>
          </a:p>
          <a:p>
            <a:r>
              <a:rPr lang="en-US" sz="2700" dirty="0" smtClean="0">
                <a:solidFill>
                  <a:schemeClr val="tx1"/>
                </a:solidFill>
              </a:rPr>
              <a:t>D </a:t>
            </a:r>
            <a:r>
              <a:rPr lang="en-US" sz="2700" dirty="0">
                <a:solidFill>
                  <a:schemeClr val="tx1"/>
                </a:solidFill>
              </a:rPr>
              <a:t>={2,3,4,5,6,7,8,9,10,11,12}.</a:t>
            </a:r>
          </a:p>
          <a:p>
            <a:pPr algn="ctr"/>
            <a:endParaRPr lang="en-US" sz="2700" dirty="0"/>
          </a:p>
        </p:txBody>
      </p:sp>
      <mc:AlternateContent xmlns:mc="http://schemas.openxmlformats.org/markup-compatibility/2006" xmlns:a14="http://schemas.microsoft.com/office/drawing/2010/main">
        <mc:Choice Requires="a14">
          <p:sp>
            <p:nvSpPr>
              <p:cNvPr id="5" name="Rectangle 4"/>
              <p:cNvSpPr/>
              <p:nvPr/>
            </p:nvSpPr>
            <p:spPr>
              <a:xfrm>
                <a:off x="6569587" y="3813048"/>
                <a:ext cx="5027299" cy="24807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smtClean="0">
                    <a:solidFill>
                      <a:schemeClr val="tx1"/>
                    </a:solidFill>
                  </a:rPr>
                  <a:t>We can infer the following:</a:t>
                </a:r>
              </a:p>
              <a:p>
                <a:endParaRPr lang="en-US" sz="2700" dirty="0" smtClean="0">
                  <a:solidFill>
                    <a:schemeClr val="tx1"/>
                  </a:solidFill>
                </a:endParaRPr>
              </a:p>
              <a:p>
                <a:pPr marL="571500" indent="-571500">
                  <a:buFont typeface="+mj-lt"/>
                  <a:buAutoNum type="romanUcPeriod"/>
                </a:pPr>
                <a14:m>
                  <m:oMath xmlns:m="http://schemas.openxmlformats.org/officeDocument/2006/math">
                    <m:r>
                      <a:rPr lang="en-US" sz="2700" i="1">
                        <a:solidFill>
                          <a:schemeClr val="tx1"/>
                        </a:solidFill>
                        <a:latin typeface="Cambria Math" panose="02040503050406030204" pitchFamily="18" charset="0"/>
                      </a:rPr>
                      <m:t>𝐴</m:t>
                    </m:r>
                    <m:r>
                      <a:rPr lang="en-US" sz="2700" i="1">
                        <a:solidFill>
                          <a:schemeClr val="tx1"/>
                        </a:solidFill>
                        <a:latin typeface="Cambria Math" panose="02040503050406030204" pitchFamily="18" charset="0"/>
                      </a:rPr>
                      <m:t>⊂</m:t>
                    </m:r>
                    <m:r>
                      <a:rPr lang="en-US" sz="2700" i="1">
                        <a:solidFill>
                          <a:schemeClr val="tx1"/>
                        </a:solidFill>
                        <a:latin typeface="Cambria Math" panose="02040503050406030204" pitchFamily="18" charset="0"/>
                      </a:rPr>
                      <m:t>𝐵</m:t>
                    </m:r>
                    <m:r>
                      <a:rPr lang="en-US" sz="2700" i="1">
                        <a:solidFill>
                          <a:schemeClr val="tx1"/>
                        </a:solidFill>
                        <a:latin typeface="Cambria Math" panose="02040503050406030204" pitchFamily="18" charset="0"/>
                      </a:rPr>
                      <m:t>⊂</m:t>
                    </m:r>
                    <m:r>
                      <a:rPr lang="en-US" sz="2700" i="1">
                        <a:solidFill>
                          <a:schemeClr val="tx1"/>
                        </a:solidFill>
                        <a:latin typeface="Cambria Math" panose="02040503050406030204" pitchFamily="18" charset="0"/>
                      </a:rPr>
                      <m:t>𝐷</m:t>
                    </m:r>
                  </m:oMath>
                </a14:m>
                <a:endParaRPr lang="en-US" sz="2700" dirty="0">
                  <a:solidFill>
                    <a:schemeClr val="tx1"/>
                  </a:solidFill>
                </a:endParaRPr>
              </a:p>
              <a:p>
                <a:pPr marL="571500" indent="-571500">
                  <a:buFont typeface="+mj-lt"/>
                  <a:buAutoNum type="romanUcPeriod"/>
                </a:pPr>
                <a14:m>
                  <m:oMath xmlns:m="http://schemas.openxmlformats.org/officeDocument/2006/math">
                    <m:r>
                      <a:rPr lang="en-US" sz="2700" i="1">
                        <a:solidFill>
                          <a:schemeClr val="tx1"/>
                        </a:solidFill>
                        <a:latin typeface="Cambria Math" panose="02040503050406030204" pitchFamily="18" charset="0"/>
                      </a:rPr>
                      <m:t>𝐵</m:t>
                    </m:r>
                    <m:r>
                      <a:rPr lang="en-US" sz="2700" i="1">
                        <a:solidFill>
                          <a:schemeClr val="tx1"/>
                        </a:solidFill>
                        <a:latin typeface="Cambria Math" panose="02040503050406030204" pitchFamily="18" charset="0"/>
                      </a:rPr>
                      <m:t> </m:t>
                    </m:r>
                    <m:r>
                      <a:rPr lang="en-US" sz="2700">
                        <a:solidFill>
                          <a:schemeClr val="tx1"/>
                        </a:solidFill>
                        <a:latin typeface="Cambria Math" panose="02040503050406030204" pitchFamily="18" charset="0"/>
                      </a:rPr>
                      <m:t>∩</m:t>
                    </m:r>
                    <m:r>
                      <a:rPr lang="en-US" sz="2700" i="1">
                        <a:solidFill>
                          <a:schemeClr val="tx1"/>
                        </a:solidFill>
                        <a:latin typeface="Cambria Math" panose="02040503050406030204" pitchFamily="18" charset="0"/>
                      </a:rPr>
                      <m:t> </m:t>
                    </m:r>
                    <m:r>
                      <a:rPr lang="en-US" sz="2700" i="1">
                        <a:solidFill>
                          <a:schemeClr val="tx1"/>
                        </a:solidFill>
                        <a:latin typeface="Cambria Math" panose="02040503050406030204" pitchFamily="18" charset="0"/>
                      </a:rPr>
                      <m:t>𝐶</m:t>
                    </m:r>
                    <m:r>
                      <a:rPr lang="en-US" sz="2700" i="1">
                        <a:solidFill>
                          <a:schemeClr val="tx1"/>
                        </a:solidFill>
                        <a:latin typeface="Cambria Math" panose="02040503050406030204" pitchFamily="18" charset="0"/>
                      </a:rPr>
                      <m:t>=</m:t>
                    </m:r>
                    <m:d>
                      <m:dPr>
                        <m:begChr m:val="{"/>
                        <m:endChr m:val="}"/>
                        <m:ctrlPr>
                          <a:rPr lang="en-US" sz="2700" i="1">
                            <a:solidFill>
                              <a:schemeClr val="tx1"/>
                            </a:solidFill>
                            <a:latin typeface="Cambria Math"/>
                          </a:rPr>
                        </m:ctrlPr>
                      </m:dPr>
                      <m:e>
                        <m:r>
                          <a:rPr lang="en-US" sz="2700" i="1">
                            <a:solidFill>
                              <a:schemeClr val="tx1"/>
                            </a:solidFill>
                            <a:latin typeface="Cambria Math" panose="02040503050406030204" pitchFamily="18" charset="0"/>
                          </a:rPr>
                          <m:t>9, 10</m:t>
                        </m:r>
                      </m:e>
                    </m:d>
                  </m:oMath>
                </a14:m>
                <a:endParaRPr lang="en-US" sz="2700" dirty="0">
                  <a:solidFill>
                    <a:schemeClr val="tx1"/>
                  </a:solidFill>
                </a:endParaRPr>
              </a:p>
              <a:p>
                <a:pPr marL="571500" indent="-571500">
                  <a:buFont typeface="+mj-lt"/>
                  <a:buAutoNum type="romanUcPeriod"/>
                </a:pPr>
                <a14:m>
                  <m:oMath xmlns:m="http://schemas.openxmlformats.org/officeDocument/2006/math">
                    <m:r>
                      <a:rPr lang="en-US" sz="2700" i="1">
                        <a:solidFill>
                          <a:schemeClr val="tx1"/>
                        </a:solidFill>
                        <a:latin typeface="Cambria Math" panose="02040503050406030204" pitchFamily="18" charset="0"/>
                      </a:rPr>
                      <m:t>𝐵</m:t>
                    </m:r>
                    <m:r>
                      <a:rPr lang="en-US" sz="2700" i="1">
                        <a:solidFill>
                          <a:schemeClr val="tx1"/>
                        </a:solidFill>
                        <a:latin typeface="Cambria Math" panose="02040503050406030204" pitchFamily="18" charset="0"/>
                      </a:rPr>
                      <m:t>∪</m:t>
                    </m:r>
                    <m:r>
                      <a:rPr lang="en-US" sz="2700" i="1">
                        <a:solidFill>
                          <a:schemeClr val="tx1"/>
                        </a:solidFill>
                        <a:latin typeface="Cambria Math" panose="02040503050406030204" pitchFamily="18" charset="0"/>
                      </a:rPr>
                      <m:t>𝐶</m:t>
                    </m:r>
                    <m:r>
                      <a:rPr lang="en-US" sz="2700" i="1">
                        <a:solidFill>
                          <a:schemeClr val="tx1"/>
                        </a:solidFill>
                        <a:latin typeface="Cambria Math" panose="02040503050406030204" pitchFamily="18" charset="0"/>
                      </a:rPr>
                      <m:t>=</m:t>
                    </m:r>
                    <m:d>
                      <m:dPr>
                        <m:begChr m:val="{"/>
                        <m:endChr m:val="}"/>
                        <m:ctrlPr>
                          <a:rPr lang="en-US" sz="2700" i="1">
                            <a:solidFill>
                              <a:schemeClr val="tx1"/>
                            </a:solidFill>
                            <a:latin typeface="Cambria Math"/>
                          </a:rPr>
                        </m:ctrlPr>
                      </m:dPr>
                      <m:e>
                        <m:r>
                          <a:rPr lang="en-US" sz="2700" i="1">
                            <a:solidFill>
                              <a:schemeClr val="tx1"/>
                            </a:solidFill>
                            <a:latin typeface="Cambria Math" panose="02040503050406030204" pitchFamily="18" charset="0"/>
                          </a:rPr>
                          <m:t>5,6,7,8,9,10,11,12</m:t>
                        </m:r>
                      </m:e>
                    </m:d>
                  </m:oMath>
                </a14:m>
                <a:endParaRPr lang="en-US" sz="2700" dirty="0"/>
              </a:p>
            </p:txBody>
          </p:sp>
        </mc:Choice>
        <mc:Fallback xmlns="">
          <p:sp>
            <p:nvSpPr>
              <p:cNvPr id="5" name="Rectangle 4"/>
              <p:cNvSpPr>
                <a:spLocks noRot="1" noChangeAspect="1" noMove="1" noResize="1" noEditPoints="1" noAdjustHandles="1" noChangeArrowheads="1" noChangeShapeType="1" noTextEdit="1"/>
              </p:cNvSpPr>
              <p:nvPr/>
            </p:nvSpPr>
            <p:spPr>
              <a:xfrm>
                <a:off x="6569587" y="3813048"/>
                <a:ext cx="5027299" cy="2480778"/>
              </a:xfrm>
              <a:prstGeom prst="rect">
                <a:avLst/>
              </a:prstGeom>
              <a:blipFill rotWithShape="0">
                <a:blip r:embed="rId2" cstate="print"/>
                <a:stretch>
                  <a:fillRect l="-2179"/>
                </a:stretch>
              </a:blipFill>
            </p:spPr>
            <p:txBody>
              <a:bodyPr/>
              <a:lstStyle/>
              <a:p>
                <a:r>
                  <a:rPr lang="en-US">
                    <a:noFill/>
                  </a:rPr>
                  <a:t> </a:t>
                </a:r>
              </a:p>
            </p:txBody>
          </p:sp>
        </mc:Fallback>
      </mc:AlternateContent>
      <p:sp>
        <p:nvSpPr>
          <p:cNvPr id="6" name="Right Arrow 5"/>
          <p:cNvSpPr/>
          <p:nvPr/>
        </p:nvSpPr>
        <p:spPr>
          <a:xfrm>
            <a:off x="5604387" y="4886632"/>
            <a:ext cx="875071" cy="40312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2261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Random </a:t>
            </a:r>
            <a:r>
              <a:rPr lang="en-US" b="1" dirty="0" smtClean="0"/>
              <a:t>Variable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The standard normal random variable, usually denoted by </a:t>
                </a:r>
                <a:r>
                  <a:rPr lang="en-US" i="1" dirty="0"/>
                  <a:t>Z,</a:t>
                </a:r>
                <a:r>
                  <a:rPr lang="en-US" dirty="0"/>
                  <a:t> has mean 0 and variance 1. Thus, we can write </a:t>
                </a:r>
                <a:r>
                  <a:rPr lang="en-US" i="1" dirty="0"/>
                  <a:t>Z ~ N</a:t>
                </a:r>
                <a:r>
                  <a:rPr lang="en-US" dirty="0"/>
                  <a:t>(</a:t>
                </a:r>
                <a:r>
                  <a:rPr lang="en-US" i="1" dirty="0"/>
                  <a:t>0,1</a:t>
                </a:r>
                <a:r>
                  <a:rPr lang="en-US" dirty="0"/>
                  <a:t>). It is also easy to see that if </a:t>
                </a:r>
                <a:r>
                  <a:rPr lang="en-US" i="1" dirty="0"/>
                  <a:t>Y ~ N</a:t>
                </a:r>
                <a:r>
                  <a:rPr lang="en-US" dirty="0"/>
                  <a:t>(μ,σ</a:t>
                </a:r>
                <a:r>
                  <a:rPr lang="en-US" baseline="30000" dirty="0"/>
                  <a:t>2</a:t>
                </a:r>
                <a:r>
                  <a:rPr lang="en-US" dirty="0"/>
                  <a:t>), then </a:t>
                </a:r>
                <a:r>
                  <a:rPr lang="en-US" i="1" dirty="0"/>
                  <a:t>Y = μ + </a:t>
                </a:r>
                <a:r>
                  <a:rPr lang="en-US" i="1" dirty="0" err="1"/>
                  <a:t>σZ</a:t>
                </a:r>
                <a:r>
                  <a:rPr lang="en-US" dirty="0"/>
                  <a:t>. This linear relationship means that every calculation of the distribution function for a normal random variable </a:t>
                </a:r>
                <a:r>
                  <a:rPr lang="en-US" i="1" dirty="0"/>
                  <a:t>Y</a:t>
                </a:r>
                <a:r>
                  <a:rPr lang="en-US" dirty="0"/>
                  <a:t> can be reduced to a calculation of the distribution function for the standard normal random variable </a:t>
                </a:r>
                <a:r>
                  <a:rPr lang="en-US" i="1" dirty="0"/>
                  <a:t>Z.</a:t>
                </a:r>
                <a:r>
                  <a:rPr lang="en-US" dirty="0"/>
                  <a:t> It is convenient to use the notation </a:t>
                </a:r>
                <a:r>
                  <a:rPr lang="en-US" i="1" dirty="0"/>
                  <a:t>N</a:t>
                </a:r>
                <a:r>
                  <a:rPr lang="en-US" dirty="0"/>
                  <a:t>(</a:t>
                </a:r>
                <a:r>
                  <a:rPr lang="en-US" i="1" dirty="0"/>
                  <a:t>z</a:t>
                </a:r>
                <a:r>
                  <a:rPr lang="en-US" dirty="0"/>
                  <a:t>) to refer to the distribution function of </a:t>
                </a:r>
                <a:r>
                  <a:rPr lang="en-US" i="1" dirty="0"/>
                  <a:t>Z; </a:t>
                </a:r>
                <a:r>
                  <a:rPr lang="en-US" dirty="0"/>
                  <a:t>that is, </a:t>
                </a:r>
                <a:r>
                  <a:rPr lang="en-US" i="1" dirty="0"/>
                  <a:t>N</a:t>
                </a:r>
                <a:r>
                  <a:rPr lang="en-US" dirty="0"/>
                  <a:t>(</a:t>
                </a:r>
                <a:r>
                  <a:rPr lang="en-US" i="1" dirty="0"/>
                  <a:t>z</a:t>
                </a:r>
                <a:r>
                  <a:rPr lang="en-US" dirty="0"/>
                  <a:t>) = </a:t>
                </a:r>
                <a:r>
                  <a:rPr lang="en-US" i="1" dirty="0"/>
                  <a:t>P</a:t>
                </a:r>
                <a:r>
                  <a:rPr lang="en-US" dirty="0"/>
                  <a:t>(</a:t>
                </a:r>
                <a:r>
                  <a:rPr lang="en-US" i="1" dirty="0"/>
                  <a:t>Z ≤ z</a:t>
                </a:r>
                <a:r>
                  <a:rPr lang="en-US" dirty="0"/>
                  <a:t>). The formula that relates the distribution function for </a:t>
                </a:r>
                <a:r>
                  <a:rPr lang="en-US" i="1" dirty="0"/>
                  <a:t>Y </a:t>
                </a:r>
                <a:r>
                  <a:rPr lang="en-US" dirty="0"/>
                  <a:t>in terms of that for </a:t>
                </a:r>
                <a:r>
                  <a:rPr lang="en-US" i="1" dirty="0"/>
                  <a:t>Z</a:t>
                </a:r>
                <a:r>
                  <a:rPr lang="en-US" dirty="0"/>
                  <a:t> is quite simple: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𝑍</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𝑍</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𝜇</m:t>
                              </m:r>
                            </m:num>
                            <m:den>
                              <m:r>
                                <a:rPr lang="en-US" i="1">
                                  <a:latin typeface="Cambria Math" panose="02040503050406030204" pitchFamily="18" charset="0"/>
                                </a:rPr>
                                <m:t>𝜎</m:t>
                              </m:r>
                            </m:den>
                          </m:f>
                        </m:e>
                      </m:d>
                      <m:r>
                        <a:rPr lang="en-US" i="1">
                          <a:latin typeface="Cambria Math" panose="02040503050406030204" pitchFamily="18" charset="0"/>
                        </a:rPr>
                        <m:t>=</m:t>
                      </m:r>
                      <m:r>
                        <a:rPr lang="en-US" i="1">
                          <a:latin typeface="Cambria Math" panose="02040503050406030204" pitchFamily="18" charset="0"/>
                        </a:rPr>
                        <m:t>𝑁</m:t>
                      </m:r>
                      <m:d>
                        <m:dPr>
                          <m:ctrlPr>
                            <a:rPr lang="en-US" i="1">
                              <a:latin typeface="Cambria Math"/>
                            </a:rPr>
                          </m:ctrlPr>
                        </m:dPr>
                        <m:e>
                          <m:f>
                            <m:fPr>
                              <m:ctrlPr>
                                <a:rPr lang="en-US" i="1">
                                  <a:latin typeface="Cambria Math"/>
                                </a:rPr>
                              </m:ctrlPr>
                            </m:fPr>
                            <m:num>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𝜇</m:t>
                              </m:r>
                            </m:num>
                            <m:den>
                              <m:r>
                                <a:rPr lang="en-US" i="1">
                                  <a:latin typeface="Cambria Math" panose="02040503050406030204" pitchFamily="18" charset="0"/>
                                </a:rPr>
                                <m:t>𝜎</m:t>
                              </m:r>
                            </m:den>
                          </m:f>
                        </m:e>
                      </m:d>
                      <m:r>
                        <a:rPr lang="en-US" i="1">
                          <a:latin typeface="Cambria Math" panose="02040503050406030204" pitchFamily="18" charset="0"/>
                        </a:rPr>
                        <m:t>.</m:t>
                      </m:r>
                    </m:oMath>
                  </m:oMathPara>
                </a14:m>
                <a:endParaRPr lang="en-US"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720"/>
                </a:stretch>
              </a:blipFill>
            </p:spPr>
            <p:txBody>
              <a:bodyPr/>
              <a:lstStyle/>
              <a:p>
                <a:r>
                  <a:rPr lang="en-US">
                    <a:noFill/>
                  </a:rPr>
                  <a:t> </a:t>
                </a:r>
              </a:p>
            </p:txBody>
          </p:sp>
        </mc:Fallback>
      </mc:AlternateContent>
    </p:spTree>
    <p:extLst>
      <p:ext uri="{BB962C8B-B14F-4D97-AF65-F5344CB8AC3E}">
        <p14:creationId xmlns:p14="http://schemas.microsoft.com/office/powerpoint/2010/main" val="2174594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Random Variable (continued)</a:t>
            </a:r>
            <a:endParaRPr lang="en-US" dirty="0"/>
          </a:p>
        </p:txBody>
      </p:sp>
      <p:sp>
        <p:nvSpPr>
          <p:cNvPr id="3" name="Content Placeholder 2"/>
          <p:cNvSpPr>
            <a:spLocks noGrp="1"/>
          </p:cNvSpPr>
          <p:nvPr>
            <p:ph sz="quarter" idx="1"/>
          </p:nvPr>
        </p:nvSpPr>
        <p:spPr>
          <a:xfrm>
            <a:off x="402336" y="1527048"/>
            <a:ext cx="11338560" cy="4785262"/>
          </a:xfrm>
        </p:spPr>
        <p:txBody>
          <a:bodyPr>
            <a:normAutofit fontScale="70000" lnSpcReduction="20000"/>
          </a:bodyPr>
          <a:lstStyle/>
          <a:p>
            <a:pPr marL="0" indent="0">
              <a:buNone/>
            </a:pPr>
            <a:r>
              <a:rPr lang="en-US" sz="3900" i="1" dirty="0"/>
              <a:t>Calculating Cumulative Normal </a:t>
            </a:r>
            <a:r>
              <a:rPr lang="en-US" sz="3900" i="1" dirty="0" smtClean="0"/>
              <a:t>Density:</a:t>
            </a:r>
          </a:p>
          <a:p>
            <a:pPr marL="0" indent="0">
              <a:buNone/>
            </a:pPr>
            <a:endParaRPr lang="en-US" sz="3900" i="1" dirty="0"/>
          </a:p>
          <a:p>
            <a:pPr marL="0" indent="0">
              <a:buNone/>
            </a:pPr>
            <a:r>
              <a:rPr lang="en-US" sz="3900" i="1" dirty="0"/>
              <a:t>N</a:t>
            </a:r>
            <a:r>
              <a:rPr lang="en-US" sz="3900" dirty="0"/>
              <a:t>(</a:t>
            </a:r>
            <a:r>
              <a:rPr lang="en-US" sz="3900" i="1" dirty="0"/>
              <a:t>z</a:t>
            </a:r>
            <a:r>
              <a:rPr lang="en-US" sz="3900" dirty="0"/>
              <a:t>) is </a:t>
            </a:r>
            <a:r>
              <a:rPr lang="en-US" sz="3900" dirty="0" smtClean="0"/>
              <a:t>approximated with </a:t>
            </a:r>
            <a:r>
              <a:rPr lang="en-US" sz="3900" dirty="0"/>
              <a:t>a polynomial </a:t>
            </a:r>
            <a:r>
              <a:rPr lang="en-US" sz="3900" dirty="0" smtClean="0"/>
              <a:t>function:</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where</a:t>
            </a:r>
            <a:r>
              <a:rPr lang="en-US" dirty="0"/>
              <a:t>:</a:t>
            </a:r>
          </a:p>
          <a:p>
            <a:pPr marL="0" indent="0">
              <a:buNone/>
            </a:pPr>
            <a:r>
              <a:rPr lang="en-US" dirty="0"/>
              <a:t>		</a:t>
            </a:r>
            <a:r>
              <a:rPr lang="en-US" i="1" dirty="0" smtClean="0"/>
              <a:t>k</a:t>
            </a:r>
            <a:r>
              <a:rPr lang="en-US" dirty="0" smtClean="0"/>
              <a:t> </a:t>
            </a:r>
            <a:r>
              <a:rPr lang="en-US" dirty="0"/>
              <a:t>= 1/(1+</a:t>
            </a:r>
            <a:r>
              <a:rPr lang="en-US" i="1" dirty="0"/>
              <a:t>c</a:t>
            </a:r>
            <a:r>
              <a:rPr lang="en-US" baseline="-25000" dirty="0"/>
              <a:t>0</a:t>
            </a:r>
            <a:r>
              <a:rPr lang="en-US" i="1" dirty="0"/>
              <a:t>z</a:t>
            </a:r>
            <a:r>
              <a:rPr lang="en-US" dirty="0"/>
              <a:t>)		</a:t>
            </a:r>
            <a:r>
              <a:rPr lang="en-US" i="1" dirty="0" smtClean="0"/>
              <a:t>c</a:t>
            </a:r>
            <a:r>
              <a:rPr lang="en-US" baseline="-25000" dirty="0" smtClean="0"/>
              <a:t>0</a:t>
            </a:r>
            <a:r>
              <a:rPr lang="en-US" dirty="0" smtClean="0"/>
              <a:t> </a:t>
            </a:r>
            <a:r>
              <a:rPr lang="en-US" dirty="0"/>
              <a:t>= .2316419</a:t>
            </a:r>
          </a:p>
          <a:p>
            <a:pPr marL="0" indent="0">
              <a:buNone/>
            </a:pPr>
            <a:r>
              <a:rPr lang="en-US" dirty="0"/>
              <a:t>		</a:t>
            </a:r>
            <a:r>
              <a:rPr lang="en-US" i="1" dirty="0"/>
              <a:t>c</a:t>
            </a:r>
            <a:r>
              <a:rPr lang="en-US" baseline="-25000" dirty="0"/>
              <a:t>1</a:t>
            </a:r>
            <a:r>
              <a:rPr lang="en-US" dirty="0"/>
              <a:t> = .319381530		</a:t>
            </a:r>
            <a:r>
              <a:rPr lang="en-US" i="1" dirty="0"/>
              <a:t>c</a:t>
            </a:r>
            <a:r>
              <a:rPr lang="en-US" baseline="-25000" dirty="0"/>
              <a:t>2</a:t>
            </a:r>
            <a:r>
              <a:rPr lang="en-US" dirty="0"/>
              <a:t> = -.356563782</a:t>
            </a:r>
          </a:p>
          <a:p>
            <a:pPr marL="0" indent="0">
              <a:buNone/>
            </a:pPr>
            <a:r>
              <a:rPr lang="en-US" dirty="0"/>
              <a:t>		</a:t>
            </a:r>
            <a:r>
              <a:rPr lang="en-US" i="1" dirty="0"/>
              <a:t>c</a:t>
            </a:r>
            <a:r>
              <a:rPr lang="en-US" baseline="-25000" dirty="0"/>
              <a:t>3</a:t>
            </a:r>
            <a:r>
              <a:rPr lang="en-US" dirty="0"/>
              <a:t> = 1.781477937		</a:t>
            </a:r>
            <a:r>
              <a:rPr lang="en-US" i="1" dirty="0"/>
              <a:t>c</a:t>
            </a:r>
            <a:r>
              <a:rPr lang="en-US" baseline="-25000" dirty="0"/>
              <a:t>4</a:t>
            </a:r>
            <a:r>
              <a:rPr lang="en-US" dirty="0"/>
              <a:t> = -1.821255978</a:t>
            </a:r>
          </a:p>
          <a:p>
            <a:pPr marL="0" indent="0">
              <a:buNone/>
            </a:pPr>
            <a:r>
              <a:rPr lang="en-US" dirty="0"/>
              <a:t>	</a:t>
            </a:r>
            <a:r>
              <a:rPr lang="en-US" i="1" dirty="0"/>
              <a:t>	</a:t>
            </a:r>
            <a:r>
              <a:rPr lang="en-US" dirty="0"/>
              <a:t>c</a:t>
            </a:r>
            <a:r>
              <a:rPr lang="en-US" baseline="-25000" dirty="0"/>
              <a:t>5</a:t>
            </a:r>
            <a:r>
              <a:rPr lang="en-US" dirty="0"/>
              <a:t> = </a:t>
            </a:r>
            <a:r>
              <a:rPr lang="en-US" dirty="0" smtClean="0"/>
              <a:t>1.330274429</a:t>
            </a:r>
          </a:p>
          <a:p>
            <a:pPr marL="0" indent="0">
              <a:buNone/>
            </a:pPr>
            <a:endParaRPr lang="en-US" dirty="0"/>
          </a:p>
          <a:p>
            <a:pPr marL="0" indent="0">
              <a:buNone/>
            </a:pPr>
            <a:r>
              <a:rPr lang="en-US" i="1" dirty="0" smtClean="0"/>
              <a:t> In practice, one uses a software package such as Microsoft Excel to compute values for N(z).</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405454299"/>
              </p:ext>
            </p:extLst>
          </p:nvPr>
        </p:nvGraphicFramePr>
        <p:xfrm>
          <a:off x="2963093" y="2979634"/>
          <a:ext cx="6795103" cy="1051591"/>
        </p:xfrm>
        <a:graphic>
          <a:graphicData uri="http://schemas.openxmlformats.org/presentationml/2006/ole">
            <mc:AlternateContent xmlns:mc="http://schemas.openxmlformats.org/markup-compatibility/2006">
              <mc:Choice xmlns:v="urn:schemas-microsoft-com:vml" Requires="v">
                <p:oleObj spid="_x0000_s6233" name="Equation" r:id="rId3" imgW="3238500" imgH="482600" progId="Equation.3">
                  <p:embed/>
                </p:oleObj>
              </mc:Choice>
              <mc:Fallback>
                <p:oleObj name="Equation" r:id="rId3" imgW="3238500" imgH="482600" progId="Equation.3">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093" y="2979634"/>
                        <a:ext cx="6795103" cy="10515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41979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Linear Combinations of Independent </a:t>
            </a:r>
            <a:r>
              <a:rPr lang="en-US" b="1" dirty="0" smtClean="0"/>
              <a:t/>
            </a:r>
            <a:br>
              <a:rPr lang="en-US" b="1" dirty="0" smtClean="0"/>
            </a:br>
            <a:r>
              <a:rPr lang="en-US" b="1" dirty="0" smtClean="0"/>
              <a:t>Normal </a:t>
            </a:r>
            <a:r>
              <a:rPr lang="en-US" b="1" dirty="0"/>
              <a:t>Random </a:t>
            </a:r>
            <a:r>
              <a:rPr lang="en-US" b="1" dirty="0" smtClean="0"/>
              <a:t>Variables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56545"/>
                <a:ext cx="11338560" cy="4572000"/>
              </a:xfrm>
            </p:spPr>
            <p:txBody>
              <a:bodyPr/>
              <a:lstStyle/>
              <a:p>
                <a:pPr marL="0" indent="0">
                  <a:buNone/>
                </a:pPr>
                <a:r>
                  <a:rPr lang="en-US" i="1" dirty="0"/>
                  <a:t>Theorem: </a:t>
                </a:r>
                <a:r>
                  <a:rPr lang="en-US" dirty="0"/>
                  <a:t>If </a:t>
                </a:r>
                <a:r>
                  <a:rPr lang="en-US" i="1" dirty="0"/>
                  <a:t>X</a:t>
                </a:r>
                <a:r>
                  <a:rPr lang="en-US" baseline="-25000" dirty="0"/>
                  <a:t>1, </a:t>
                </a:r>
                <a:r>
                  <a:rPr lang="en-US" i="1" dirty="0"/>
                  <a:t>X</a:t>
                </a:r>
                <a:r>
                  <a:rPr lang="en-US" baseline="-25000" dirty="0"/>
                  <a:t>2</a:t>
                </a:r>
                <a:r>
                  <a:rPr lang="en-US" dirty="0"/>
                  <a:t>,…,</a:t>
                </a:r>
                <a:r>
                  <a:rPr lang="en-US" i="1" dirty="0" err="1"/>
                  <a:t>X</a:t>
                </a:r>
                <a:r>
                  <a:rPr lang="en-US" i="1" baseline="-25000" dirty="0" err="1"/>
                  <a:t>n</a:t>
                </a:r>
                <a:r>
                  <a:rPr lang="en-US" dirty="0"/>
                  <a:t> is a family of pairwise independent random variables, each with a normal distribution so that the mean of </a:t>
                </a:r>
                <a:r>
                  <a:rPr lang="en-US" i="1" dirty="0" err="1"/>
                  <a:t>X</a:t>
                </a:r>
                <a:r>
                  <a:rPr lang="en-US" i="1" baseline="-25000" dirty="0" err="1"/>
                  <a:t>k</a:t>
                </a:r>
                <a:r>
                  <a:rPr lang="en-US" baseline="-25000" dirty="0"/>
                  <a:t> </a:t>
                </a:r>
                <a:r>
                  <a:rPr lang="en-US" dirty="0"/>
                  <a:t>is </a:t>
                </a:r>
                <a:r>
                  <a:rPr lang="en-US" i="1" dirty="0" err="1"/>
                  <a:t>μ</a:t>
                </a:r>
                <a:r>
                  <a:rPr lang="en-US" i="1" baseline="-25000" dirty="0" err="1"/>
                  <a:t>k</a:t>
                </a:r>
                <a:r>
                  <a:rPr lang="en-US" dirty="0"/>
                  <a:t> and  its variance is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𝑘</m:t>
                        </m:r>
                      </m:sub>
                      <m:sup>
                        <m:r>
                          <a:rPr lang="en-US" i="1">
                            <a:latin typeface="Cambria Math" panose="02040503050406030204" pitchFamily="18" charset="0"/>
                          </a:rPr>
                          <m:t>2</m:t>
                        </m:r>
                      </m:sup>
                    </m:sSubSup>
                  </m:oMath>
                </a14:m>
                <a:r>
                  <a:rPr lang="en-US" dirty="0"/>
                  <a:t>, then for any constants </a:t>
                </a:r>
                <a:r>
                  <a:rPr lang="en-US" i="1" dirty="0"/>
                  <a:t>c</a:t>
                </a:r>
                <a:r>
                  <a:rPr lang="en-US" baseline="-25000" dirty="0"/>
                  <a:t>1</a:t>
                </a:r>
                <a:r>
                  <a:rPr lang="en-US" dirty="0"/>
                  <a:t>, </a:t>
                </a:r>
                <a:r>
                  <a:rPr lang="en-US" i="1" dirty="0"/>
                  <a:t>c</a:t>
                </a:r>
                <a:r>
                  <a:rPr lang="en-US" baseline="-25000" dirty="0"/>
                  <a:t>2</a:t>
                </a:r>
                <a:r>
                  <a:rPr lang="en-US" dirty="0"/>
                  <a:t>,…,</a:t>
                </a:r>
                <a:r>
                  <a:rPr lang="en-US" i="1" dirty="0" err="1"/>
                  <a:t>c</a:t>
                </a:r>
                <a:r>
                  <a:rPr lang="en-US" i="1" baseline="-25000" dirty="0" err="1"/>
                  <a:t>n</a:t>
                </a:r>
                <a:r>
                  <a:rPr lang="en-US" dirty="0"/>
                  <a:t>, the random variable defined by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𝑘</m:t>
                              </m:r>
                            </m:sub>
                          </m:sSub>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𝑘</m:t>
                              </m:r>
                            </m:sub>
                          </m:sSub>
                        </m:e>
                      </m:nary>
                    </m:oMath>
                  </m:oMathPara>
                </a14:m>
                <a:endParaRPr lang="en-US" dirty="0"/>
              </a:p>
              <a:p>
                <a:pPr marL="0" indent="0">
                  <a:buNone/>
                </a:pPr>
                <a:r>
                  <a:rPr lang="en-US" dirty="0"/>
                  <a:t> </a:t>
                </a:r>
              </a:p>
              <a:p>
                <a:pPr marL="0" indent="0">
                  <a:buNone/>
                </a:pPr>
                <a:r>
                  <a:rPr lang="en-US" dirty="0"/>
                  <a:t>has a normal distribution with mean </a:t>
                </a:r>
                <a14:m>
                  <m:oMath xmlns:m="http://schemas.openxmlformats.org/officeDocument/2006/math">
                    <m:nary>
                      <m:naryPr>
                        <m:chr m:val="∑"/>
                        <m:limLoc m:val="undOvr"/>
                        <m:ctrlPr>
                          <a:rPr lang="en-US" i="1">
                            <a:latin typeface="Cambria Math"/>
                          </a:rPr>
                        </m:ctrlPr>
                      </m:naryPr>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𝑘</m:t>
                            </m:r>
                          </m:sub>
                        </m:sSub>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𝑘</m:t>
                            </m:r>
                          </m:sub>
                        </m:sSub>
                      </m:e>
                    </m:nary>
                  </m:oMath>
                </a14:m>
                <a:r>
                  <a:rPr lang="en-US" dirty="0"/>
                  <a:t> and variance </a:t>
                </a:r>
                <a14:m>
                  <m:oMath xmlns:m="http://schemas.openxmlformats.org/officeDocument/2006/math">
                    <m:nary>
                      <m:naryPr>
                        <m:chr m:val="∑"/>
                        <m:limLoc m:val="undOvr"/>
                        <m:ctrlPr>
                          <a:rPr lang="en-US" i="1">
                            <a:latin typeface="Cambria Math"/>
                          </a:rPr>
                        </m:ctrlPr>
                      </m:naryPr>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Sup>
                          <m:sSubSupPr>
                            <m:ctrlPr>
                              <a:rPr lang="en-US"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𝑘</m:t>
                            </m:r>
                          </m:sub>
                          <m:sup>
                            <m:r>
                              <a:rPr lang="en-US" i="1">
                                <a:latin typeface="Cambria Math" panose="02040503050406030204" pitchFamily="18" charset="0"/>
                              </a:rPr>
                              <m:t>2</m:t>
                            </m:r>
                          </m:sup>
                        </m:sSubSup>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𝑘</m:t>
                            </m:r>
                          </m:sub>
                          <m:sup>
                            <m:r>
                              <a:rPr lang="en-US" i="1">
                                <a:latin typeface="Cambria Math" panose="02040503050406030204" pitchFamily="18" charset="0"/>
                              </a:rPr>
                              <m:t>2</m:t>
                            </m:r>
                          </m:sup>
                        </m:sSubSup>
                        <m:r>
                          <a:rPr lang="en-US" i="1">
                            <a:latin typeface="Cambria Math" panose="02040503050406030204" pitchFamily="18" charset="0"/>
                          </a:rPr>
                          <m:t>.</m:t>
                        </m:r>
                      </m:e>
                    </m:nary>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56545"/>
                <a:ext cx="11338560" cy="4572000"/>
              </a:xfrm>
              <a:blipFill rotWithShape="0">
                <a:blip r:embed="rId2" cstate="print"/>
                <a:stretch>
                  <a:fillRect l="-1022" t="-1200" r="-1828"/>
                </a:stretch>
              </a:blipFill>
            </p:spPr>
            <p:txBody>
              <a:bodyPr/>
              <a:lstStyle/>
              <a:p>
                <a:r>
                  <a:rPr lang="en-US">
                    <a:noFill/>
                  </a:rPr>
                  <a:t> </a:t>
                </a:r>
              </a:p>
            </p:txBody>
          </p:sp>
        </mc:Fallback>
      </mc:AlternateContent>
    </p:spTree>
    <p:extLst>
      <p:ext uri="{BB962C8B-B14F-4D97-AF65-F5344CB8AC3E}">
        <p14:creationId xmlns:p14="http://schemas.microsoft.com/office/powerpoint/2010/main" val="2853234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Lognormal  Random Variable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76210"/>
                <a:ext cx="11338560" cy="4572000"/>
              </a:xfrm>
            </p:spPr>
            <p:txBody>
              <a:bodyPr>
                <a:normAutofit fontScale="62500" lnSpcReduction="20000"/>
              </a:bodyPr>
              <a:lstStyle/>
              <a:p>
                <a:pPr marL="0" indent="0">
                  <a:buNone/>
                </a:pPr>
                <a:r>
                  <a:rPr lang="en-US" sz="4300" dirty="0" smtClean="0"/>
                  <a:t>A </a:t>
                </a:r>
                <a:r>
                  <a:rPr lang="en-US" sz="4300" dirty="0"/>
                  <a:t>random variable </a:t>
                </a:r>
                <a:r>
                  <a:rPr lang="en-US" sz="4300" i="1" dirty="0"/>
                  <a:t>Y</a:t>
                </a:r>
                <a:r>
                  <a:rPr lang="en-US" sz="4300" dirty="0"/>
                  <a:t> is said to be lognormal if the logarithm of </a:t>
                </a:r>
                <a:r>
                  <a:rPr lang="en-US" sz="4300" i="1" dirty="0"/>
                  <a:t>Y</a:t>
                </a:r>
                <a:r>
                  <a:rPr lang="en-US" sz="4300" dirty="0"/>
                  <a:t> is a normal random variable </a:t>
                </a:r>
                <a:r>
                  <a:rPr lang="en-US" sz="4300" i="1" dirty="0"/>
                  <a:t>X</a:t>
                </a:r>
                <a:r>
                  <a:rPr lang="en-US" sz="4300" dirty="0"/>
                  <a:t>. Therefore, </a:t>
                </a:r>
                <a:r>
                  <a:rPr lang="en-US" sz="4300" i="1" dirty="0" err="1"/>
                  <a:t>lnY</a:t>
                </a:r>
                <a:r>
                  <a:rPr lang="en-US" sz="4300" i="1" dirty="0"/>
                  <a:t> </a:t>
                </a:r>
                <a:r>
                  <a:rPr lang="en-US" sz="4300" dirty="0"/>
                  <a:t>= </a:t>
                </a:r>
                <a:r>
                  <a:rPr lang="en-US" sz="4300" i="1" dirty="0"/>
                  <a:t>X</a:t>
                </a:r>
                <a:r>
                  <a:rPr lang="en-US" sz="4300" dirty="0"/>
                  <a:t> where </a:t>
                </a:r>
                <a14:m>
                  <m:oMath xmlns:m="http://schemas.openxmlformats.org/officeDocument/2006/math">
                    <m:r>
                      <a:rPr lang="en-US" sz="4300" i="1">
                        <a:latin typeface="Cambria Math" panose="02040503050406030204" pitchFamily="18" charset="0"/>
                      </a:rPr>
                      <m:t>𝑋</m:t>
                    </m:r>
                    <m:r>
                      <a:rPr lang="en-US" sz="4300" i="1">
                        <a:latin typeface="Cambria Math" panose="02040503050406030204" pitchFamily="18" charset="0"/>
                      </a:rPr>
                      <m:t>~</m:t>
                    </m:r>
                    <m:r>
                      <a:rPr lang="en-US" sz="4300" i="1">
                        <a:latin typeface="Cambria Math" panose="02040503050406030204" pitchFamily="18" charset="0"/>
                      </a:rPr>
                      <m:t>𝑁</m:t>
                    </m:r>
                    <m:d>
                      <m:dPr>
                        <m:ctrlPr>
                          <a:rPr lang="en-US" sz="4300" i="1">
                            <a:latin typeface="Cambria Math"/>
                          </a:rPr>
                        </m:ctrlPr>
                      </m:dPr>
                      <m:e>
                        <m:r>
                          <a:rPr lang="en-US" sz="4300" i="1">
                            <a:latin typeface="Cambria Math" panose="02040503050406030204" pitchFamily="18" charset="0"/>
                          </a:rPr>
                          <m:t>𝜇</m:t>
                        </m:r>
                        <m:r>
                          <a:rPr lang="en-US" sz="4300" i="1">
                            <a:latin typeface="Cambria Math" panose="02040503050406030204" pitchFamily="18" charset="0"/>
                          </a:rPr>
                          <m:t>,</m:t>
                        </m:r>
                        <m:sSup>
                          <m:sSupPr>
                            <m:ctrlPr>
                              <a:rPr lang="en-US" sz="4300" i="1">
                                <a:latin typeface="Cambria Math"/>
                              </a:rPr>
                            </m:ctrlPr>
                          </m:sSupPr>
                          <m:e>
                            <m:r>
                              <a:rPr lang="en-US" sz="4300" i="1">
                                <a:latin typeface="Cambria Math" panose="02040503050406030204" pitchFamily="18" charset="0"/>
                              </a:rPr>
                              <m:t>𝜎</m:t>
                            </m:r>
                          </m:e>
                          <m:sup>
                            <m:r>
                              <a:rPr lang="en-US" sz="4300" i="1">
                                <a:latin typeface="Cambria Math" panose="02040503050406030204" pitchFamily="18" charset="0"/>
                              </a:rPr>
                              <m:t>2</m:t>
                            </m:r>
                          </m:sup>
                        </m:sSup>
                      </m:e>
                    </m:d>
                    <m:r>
                      <a:rPr lang="en-US" sz="4300" i="1">
                        <a:latin typeface="Cambria Math" panose="02040503050406030204" pitchFamily="18" charset="0"/>
                      </a:rPr>
                      <m:t>,</m:t>
                    </m:r>
                  </m:oMath>
                </a14:m>
                <a:r>
                  <a:rPr lang="en-US" sz="4300" dirty="0"/>
                  <a:t> or equivalently </a:t>
                </a:r>
                <a:r>
                  <a:rPr lang="en-US" sz="4300" i="1" dirty="0"/>
                  <a:t>Y </a:t>
                </a:r>
                <a:r>
                  <a:rPr lang="en-US" sz="4300" dirty="0"/>
                  <a:t>= </a:t>
                </a:r>
                <a:r>
                  <a:rPr lang="en-US" sz="4300" i="1" dirty="0" err="1"/>
                  <a:t>e</a:t>
                </a:r>
                <a:r>
                  <a:rPr lang="en-US" sz="4300" baseline="30000" dirty="0" err="1"/>
                  <a:t>X</a:t>
                </a:r>
                <a:r>
                  <a:rPr lang="en-US" sz="4300" dirty="0" err="1"/>
                  <a:t>.</a:t>
                </a:r>
                <a:r>
                  <a:rPr lang="en-US" sz="4300" dirty="0"/>
                  <a:t> Because -∞ &lt; </a:t>
                </a:r>
                <a:r>
                  <a:rPr lang="en-US" sz="4300" i="1" dirty="0"/>
                  <a:t>X </a:t>
                </a:r>
                <a:r>
                  <a:rPr lang="en-US" sz="4300" dirty="0"/>
                  <a:t>&lt;∞, 0 &lt; </a:t>
                </a:r>
                <a:r>
                  <a:rPr lang="en-US" sz="4300" i="1" dirty="0"/>
                  <a:t>Y </a:t>
                </a:r>
                <a:r>
                  <a:rPr lang="en-US" sz="4300" dirty="0"/>
                  <a:t>&lt; ∞. </a:t>
                </a:r>
                <a:endParaRPr lang="en-US" sz="4300" dirty="0" smtClean="0"/>
              </a:p>
              <a:p>
                <a:pPr marL="0" indent="0">
                  <a:buNone/>
                </a:pPr>
                <a:r>
                  <a:rPr lang="en-US" sz="3400" dirty="0" smtClean="0"/>
                  <a:t>Since </a:t>
                </a:r>
                <a:r>
                  <a:rPr lang="en-US" sz="3400" dirty="0"/>
                  <a:t>the density function for </a:t>
                </a:r>
                <a:r>
                  <a:rPr lang="en-US" sz="3400" i="1" dirty="0"/>
                  <a:t>X</a:t>
                </a:r>
                <a:r>
                  <a:rPr lang="en-US" sz="3400" dirty="0"/>
                  <a:t> satisfies</a:t>
                </a:r>
                <a:r>
                  <a:rPr lang="en-US" sz="3400" dirty="0" smtClean="0"/>
                  <a:t>:</a:t>
                </a:r>
                <a:r>
                  <a:rPr lang="en-US" sz="3400" dirty="0"/>
                  <a:t> </a:t>
                </a:r>
                <a:r>
                  <a:rPr lang="en-US" sz="3400" dirty="0" smtClean="0"/>
                  <a:t> </a:t>
                </a:r>
                <a14:m>
                  <m:oMath xmlns:m="http://schemas.openxmlformats.org/officeDocument/2006/math">
                    <m:f>
                      <m:fPr>
                        <m:ctrlPr>
                          <a:rPr lang="en-US" sz="3400" i="1">
                            <a:latin typeface="Cambria Math"/>
                          </a:rPr>
                        </m:ctrlPr>
                      </m:fPr>
                      <m:num>
                        <m:r>
                          <a:rPr lang="en-US" sz="3400" i="1">
                            <a:latin typeface="Cambria Math" panose="02040503050406030204" pitchFamily="18" charset="0"/>
                          </a:rPr>
                          <m:t>1</m:t>
                        </m:r>
                      </m:num>
                      <m:den>
                        <m:r>
                          <a:rPr lang="en-US" sz="3400" i="1">
                            <a:latin typeface="Cambria Math" panose="02040503050406030204" pitchFamily="18" charset="0"/>
                          </a:rPr>
                          <m:t>𝜎</m:t>
                        </m:r>
                        <m:rad>
                          <m:radPr>
                            <m:degHide m:val="on"/>
                            <m:ctrlPr>
                              <a:rPr lang="en-US" sz="3400" i="1">
                                <a:latin typeface="Cambria Math"/>
                              </a:rPr>
                            </m:ctrlPr>
                          </m:radPr>
                          <m:deg/>
                          <m:e>
                            <m:r>
                              <a:rPr lang="en-US" sz="3400" i="1">
                                <a:latin typeface="Cambria Math" panose="02040503050406030204" pitchFamily="18" charset="0"/>
                              </a:rPr>
                              <m:t>2</m:t>
                            </m:r>
                            <m:r>
                              <a:rPr lang="en-US" sz="3400" i="1">
                                <a:latin typeface="Cambria Math" panose="02040503050406030204" pitchFamily="18" charset="0"/>
                              </a:rPr>
                              <m:t>𝜋</m:t>
                            </m:r>
                          </m:e>
                        </m:rad>
                      </m:den>
                    </m:f>
                    <m:nary>
                      <m:naryPr>
                        <m:limLoc m:val="undOvr"/>
                        <m:ctrlPr>
                          <a:rPr lang="en-US" sz="3400" i="1">
                            <a:latin typeface="Cambria Math"/>
                          </a:rPr>
                        </m:ctrlPr>
                      </m:naryPr>
                      <m:sub>
                        <m:r>
                          <a:rPr lang="en-US" sz="3400" i="1">
                            <a:latin typeface="Cambria Math" panose="02040503050406030204" pitchFamily="18" charset="0"/>
                          </a:rPr>
                          <m:t>−∞</m:t>
                        </m:r>
                      </m:sub>
                      <m:sup>
                        <m:r>
                          <a:rPr lang="en-US" sz="3400" i="1">
                            <a:latin typeface="Cambria Math" panose="02040503050406030204" pitchFamily="18" charset="0"/>
                          </a:rPr>
                          <m:t>∞</m:t>
                        </m:r>
                      </m:sup>
                      <m:e>
                        <m:sSup>
                          <m:sSupPr>
                            <m:ctrlPr>
                              <a:rPr lang="en-US" sz="3400" i="1">
                                <a:latin typeface="Cambria Math"/>
                              </a:rPr>
                            </m:ctrlPr>
                          </m:sSupPr>
                          <m:e>
                            <m:r>
                              <a:rPr lang="en-US" sz="3400" i="1">
                                <a:latin typeface="Cambria Math" panose="02040503050406030204" pitchFamily="18" charset="0"/>
                              </a:rPr>
                              <m:t>𝑒</m:t>
                            </m:r>
                          </m:e>
                          <m:sup>
                            <m:f>
                              <m:fPr>
                                <m:ctrlPr>
                                  <a:rPr lang="en-US" sz="3400" i="1">
                                    <a:latin typeface="Cambria Math"/>
                                  </a:rPr>
                                </m:ctrlPr>
                              </m:fPr>
                              <m:num>
                                <m:r>
                                  <a:rPr lang="en-US" sz="3400" i="1">
                                    <a:latin typeface="Cambria Math" panose="02040503050406030204" pitchFamily="18" charset="0"/>
                                  </a:rPr>
                                  <m:t>−</m:t>
                                </m:r>
                                <m:sSup>
                                  <m:sSupPr>
                                    <m:ctrlPr>
                                      <a:rPr lang="en-US" sz="3400" i="1">
                                        <a:latin typeface="Cambria Math"/>
                                      </a:rPr>
                                    </m:ctrlPr>
                                  </m:sSupPr>
                                  <m:e>
                                    <m:r>
                                      <a:rPr lang="en-US" sz="3400" i="1">
                                        <a:latin typeface="Cambria Math" panose="02040503050406030204" pitchFamily="18" charset="0"/>
                                      </a:rPr>
                                      <m:t>(</m:t>
                                    </m:r>
                                    <m:r>
                                      <a:rPr lang="en-US" sz="3400" i="1">
                                        <a:latin typeface="Cambria Math" panose="02040503050406030204" pitchFamily="18" charset="0"/>
                                      </a:rPr>
                                      <m:t>𝑥</m:t>
                                    </m:r>
                                    <m:r>
                                      <a:rPr lang="en-US" sz="3400" i="1">
                                        <a:latin typeface="Cambria Math" panose="02040503050406030204" pitchFamily="18" charset="0"/>
                                      </a:rPr>
                                      <m:t>−</m:t>
                                    </m:r>
                                    <m:r>
                                      <a:rPr lang="en-US" sz="3400" i="1">
                                        <a:latin typeface="Cambria Math" panose="02040503050406030204" pitchFamily="18" charset="0"/>
                                      </a:rPr>
                                      <m:t>𝜇</m:t>
                                    </m:r>
                                    <m:r>
                                      <a:rPr lang="en-US" sz="3400" i="1">
                                        <a:latin typeface="Cambria Math" panose="02040503050406030204" pitchFamily="18" charset="0"/>
                                      </a:rPr>
                                      <m:t>)</m:t>
                                    </m:r>
                                  </m:e>
                                  <m:sup>
                                    <m:r>
                                      <a:rPr lang="en-US" sz="3400" i="1">
                                        <a:latin typeface="Cambria Math" panose="02040503050406030204" pitchFamily="18" charset="0"/>
                                      </a:rPr>
                                      <m:t>2</m:t>
                                    </m:r>
                                  </m:sup>
                                </m:sSup>
                              </m:num>
                              <m:den>
                                <m:r>
                                  <a:rPr lang="en-US" sz="3400" i="1">
                                    <a:latin typeface="Cambria Math" panose="02040503050406030204" pitchFamily="18" charset="0"/>
                                  </a:rPr>
                                  <m:t>2</m:t>
                                </m:r>
                                <m:sSup>
                                  <m:sSupPr>
                                    <m:ctrlPr>
                                      <a:rPr lang="en-US" sz="3400" i="1">
                                        <a:latin typeface="Cambria Math"/>
                                      </a:rPr>
                                    </m:ctrlPr>
                                  </m:sSupPr>
                                  <m:e>
                                    <m:r>
                                      <a:rPr lang="en-US" sz="3400" i="1">
                                        <a:latin typeface="Cambria Math" panose="02040503050406030204" pitchFamily="18" charset="0"/>
                                      </a:rPr>
                                      <m:t>𝜎</m:t>
                                    </m:r>
                                  </m:e>
                                  <m:sup>
                                    <m:r>
                                      <a:rPr lang="en-US" sz="3400" i="1">
                                        <a:latin typeface="Cambria Math" panose="02040503050406030204" pitchFamily="18" charset="0"/>
                                      </a:rPr>
                                      <m:t>2</m:t>
                                    </m:r>
                                  </m:sup>
                                </m:sSup>
                              </m:den>
                            </m:f>
                          </m:sup>
                        </m:sSup>
                        <m:r>
                          <a:rPr lang="en-US" sz="3400" i="1">
                            <a:latin typeface="Cambria Math" panose="02040503050406030204" pitchFamily="18" charset="0"/>
                          </a:rPr>
                          <m:t>𝑑𝑥</m:t>
                        </m:r>
                        <m:r>
                          <a:rPr lang="en-US" sz="3400" i="1">
                            <a:latin typeface="Cambria Math" panose="02040503050406030204" pitchFamily="18" charset="0"/>
                          </a:rPr>
                          <m:t>=1,</m:t>
                        </m:r>
                      </m:e>
                    </m:nary>
                  </m:oMath>
                </a14:m>
                <a:endParaRPr lang="en-US" sz="3400" dirty="0" smtClean="0"/>
              </a:p>
              <a:p>
                <a:pPr marL="0" indent="0">
                  <a:buNone/>
                </a:pPr>
                <a:endParaRPr lang="en-US" sz="3400" dirty="0" smtClean="0"/>
              </a:p>
              <a:p>
                <a:pPr marL="0" indent="0">
                  <a:buNone/>
                </a:pPr>
                <a:r>
                  <a:rPr lang="en-US" sz="3400" dirty="0" smtClean="0"/>
                  <a:t>By </a:t>
                </a:r>
                <a:r>
                  <a:rPr lang="en-US" sz="3400" dirty="0"/>
                  <a:t>the change of variables</a:t>
                </a:r>
                <a:r>
                  <a:rPr lang="en-US" sz="3400" dirty="0" smtClean="0"/>
                  <a:t> </a:t>
                </a:r>
                <a:r>
                  <a:rPr lang="en-US" sz="3400" i="1" dirty="0"/>
                  <a:t>x </a:t>
                </a:r>
                <a:r>
                  <a:rPr lang="en-US" sz="3400" dirty="0"/>
                  <a:t>= </a:t>
                </a:r>
                <a:r>
                  <a:rPr lang="en-US" sz="3400" i="1" dirty="0"/>
                  <a:t>ln</a:t>
                </a:r>
                <a:r>
                  <a:rPr lang="en-US" sz="3400" dirty="0"/>
                  <a:t>(</a:t>
                </a:r>
                <a:r>
                  <a:rPr lang="en-US" sz="3400" i="1" dirty="0"/>
                  <a:t>y</a:t>
                </a:r>
                <a:r>
                  <a:rPr lang="en-US" sz="3400" dirty="0"/>
                  <a:t>) and </a:t>
                </a:r>
                <a:r>
                  <a:rPr lang="en-US" sz="3400" i="1" dirty="0"/>
                  <a:t>dx </a:t>
                </a:r>
                <a:r>
                  <a:rPr lang="en-US" sz="3400" dirty="0"/>
                  <a:t>= </a:t>
                </a:r>
                <a:r>
                  <a:rPr lang="en-US" sz="3400" i="1" dirty="0" err="1"/>
                  <a:t>dy</a:t>
                </a:r>
                <a:r>
                  <a:rPr lang="en-US" sz="3400" dirty="0"/>
                  <a:t>/</a:t>
                </a:r>
                <a:r>
                  <a:rPr lang="en-US" sz="3400" i="1" dirty="0"/>
                  <a:t>y</a:t>
                </a:r>
                <a:r>
                  <a:rPr lang="en-US" sz="3400" dirty="0"/>
                  <a:t>, we obtain</a:t>
                </a:r>
                <a:r>
                  <a:rPr lang="en-US" sz="3400" dirty="0" smtClean="0"/>
                  <a:t>:</a:t>
                </a:r>
                <a:r>
                  <a:rPr lang="en-US" sz="3400" dirty="0"/>
                  <a:t> </a:t>
                </a:r>
                <a:r>
                  <a:rPr lang="en-US" sz="3400" dirty="0" smtClean="0"/>
                  <a:t>  </a:t>
                </a:r>
                <a14:m>
                  <m:oMath xmlns:m="http://schemas.openxmlformats.org/officeDocument/2006/math">
                    <m:nary>
                      <m:naryPr>
                        <m:limLoc m:val="undOvr"/>
                        <m:ctrlPr>
                          <a:rPr lang="en-US" sz="3400" i="1">
                            <a:latin typeface="Cambria Math"/>
                          </a:rPr>
                        </m:ctrlPr>
                      </m:naryPr>
                      <m:sub>
                        <m:r>
                          <a:rPr lang="en-US" sz="3400" i="1">
                            <a:latin typeface="Cambria Math" panose="02040503050406030204" pitchFamily="18" charset="0"/>
                          </a:rPr>
                          <m:t>0</m:t>
                        </m:r>
                      </m:sub>
                      <m:sup>
                        <m:r>
                          <a:rPr lang="en-US" sz="3400" i="1">
                            <a:latin typeface="Cambria Math" panose="02040503050406030204" pitchFamily="18" charset="0"/>
                          </a:rPr>
                          <m:t>∞</m:t>
                        </m:r>
                      </m:sup>
                      <m:e>
                        <m:sSup>
                          <m:sSupPr>
                            <m:ctrlPr>
                              <a:rPr lang="en-US" sz="3400" i="1">
                                <a:latin typeface="Cambria Math"/>
                              </a:rPr>
                            </m:ctrlPr>
                          </m:sSupPr>
                          <m:e>
                            <m:f>
                              <m:fPr>
                                <m:ctrlPr>
                                  <a:rPr lang="en-US" sz="3400" i="1">
                                    <a:latin typeface="Cambria Math"/>
                                  </a:rPr>
                                </m:ctrlPr>
                              </m:fPr>
                              <m:num>
                                <m:r>
                                  <a:rPr lang="en-US" sz="3400" i="1">
                                    <a:latin typeface="Cambria Math" panose="02040503050406030204" pitchFamily="18" charset="0"/>
                                  </a:rPr>
                                  <m:t>1</m:t>
                                </m:r>
                              </m:num>
                              <m:den>
                                <m:rad>
                                  <m:radPr>
                                    <m:degHide m:val="on"/>
                                    <m:ctrlPr>
                                      <a:rPr lang="en-US" sz="3400" i="1">
                                        <a:latin typeface="Cambria Math"/>
                                      </a:rPr>
                                    </m:ctrlPr>
                                  </m:radPr>
                                  <m:deg/>
                                  <m:e>
                                    <m:r>
                                      <a:rPr lang="en-US" sz="3400" i="1">
                                        <a:latin typeface="Cambria Math" panose="02040503050406030204" pitchFamily="18" charset="0"/>
                                      </a:rPr>
                                      <m:t>2</m:t>
                                    </m:r>
                                    <m:r>
                                      <a:rPr lang="en-US" sz="3400" i="1">
                                        <a:latin typeface="Cambria Math" panose="02040503050406030204" pitchFamily="18" charset="0"/>
                                      </a:rPr>
                                      <m:t>𝜋</m:t>
                                    </m:r>
                                  </m:e>
                                </m:rad>
                                <m:r>
                                  <a:rPr lang="en-US" sz="3400" i="1">
                                    <a:latin typeface="Cambria Math" panose="02040503050406030204" pitchFamily="18" charset="0"/>
                                  </a:rPr>
                                  <m:t>𝜎</m:t>
                                </m:r>
                                <m:r>
                                  <a:rPr lang="en-US" sz="3400" i="1">
                                    <a:latin typeface="Cambria Math" panose="02040503050406030204" pitchFamily="18" charset="0"/>
                                  </a:rPr>
                                  <m:t>𝑦</m:t>
                                </m:r>
                              </m:den>
                            </m:f>
                            <m:r>
                              <a:rPr lang="en-US" sz="3400" i="1">
                                <a:latin typeface="Cambria Math" panose="02040503050406030204" pitchFamily="18" charset="0"/>
                              </a:rPr>
                              <m:t>𝑒</m:t>
                            </m:r>
                          </m:e>
                          <m:sup>
                            <m:r>
                              <a:rPr lang="en-US" sz="3400" i="1">
                                <a:latin typeface="Cambria Math" panose="02040503050406030204" pitchFamily="18" charset="0"/>
                              </a:rPr>
                              <m:t>−</m:t>
                            </m:r>
                            <m:f>
                              <m:fPr>
                                <m:ctrlPr>
                                  <a:rPr lang="en-US" sz="3400" i="1">
                                    <a:latin typeface="Cambria Math"/>
                                  </a:rPr>
                                </m:ctrlPr>
                              </m:fPr>
                              <m:num>
                                <m:sSup>
                                  <m:sSupPr>
                                    <m:ctrlPr>
                                      <a:rPr lang="en-US" sz="3400" i="1">
                                        <a:latin typeface="Cambria Math"/>
                                      </a:rPr>
                                    </m:ctrlPr>
                                  </m:sSupPr>
                                  <m:e>
                                    <m:r>
                                      <a:rPr lang="en-US" sz="3400" i="1">
                                        <a:latin typeface="Cambria Math" panose="02040503050406030204" pitchFamily="18" charset="0"/>
                                      </a:rPr>
                                      <m:t>(</m:t>
                                    </m:r>
                                    <m:r>
                                      <a:rPr lang="en-US" sz="3400" i="1">
                                        <a:latin typeface="Cambria Math" panose="02040503050406030204" pitchFamily="18" charset="0"/>
                                      </a:rPr>
                                      <m:t>𝑙𝑛𝑦</m:t>
                                    </m:r>
                                    <m:r>
                                      <a:rPr lang="en-US" sz="3400" i="1">
                                        <a:latin typeface="Cambria Math" panose="02040503050406030204" pitchFamily="18" charset="0"/>
                                      </a:rPr>
                                      <m:t>−</m:t>
                                    </m:r>
                                    <m:r>
                                      <a:rPr lang="en-US" sz="3400" i="1">
                                        <a:latin typeface="Cambria Math" panose="02040503050406030204" pitchFamily="18" charset="0"/>
                                      </a:rPr>
                                      <m:t>𝜇</m:t>
                                    </m:r>
                                    <m:r>
                                      <a:rPr lang="en-US" sz="3400" i="1">
                                        <a:latin typeface="Cambria Math" panose="02040503050406030204" pitchFamily="18" charset="0"/>
                                      </a:rPr>
                                      <m:t>)</m:t>
                                    </m:r>
                                  </m:e>
                                  <m:sup>
                                    <m:r>
                                      <a:rPr lang="en-US" sz="3400" i="1">
                                        <a:latin typeface="Cambria Math" panose="02040503050406030204" pitchFamily="18" charset="0"/>
                                      </a:rPr>
                                      <m:t>2</m:t>
                                    </m:r>
                                  </m:sup>
                                </m:sSup>
                              </m:num>
                              <m:den>
                                <m:r>
                                  <a:rPr lang="en-US" sz="3400" i="1">
                                    <a:latin typeface="Cambria Math" panose="02040503050406030204" pitchFamily="18" charset="0"/>
                                  </a:rPr>
                                  <m:t>2</m:t>
                                </m:r>
                                <m:sSup>
                                  <m:sSupPr>
                                    <m:ctrlPr>
                                      <a:rPr lang="en-US" sz="3400" i="1">
                                        <a:latin typeface="Cambria Math"/>
                                      </a:rPr>
                                    </m:ctrlPr>
                                  </m:sSupPr>
                                  <m:e>
                                    <m:r>
                                      <a:rPr lang="en-US" sz="3400" i="1">
                                        <a:latin typeface="Cambria Math" panose="02040503050406030204" pitchFamily="18" charset="0"/>
                                      </a:rPr>
                                      <m:t>𝜎</m:t>
                                    </m:r>
                                  </m:e>
                                  <m:sup>
                                    <m:r>
                                      <a:rPr lang="en-US" sz="3400" i="1">
                                        <a:latin typeface="Cambria Math" panose="02040503050406030204" pitchFamily="18" charset="0"/>
                                      </a:rPr>
                                      <m:t>2</m:t>
                                    </m:r>
                                  </m:sup>
                                </m:sSup>
                              </m:den>
                            </m:f>
                          </m:sup>
                        </m:sSup>
                        <m:r>
                          <a:rPr lang="en-US" sz="3400" i="1">
                            <a:latin typeface="Cambria Math" panose="02040503050406030204" pitchFamily="18" charset="0"/>
                          </a:rPr>
                          <m:t>𝑑𝑦</m:t>
                        </m:r>
                        <m:r>
                          <a:rPr lang="en-US" sz="3400" i="1">
                            <a:latin typeface="Cambria Math" panose="02040503050406030204" pitchFamily="18" charset="0"/>
                          </a:rPr>
                          <m:t>=1.</m:t>
                        </m:r>
                      </m:e>
                    </m:nary>
                  </m:oMath>
                </a14:m>
                <a:endParaRPr lang="en-US" sz="3400" dirty="0"/>
              </a:p>
              <a:p>
                <a:pPr marL="0" indent="0">
                  <a:buNone/>
                </a:pPr>
                <a:r>
                  <a:rPr lang="en-US" sz="3400" dirty="0"/>
                  <a:t> </a:t>
                </a:r>
              </a:p>
              <a:p>
                <a:pPr marL="0" indent="0">
                  <a:buNone/>
                </a:pPr>
                <a:r>
                  <a:rPr lang="en-US" sz="4300" dirty="0"/>
                  <a:t>Thus, the density function for the lognormal random variable is</a:t>
                </a:r>
                <a:r>
                  <a:rPr lang="en-US" sz="4300" dirty="0" smtClean="0"/>
                  <a:t>:</a:t>
                </a:r>
                <a:r>
                  <a:rPr lang="en-US" sz="4300" dirty="0"/>
                  <a:t> </a:t>
                </a:r>
                <a:endParaRPr lang="en-US" sz="4300" dirty="0" smtClean="0"/>
              </a:p>
              <a:p>
                <a:pPr marL="0" indent="0">
                  <a:buNone/>
                </a:pPr>
                <a:r>
                  <a:rPr lang="en-US" sz="4300" dirty="0" smtClean="0"/>
                  <a:t>                   				</a:t>
                </a:r>
                <a14:m>
                  <m:oMath xmlns:m="http://schemas.openxmlformats.org/officeDocument/2006/math">
                    <m:r>
                      <a:rPr lang="en-US" sz="4300" i="1" smtClean="0">
                        <a:latin typeface="Cambria Math" panose="02040503050406030204" pitchFamily="18" charset="0"/>
                      </a:rPr>
                      <m:t>𝑓</m:t>
                    </m:r>
                    <m:d>
                      <m:dPr>
                        <m:ctrlPr>
                          <a:rPr lang="en-US" sz="4300" i="1">
                            <a:latin typeface="Cambria Math"/>
                          </a:rPr>
                        </m:ctrlPr>
                      </m:dPr>
                      <m:e>
                        <m:r>
                          <a:rPr lang="en-US" sz="4300" i="1">
                            <a:latin typeface="Cambria Math" panose="02040503050406030204" pitchFamily="18" charset="0"/>
                          </a:rPr>
                          <m:t>𝑦</m:t>
                        </m:r>
                      </m:e>
                    </m:d>
                    <m:r>
                      <a:rPr lang="en-US" sz="4300" i="1">
                        <a:latin typeface="Cambria Math" panose="02040503050406030204" pitchFamily="18" charset="0"/>
                      </a:rPr>
                      <m:t>=</m:t>
                    </m:r>
                    <m:f>
                      <m:fPr>
                        <m:ctrlPr>
                          <a:rPr lang="en-US" sz="4300" i="1">
                            <a:latin typeface="Cambria Math"/>
                          </a:rPr>
                        </m:ctrlPr>
                      </m:fPr>
                      <m:num>
                        <m:r>
                          <a:rPr lang="en-US" sz="4300" i="1">
                            <a:latin typeface="Cambria Math" panose="02040503050406030204" pitchFamily="18" charset="0"/>
                          </a:rPr>
                          <m:t>1</m:t>
                        </m:r>
                      </m:num>
                      <m:den>
                        <m:rad>
                          <m:radPr>
                            <m:degHide m:val="on"/>
                            <m:ctrlPr>
                              <a:rPr lang="en-US" sz="4300" i="1">
                                <a:latin typeface="Cambria Math"/>
                              </a:rPr>
                            </m:ctrlPr>
                          </m:radPr>
                          <m:deg/>
                          <m:e>
                            <m:r>
                              <a:rPr lang="en-US" sz="4300" i="1">
                                <a:latin typeface="Cambria Math" panose="02040503050406030204" pitchFamily="18" charset="0"/>
                              </a:rPr>
                              <m:t>2</m:t>
                            </m:r>
                            <m:r>
                              <a:rPr lang="en-US" sz="4300" i="1">
                                <a:latin typeface="Cambria Math" panose="02040503050406030204" pitchFamily="18" charset="0"/>
                              </a:rPr>
                              <m:t>𝜋</m:t>
                            </m:r>
                          </m:e>
                        </m:rad>
                        <m:r>
                          <a:rPr lang="en-US" sz="4300" i="1">
                            <a:latin typeface="Cambria Math" panose="02040503050406030204" pitchFamily="18" charset="0"/>
                          </a:rPr>
                          <m:t>𝜎</m:t>
                        </m:r>
                        <m:r>
                          <a:rPr lang="en-US" sz="4300" i="1">
                            <a:latin typeface="Cambria Math" panose="02040503050406030204" pitchFamily="18" charset="0"/>
                          </a:rPr>
                          <m:t>𝑦</m:t>
                        </m:r>
                      </m:den>
                    </m:f>
                    <m:sSup>
                      <m:sSupPr>
                        <m:ctrlPr>
                          <a:rPr lang="en-US" sz="4300" i="1">
                            <a:latin typeface="Cambria Math"/>
                          </a:rPr>
                        </m:ctrlPr>
                      </m:sSupPr>
                      <m:e>
                        <m:r>
                          <a:rPr lang="en-US" sz="4300" i="1">
                            <a:latin typeface="Cambria Math" panose="02040503050406030204" pitchFamily="18" charset="0"/>
                          </a:rPr>
                          <m:t>𝑒</m:t>
                        </m:r>
                      </m:e>
                      <m:sup>
                        <m:r>
                          <a:rPr lang="en-US" sz="4300" i="1">
                            <a:latin typeface="Cambria Math" panose="02040503050406030204" pitchFamily="18" charset="0"/>
                          </a:rPr>
                          <m:t>−</m:t>
                        </m:r>
                        <m:f>
                          <m:fPr>
                            <m:ctrlPr>
                              <a:rPr lang="en-US" sz="4300" i="1">
                                <a:latin typeface="Cambria Math"/>
                              </a:rPr>
                            </m:ctrlPr>
                          </m:fPr>
                          <m:num>
                            <m:sSup>
                              <m:sSupPr>
                                <m:ctrlPr>
                                  <a:rPr lang="en-US" sz="4300" i="1">
                                    <a:latin typeface="Cambria Math"/>
                                  </a:rPr>
                                </m:ctrlPr>
                              </m:sSupPr>
                              <m:e>
                                <m:r>
                                  <a:rPr lang="en-US" sz="4300" i="1">
                                    <a:latin typeface="Cambria Math" panose="02040503050406030204" pitchFamily="18" charset="0"/>
                                  </a:rPr>
                                  <m:t>(</m:t>
                                </m:r>
                                <m:r>
                                  <a:rPr lang="en-US" sz="4300" i="1">
                                    <a:latin typeface="Cambria Math" panose="02040503050406030204" pitchFamily="18" charset="0"/>
                                  </a:rPr>
                                  <m:t>𝑙𝑛𝑦</m:t>
                                </m:r>
                                <m:r>
                                  <a:rPr lang="en-US" sz="4300" i="1">
                                    <a:latin typeface="Cambria Math" panose="02040503050406030204" pitchFamily="18" charset="0"/>
                                  </a:rPr>
                                  <m:t>−</m:t>
                                </m:r>
                                <m:r>
                                  <a:rPr lang="en-US" sz="4300" i="1">
                                    <a:latin typeface="Cambria Math" panose="02040503050406030204" pitchFamily="18" charset="0"/>
                                  </a:rPr>
                                  <m:t>𝜇</m:t>
                                </m:r>
                                <m:r>
                                  <a:rPr lang="en-US" sz="4300" i="1">
                                    <a:latin typeface="Cambria Math" panose="02040503050406030204" pitchFamily="18" charset="0"/>
                                  </a:rPr>
                                  <m:t>)</m:t>
                                </m:r>
                              </m:e>
                              <m:sup>
                                <m:r>
                                  <a:rPr lang="en-US" sz="4300" i="1">
                                    <a:latin typeface="Cambria Math" panose="02040503050406030204" pitchFamily="18" charset="0"/>
                                  </a:rPr>
                                  <m:t>2</m:t>
                                </m:r>
                              </m:sup>
                            </m:sSup>
                          </m:num>
                          <m:den>
                            <m:r>
                              <a:rPr lang="en-US" sz="4300" i="1">
                                <a:latin typeface="Cambria Math" panose="02040503050406030204" pitchFamily="18" charset="0"/>
                              </a:rPr>
                              <m:t>2</m:t>
                            </m:r>
                            <m:sSup>
                              <m:sSupPr>
                                <m:ctrlPr>
                                  <a:rPr lang="en-US" sz="4300" i="1">
                                    <a:latin typeface="Cambria Math"/>
                                  </a:rPr>
                                </m:ctrlPr>
                              </m:sSupPr>
                              <m:e>
                                <m:r>
                                  <a:rPr lang="en-US" sz="4300" i="1">
                                    <a:latin typeface="Cambria Math" panose="02040503050406030204" pitchFamily="18" charset="0"/>
                                  </a:rPr>
                                  <m:t>𝜎</m:t>
                                </m:r>
                              </m:e>
                              <m:sup>
                                <m:r>
                                  <a:rPr lang="en-US" sz="4300" i="1">
                                    <a:latin typeface="Cambria Math" panose="02040503050406030204" pitchFamily="18" charset="0"/>
                                  </a:rPr>
                                  <m:t>2</m:t>
                                </m:r>
                              </m:sup>
                            </m:sSup>
                          </m:den>
                        </m:f>
                      </m:sup>
                    </m:sSup>
                    <m:r>
                      <a:rPr lang="en-US" sz="4300" b="0" i="0" smtClean="0">
                        <a:latin typeface="Cambria Math" panose="02040503050406030204" pitchFamily="18" charset="0"/>
                      </a:rPr>
                      <m:t> </m:t>
                    </m:r>
                  </m:oMath>
                </a14:m>
                <a:r>
                  <a:rPr lang="en-US" sz="4300" dirty="0" smtClean="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76210"/>
                <a:ext cx="11338560" cy="4572000"/>
              </a:xfrm>
              <a:blipFill rotWithShape="0">
                <a:blip r:embed="rId2" cstate="print"/>
                <a:stretch>
                  <a:fillRect l="-1022" t="-3067"/>
                </a:stretch>
              </a:blipFill>
            </p:spPr>
            <p:txBody>
              <a:bodyPr/>
              <a:lstStyle/>
              <a:p>
                <a:r>
                  <a:rPr lang="en-US">
                    <a:noFill/>
                  </a:rPr>
                  <a:t> </a:t>
                </a:r>
              </a:p>
            </p:txBody>
          </p:sp>
        </mc:Fallback>
      </mc:AlternateContent>
    </p:spTree>
    <p:extLst>
      <p:ext uri="{BB962C8B-B14F-4D97-AF65-F5344CB8AC3E}">
        <p14:creationId xmlns:p14="http://schemas.microsoft.com/office/powerpoint/2010/main" val="2255712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b="1" dirty="0"/>
              <a:t>The Expected Value of the Lognormal </a:t>
            </a:r>
            <a:r>
              <a:rPr lang="en-US" b="1" dirty="0" smtClean="0"/>
              <a:t>Distribution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79200" cy="4765598"/>
              </a:xfrm>
            </p:spPr>
            <p:txBody>
              <a:bodyPr>
                <a:normAutofit fontScale="62500" lnSpcReduction="20000"/>
              </a:bodyPr>
              <a:lstStyle/>
              <a:p>
                <a:pPr marL="0" indent="0">
                  <a:buNone/>
                </a:pPr>
                <a:r>
                  <a:rPr lang="en-US" i="1" dirty="0" smtClean="0"/>
                  <a:t>Let X</a:t>
                </a:r>
                <a:r>
                  <a:rPr lang="en-US" dirty="0" smtClean="0"/>
                  <a:t> </a:t>
                </a:r>
                <a:r>
                  <a:rPr lang="en-US" dirty="0"/>
                  <a:t>has a normal distribution with mean </a:t>
                </a:r>
                <a:r>
                  <a:rPr lang="en-US" i="1" dirty="0"/>
                  <a:t>μ</a:t>
                </a:r>
                <a:r>
                  <a:rPr lang="en-US" dirty="0"/>
                  <a:t> and variance </a:t>
                </a:r>
                <a:r>
                  <a:rPr lang="en-US" i="1" dirty="0"/>
                  <a:t>σ</a:t>
                </a:r>
                <a:r>
                  <a:rPr lang="en-US" baseline="30000" dirty="0"/>
                  <a:t>2</a:t>
                </a:r>
                <a:r>
                  <a:rPr lang="en-US" dirty="0"/>
                  <a:t>, we can express </a:t>
                </a:r>
                <a:r>
                  <a:rPr lang="en-US" i="1" dirty="0"/>
                  <a:t>X</a:t>
                </a:r>
                <a:r>
                  <a:rPr lang="en-US" dirty="0"/>
                  <a:t> as </a:t>
                </a:r>
                <a:r>
                  <a:rPr lang="en-US" i="1" dirty="0"/>
                  <a:t>X </a:t>
                </a:r>
                <a:r>
                  <a:rPr lang="en-US" dirty="0"/>
                  <a:t>= </a:t>
                </a:r>
                <a:r>
                  <a:rPr lang="en-US" i="1" dirty="0"/>
                  <a:t>μ</a:t>
                </a:r>
                <a:r>
                  <a:rPr lang="en-US" dirty="0"/>
                  <a:t> + </a:t>
                </a:r>
                <a:r>
                  <a:rPr lang="en-US" i="1" dirty="0" err="1"/>
                  <a:t>σZ</a:t>
                </a:r>
                <a:r>
                  <a:rPr lang="en-US" dirty="0"/>
                  <a:t> where </a:t>
                </a:r>
                <a:r>
                  <a:rPr lang="en-US" i="1" dirty="0"/>
                  <a:t>Z</a:t>
                </a:r>
                <a:r>
                  <a:rPr lang="en-US" dirty="0"/>
                  <a:t> has a standard normal distribution. Thus</a:t>
                </a:r>
                <a:r>
                  <a:rPr lang="en-US" dirty="0" smtClean="0"/>
                  <a:t>:</a:t>
                </a: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𝑋</m:t>
                              </m:r>
                            </m:sup>
                          </m:sSup>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ad>
                            <m:radPr>
                              <m:degHide m:val="on"/>
                              <m:ctrlPr>
                                <a:rPr lang="en-US" i="1">
                                  <a:latin typeface="Cambria Math"/>
                                </a:rPr>
                              </m:ctrlPr>
                            </m:radPr>
                            <m:deg/>
                            <m:e>
                              <m:r>
                                <a:rPr lang="en-US" i="1">
                                  <a:latin typeface="Cambria Math" panose="02040503050406030204" pitchFamily="18" charset="0"/>
                                </a:rPr>
                                <m:t>2</m:t>
                              </m:r>
                              <m:r>
                                <a:rPr lang="en-US" i="1">
                                  <a:latin typeface="Cambria Math" panose="02040503050406030204" pitchFamily="18" charset="0"/>
                                </a:rPr>
                                <m:t>𝜋</m:t>
                              </m:r>
                            </m:e>
                          </m:rad>
                        </m:den>
                      </m:f>
                      <m:nary>
                        <m:naryPr>
                          <m:limLoc m:val="undOvr"/>
                          <m:ctrlPr>
                            <a:rPr lang="en-US" i="1">
                              <a:latin typeface="Cambria Math"/>
                            </a:rPr>
                          </m:ctrlPr>
                        </m:naryPr>
                        <m:sub>
                          <m:r>
                            <a:rPr lang="en-US" i="1">
                              <a:latin typeface="Cambria Math" panose="02040503050406030204" pitchFamily="18" charset="0"/>
                            </a:rPr>
                            <m:t>−∞</m:t>
                          </m:r>
                        </m:sub>
                        <m:sup>
                          <m:r>
                            <a:rPr lang="en-US" i="1">
                              <a:latin typeface="Cambria Math" panose="02040503050406030204" pitchFamily="18" charset="0"/>
                            </a:rPr>
                            <m:t>∞</m:t>
                          </m:r>
                        </m:sup>
                        <m:e>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𝑧</m:t>
                              </m:r>
                            </m:sup>
                          </m:sSup>
                        </m:e>
                      </m:nary>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𝑧</m:t>
                              </m:r>
                            </m:e>
                            <m:sup>
                              <m:r>
                                <a:rPr lang="en-US" i="1">
                                  <a:latin typeface="Cambria Math" panose="02040503050406030204" pitchFamily="18" charset="0"/>
                                </a:rPr>
                                <m:t>2</m:t>
                              </m:r>
                            </m:sup>
                          </m:sSup>
                        </m:sup>
                      </m:sSup>
                      <m:r>
                        <a:rPr lang="en-US" i="1">
                          <a:latin typeface="Cambria Math" panose="02040503050406030204" pitchFamily="18" charset="0"/>
                        </a:rPr>
                        <m:t>𝑑𝑧</m:t>
                      </m:r>
                      <m:r>
                        <a:rPr lang="en-US" i="1">
                          <a:latin typeface="Cambria Math" panose="02040503050406030204" pitchFamily="18" charset="0"/>
                        </a:rPr>
                        <m:t>.</m:t>
                      </m:r>
                    </m:oMath>
                  </m:oMathPara>
                </a14:m>
                <a:endParaRPr lang="en-US" dirty="0"/>
              </a:p>
              <a:p>
                <a:pPr marL="0" indent="0">
                  <a:buNone/>
                </a:pPr>
                <a:endParaRPr lang="en-US" dirty="0"/>
              </a:p>
              <a:p>
                <a:pPr marL="0" indent="0">
                  <a:buNone/>
                </a:pPr>
                <a:r>
                  <a:rPr lang="en-US" dirty="0"/>
                  <a:t>We complete the square in the exponents: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𝜎</m:t>
                      </m:r>
                      <m:r>
                        <a:rPr lang="en-US" i="1">
                          <a:latin typeface="Cambria Math" panose="02040503050406030204" pitchFamily="18" charset="0"/>
                        </a:rPr>
                        <m:t>𝑧</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𝑧</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oMath>
                  </m:oMathPara>
                </a14:m>
                <a:endParaRPr lang="en-US" dirty="0" smtClean="0"/>
              </a:p>
              <a:p>
                <a:pPr marL="0" indent="0">
                  <a:buNone/>
                </a:pPr>
                <a:endParaRPr lang="en-US" dirty="0"/>
              </a:p>
              <a:p>
                <a:pPr marL="0" indent="0">
                  <a:buNone/>
                </a:pPr>
                <a:r>
                  <a:rPr lang="en-US" dirty="0"/>
                  <a:t> </a:t>
                </a:r>
                <a:r>
                  <a:rPr lang="en-US" dirty="0" smtClean="0"/>
                  <a:t>and </a:t>
                </a:r>
                <a:r>
                  <a:rPr lang="en-US" dirty="0"/>
                  <a:t>make the change of variables </a:t>
                </a:r>
                <a:r>
                  <a:rPr lang="en-US" i="1" dirty="0"/>
                  <a:t>u </a:t>
                </a:r>
                <a:r>
                  <a:rPr lang="en-US" dirty="0"/>
                  <a:t>= </a:t>
                </a:r>
                <a:r>
                  <a:rPr lang="en-US" i="1" dirty="0"/>
                  <a:t>z</a:t>
                </a:r>
                <a:r>
                  <a:rPr lang="en-US" dirty="0"/>
                  <a:t> – σ in the integral, we then obtain: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𝐸</m:t>
                      </m:r>
                      <m:d>
                        <m:dPr>
                          <m:begChr m:val="["/>
                          <m:endChr m:val="]"/>
                          <m:ctrlPr>
                            <a:rPr lang="en-US" sz="3600" i="1">
                              <a:latin typeface="Cambria Math"/>
                            </a:rPr>
                          </m:ctrlPr>
                        </m:dPr>
                        <m:e>
                          <m:sSup>
                            <m:sSupPr>
                              <m:ctrlPr>
                                <a:rPr lang="en-US" sz="3600" i="1">
                                  <a:latin typeface="Cambria Math"/>
                                </a:rPr>
                              </m:ctrlPr>
                            </m:sSupPr>
                            <m:e>
                              <m:r>
                                <a:rPr lang="en-US" sz="3600" i="1">
                                  <a:latin typeface="Cambria Math" panose="02040503050406030204" pitchFamily="18" charset="0"/>
                                </a:rPr>
                                <m:t>𝑒</m:t>
                              </m:r>
                            </m:e>
                            <m:sup>
                              <m:r>
                                <a:rPr lang="en-US" sz="3600" i="1">
                                  <a:latin typeface="Cambria Math" panose="02040503050406030204" pitchFamily="18" charset="0"/>
                                </a:rPr>
                                <m:t>𝑋</m:t>
                              </m:r>
                            </m:sup>
                          </m:sSup>
                        </m:e>
                      </m:d>
                      <m:r>
                        <a:rPr lang="en-US" sz="3600" i="1">
                          <a:latin typeface="Cambria Math" panose="02040503050406030204" pitchFamily="18" charset="0"/>
                        </a:rPr>
                        <m:t>=</m:t>
                      </m:r>
                      <m:sSup>
                        <m:sSupPr>
                          <m:ctrlPr>
                            <a:rPr lang="en-US" sz="3600" i="1">
                              <a:latin typeface="Cambria Math"/>
                            </a:rPr>
                          </m:ctrlPr>
                        </m:sSupPr>
                        <m:e>
                          <m:r>
                            <a:rPr lang="en-US" sz="3600" i="1">
                              <a:latin typeface="Cambria Math" panose="02040503050406030204" pitchFamily="18" charset="0"/>
                            </a:rPr>
                            <m:t>𝑒</m:t>
                          </m:r>
                        </m:e>
                        <m:sup>
                          <m:r>
                            <a:rPr lang="en-US" sz="3600" i="1">
                              <a:latin typeface="Cambria Math" panose="02040503050406030204" pitchFamily="18" charset="0"/>
                            </a:rPr>
                            <m:t>𝜇</m:t>
                          </m:r>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sSup>
                            <m:sSupPr>
                              <m:ctrlPr>
                                <a:rPr lang="en-US" sz="3600" i="1">
                                  <a:latin typeface="Cambria Math"/>
                                </a:rPr>
                              </m:ctrlPr>
                            </m:sSupPr>
                            <m:e>
                              <m:r>
                                <a:rPr lang="en-US" sz="3600" i="1">
                                  <a:latin typeface="Cambria Math" panose="02040503050406030204" pitchFamily="18" charset="0"/>
                                </a:rPr>
                                <m:t>𝜎</m:t>
                              </m:r>
                            </m:e>
                            <m:sup>
                              <m:r>
                                <a:rPr lang="en-US" sz="3600" i="1">
                                  <a:latin typeface="Cambria Math" panose="02040503050406030204" pitchFamily="18" charset="0"/>
                                </a:rPr>
                                <m:t>2</m:t>
                              </m:r>
                            </m:sup>
                          </m:sSup>
                        </m:sup>
                      </m:sSup>
                      <m:f>
                        <m:fPr>
                          <m:ctrlPr>
                            <a:rPr lang="en-US" sz="3600" i="1">
                              <a:latin typeface="Cambria Math"/>
                            </a:rPr>
                          </m:ctrlPr>
                        </m:fPr>
                        <m:num>
                          <m:r>
                            <a:rPr lang="en-US" sz="3600" i="1">
                              <a:latin typeface="Cambria Math" panose="02040503050406030204" pitchFamily="18" charset="0"/>
                            </a:rPr>
                            <m:t>1</m:t>
                          </m:r>
                        </m:num>
                        <m:den>
                          <m:rad>
                            <m:radPr>
                              <m:degHide m:val="on"/>
                              <m:ctrlPr>
                                <a:rPr lang="en-US" sz="3600" i="1">
                                  <a:latin typeface="Cambria Math"/>
                                </a:rPr>
                              </m:ctrlPr>
                            </m:radPr>
                            <m:deg/>
                            <m:e>
                              <m:r>
                                <a:rPr lang="en-US" sz="3600" i="1">
                                  <a:latin typeface="Cambria Math" panose="02040503050406030204" pitchFamily="18" charset="0"/>
                                </a:rPr>
                                <m:t>2</m:t>
                              </m:r>
                              <m:r>
                                <a:rPr lang="en-US" sz="3600" i="1">
                                  <a:latin typeface="Cambria Math" panose="02040503050406030204" pitchFamily="18" charset="0"/>
                                </a:rPr>
                                <m:t>𝜋</m:t>
                              </m:r>
                            </m:e>
                          </m:rad>
                        </m:den>
                      </m:f>
                      <m:nary>
                        <m:naryPr>
                          <m:limLoc m:val="undOvr"/>
                          <m:ctrlPr>
                            <a:rPr lang="en-US" sz="3600" i="1">
                              <a:latin typeface="Cambria Math"/>
                            </a:rPr>
                          </m:ctrlPr>
                        </m:naryPr>
                        <m:sub>
                          <m:r>
                            <a:rPr lang="en-US" sz="3600" i="1">
                              <a:latin typeface="Cambria Math" panose="02040503050406030204" pitchFamily="18" charset="0"/>
                            </a:rPr>
                            <m:t>−∞</m:t>
                          </m:r>
                        </m:sub>
                        <m:sup>
                          <m:r>
                            <a:rPr lang="en-US" sz="3600" i="1">
                              <a:latin typeface="Cambria Math" panose="02040503050406030204" pitchFamily="18" charset="0"/>
                            </a:rPr>
                            <m:t>∞</m:t>
                          </m:r>
                        </m:sup>
                        <m:e>
                          <m:sSup>
                            <m:sSupPr>
                              <m:ctrlPr>
                                <a:rPr lang="en-US" sz="3600" i="1">
                                  <a:latin typeface="Cambria Math"/>
                                </a:rPr>
                              </m:ctrlPr>
                            </m:sSupPr>
                            <m:e>
                              <m:r>
                                <a:rPr lang="en-US" sz="3600" i="1">
                                  <a:latin typeface="Cambria Math" panose="02040503050406030204" pitchFamily="18" charset="0"/>
                                </a:rPr>
                                <m:t>𝑒</m:t>
                              </m:r>
                            </m:e>
                            <m:sup>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sSup>
                                <m:sSupPr>
                                  <m:ctrlPr>
                                    <a:rPr lang="en-US" sz="3600" i="1">
                                      <a:latin typeface="Cambria Math"/>
                                    </a:rPr>
                                  </m:ctrlPr>
                                </m:sSupPr>
                                <m:e>
                                  <m:r>
                                    <a:rPr lang="en-US" sz="3600" i="1">
                                      <a:latin typeface="Cambria Math" panose="02040503050406030204" pitchFamily="18" charset="0"/>
                                    </a:rPr>
                                    <m:t>𝑢</m:t>
                                  </m:r>
                                </m:e>
                                <m:sup>
                                  <m:r>
                                    <a:rPr lang="en-US" sz="3600" i="1">
                                      <a:latin typeface="Cambria Math" panose="02040503050406030204" pitchFamily="18" charset="0"/>
                                    </a:rPr>
                                    <m:t>2</m:t>
                                  </m:r>
                                </m:sup>
                              </m:sSup>
                            </m:sup>
                          </m:sSup>
                          <m:r>
                            <a:rPr lang="en-US" sz="3600" i="1">
                              <a:latin typeface="Cambria Math" panose="02040503050406030204" pitchFamily="18" charset="0"/>
                            </a:rPr>
                            <m:t>𝑑𝑢</m:t>
                          </m:r>
                          <m:r>
                            <a:rPr lang="en-US" sz="3600" i="1">
                              <a:latin typeface="Cambria Math" panose="02040503050406030204" pitchFamily="18" charset="0"/>
                            </a:rPr>
                            <m:t>=</m:t>
                          </m:r>
                          <m:sSup>
                            <m:sSupPr>
                              <m:ctrlPr>
                                <a:rPr lang="en-US" sz="3600" i="1">
                                  <a:latin typeface="Cambria Math"/>
                                </a:rPr>
                              </m:ctrlPr>
                            </m:sSupPr>
                            <m:e>
                              <m:r>
                                <a:rPr lang="en-US" sz="3600" i="1">
                                  <a:latin typeface="Cambria Math" panose="02040503050406030204" pitchFamily="18" charset="0"/>
                                </a:rPr>
                                <m:t>𝑒</m:t>
                              </m:r>
                            </m:e>
                            <m:sup>
                              <m:r>
                                <a:rPr lang="en-US" sz="3600" i="1">
                                  <a:latin typeface="Cambria Math" panose="02040503050406030204" pitchFamily="18" charset="0"/>
                                </a:rPr>
                                <m:t>𝜇</m:t>
                              </m:r>
                              <m:r>
                                <a:rPr lang="en-US" sz="3600" i="1">
                                  <a:latin typeface="Cambria Math" panose="02040503050406030204" pitchFamily="18" charset="0"/>
                                </a:rPr>
                                <m:t>+</m:t>
                              </m:r>
                              <m:f>
                                <m:fPr>
                                  <m:ctrlPr>
                                    <a:rPr lang="en-US" sz="3600" i="1">
                                      <a:latin typeface="Cambria Math"/>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sSup>
                                <m:sSupPr>
                                  <m:ctrlPr>
                                    <a:rPr lang="en-US" sz="3600" i="1">
                                      <a:latin typeface="Cambria Math"/>
                                    </a:rPr>
                                  </m:ctrlPr>
                                </m:sSupPr>
                                <m:e>
                                  <m:r>
                                    <a:rPr lang="en-US" sz="3600" i="1">
                                      <a:latin typeface="Cambria Math" panose="02040503050406030204" pitchFamily="18" charset="0"/>
                                    </a:rPr>
                                    <m:t>𝜎</m:t>
                                  </m:r>
                                </m:e>
                                <m:sup>
                                  <m:r>
                                    <a:rPr lang="en-US" sz="3600" i="1">
                                      <a:latin typeface="Cambria Math" panose="02040503050406030204" pitchFamily="18" charset="0"/>
                                    </a:rPr>
                                    <m:t>2</m:t>
                                  </m:r>
                                </m:sup>
                              </m:sSup>
                            </m:sup>
                          </m:sSup>
                          <m:r>
                            <a:rPr lang="en-US" sz="3600" i="1">
                              <a:latin typeface="Cambria Math" panose="02040503050406030204" pitchFamily="18" charset="0"/>
                            </a:rPr>
                            <m:t>.</m:t>
                          </m:r>
                        </m:e>
                      </m:nary>
                    </m:oMath>
                  </m:oMathPara>
                </a14:m>
                <a:endParaRPr lang="en-US" sz="3600" dirty="0"/>
              </a:p>
              <a:p>
                <a:pPr marL="274320" lvl="1"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765598"/>
              </a:xfrm>
              <a:blipFill rotWithShape="0">
                <a:blip r:embed="rId2" cstate="print"/>
                <a:stretch>
                  <a:fillRect l="-321" t="-1407"/>
                </a:stretch>
              </a:blipFill>
            </p:spPr>
            <p:txBody>
              <a:bodyPr/>
              <a:lstStyle/>
              <a:p>
                <a:r>
                  <a:rPr lang="en-US">
                    <a:noFill/>
                  </a:rPr>
                  <a:t> </a:t>
                </a:r>
              </a:p>
            </p:txBody>
          </p:sp>
        </mc:Fallback>
      </mc:AlternateContent>
    </p:spTree>
    <p:extLst>
      <p:ext uri="{BB962C8B-B14F-4D97-AF65-F5344CB8AC3E}">
        <p14:creationId xmlns:p14="http://schemas.microsoft.com/office/powerpoint/2010/main" val="3885137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Risky Securities </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86041"/>
                <a:ext cx="11379200" cy="4775430"/>
              </a:xfrm>
            </p:spPr>
            <p:txBody>
              <a:bodyPr>
                <a:normAutofit fontScale="85000" lnSpcReduction="20000"/>
              </a:bodyPr>
              <a:lstStyle/>
              <a:p>
                <a:pPr marL="0" indent="0">
                  <a:buNone/>
                </a:pPr>
                <a:r>
                  <a:rPr lang="en-US" dirty="0" smtClean="0"/>
                  <a:t>Suppose that the returns on a security are </a:t>
                </a:r>
                <a:r>
                  <a:rPr lang="en-US" dirty="0" err="1"/>
                  <a:t>lognormally</a:t>
                </a:r>
                <a:r>
                  <a:rPr lang="en-US" dirty="0"/>
                  <a:t> distributed with parameters </a:t>
                </a:r>
                <a:r>
                  <a:rPr lang="en-US" i="1" dirty="0"/>
                  <a:t>μ </a:t>
                </a:r>
                <a:r>
                  <a:rPr lang="en-US" dirty="0"/>
                  <a:t>= .08 and </a:t>
                </a:r>
                <a:r>
                  <a:rPr lang="en-US" i="1" dirty="0"/>
                  <a:t>σ </a:t>
                </a:r>
                <a:r>
                  <a:rPr lang="en-US" dirty="0"/>
                  <a:t>= .05. This means that the distribution of price-relatives </a:t>
                </a:r>
                <a:r>
                  <a:rPr lang="en-US" i="1" dirty="0"/>
                  <a:t>S</a:t>
                </a:r>
                <a:r>
                  <a:rPr lang="en-US" baseline="-25000" dirty="0"/>
                  <a:t>t</a:t>
                </a:r>
                <a:r>
                  <a:rPr lang="en-US" dirty="0"/>
                  <a:t>/</a:t>
                </a:r>
                <a:r>
                  <a:rPr lang="en-US" i="1" dirty="0"/>
                  <a:t>S</a:t>
                </a:r>
                <a:r>
                  <a:rPr lang="en-US" baseline="-25000" dirty="0"/>
                  <a:t>t-1</a:t>
                </a:r>
                <a:r>
                  <a:rPr lang="en-US" dirty="0"/>
                  <a:t> </a:t>
                </a:r>
                <a:r>
                  <a:rPr lang="en-US" dirty="0" smtClean="0"/>
                  <a:t>is </a:t>
                </a:r>
                <a:r>
                  <a:rPr lang="en-US" dirty="0"/>
                  <a:t>lognormal with the given parameters </a:t>
                </a:r>
                <a:r>
                  <a:rPr lang="en-US" i="1" dirty="0"/>
                  <a:t>μ </a:t>
                </a:r>
                <a:r>
                  <a:rPr lang="en-US" dirty="0"/>
                  <a:t>= .08 and </a:t>
                </a:r>
                <a:r>
                  <a:rPr lang="en-US" i="1" dirty="0"/>
                  <a:t>σ </a:t>
                </a:r>
                <a:r>
                  <a:rPr lang="en-US" dirty="0"/>
                  <a:t>= .05. The logs of the price-relatives are distributed normally. If the value of the security was $100 at time 0, we will find the probability that its value after one year lies between $95 and $120</a:t>
                </a:r>
                <a:r>
                  <a:rPr lang="en-US" dirty="0" smtClean="0"/>
                  <a:t>.</a:t>
                </a:r>
              </a:p>
              <a:p>
                <a:pPr marL="0" indent="0">
                  <a:buNone/>
                </a:pPr>
                <a:endParaRPr lang="en-US" dirty="0"/>
              </a:p>
              <a:p>
                <a:pPr marL="0" indent="0">
                  <a:buNone/>
                </a:pPr>
                <a:r>
                  <a:rPr lang="en-US" dirty="0" smtClean="0"/>
                  <a:t>Solution:  First</a:t>
                </a:r>
                <a:r>
                  <a:rPr lang="en-US" dirty="0"/>
                  <a:t>, let </a:t>
                </a:r>
                <a:r>
                  <a:rPr lang="en-US" i="1" dirty="0"/>
                  <a:t>S</a:t>
                </a:r>
                <a:r>
                  <a:rPr lang="en-US" baseline="-25000" dirty="0"/>
                  <a:t>1</a:t>
                </a:r>
                <a:r>
                  <a:rPr lang="en-US" dirty="0"/>
                  <a:t> refer to the security's value after one year. Given that </a:t>
                </a:r>
                <a:r>
                  <a:rPr lang="en-US" i="1" dirty="0"/>
                  <a:t>ln</a:t>
                </a:r>
                <a:r>
                  <a:rPr lang="en-US" dirty="0"/>
                  <a:t>(</a:t>
                </a:r>
                <a:r>
                  <a:rPr lang="en-US" i="1" dirty="0"/>
                  <a:t>S</a:t>
                </a:r>
                <a:r>
                  <a:rPr lang="en-US" baseline="-25000" dirty="0"/>
                  <a:t>1</a:t>
                </a:r>
                <a:r>
                  <a:rPr lang="en-US" dirty="0"/>
                  <a:t>/100) = .08+.05</a:t>
                </a:r>
                <a:r>
                  <a:rPr lang="en-US" i="1" dirty="0"/>
                  <a:t>Z</a:t>
                </a:r>
                <a:r>
                  <a:rPr lang="en-US" dirty="0"/>
                  <a:t>,we wish to determine P(95 &lt;  </a:t>
                </a:r>
                <a:r>
                  <a:rPr lang="en-US" i="1" dirty="0"/>
                  <a:t>S</a:t>
                </a:r>
                <a:r>
                  <a:rPr lang="en-US" baseline="-25000" dirty="0"/>
                  <a:t>1</a:t>
                </a:r>
                <a:r>
                  <a:rPr lang="en-US" i="1" dirty="0"/>
                  <a:t> </a:t>
                </a:r>
                <a:r>
                  <a:rPr lang="en-US" dirty="0"/>
                  <a:t>&lt; 120):</a:t>
                </a:r>
              </a:p>
              <a:p>
                <a:pPr marL="0" indent="0">
                  <a:buNone/>
                </a:pPr>
                <a:endParaRPr lang="en-US" dirty="0">
                  <a:solidFill>
                    <a:srgbClr val="92D050"/>
                  </a:solidFill>
                </a:endParaRPr>
              </a:p>
              <a:p>
                <a:pPr marL="0" indent="0">
                  <a:buNone/>
                </a:pPr>
                <a14:m>
                  <m:oMath xmlns:m="http://schemas.openxmlformats.org/officeDocument/2006/math">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95&lt;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&lt;120</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.95&lt;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1</m:t>
                                </m:r>
                              </m:sub>
                            </m:sSub>
                          </m:num>
                          <m:den>
                            <m:r>
                              <a:rPr lang="en-US" i="1">
                                <a:latin typeface="Cambria Math" panose="02040503050406030204" pitchFamily="18" charset="0"/>
                              </a:rPr>
                              <m:t>100</m:t>
                            </m:r>
                          </m:den>
                        </m:f>
                        <m:r>
                          <a:rPr lang="en-US" i="1">
                            <a:latin typeface="Cambria Math" panose="02040503050406030204" pitchFamily="18" charset="0"/>
                          </a:rPr>
                          <m:t>&lt;1.2</m:t>
                        </m:r>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a:rPr>
                        </m:ctrlPr>
                      </m:dPr>
                      <m:e>
                        <m:r>
                          <a:rPr lang="en-US" i="1">
                            <a:latin typeface="Cambria Math" panose="02040503050406030204" pitchFamily="18" charset="0"/>
                          </a:rPr>
                          <m:t>.95</m:t>
                        </m:r>
                      </m:e>
                    </m:d>
                    <m:r>
                      <a:rPr lang="en-US" i="1">
                        <a:latin typeface="Cambria Math" panose="02040503050406030204" pitchFamily="18" charset="0"/>
                      </a:rPr>
                      <m:t>&lt;</m:t>
                    </m:r>
                    <m:func>
                      <m:funcPr>
                        <m:ctrlPr>
                          <a:rPr lang="en-US" i="1">
                            <a:latin typeface="Cambria Math"/>
                          </a:rPr>
                        </m:ctrlPr>
                      </m:funcPr>
                      <m:fName>
                        <m:r>
                          <a:rPr lang="en-US" i="1">
                            <a:latin typeface="Cambria Math" panose="02040503050406030204" pitchFamily="18" charset="0"/>
                          </a:rPr>
                          <m:t>𝑙𝑛</m:t>
                        </m:r>
                      </m:fName>
                      <m:e>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1</m:t>
                                    </m:r>
                                  </m:sub>
                                </m:sSub>
                              </m:num>
                              <m:den>
                                <m:r>
                                  <a:rPr lang="en-US" i="1">
                                    <a:latin typeface="Cambria Math" panose="02040503050406030204" pitchFamily="18" charset="0"/>
                                  </a:rPr>
                                  <m:t>100</m:t>
                                </m:r>
                              </m:den>
                            </m:f>
                          </m:e>
                        </m:d>
                      </m:e>
                    </m:func>
                    <m:r>
                      <a:rPr lang="en-US" i="1">
                        <a:latin typeface="Cambria Math" panose="02040503050406030204" pitchFamily="18" charset="0"/>
                      </a:rPr>
                      <m:t>&lt;</m:t>
                    </m:r>
                    <m:r>
                      <a:rPr lang="en-US" i="1">
                        <a:latin typeface="Cambria Math" panose="02040503050406030204" pitchFamily="18" charset="0"/>
                      </a:rPr>
                      <m:t>𝑙𝑛</m:t>
                    </m:r>
                    <m:d>
                      <m:dPr>
                        <m:ctrlPr>
                          <a:rPr lang="en-US" i="1">
                            <a:latin typeface="Cambria Math"/>
                          </a:rPr>
                        </m:ctrlPr>
                      </m:dPr>
                      <m:e>
                        <m:r>
                          <a:rPr lang="en-US" i="1">
                            <a:latin typeface="Cambria Math" panose="02040503050406030204" pitchFamily="18" charset="0"/>
                          </a:rPr>
                          <m:t>1.20</m:t>
                        </m:r>
                      </m:e>
                    </m:d>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−.05129&lt;.08+.05</m:t>
                          </m:r>
                          <m:r>
                            <a:rPr lang="en-US" i="1">
                              <a:latin typeface="Cambria Math" panose="02040503050406030204" pitchFamily="18" charset="0"/>
                            </a:rPr>
                            <m:t>𝑍</m:t>
                          </m:r>
                          <m:r>
                            <a:rPr lang="en-US" i="1">
                              <a:latin typeface="Cambria Math" panose="02040503050406030204" pitchFamily="18" charset="0"/>
                            </a:rPr>
                            <m:t>&lt;.1823</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a:rPr>
                          </m:ctrlPr>
                        </m:dPr>
                        <m:e>
                          <m:f>
                            <m:fPr>
                              <m:ctrlPr>
                                <a:rPr lang="en-US" i="1">
                                  <a:latin typeface="Cambria Math"/>
                                </a:rPr>
                              </m:ctrlPr>
                            </m:fPr>
                            <m:num>
                              <m:r>
                                <a:rPr lang="en-US" i="1">
                                  <a:latin typeface="Cambria Math" panose="02040503050406030204" pitchFamily="18" charset="0"/>
                                </a:rPr>
                                <m:t>−.05129−.08</m:t>
                              </m:r>
                            </m:num>
                            <m:den>
                              <m:r>
                                <a:rPr lang="en-US" i="1">
                                  <a:latin typeface="Cambria Math" panose="02040503050406030204" pitchFamily="18" charset="0"/>
                                </a:rPr>
                                <m:t>.05</m:t>
                              </m:r>
                            </m:den>
                          </m:f>
                          <m:r>
                            <a:rPr lang="en-US" i="1">
                              <a:latin typeface="Cambria Math" panose="02040503050406030204" pitchFamily="18" charset="0"/>
                            </a:rPr>
                            <m:t>&lt;</m:t>
                          </m:r>
                          <m:f>
                            <m:fPr>
                              <m:ctrlPr>
                                <a:rPr lang="en-US" i="1">
                                  <a:latin typeface="Cambria Math"/>
                                </a:rPr>
                              </m:ctrlPr>
                            </m:fPr>
                            <m:num>
                              <m:r>
                                <a:rPr lang="en-US" i="1">
                                  <a:latin typeface="Cambria Math" panose="02040503050406030204" pitchFamily="18" charset="0"/>
                                </a:rPr>
                                <m:t>.05</m:t>
                              </m:r>
                              <m:r>
                                <a:rPr lang="en-US" i="1">
                                  <a:latin typeface="Cambria Math" panose="02040503050406030204" pitchFamily="18" charset="0"/>
                                </a:rPr>
                                <m:t>𝑍</m:t>
                              </m:r>
                            </m:num>
                            <m:den>
                              <m:r>
                                <a:rPr lang="en-US" i="1">
                                  <a:latin typeface="Cambria Math" panose="02040503050406030204" pitchFamily="18" charset="0"/>
                                </a:rPr>
                                <m:t>.05</m:t>
                              </m:r>
                            </m:den>
                          </m:f>
                          <m:r>
                            <a:rPr lang="en-US" i="1">
                              <a:latin typeface="Cambria Math" panose="02040503050406030204" pitchFamily="18" charset="0"/>
                            </a:rPr>
                            <m:t>&lt;</m:t>
                          </m:r>
                          <m:f>
                            <m:fPr>
                              <m:ctrlPr>
                                <a:rPr lang="en-US" i="1">
                                  <a:latin typeface="Cambria Math"/>
                                </a:rPr>
                              </m:ctrlPr>
                            </m:fPr>
                            <m:num>
                              <m:r>
                                <a:rPr lang="en-US" i="1">
                                  <a:latin typeface="Cambria Math" panose="02040503050406030204" pitchFamily="18" charset="0"/>
                                </a:rPr>
                                <m:t>.1823−.08</m:t>
                              </m:r>
                            </m:num>
                            <m:den>
                              <m:r>
                                <a:rPr lang="en-US" i="1">
                                  <a:latin typeface="Cambria Math" panose="02040503050406030204" pitchFamily="18" charset="0"/>
                                </a:rPr>
                                <m:t>.05</m:t>
                              </m:r>
                            </m:den>
                          </m:f>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−2.626&lt;</m:t>
                          </m:r>
                          <m:r>
                            <a:rPr lang="en-US" i="1">
                              <a:latin typeface="Cambria Math" panose="02040503050406030204" pitchFamily="18" charset="0"/>
                            </a:rPr>
                            <m:t>𝑍</m:t>
                          </m:r>
                          <m:r>
                            <a:rPr lang="en-US" i="1">
                              <a:latin typeface="Cambria Math" panose="02040503050406030204" pitchFamily="18" charset="0"/>
                            </a:rPr>
                            <m:t>&lt;2.046</m:t>
                          </m:r>
                        </m:e>
                      </m:d>
                      <m:r>
                        <a:rPr lang="en-US" i="1">
                          <a:latin typeface="Cambria Math" panose="02040503050406030204" pitchFamily="18" charset="0"/>
                        </a:rPr>
                        <m:t>=</m:t>
                      </m:r>
                      <m:r>
                        <a:rPr lang="en-US" i="1">
                          <a:latin typeface="Cambria Math" panose="02040503050406030204" pitchFamily="18" charset="0"/>
                        </a:rPr>
                        <m:t>𝑁</m:t>
                      </m:r>
                      <m:d>
                        <m:dPr>
                          <m:ctrlPr>
                            <a:rPr lang="en-US" i="1">
                              <a:latin typeface="Cambria Math"/>
                            </a:rPr>
                          </m:ctrlPr>
                        </m:dPr>
                        <m:e>
                          <m:r>
                            <a:rPr lang="en-US" i="1">
                              <a:latin typeface="Cambria Math" panose="02040503050406030204" pitchFamily="18" charset="0"/>
                            </a:rPr>
                            <m:t>2.046</m:t>
                          </m:r>
                        </m:e>
                      </m:d>
                      <m:r>
                        <a:rPr lang="en-US" i="1">
                          <a:latin typeface="Cambria Math" panose="02040503050406030204" pitchFamily="18" charset="0"/>
                        </a:rPr>
                        <m:t>−</m:t>
                      </m:r>
                      <m:r>
                        <a:rPr lang="en-US" i="1">
                          <a:latin typeface="Cambria Math" panose="02040503050406030204" pitchFamily="18" charset="0"/>
                        </a:rPr>
                        <m:t>𝑁</m:t>
                      </m:r>
                      <m:d>
                        <m:dPr>
                          <m:ctrlPr>
                            <a:rPr lang="en-US" i="1" smtClean="0">
                              <a:solidFill>
                                <a:schemeClr val="tx1"/>
                              </a:solidFill>
                              <a:latin typeface="Cambria Math"/>
                            </a:rPr>
                          </m:ctrlPr>
                        </m:dPr>
                        <m:e>
                          <m:r>
                            <a:rPr lang="en-US" i="1">
                              <a:solidFill>
                                <a:schemeClr val="tx1"/>
                              </a:solidFill>
                              <a:latin typeface="Cambria Math" panose="02040503050406030204" pitchFamily="18" charset="0"/>
                            </a:rPr>
                            <m:t>−2.626</m:t>
                          </m:r>
                        </m:e>
                      </m:d>
                      <m:r>
                        <a:rPr lang="en-US"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97</m:t>
                      </m:r>
                      <m:r>
                        <a:rPr lang="en-US" i="1">
                          <a:solidFill>
                            <a:schemeClr val="tx1"/>
                          </a:solidFill>
                          <a:latin typeface="Cambria Math" panose="02040503050406030204" pitchFamily="18" charset="0"/>
                        </a:rPr>
                        <m:t>962</m:t>
                      </m:r>
                      <m:r>
                        <a:rPr lang="en-US" i="1">
                          <a:latin typeface="Cambria Math" panose="02040503050406030204" pitchFamily="18" charset="0"/>
                        </a:rPr>
                        <m:t>−.00432=.9753</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86041"/>
                <a:ext cx="11379200" cy="4775430"/>
              </a:xfrm>
              <a:blipFill rotWithShape="0">
                <a:blip r:embed="rId2" cstate="print"/>
                <a:stretch>
                  <a:fillRect l="-750" t="-2296" r="-1125"/>
                </a:stretch>
              </a:blipFill>
            </p:spPr>
            <p:txBody>
              <a:bodyPr/>
              <a:lstStyle/>
              <a:p>
                <a:r>
                  <a:rPr lang="en-US">
                    <a:noFill/>
                  </a:rPr>
                  <a:t> </a:t>
                </a:r>
              </a:p>
            </p:txBody>
          </p:sp>
        </mc:Fallback>
      </mc:AlternateContent>
    </p:spTree>
    <p:extLst>
      <p:ext uri="{BB962C8B-B14F-4D97-AF65-F5344CB8AC3E}">
        <p14:creationId xmlns:p14="http://schemas.microsoft.com/office/powerpoint/2010/main" val="3104673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Risky Securities </a:t>
            </a:r>
            <a:r>
              <a:rPr lang="en-US" sz="2500" b="1" i="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We </a:t>
                </a:r>
                <a:r>
                  <a:rPr lang="en-US" dirty="0"/>
                  <a:t>can find the one-period expected return for our security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1</m:t>
                                  </m:r>
                                </m:sub>
                              </m:sSub>
                            </m:num>
                            <m:den>
                              <m:r>
                                <a:rPr lang="en-US" i="1">
                                  <a:latin typeface="Cambria Math" panose="02040503050406030204" pitchFamily="18" charset="0"/>
                                </a:rPr>
                                <m:t>100</m:t>
                              </m:r>
                            </m:den>
                          </m:f>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a:rPr>
                          </m:ctrlPr>
                        </m:dPr>
                        <m:e>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𝑋</m:t>
                              </m:r>
                            </m:sup>
                          </m:sSup>
                          <m:r>
                            <a:rPr lang="en-US" i="1">
                              <a:latin typeface="Cambria Math" panose="02040503050406030204" pitchFamily="18" charset="0"/>
                            </a:rPr>
                            <m:t>−1</m:t>
                          </m:r>
                        </m:e>
                      </m:d>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𝜇</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sup>
                      </m:sSup>
                      <m:r>
                        <a:rPr lang="en-US" i="1">
                          <a:latin typeface="Cambria Math" panose="02040503050406030204" pitchFamily="18" charset="0"/>
                        </a:rPr>
                        <m:t>−1= </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.08+</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×.05</m:t>
                              </m:r>
                            </m:e>
                            <m:sup>
                              <m:r>
                                <a:rPr lang="en-US" i="1">
                                  <a:latin typeface="Cambria Math" panose="02040503050406030204" pitchFamily="18" charset="0"/>
                                </a:rPr>
                                <m:t>2</m:t>
                              </m:r>
                            </m:sup>
                          </m:sSup>
                        </m:sup>
                      </m:sSup>
                      <m:r>
                        <a:rPr lang="en-US" i="1">
                          <a:latin typeface="Cambria Math" panose="02040503050406030204" pitchFamily="18" charset="0"/>
                        </a:rPr>
                        <m:t>−1=.0846</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2456562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Poisson Random Variable</a:t>
            </a:r>
          </a:p>
        </p:txBody>
      </p:sp>
      <p:sp>
        <p:nvSpPr>
          <p:cNvPr id="3" name="Content Placeholder 2"/>
          <p:cNvSpPr>
            <a:spLocks noGrp="1"/>
          </p:cNvSpPr>
          <p:nvPr>
            <p:ph sz="quarter" idx="1"/>
          </p:nvPr>
        </p:nvSpPr>
        <p:spPr/>
        <p:txBody>
          <a:bodyPr>
            <a:normAutofit fontScale="77500" lnSpcReduction="20000"/>
          </a:bodyPr>
          <a:lstStyle/>
          <a:p>
            <a:r>
              <a:rPr lang="en-US" dirty="0"/>
              <a:t>Suppose that we are interested in the number of occurrences </a:t>
            </a:r>
            <a:r>
              <a:rPr lang="en-US" i="1" dirty="0"/>
              <a:t>X </a:t>
            </a:r>
            <a:r>
              <a:rPr lang="en-US" dirty="0"/>
              <a:t>of an event over a fixed time period of length </a:t>
            </a:r>
            <a:r>
              <a:rPr lang="en-US" i="1" dirty="0"/>
              <a:t>t</a:t>
            </a:r>
            <a:r>
              <a:rPr lang="en-US" dirty="0"/>
              <a:t> in which </a:t>
            </a:r>
            <a:r>
              <a:rPr lang="en-US" i="1" dirty="0"/>
              <a:t>X</a:t>
            </a:r>
            <a:r>
              <a:rPr lang="en-US" dirty="0"/>
              <a:t> is a Poisson random variable. An example might be one in which a trader might wish to predict the number of 10% price jumps experienced by a stock over a given time period </a:t>
            </a:r>
            <a:r>
              <a:rPr lang="en-US" i="1" dirty="0"/>
              <a:t>t</a:t>
            </a:r>
            <a:r>
              <a:rPr lang="en-US" dirty="0"/>
              <a:t>. We will derive a distribution function for </a:t>
            </a:r>
            <a:r>
              <a:rPr lang="en-US" i="1" dirty="0"/>
              <a:t>P</a:t>
            </a:r>
            <a:r>
              <a:rPr lang="en-US" dirty="0"/>
              <a:t>[</a:t>
            </a:r>
            <a:r>
              <a:rPr lang="en-US" i="1" dirty="0"/>
              <a:t>X</a:t>
            </a:r>
            <a:r>
              <a:rPr lang="en-US" dirty="0"/>
              <a:t> = </a:t>
            </a:r>
            <a:r>
              <a:rPr lang="en-US" i="1" dirty="0"/>
              <a:t>k</a:t>
            </a:r>
            <a:r>
              <a:rPr lang="en-US" dirty="0"/>
              <a:t>]. It is assumed that the expected value of the number of occurrences </a:t>
            </a:r>
            <a:r>
              <a:rPr lang="en-US" i="1" dirty="0"/>
              <a:t>X </a:t>
            </a:r>
            <a:r>
              <a:rPr lang="en-US" dirty="0"/>
              <a:t>of the event over a period of time </a:t>
            </a:r>
            <a:r>
              <a:rPr lang="en-US" i="1" dirty="0"/>
              <a:t>t</a:t>
            </a:r>
            <a:r>
              <a:rPr lang="en-US" dirty="0"/>
              <a:t> is known, and we denote this parameter by </a:t>
            </a:r>
            <a:r>
              <a:rPr lang="en-US" dirty="0" err="1"/>
              <a:t>λ</a:t>
            </a:r>
            <a:r>
              <a:rPr lang="en-US" i="1" dirty="0" err="1"/>
              <a:t>t</a:t>
            </a:r>
            <a:r>
              <a:rPr lang="en-US" dirty="0"/>
              <a:t>. Variable </a:t>
            </a:r>
            <a:r>
              <a:rPr lang="en-US" i="1" dirty="0"/>
              <a:t>X</a:t>
            </a:r>
            <a:r>
              <a:rPr lang="en-US" dirty="0"/>
              <a:t> will be a </a:t>
            </a:r>
            <a:r>
              <a:rPr lang="en-US" i="1" dirty="0"/>
              <a:t>Poisson random variable</a:t>
            </a:r>
            <a:r>
              <a:rPr lang="en-US" dirty="0"/>
              <a:t> with parameter </a:t>
            </a:r>
            <a:r>
              <a:rPr lang="en-US" dirty="0" err="1"/>
              <a:t>λ</a:t>
            </a:r>
            <a:r>
              <a:rPr lang="en-US" i="1" dirty="0" err="1"/>
              <a:t>t</a:t>
            </a:r>
            <a:r>
              <a:rPr lang="en-US" dirty="0"/>
              <a:t> if the following three properties hold:</a:t>
            </a:r>
          </a:p>
          <a:p>
            <a:pPr marL="0" indent="0">
              <a:buNone/>
            </a:pPr>
            <a:r>
              <a:rPr lang="en-US" dirty="0"/>
              <a:t> </a:t>
            </a:r>
          </a:p>
          <a:p>
            <a:pPr marL="514350" lvl="0" indent="-514350">
              <a:buFont typeface="+mj-lt"/>
              <a:buAutoNum type="arabicPeriod"/>
            </a:pPr>
            <a:r>
              <a:rPr lang="en-US" dirty="0"/>
              <a:t>The probability is negligible that the event occurs more than once in a sufficiently small interval of length </a:t>
            </a:r>
            <a:r>
              <a:rPr lang="en-US" i="1" dirty="0"/>
              <a:t>h</a:t>
            </a:r>
            <a:r>
              <a:rPr lang="en-US" dirty="0"/>
              <a:t>→0.</a:t>
            </a:r>
          </a:p>
          <a:p>
            <a:pPr marL="514350" lvl="0" indent="-514350">
              <a:buFont typeface="+mj-lt"/>
              <a:buAutoNum type="arabicPeriod"/>
            </a:pPr>
            <a:r>
              <a:rPr lang="en-US" dirty="0"/>
              <a:t>The probability that the event occurs exactly once in a short time interval of length </a:t>
            </a:r>
            <a:r>
              <a:rPr lang="en-US" i="1" dirty="0"/>
              <a:t>h</a:t>
            </a:r>
            <a:r>
              <a:rPr lang="en-US" dirty="0"/>
              <a:t> is approximately equal to </a:t>
            </a:r>
            <a:r>
              <a:rPr lang="en-US" i="1" dirty="0" err="1"/>
              <a:t>λh</a:t>
            </a:r>
            <a:r>
              <a:rPr lang="en-US" dirty="0"/>
              <a:t>, such that this probability divided by (</a:t>
            </a:r>
            <a:r>
              <a:rPr lang="en-US" i="1" dirty="0" err="1"/>
              <a:t>λh</a:t>
            </a:r>
            <a:r>
              <a:rPr lang="en-US" dirty="0"/>
              <a:t>) approaches one as </a:t>
            </a:r>
            <a:r>
              <a:rPr lang="en-US" i="1" dirty="0"/>
              <a:t>h</a:t>
            </a:r>
            <a:r>
              <a:rPr lang="en-US" dirty="0"/>
              <a:t> approaches 0.</a:t>
            </a:r>
          </a:p>
          <a:p>
            <a:pPr marL="514350" lvl="0" indent="-514350">
              <a:buFont typeface="+mj-lt"/>
              <a:buAutoNum type="arabicPeriod"/>
            </a:pPr>
            <a:r>
              <a:rPr lang="en-US" dirty="0"/>
              <a:t>The number of times that the event occurs over a given interval is independent of the number of times that the event occurs over any other non-overlapping interval.</a:t>
            </a:r>
          </a:p>
          <a:p>
            <a:endParaRPr lang="en-US" dirty="0"/>
          </a:p>
        </p:txBody>
      </p:sp>
    </p:spTree>
    <p:extLst>
      <p:ext uri="{BB962C8B-B14F-4D97-AF65-F5344CB8AC3E}">
        <p14:creationId xmlns:p14="http://schemas.microsoft.com/office/powerpoint/2010/main" val="1643278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Deriving the Poisson </a:t>
            </a:r>
            <a:r>
              <a:rPr lang="en-US" b="1" dirty="0" smtClean="0"/>
              <a:t>Distribution</a:t>
            </a:r>
            <a:endParaRPr lang="en-US" b="1" dirty="0"/>
          </a:p>
        </p:txBody>
      </p:sp>
      <p:sp>
        <p:nvSpPr>
          <p:cNvPr id="3" name="Content Placeholder 2"/>
          <p:cNvSpPr>
            <a:spLocks noGrp="1"/>
          </p:cNvSpPr>
          <p:nvPr>
            <p:ph sz="quarter" idx="1"/>
          </p:nvPr>
        </p:nvSpPr>
        <p:spPr/>
        <p:txBody>
          <a:bodyPr>
            <a:normAutofit lnSpcReduction="10000"/>
          </a:bodyPr>
          <a:lstStyle/>
          <a:p>
            <a:pPr marL="0" indent="0">
              <a:buNone/>
            </a:pPr>
            <a:r>
              <a:rPr lang="en-US" dirty="0"/>
              <a:t>Suppose that we divide the time interval [</a:t>
            </a:r>
            <a:r>
              <a:rPr lang="en-US" i="1" dirty="0" err="1"/>
              <a:t>T</a:t>
            </a:r>
            <a:r>
              <a:rPr lang="en-US" dirty="0" err="1"/>
              <a:t>,</a:t>
            </a:r>
            <a:r>
              <a:rPr lang="en-US" i="1" dirty="0" err="1"/>
              <a:t>T</a:t>
            </a:r>
            <a:r>
              <a:rPr lang="en-US" dirty="0" err="1"/>
              <a:t>+</a:t>
            </a:r>
            <a:r>
              <a:rPr lang="en-US" i="1" dirty="0" err="1"/>
              <a:t>t</a:t>
            </a:r>
            <a:r>
              <a:rPr lang="en-US" dirty="0"/>
              <a:t>] into </a:t>
            </a:r>
            <a:r>
              <a:rPr lang="en-US" i="1" dirty="0"/>
              <a:t>n</a:t>
            </a:r>
            <a:r>
              <a:rPr lang="en-US" dirty="0"/>
              <a:t> subintervals of equal length so that the </a:t>
            </a:r>
            <a:r>
              <a:rPr lang="en-US" i="1" dirty="0" err="1"/>
              <a:t>i</a:t>
            </a:r>
            <a:r>
              <a:rPr lang="en-US" baseline="30000" dirty="0" err="1"/>
              <a:t>th</a:t>
            </a:r>
            <a:r>
              <a:rPr lang="en-US" dirty="0"/>
              <a:t> interval takes the form [</a:t>
            </a:r>
            <a:r>
              <a:rPr lang="en-US" i="1" dirty="0" err="1"/>
              <a:t>T</a:t>
            </a:r>
            <a:r>
              <a:rPr lang="en-US" dirty="0" err="1"/>
              <a:t>+</a:t>
            </a:r>
            <a:r>
              <a:rPr lang="en-US" i="1" dirty="0" err="1"/>
              <a:t>t</a:t>
            </a:r>
            <a:r>
              <a:rPr lang="en-US" dirty="0"/>
              <a:t>(</a:t>
            </a:r>
            <a:r>
              <a:rPr lang="en-US" i="1" dirty="0"/>
              <a:t>i</a:t>
            </a:r>
            <a:r>
              <a:rPr lang="en-US" dirty="0"/>
              <a:t>-1)/</a:t>
            </a:r>
            <a:r>
              <a:rPr lang="en-US" i="1" dirty="0" err="1"/>
              <a:t>n</a:t>
            </a:r>
            <a:r>
              <a:rPr lang="en-US" dirty="0" err="1"/>
              <a:t>,</a:t>
            </a:r>
            <a:r>
              <a:rPr lang="en-US" i="1" dirty="0" err="1"/>
              <a:t>T</a:t>
            </a:r>
            <a:r>
              <a:rPr lang="en-US" dirty="0" err="1"/>
              <a:t>+</a:t>
            </a:r>
            <a:r>
              <a:rPr lang="en-US" i="1" dirty="0" err="1"/>
              <a:t>ti</a:t>
            </a:r>
            <a:r>
              <a:rPr lang="en-US" dirty="0"/>
              <a:t>/</a:t>
            </a:r>
            <a:r>
              <a:rPr lang="en-US" i="1" dirty="0"/>
              <a:t>n</a:t>
            </a:r>
            <a:r>
              <a:rPr lang="en-US" dirty="0"/>
              <a:t>] for </a:t>
            </a:r>
            <a:r>
              <a:rPr lang="en-US" i="1" dirty="0" err="1"/>
              <a:t>i</a:t>
            </a:r>
            <a:r>
              <a:rPr lang="en-US" dirty="0"/>
              <a:t>=1,…,</a:t>
            </a:r>
            <a:r>
              <a:rPr lang="en-US" i="1" dirty="0"/>
              <a:t>n</a:t>
            </a:r>
            <a:r>
              <a:rPr lang="en-US" dirty="0"/>
              <a:t>. By property 1 </a:t>
            </a:r>
            <a:r>
              <a:rPr lang="en-US" dirty="0" smtClean="0"/>
              <a:t>, </a:t>
            </a:r>
            <a:r>
              <a:rPr lang="en-US" dirty="0"/>
              <a:t>the probability that the event occurs more than once in the </a:t>
            </a:r>
            <a:r>
              <a:rPr lang="en-US" i="1" dirty="0" err="1"/>
              <a:t>i</a:t>
            </a:r>
            <a:r>
              <a:rPr lang="en-US" baseline="30000" dirty="0" err="1"/>
              <a:t>th</a:t>
            </a:r>
            <a:r>
              <a:rPr lang="en-US" dirty="0"/>
              <a:t> time interval is negligible if </a:t>
            </a:r>
            <a:r>
              <a:rPr lang="en-US" i="1" dirty="0"/>
              <a:t>n</a:t>
            </a:r>
            <a:r>
              <a:rPr lang="en-US" dirty="0"/>
              <a:t> is large. By property </a:t>
            </a:r>
            <a:r>
              <a:rPr lang="en-US" dirty="0" smtClean="0"/>
              <a:t>2, </a:t>
            </a:r>
            <a:r>
              <a:rPr lang="en-US" dirty="0"/>
              <a:t>the probability that the event occurs in the </a:t>
            </a:r>
            <a:r>
              <a:rPr lang="en-US" i="1" dirty="0" err="1"/>
              <a:t>i</a:t>
            </a:r>
            <a:r>
              <a:rPr lang="en-US" baseline="30000" dirty="0" err="1"/>
              <a:t>th</a:t>
            </a:r>
            <a:r>
              <a:rPr lang="en-US" dirty="0"/>
              <a:t> time interval is approximately </a:t>
            </a:r>
            <a:r>
              <a:rPr lang="en-US" i="1" dirty="0"/>
              <a:t>p</a:t>
            </a:r>
            <a:r>
              <a:rPr lang="en-US" dirty="0"/>
              <a:t>=</a:t>
            </a:r>
            <a:r>
              <a:rPr lang="en-US" i="1" dirty="0" err="1"/>
              <a:t>λt</a:t>
            </a:r>
            <a:r>
              <a:rPr lang="en-US" dirty="0"/>
              <a:t>/</a:t>
            </a:r>
            <a:r>
              <a:rPr lang="en-US" i="1" dirty="0"/>
              <a:t>n</a:t>
            </a:r>
            <a:r>
              <a:rPr lang="en-US" dirty="0"/>
              <a:t> for </a:t>
            </a:r>
            <a:r>
              <a:rPr lang="en-US" i="1" dirty="0" err="1"/>
              <a:t>i</a:t>
            </a:r>
            <a:r>
              <a:rPr lang="en-US" i="1" dirty="0"/>
              <a:t> </a:t>
            </a:r>
            <a:r>
              <a:rPr lang="en-US" dirty="0"/>
              <a:t>=1,…,</a:t>
            </a:r>
            <a:r>
              <a:rPr lang="en-US" i="1" dirty="0"/>
              <a:t>n</a:t>
            </a:r>
            <a:r>
              <a:rPr lang="en-US" dirty="0"/>
              <a:t>. Thus, the Poisson process follows a Bernoulli process within each of the </a:t>
            </a:r>
            <a:r>
              <a:rPr lang="en-US" i="1" dirty="0"/>
              <a:t>n</a:t>
            </a:r>
            <a:r>
              <a:rPr lang="en-US" dirty="0"/>
              <a:t> time intervals, with probability </a:t>
            </a:r>
            <a:r>
              <a:rPr lang="en-US" i="1" dirty="0"/>
              <a:t>p</a:t>
            </a:r>
            <a:r>
              <a:rPr lang="en-US" dirty="0"/>
              <a:t>=</a:t>
            </a:r>
            <a:r>
              <a:rPr lang="en-US" i="1" dirty="0" err="1"/>
              <a:t>λt</a:t>
            </a:r>
            <a:r>
              <a:rPr lang="en-US" dirty="0"/>
              <a:t>/</a:t>
            </a:r>
            <a:r>
              <a:rPr lang="en-US" i="1" dirty="0"/>
              <a:t>n</a:t>
            </a:r>
            <a:r>
              <a:rPr lang="en-US" dirty="0"/>
              <a:t> of success and probability 1-</a:t>
            </a:r>
            <a:r>
              <a:rPr lang="en-US" i="1" dirty="0"/>
              <a:t>p</a:t>
            </a:r>
            <a:r>
              <a:rPr lang="en-US" dirty="0"/>
              <a:t>=1-</a:t>
            </a:r>
            <a:r>
              <a:rPr lang="en-US" i="1" dirty="0"/>
              <a:t>λt</a:t>
            </a:r>
            <a:r>
              <a:rPr lang="en-US" dirty="0"/>
              <a:t>/</a:t>
            </a:r>
            <a:r>
              <a:rPr lang="en-US" i="1" dirty="0"/>
              <a:t>n</a:t>
            </a:r>
            <a:r>
              <a:rPr lang="en-US" dirty="0"/>
              <a:t> of failure. Furthermore, by property </a:t>
            </a:r>
            <a:r>
              <a:rPr lang="en-US" dirty="0" smtClean="0"/>
              <a:t>3, </a:t>
            </a:r>
            <a:r>
              <a:rPr lang="en-US" dirty="0"/>
              <a:t>we can regard the Poisson process as approximating </a:t>
            </a:r>
            <a:r>
              <a:rPr lang="en-US" i="1" dirty="0"/>
              <a:t>n</a:t>
            </a:r>
            <a:r>
              <a:rPr lang="en-US" dirty="0"/>
              <a:t> independent identically distributed Bernoulli processes. Thus, the process follows a binomial distribution with </a:t>
            </a:r>
            <a:r>
              <a:rPr lang="en-US" i="1" dirty="0"/>
              <a:t>n</a:t>
            </a:r>
            <a:r>
              <a:rPr lang="en-US" dirty="0"/>
              <a:t> trials and </a:t>
            </a:r>
            <a:r>
              <a:rPr lang="en-US" i="1" dirty="0"/>
              <a:t>p</a:t>
            </a:r>
            <a:r>
              <a:rPr lang="en-US" dirty="0"/>
              <a:t>=</a:t>
            </a:r>
            <a:r>
              <a:rPr lang="en-US" i="1" dirty="0" err="1"/>
              <a:t>λt</a:t>
            </a:r>
            <a:r>
              <a:rPr lang="en-US" dirty="0"/>
              <a:t>/</a:t>
            </a:r>
            <a:r>
              <a:rPr lang="en-US" i="1" dirty="0"/>
              <a:t>n</a:t>
            </a:r>
            <a:r>
              <a:rPr lang="en-US" dirty="0"/>
              <a:t>. </a:t>
            </a:r>
          </a:p>
          <a:p>
            <a:endParaRPr lang="en-US" dirty="0"/>
          </a:p>
        </p:txBody>
      </p:sp>
    </p:spTree>
    <p:extLst>
      <p:ext uri="{BB962C8B-B14F-4D97-AF65-F5344CB8AC3E}">
        <p14:creationId xmlns:p14="http://schemas.microsoft.com/office/powerpoint/2010/main" val="1466208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the Poisson </a:t>
            </a:r>
            <a:r>
              <a:rPr lang="en-US" b="1" dirty="0" smtClean="0"/>
              <a:t>Distribution </a:t>
            </a:r>
            <a:r>
              <a:rPr lang="en-US" sz="2500" b="1" i="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79200" cy="4677107"/>
              </a:xfrm>
            </p:spPr>
            <p:txBody>
              <a:bodyPr>
                <a:normAutofit/>
              </a:bodyPr>
              <a:lstStyle/>
              <a:p>
                <a:pPr marL="0" indent="0">
                  <a:buNone/>
                </a:pPr>
                <a:r>
                  <a:rPr lang="en-US" dirty="0" smtClean="0"/>
                  <a:t>Referring back to the binomial </a:t>
                </a:r>
                <a:r>
                  <a:rPr lang="en-US" dirty="0"/>
                  <a:t>distribution, we have</a:t>
                </a:r>
                <a:r>
                  <a:rPr lang="en-US" dirty="0" smtClean="0"/>
                  <a:t>:</a:t>
                </a:r>
              </a:p>
              <a:p>
                <a:pPr marL="0" indent="0">
                  <a:buNone/>
                </a:pPr>
                <a:r>
                  <a:rPr lang="en-US" dirty="0" smtClean="0"/>
                  <a:t>	      </a:t>
                </a:r>
                <a14:m>
                  <m:oMath xmlns:m="http://schemas.openxmlformats.org/officeDocument/2006/math">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d>
                      <m:dPr>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𝑛</m:t>
                              </m:r>
                            </m:e>
                          </m:mr>
                          <m:mr>
                            <m:e>
                              <m:r>
                                <a:rPr lang="en-US" i="1">
                                  <a:latin typeface="Cambria Math" panose="02040503050406030204" pitchFamily="18" charset="0"/>
                                </a:rPr>
                                <m:t>𝑘</m:t>
                              </m:r>
                            </m:e>
                          </m:mr>
                        </m:m>
                      </m:e>
                    </m:d>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𝑝</m:t>
                            </m:r>
                          </m:e>
                        </m:d>
                      </m:e>
                      <m:sup>
                        <m:r>
                          <a:rPr lang="en-US" i="1">
                            <a:latin typeface="Cambria Math" panose="02040503050406030204" pitchFamily="18" charset="0"/>
                          </a:rPr>
                          <m:t>𝑘</m:t>
                        </m:r>
                      </m:sup>
                    </m:sSup>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𝑝</m:t>
                            </m:r>
                          </m:e>
                        </m:d>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oMath>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m:t>
                    </m:r>
                    <m:d>
                      <m:dPr>
                        <m:ctrlPr>
                          <a:rPr lang="en-US" i="1">
                            <a:latin typeface="Cambria Math"/>
                          </a:rPr>
                        </m:ctrlPr>
                      </m:dPr>
                      <m:e>
                        <m:m>
                          <m:mPr>
                            <m:mcs>
                              <m:mc>
                                <m:mcPr>
                                  <m:count m:val="1"/>
                                  <m:mcJc m:val="center"/>
                                </m:mcPr>
                              </m:mc>
                            </m:mcs>
                            <m:ctrlPr>
                              <a:rPr lang="en-US" i="1">
                                <a:latin typeface="Cambria Math"/>
                              </a:rPr>
                            </m:ctrlPr>
                          </m:mPr>
                          <m:mr>
                            <m:e>
                              <m:r>
                                <a:rPr lang="en-US" i="1">
                                  <a:latin typeface="Cambria Math" panose="02040503050406030204" pitchFamily="18" charset="0"/>
                                </a:rPr>
                                <m:t>𝑛</m:t>
                              </m:r>
                            </m:e>
                          </m:mr>
                          <m:mr>
                            <m:e>
                              <m:r>
                                <a:rPr lang="en-US" i="1">
                                  <a:latin typeface="Cambria Math" panose="02040503050406030204" pitchFamily="18" charset="0"/>
                                </a:rPr>
                                <m:t>𝑘</m:t>
                              </m:r>
                            </m:e>
                          </m:mr>
                        </m:m>
                      </m:e>
                    </m:d>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𝑘</m:t>
                        </m:r>
                      </m:sup>
                    </m:sSup>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oMath>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𝜆</m:t>
                                </m:r>
                                <m:r>
                                  <a:rPr lang="en-US" i="1">
                                    <a:latin typeface="Cambria Math" panose="02040503050406030204" pitchFamily="18" charset="0"/>
                                  </a:rPr>
                                  <m:t>𝑡</m:t>
                                </m:r>
                              </m:e>
                            </m:d>
                          </m:e>
                          <m:sup>
                            <m:r>
                              <a:rPr lang="en-US" i="1">
                                <a:latin typeface="Cambria Math" panose="02040503050406030204" pitchFamily="18" charset="0"/>
                              </a:rPr>
                              <m:t>𝑘</m:t>
                            </m:r>
                          </m:sup>
                        </m:sSup>
                      </m:num>
                      <m:den>
                        <m:sSup>
                          <m:sSupPr>
                            <m:ctrlPr>
                              <a:rPr lang="en-US" i="1">
                                <a:latin typeface="Cambria Math"/>
                              </a:rPr>
                            </m:ctrlPr>
                          </m:sSupPr>
                          <m:e>
                            <m:r>
                              <a:rPr lang="en-US" i="1">
                                <a:latin typeface="Cambria Math" panose="02040503050406030204" pitchFamily="18" charset="0"/>
                              </a:rPr>
                              <m:t>𝑛</m:t>
                            </m:r>
                          </m:e>
                          <m:sup>
                            <m:r>
                              <a:rPr lang="en-US" i="1">
                                <a:latin typeface="Cambria Math" panose="02040503050406030204" pitchFamily="18" charset="0"/>
                              </a:rPr>
                              <m:t>𝑘</m:t>
                            </m:r>
                          </m:sup>
                        </m:sSup>
                      </m:den>
                    </m:f>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𝑛</m:t>
                        </m:r>
                      </m:sup>
                    </m:sSup>
                    <m:f>
                      <m:fPr>
                        <m:ctrlPr>
                          <a:rPr lang="en-US" i="1">
                            <a:latin typeface="Cambria Math"/>
                          </a:rPr>
                        </m:ctrlPr>
                      </m:fPr>
                      <m:num>
                        <m:r>
                          <a:rPr lang="en-US" i="1">
                            <a:latin typeface="Cambria Math" panose="02040503050406030204" pitchFamily="18" charset="0"/>
                          </a:rPr>
                          <m:t>𝑛</m:t>
                        </m:r>
                        <m:d>
                          <m:dPr>
                            <m:ctrlPr>
                              <a:rPr lang="en-US" i="1">
                                <a:latin typeface="Cambria Math"/>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e>
                        </m:d>
                      </m:num>
                      <m:den>
                        <m:r>
                          <a:rPr lang="en-US" i="1">
                            <a:latin typeface="Cambria Math" panose="02040503050406030204" pitchFamily="18" charset="0"/>
                          </a:rPr>
                          <m:t>𝑘</m:t>
                        </m:r>
                        <m:r>
                          <a:rPr lang="en-US" i="1">
                            <a:latin typeface="Cambria Math" panose="02040503050406030204" pitchFamily="18" charset="0"/>
                          </a:rPr>
                          <m:t>!</m:t>
                        </m:r>
                      </m:den>
                    </m:f>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m:t>
                        </m:r>
                        <m:r>
                          <a:rPr lang="en-US" i="1">
                            <a:latin typeface="Cambria Math" panose="02040503050406030204" pitchFamily="18" charset="0"/>
                          </a:rPr>
                          <m:t>𝑘</m:t>
                        </m:r>
                      </m:sup>
                    </m:sSup>
                  </m:oMath>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𝜆</m:t>
                                </m:r>
                                <m:r>
                                  <a:rPr lang="en-US" i="1">
                                    <a:latin typeface="Cambria Math" panose="02040503050406030204" pitchFamily="18" charset="0"/>
                                  </a:rPr>
                                  <m:t>𝑡</m:t>
                                </m:r>
                              </m:e>
                            </m:d>
                          </m:e>
                          <m:sup>
                            <m:r>
                              <a:rPr lang="en-US" i="1">
                                <a:latin typeface="Cambria Math" panose="02040503050406030204" pitchFamily="18" charset="0"/>
                              </a:rPr>
                              <m:t>𝑘</m:t>
                            </m:r>
                          </m:sup>
                        </m:sSup>
                      </m:num>
                      <m:den>
                        <m:r>
                          <a:rPr lang="en-US" i="1">
                            <a:latin typeface="Cambria Math" panose="02040503050406030204" pitchFamily="18" charset="0"/>
                          </a:rPr>
                          <m:t>𝑘</m:t>
                        </m:r>
                        <m:r>
                          <a:rPr lang="en-US" i="1">
                            <a:latin typeface="Cambria Math" panose="02040503050406030204" pitchFamily="18" charset="0"/>
                          </a:rPr>
                          <m:t>!</m:t>
                        </m:r>
                      </m:den>
                    </m:f>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𝑛</m:t>
                        </m:r>
                      </m:sup>
                    </m:sSup>
                    <m:f>
                      <m:fPr>
                        <m:ctrlPr>
                          <a:rPr lang="en-US" i="1">
                            <a:latin typeface="Cambria Math"/>
                          </a:rPr>
                        </m:ctrlPr>
                      </m:fPr>
                      <m:num>
                        <m:r>
                          <a:rPr lang="en-US" i="1">
                            <a:latin typeface="Cambria Math" panose="02040503050406030204" pitchFamily="18" charset="0"/>
                          </a:rPr>
                          <m:t>𝑛</m:t>
                        </m:r>
                        <m:d>
                          <m:dPr>
                            <m:ctrlPr>
                              <a:rPr lang="en-US" i="1">
                                <a:latin typeface="Cambria Math"/>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e>
                        </m:d>
                      </m:num>
                      <m:den>
                        <m:sSup>
                          <m:sSupPr>
                            <m:ctrlPr>
                              <a:rPr lang="en-US" i="1">
                                <a:latin typeface="Cambria Math"/>
                              </a:rPr>
                            </m:ctrlPr>
                          </m:sSupPr>
                          <m:e>
                            <m:r>
                              <a:rPr lang="en-US" i="1">
                                <a:latin typeface="Cambria Math" panose="02040503050406030204" pitchFamily="18" charset="0"/>
                              </a:rPr>
                              <m:t>𝑛</m:t>
                            </m:r>
                          </m:e>
                          <m:sup>
                            <m:r>
                              <a:rPr lang="en-US" i="1">
                                <a:latin typeface="Cambria Math" panose="02040503050406030204" pitchFamily="18" charset="0"/>
                              </a:rPr>
                              <m:t>𝑘</m:t>
                            </m:r>
                          </m:sup>
                        </m:sSup>
                      </m:den>
                    </m:f>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m:t>
                        </m:r>
                        <m:r>
                          <a:rPr lang="en-US" i="1">
                            <a:latin typeface="Cambria Math" panose="02040503050406030204" pitchFamily="18" charset="0"/>
                          </a:rPr>
                          <m:t>𝑘</m:t>
                        </m:r>
                      </m:sup>
                    </m:sSup>
                  </m:oMath>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𝜆</m:t>
                                </m:r>
                                <m:r>
                                  <a:rPr lang="en-US" i="1">
                                    <a:latin typeface="Cambria Math" panose="02040503050406030204" pitchFamily="18" charset="0"/>
                                  </a:rPr>
                                  <m:t>𝑡</m:t>
                                </m:r>
                              </m:e>
                            </m:d>
                          </m:e>
                          <m:sup>
                            <m:r>
                              <a:rPr lang="en-US" i="1">
                                <a:latin typeface="Cambria Math" panose="02040503050406030204" pitchFamily="18" charset="0"/>
                              </a:rPr>
                              <m:t>𝑘</m:t>
                            </m:r>
                          </m:sup>
                        </m:sSup>
                      </m:num>
                      <m:den>
                        <m:r>
                          <a:rPr lang="en-US" i="1">
                            <a:latin typeface="Cambria Math" panose="02040503050406030204" pitchFamily="18" charset="0"/>
                          </a:rPr>
                          <m:t>𝑘</m:t>
                        </m:r>
                        <m:r>
                          <a:rPr lang="en-US" i="1">
                            <a:latin typeface="Cambria Math" panose="02040503050406030204" pitchFamily="18" charset="0"/>
                          </a:rPr>
                          <m:t>!</m:t>
                        </m:r>
                      </m:den>
                    </m:f>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𝑛</m:t>
                        </m:r>
                      </m:sup>
                    </m:sSup>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𝑛</m:t>
                            </m:r>
                          </m:den>
                        </m:f>
                        <m:sSup>
                          <m:sSupPr>
                            <m:ctrlPr>
                              <a:rPr lang="en-US" i="1">
                                <a:latin typeface="Cambria Math"/>
                              </a:rPr>
                            </m:ctrlPr>
                          </m:sSupPr>
                          <m:e>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r>
                                      <a:rPr lang="en-US" i="1">
                                        <a:latin typeface="Cambria Math" panose="02040503050406030204" pitchFamily="18" charset="0"/>
                                      </a:rPr>
                                      <m:t>2</m:t>
                                    </m:r>
                                  </m:num>
                                  <m:den>
                                    <m:r>
                                      <a:rPr lang="en-US" i="1">
                                        <a:latin typeface="Cambria Math" panose="02040503050406030204" pitchFamily="18" charset="0"/>
                                      </a:rPr>
                                      <m:t>𝑛</m:t>
                                    </m:r>
                                  </m:den>
                                </m:f>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r>
                                      <a:rPr lang="en-US" i="1">
                                        <a:latin typeface="Cambria Math" panose="02040503050406030204" pitchFamily="18" charset="0"/>
                                      </a:rPr>
                                      <m:t>𝑘</m:t>
                                    </m:r>
                                    <m:r>
                                      <a:rPr lang="en-US" i="1">
                                        <a:latin typeface="Cambria Math" panose="02040503050406030204" pitchFamily="18" charset="0"/>
                                      </a:rPr>
                                      <m:t>−1</m:t>
                                    </m:r>
                                  </m:num>
                                  <m:den>
                                    <m:r>
                                      <a:rPr lang="en-US" i="1">
                                        <a:latin typeface="Cambria Math" panose="02040503050406030204" pitchFamily="18" charset="0"/>
                                      </a:rPr>
                                      <m:t>𝑛</m:t>
                                    </m:r>
                                  </m:den>
                                </m:f>
                              </m:e>
                            </m:d>
                          </m:e>
                          <m:sup>
                            <m:r>
                              <a:rPr lang="en-US" i="1">
                                <a:latin typeface="Cambria Math" panose="02040503050406030204" pitchFamily="18" charset="0"/>
                              </a:rPr>
                              <m:t> </m:t>
                            </m:r>
                          </m:sup>
                        </m:sSup>
                      </m:e>
                    </m:d>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m:t>
                        </m:r>
                        <m:r>
                          <a:rPr lang="en-US" i="1">
                            <a:latin typeface="Cambria Math" panose="02040503050406030204" pitchFamily="18" charset="0"/>
                          </a:rPr>
                          <m:t>𝑘</m:t>
                        </m:r>
                      </m:sup>
                    </m:sSup>
                  </m:oMath>
                </a14:m>
                <a:endParaRPr lang="en-US"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677107"/>
              </a:xfrm>
              <a:blipFill rotWithShape="0">
                <a:blip r:embed="rId2" cstate="print"/>
                <a:stretch>
                  <a:fillRect l="-1018" t="-1172"/>
                </a:stretch>
              </a:blipFill>
            </p:spPr>
            <p:txBody>
              <a:bodyPr/>
              <a:lstStyle/>
              <a:p>
                <a:r>
                  <a:rPr lang="en-US">
                    <a:noFill/>
                  </a:rPr>
                  <a:t> </a:t>
                </a:r>
              </a:p>
            </p:txBody>
          </p:sp>
        </mc:Fallback>
      </mc:AlternateContent>
    </p:spTree>
    <p:extLst>
      <p:ext uri="{BB962C8B-B14F-4D97-AF65-F5344CB8AC3E}">
        <p14:creationId xmlns:p14="http://schemas.microsoft.com/office/powerpoint/2010/main" val="379693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Finite, Countable, and Uncountable Sets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A </a:t>
                </a:r>
                <a:r>
                  <a:rPr lang="en-US" i="1" dirty="0"/>
                  <a:t>finite set</a:t>
                </a:r>
                <a:r>
                  <a:rPr lang="en-US" dirty="0"/>
                  <a:t> consists of a finite number of elements, meaning that the elements in the set can be numbered from 1 to </a:t>
                </a:r>
                <a:r>
                  <a:rPr lang="en-US" i="1" dirty="0"/>
                  <a:t>n</a:t>
                </a:r>
                <a:r>
                  <a:rPr lang="en-US" dirty="0"/>
                  <a:t> for some positive integer </a:t>
                </a:r>
                <a:r>
                  <a:rPr lang="en-US" i="1" dirty="0"/>
                  <a:t>n</a:t>
                </a:r>
                <a:r>
                  <a:rPr lang="en-US" dirty="0"/>
                  <a:t>.  A finite set is countable</a:t>
                </a:r>
                <a:r>
                  <a:rPr lang="en-US" dirty="0" smtClean="0"/>
                  <a:t>.</a:t>
                </a:r>
              </a:p>
              <a:p>
                <a:r>
                  <a:rPr lang="en-US" dirty="0"/>
                  <a:t>A </a:t>
                </a:r>
                <a:r>
                  <a:rPr lang="en-US" i="1" dirty="0" err="1"/>
                  <a:t>countably</a:t>
                </a:r>
                <a:r>
                  <a:rPr lang="en-US" i="1" dirty="0"/>
                  <a:t> infinite </a:t>
                </a:r>
                <a:r>
                  <a:rPr lang="en-US" dirty="0"/>
                  <a:t>set can be put in a one-to-one correspondence with the natural numbers</a:t>
                </a:r>
                <a:r>
                  <a:rPr lang="en-US" dirty="0" smtClean="0"/>
                  <a:t>, </a:t>
                </a:r>
                <a14:m>
                  <m:oMath xmlns:m="http://schemas.openxmlformats.org/officeDocument/2006/math">
                    <m:r>
                      <a:rPr lang="en-US" i="1">
                        <a:latin typeface="Cambria Math" panose="02040503050406030204" pitchFamily="18" charset="0"/>
                      </a:rPr>
                      <m:t>ℕ</m:t>
                    </m:r>
                    <m:r>
                      <a:rPr lang="en-US" b="0" i="0" smtClean="0">
                        <a:solidFill>
                          <a:schemeClr val="tx1"/>
                        </a:solidFill>
                        <a:latin typeface="Cambria Math"/>
                      </a:rPr>
                      <m:t>=</m:t>
                    </m:r>
                    <m:d>
                      <m:dPr>
                        <m:begChr m:val="{"/>
                        <m:endChr m:val="}"/>
                        <m:ctrlPr>
                          <a:rPr lang="en-US" b="0" i="1" smtClean="0">
                            <a:solidFill>
                              <a:schemeClr val="tx1"/>
                            </a:solidFill>
                            <a:latin typeface="Cambria Math"/>
                          </a:rPr>
                        </m:ctrlPr>
                      </m:dPr>
                      <m:e>
                        <m:r>
                          <a:rPr lang="en-US" b="0" i="0" smtClean="0">
                            <a:solidFill>
                              <a:schemeClr val="tx1"/>
                            </a:solidFill>
                            <a:latin typeface="Cambria Math"/>
                          </a:rPr>
                          <m:t>1,2,3,…</m:t>
                        </m:r>
                      </m:e>
                    </m:d>
                    <m:r>
                      <a:rPr lang="en-US" b="0" i="0" smtClean="0">
                        <a:solidFill>
                          <a:schemeClr val="tx1"/>
                        </a:solidFill>
                        <a:latin typeface="Cambria Math"/>
                      </a:rPr>
                      <m:t>.</m:t>
                    </m:r>
                  </m:oMath>
                </a14:m>
                <a:endParaRPr lang="en-US" dirty="0" smtClean="0">
                  <a:solidFill>
                    <a:schemeClr val="tx1"/>
                  </a:solidFill>
                </a:endParaRPr>
              </a:p>
              <a:p>
                <a:r>
                  <a:rPr lang="en-US" i="1" dirty="0" smtClean="0">
                    <a:solidFill>
                      <a:schemeClr val="tx1"/>
                    </a:solidFill>
                  </a:rPr>
                  <a:t>A set </a:t>
                </a:r>
                <a:r>
                  <a:rPr lang="en-US" dirty="0">
                    <a:solidFill>
                      <a:schemeClr val="tx1"/>
                    </a:solidFill>
                  </a:rPr>
                  <a:t>ℝ</a:t>
                </a:r>
                <a:r>
                  <a:rPr lang="en-US" i="1" dirty="0" smtClean="0">
                    <a:solidFill>
                      <a:schemeClr val="tx1"/>
                    </a:solidFill>
                  </a:rPr>
                  <a:t> </a:t>
                </a:r>
                <a:r>
                  <a:rPr lang="en-US" dirty="0">
                    <a:solidFill>
                      <a:schemeClr val="tx1"/>
                    </a:solidFill>
                  </a:rPr>
                  <a:t>of all numbers on the real number </a:t>
                </a:r>
                <a:r>
                  <a:rPr lang="en-US" dirty="0" smtClean="0">
                    <a:solidFill>
                      <a:schemeClr val="tx1"/>
                    </a:solidFill>
                  </a:rPr>
                  <a:t>line contains numbers such as </a:t>
                </a:r>
                <a:r>
                  <a:rPr lang="en-US" dirty="0">
                    <a:solidFill>
                      <a:schemeClr val="tx1"/>
                    </a:solidFill>
                  </a:rPr>
                  <a:t>3, -4, </a:t>
                </a:r>
                <a14:m>
                  <m:oMath xmlns:m="http://schemas.openxmlformats.org/officeDocument/2006/math">
                    <m:f>
                      <m:fPr>
                        <m:ctrlPr>
                          <a:rPr lang="en-US" i="1" dirty="0" smtClean="0">
                            <a:solidFill>
                              <a:schemeClr val="tx1"/>
                            </a:solidFill>
                            <a:latin typeface="Cambria Math"/>
                          </a:rPr>
                        </m:ctrlPr>
                      </m:fPr>
                      <m:num>
                        <m:r>
                          <a:rPr lang="en-US" i="1" dirty="0" smtClean="0">
                            <a:solidFill>
                              <a:schemeClr val="tx1"/>
                            </a:solidFill>
                            <a:latin typeface="Cambria Math" panose="02040503050406030204" pitchFamily="18" charset="0"/>
                          </a:rPr>
                          <m:t>7</m:t>
                        </m:r>
                      </m:num>
                      <m:den>
                        <m:r>
                          <a:rPr lang="en-US" i="1" dirty="0" smtClean="0">
                            <a:solidFill>
                              <a:schemeClr val="tx1"/>
                            </a:solidFill>
                            <a:latin typeface="Cambria Math" panose="02040503050406030204" pitchFamily="18" charset="0"/>
                          </a:rPr>
                          <m:t>5</m:t>
                        </m:r>
                      </m:den>
                    </m:f>
                  </m:oMath>
                </a14:m>
                <a:r>
                  <a:rPr lang="en-US" dirty="0">
                    <a:solidFill>
                      <a:schemeClr val="tx1"/>
                    </a:solidFill>
                  </a:rPr>
                  <a:t>, 0, </a:t>
                </a:r>
                <a14:m>
                  <m:oMath xmlns:m="http://schemas.openxmlformats.org/officeDocument/2006/math">
                    <m:rad>
                      <m:radPr>
                        <m:degHide m:val="on"/>
                        <m:ctrlPr>
                          <a:rPr lang="en-US" i="1" smtClean="0">
                            <a:solidFill>
                              <a:schemeClr val="tx1"/>
                            </a:solidFill>
                            <a:latin typeface="Cambria Math"/>
                          </a:rPr>
                        </m:ctrlPr>
                      </m:radPr>
                      <m:deg/>
                      <m:e>
                        <m:r>
                          <a:rPr lang="en-US" b="0" i="1" smtClean="0">
                            <a:solidFill>
                              <a:schemeClr val="tx1"/>
                            </a:solidFill>
                            <a:latin typeface="Cambria Math" panose="02040503050406030204" pitchFamily="18" charset="0"/>
                          </a:rPr>
                          <m:t>2</m:t>
                        </m:r>
                      </m:e>
                    </m:rad>
                  </m:oMath>
                </a14:m>
                <a:r>
                  <a:rPr lang="en-US" dirty="0" smtClean="0">
                    <a:solidFill>
                      <a:schemeClr val="tx1"/>
                    </a:solidFill>
                  </a:rPr>
                  <a:t>, </a:t>
                </a:r>
                <a:r>
                  <a:rPr lang="en-US" dirty="0" smtClean="0">
                    <a:solidFill>
                      <a:schemeClr val="tx1"/>
                    </a:solidFill>
                    <a:sym typeface="Symbol" panose="05050102010706020507" pitchFamily="18" charset="2"/>
                  </a:rPr>
                  <a:t>.  </a:t>
                </a:r>
                <a:r>
                  <a:rPr lang="en-US" dirty="0" smtClean="0">
                    <a:solidFill>
                      <a:schemeClr val="tx1"/>
                    </a:solidFill>
                  </a:rPr>
                  <a:t>The infinite </a:t>
                </a:r>
                <a:r>
                  <a:rPr lang="en-US" dirty="0">
                    <a:solidFill>
                      <a:schemeClr val="tx1"/>
                    </a:solidFill>
                  </a:rPr>
                  <a:t>set ℝ </a:t>
                </a:r>
                <a:r>
                  <a:rPr lang="en-US" dirty="0" smtClean="0">
                    <a:solidFill>
                      <a:schemeClr val="tx1"/>
                    </a:solidFill>
                  </a:rPr>
                  <a:t>is said to be uncountable because it can not be put into a one-to-one correspondence with the natural numbers.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237"/>
                </a:stretch>
              </a:blipFill>
            </p:spPr>
            <p:txBody>
              <a:bodyPr/>
              <a:lstStyle/>
              <a:p>
                <a:r>
                  <a:rPr lang="en-US">
                    <a:noFill/>
                  </a:rPr>
                  <a:t> </a:t>
                </a:r>
              </a:p>
            </p:txBody>
          </p:sp>
        </mc:Fallback>
      </mc:AlternateContent>
    </p:spTree>
    <p:extLst>
      <p:ext uri="{BB962C8B-B14F-4D97-AF65-F5344CB8AC3E}">
        <p14:creationId xmlns:p14="http://schemas.microsoft.com/office/powerpoint/2010/main" val="40681867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the Poisson Distribution </a:t>
            </a:r>
            <a:r>
              <a:rPr lang="en-US" sz="2500" b="1" i="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pPr marL="0" indent="0">
                  <a:buNone/>
                </a:pPr>
                <a:r>
                  <a:rPr lang="en-US" sz="2900" dirty="0"/>
                  <a:t>Holding </a:t>
                </a:r>
                <a:r>
                  <a:rPr lang="en-US" sz="2900" i="1" dirty="0"/>
                  <a:t>k</a:t>
                </a:r>
                <a:r>
                  <a:rPr lang="en-US" sz="2900" dirty="0"/>
                  <a:t> fixed as </a:t>
                </a:r>
                <a14:m>
                  <m:oMath xmlns:m="http://schemas.openxmlformats.org/officeDocument/2006/math">
                    <m:r>
                      <a:rPr lang="en-US" sz="2900" i="1">
                        <a:latin typeface="Cambria Math" panose="02040503050406030204" pitchFamily="18" charset="0"/>
                      </a:rPr>
                      <m:t>𝑛</m:t>
                    </m:r>
                    <m:r>
                      <a:rPr lang="en-US" sz="2900" i="1">
                        <a:latin typeface="Cambria Math" panose="02040503050406030204" pitchFamily="18" charset="0"/>
                      </a:rPr>
                      <m:t>→∞</m:t>
                    </m:r>
                  </m:oMath>
                </a14:m>
                <a:r>
                  <a:rPr lang="en-US" sz="2900" dirty="0"/>
                  <a:t>, it follows that</a:t>
                </a:r>
                <a:r>
                  <a:rPr lang="en-US" sz="2900" dirty="0" smtClean="0"/>
                  <a:t>:</a:t>
                </a:r>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(1−</m:t>
                      </m:r>
                      <m:f>
                        <m:fPr>
                          <m:ctrlPr>
                            <a:rPr lang="en-US" sz="2900" i="1">
                              <a:latin typeface="Cambria Math"/>
                            </a:rPr>
                          </m:ctrlPr>
                        </m:fPr>
                        <m:num>
                          <m:r>
                            <a:rPr lang="en-US" sz="2900" i="1">
                              <a:latin typeface="Cambria Math" panose="02040503050406030204" pitchFamily="18" charset="0"/>
                            </a:rPr>
                            <m:t>1</m:t>
                          </m:r>
                        </m:num>
                        <m:den>
                          <m:r>
                            <a:rPr lang="en-US" sz="2900" i="1">
                              <a:latin typeface="Cambria Math" panose="02040503050406030204" pitchFamily="18" charset="0"/>
                            </a:rPr>
                            <m:t>𝑛</m:t>
                          </m:r>
                        </m:den>
                      </m:f>
                      <m:sSup>
                        <m:sSupPr>
                          <m:ctrlPr>
                            <a:rPr lang="en-US" sz="2900" i="1">
                              <a:latin typeface="Cambria Math"/>
                            </a:rPr>
                          </m:ctrlPr>
                        </m:sSupPr>
                        <m:e>
                          <m:r>
                            <a:rPr lang="en-US" sz="2900" i="1">
                              <a:latin typeface="Cambria Math" panose="02040503050406030204" pitchFamily="18" charset="0"/>
                            </a:rPr>
                            <m:t>)</m:t>
                          </m:r>
                          <m:d>
                            <m:dPr>
                              <m:ctrlPr>
                                <a:rPr lang="en-US" sz="2900" i="1">
                                  <a:latin typeface="Cambria Math"/>
                                </a:rPr>
                              </m:ctrlPr>
                            </m:dPr>
                            <m:e>
                              <m:r>
                                <a:rPr lang="en-US" sz="2900" i="1">
                                  <a:latin typeface="Cambria Math" panose="02040503050406030204" pitchFamily="18" charset="0"/>
                                </a:rPr>
                                <m:t>1−</m:t>
                              </m:r>
                              <m:f>
                                <m:fPr>
                                  <m:ctrlPr>
                                    <a:rPr lang="en-US" sz="2900" i="1">
                                      <a:latin typeface="Cambria Math"/>
                                    </a:rPr>
                                  </m:ctrlPr>
                                </m:fPr>
                                <m:num>
                                  <m:r>
                                    <a:rPr lang="en-US" sz="2900" i="1">
                                      <a:latin typeface="Cambria Math" panose="02040503050406030204" pitchFamily="18" charset="0"/>
                                    </a:rPr>
                                    <m:t>2</m:t>
                                  </m:r>
                                </m:num>
                                <m:den>
                                  <m:r>
                                    <a:rPr lang="en-US" sz="2900" i="1">
                                      <a:latin typeface="Cambria Math" panose="02040503050406030204" pitchFamily="18" charset="0"/>
                                    </a:rPr>
                                    <m:t>𝑛</m:t>
                                  </m:r>
                                </m:den>
                              </m:f>
                            </m:e>
                          </m:d>
                          <m:r>
                            <a:rPr lang="en-US" sz="2900" i="1">
                              <a:latin typeface="Cambria Math" panose="02040503050406030204" pitchFamily="18" charset="0"/>
                            </a:rPr>
                            <m:t>…(1−</m:t>
                          </m:r>
                          <m:f>
                            <m:fPr>
                              <m:ctrlPr>
                                <a:rPr lang="en-US" sz="2900" i="1">
                                  <a:latin typeface="Cambria Math"/>
                                </a:rPr>
                              </m:ctrlPr>
                            </m:fPr>
                            <m:num>
                              <m:r>
                                <a:rPr lang="en-US" sz="2900" i="1">
                                  <a:latin typeface="Cambria Math" panose="02040503050406030204" pitchFamily="18" charset="0"/>
                                </a:rPr>
                                <m:t>𝑘</m:t>
                              </m:r>
                              <m:r>
                                <a:rPr lang="en-US" sz="2900" i="1">
                                  <a:latin typeface="Cambria Math" panose="02040503050406030204" pitchFamily="18" charset="0"/>
                                </a:rPr>
                                <m:t>−1</m:t>
                              </m:r>
                            </m:num>
                            <m:den>
                              <m:r>
                                <a:rPr lang="en-US" sz="2900" i="1">
                                  <a:latin typeface="Cambria Math" panose="02040503050406030204" pitchFamily="18" charset="0"/>
                                </a:rPr>
                                <m:t>𝑛</m:t>
                              </m:r>
                            </m:den>
                          </m:f>
                          <m:r>
                            <a:rPr lang="en-US" sz="2900" i="1">
                              <a:latin typeface="Cambria Math" panose="02040503050406030204" pitchFamily="18" charset="0"/>
                            </a:rPr>
                            <m:t>)</m:t>
                          </m:r>
                          <m:d>
                            <m:dPr>
                              <m:ctrlPr>
                                <a:rPr lang="en-US" sz="2900" i="1">
                                  <a:latin typeface="Cambria Math"/>
                                </a:rPr>
                              </m:ctrlPr>
                            </m:dPr>
                            <m:e>
                              <m:r>
                                <a:rPr lang="en-US" sz="2900" i="1">
                                  <a:latin typeface="Cambria Math" panose="02040503050406030204" pitchFamily="18" charset="0"/>
                                </a:rPr>
                                <m:t>1−</m:t>
                              </m:r>
                              <m:f>
                                <m:fPr>
                                  <m:ctrlPr>
                                    <a:rPr lang="en-US" sz="2900" i="1">
                                      <a:latin typeface="Cambria Math"/>
                                    </a:rPr>
                                  </m:ctrlPr>
                                </m:fPr>
                                <m:num>
                                  <m:r>
                                    <a:rPr lang="en-US" sz="2900" i="1">
                                      <a:latin typeface="Cambria Math" panose="02040503050406030204" pitchFamily="18" charset="0"/>
                                    </a:rPr>
                                    <m:t>𝜆</m:t>
                                  </m:r>
                                  <m:r>
                                    <a:rPr lang="en-US" sz="2900" i="1">
                                      <a:latin typeface="Cambria Math" panose="02040503050406030204" pitchFamily="18" charset="0"/>
                                    </a:rPr>
                                    <m:t>𝑡</m:t>
                                  </m:r>
                                </m:num>
                                <m:den>
                                  <m:r>
                                    <a:rPr lang="en-US" sz="2900" i="1">
                                      <a:latin typeface="Cambria Math" panose="02040503050406030204" pitchFamily="18" charset="0"/>
                                    </a:rPr>
                                    <m:t>𝑛</m:t>
                                  </m:r>
                                </m:den>
                              </m:f>
                            </m:e>
                          </m:d>
                        </m:e>
                        <m:sup>
                          <m:r>
                            <a:rPr lang="en-US" sz="2900" i="1">
                              <a:latin typeface="Cambria Math" panose="02040503050406030204" pitchFamily="18" charset="0"/>
                            </a:rPr>
                            <m:t>−</m:t>
                          </m:r>
                          <m:r>
                            <a:rPr lang="en-US" sz="2900" i="1">
                              <a:latin typeface="Cambria Math" panose="02040503050406030204" pitchFamily="18" charset="0"/>
                            </a:rPr>
                            <m:t>𝑘</m:t>
                          </m:r>
                        </m:sup>
                      </m:sSup>
                      <m:r>
                        <a:rPr lang="en-US" sz="2900" i="1">
                          <a:latin typeface="Cambria Math" panose="02040503050406030204" pitchFamily="18" charset="0"/>
                        </a:rPr>
                        <m:t>→1</m:t>
                      </m:r>
                    </m:oMath>
                  </m:oMathPara>
                </a14:m>
                <a:endParaRPr lang="en-US" sz="2900" dirty="0"/>
              </a:p>
              <a:p>
                <a:pPr marL="0" indent="0">
                  <a:buNone/>
                </a:pPr>
                <a:r>
                  <a:rPr lang="en-US" sz="2900" dirty="0"/>
                  <a:t> </a:t>
                </a:r>
              </a:p>
              <a:p>
                <a:pPr marL="0" indent="0">
                  <a:buNone/>
                </a:pPr>
                <a:r>
                  <a:rPr lang="en-US" sz="2900" dirty="0"/>
                  <a:t>Recall from calculus that </a:t>
                </a:r>
                <a14:m>
                  <m:oMath xmlns:m="http://schemas.openxmlformats.org/officeDocument/2006/math">
                    <m:sSup>
                      <m:sSupPr>
                        <m:ctrlPr>
                          <a:rPr lang="en-US" sz="2900" i="1">
                            <a:latin typeface="Cambria Math"/>
                          </a:rPr>
                        </m:ctrlPr>
                      </m:sSupPr>
                      <m:e>
                        <m:d>
                          <m:dPr>
                            <m:ctrlPr>
                              <a:rPr lang="en-US" sz="2900" i="1">
                                <a:latin typeface="Cambria Math"/>
                              </a:rPr>
                            </m:ctrlPr>
                          </m:dPr>
                          <m:e>
                            <m:r>
                              <a:rPr lang="en-US" sz="2900" i="1">
                                <a:latin typeface="Cambria Math" panose="02040503050406030204" pitchFamily="18" charset="0"/>
                              </a:rPr>
                              <m:t>1−</m:t>
                            </m:r>
                            <m:f>
                              <m:fPr>
                                <m:ctrlPr>
                                  <a:rPr lang="en-US" sz="2900" i="1">
                                    <a:latin typeface="Cambria Math"/>
                                  </a:rPr>
                                </m:ctrlPr>
                              </m:fPr>
                              <m:num>
                                <m:r>
                                  <a:rPr lang="en-US" sz="2900" i="1">
                                    <a:latin typeface="Cambria Math" panose="02040503050406030204" pitchFamily="18" charset="0"/>
                                  </a:rPr>
                                  <m:t>𝜆</m:t>
                                </m:r>
                                <m:r>
                                  <a:rPr lang="en-US" sz="2900" i="1">
                                    <a:latin typeface="Cambria Math" panose="02040503050406030204" pitchFamily="18" charset="0"/>
                                  </a:rPr>
                                  <m:t>𝑡</m:t>
                                </m:r>
                              </m:num>
                              <m:den>
                                <m:r>
                                  <a:rPr lang="en-US" sz="2900" i="1">
                                    <a:latin typeface="Cambria Math" panose="02040503050406030204" pitchFamily="18" charset="0"/>
                                  </a:rPr>
                                  <m:t>𝑛</m:t>
                                </m:r>
                              </m:den>
                            </m:f>
                          </m:e>
                        </m:d>
                      </m:e>
                      <m:sup>
                        <m:r>
                          <a:rPr lang="en-US" sz="2900" i="1">
                            <a:latin typeface="Cambria Math" panose="02040503050406030204" pitchFamily="18" charset="0"/>
                          </a:rPr>
                          <m:t>𝑛</m:t>
                        </m:r>
                      </m:sup>
                    </m:sSup>
                    <m:r>
                      <a:rPr lang="en-US" sz="2900" i="1">
                        <a:latin typeface="Cambria Math" panose="02040503050406030204" pitchFamily="18" charset="0"/>
                      </a:rPr>
                      <m:t>→</m:t>
                    </m:r>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𝜆</m:t>
                        </m:r>
                        <m:r>
                          <a:rPr lang="en-US" sz="2900" i="1">
                            <a:latin typeface="Cambria Math" panose="02040503050406030204" pitchFamily="18" charset="0"/>
                          </a:rPr>
                          <m:t>𝑡</m:t>
                        </m:r>
                      </m:sup>
                    </m:sSup>
                  </m:oMath>
                </a14:m>
                <a:r>
                  <a:rPr lang="en-US" sz="2900" dirty="0"/>
                  <a:t>as </a:t>
                </a:r>
                <a14:m>
                  <m:oMath xmlns:m="http://schemas.openxmlformats.org/officeDocument/2006/math">
                    <m:r>
                      <a:rPr lang="en-US" sz="2900" i="1">
                        <a:latin typeface="Cambria Math" panose="02040503050406030204" pitchFamily="18" charset="0"/>
                      </a:rPr>
                      <m:t>𝑛</m:t>
                    </m:r>
                    <m:r>
                      <a:rPr lang="en-US" sz="2900" i="1">
                        <a:latin typeface="Cambria Math" panose="02040503050406030204" pitchFamily="18" charset="0"/>
                      </a:rPr>
                      <m:t>→∞</m:t>
                    </m:r>
                  </m:oMath>
                </a14:m>
                <a:r>
                  <a:rPr lang="en-US" sz="2900" dirty="0"/>
                  <a:t>. Thus, the Poisson random variable </a:t>
                </a:r>
                <a:r>
                  <a:rPr lang="en-US" sz="2900" i="1" dirty="0"/>
                  <a:t>X</a:t>
                </a:r>
                <a:r>
                  <a:rPr lang="en-US" sz="2900" dirty="0"/>
                  <a:t> with parameter </a:t>
                </a:r>
                <a:r>
                  <a:rPr lang="en-US" sz="2900" i="1" dirty="0" err="1"/>
                  <a:t>λt</a:t>
                </a:r>
                <a:r>
                  <a:rPr lang="en-US" sz="2900" dirty="0"/>
                  <a:t>&gt;0 is a discrete random variable that takes on values 0,1,2,… with probability:</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𝑃</m:t>
                      </m:r>
                      <m:d>
                        <m:dPr>
                          <m:ctrlPr>
                            <a:rPr lang="en-US" sz="2900" i="1">
                              <a:latin typeface="Cambria Math"/>
                            </a:rPr>
                          </m:ctrlPr>
                        </m:dPr>
                        <m:e>
                          <m:r>
                            <a:rPr lang="en-US" sz="2900" i="1">
                              <a:latin typeface="Cambria Math" panose="02040503050406030204" pitchFamily="18" charset="0"/>
                            </a:rPr>
                            <m:t>𝑋</m:t>
                          </m:r>
                          <m:r>
                            <a:rPr lang="en-US" sz="2900" i="1">
                              <a:latin typeface="Cambria Math" panose="02040503050406030204" pitchFamily="18" charset="0"/>
                            </a:rPr>
                            <m:t>=</m:t>
                          </m:r>
                          <m:r>
                            <a:rPr lang="en-US" sz="2900" i="1">
                              <a:latin typeface="Cambria Math" panose="02040503050406030204" pitchFamily="18" charset="0"/>
                            </a:rPr>
                            <m:t>𝑘</m:t>
                          </m:r>
                        </m:e>
                      </m:d>
                      <m:r>
                        <a:rPr lang="en-US" sz="2900" i="1">
                          <a:latin typeface="Cambria Math" panose="02040503050406030204" pitchFamily="18" charset="0"/>
                        </a:rPr>
                        <m:t>=</m:t>
                      </m:r>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𝜆</m:t>
                          </m:r>
                          <m:r>
                            <a:rPr lang="en-US" sz="2900" i="1">
                              <a:latin typeface="Cambria Math" panose="02040503050406030204" pitchFamily="18" charset="0"/>
                            </a:rPr>
                            <m:t>𝑡</m:t>
                          </m:r>
                        </m:sup>
                      </m:sSup>
                      <m:f>
                        <m:fPr>
                          <m:ctrlPr>
                            <a:rPr lang="en-US" sz="2900" i="1">
                              <a:latin typeface="Cambria Math"/>
                            </a:rPr>
                          </m:ctrlPr>
                        </m:fPr>
                        <m:num>
                          <m:sSup>
                            <m:sSupPr>
                              <m:ctrlPr>
                                <a:rPr lang="en-US" sz="2900" i="1">
                                  <a:latin typeface="Cambria Math"/>
                                </a:rPr>
                              </m:ctrlPr>
                            </m:sSupPr>
                            <m:e>
                              <m:d>
                                <m:dPr>
                                  <m:ctrlPr>
                                    <a:rPr lang="en-US" sz="2900" i="1">
                                      <a:latin typeface="Cambria Math"/>
                                    </a:rPr>
                                  </m:ctrlPr>
                                </m:dPr>
                                <m:e>
                                  <m:r>
                                    <a:rPr lang="en-US" sz="2900" i="1">
                                      <a:latin typeface="Cambria Math" panose="02040503050406030204" pitchFamily="18" charset="0"/>
                                    </a:rPr>
                                    <m:t>𝜆</m:t>
                                  </m:r>
                                  <m:r>
                                    <a:rPr lang="en-US" sz="2900" i="1">
                                      <a:latin typeface="Cambria Math" panose="02040503050406030204" pitchFamily="18" charset="0"/>
                                    </a:rPr>
                                    <m:t>𝑡</m:t>
                                  </m:r>
                                </m:e>
                              </m:d>
                            </m:e>
                            <m:sup>
                              <m:r>
                                <a:rPr lang="en-US" sz="2900" i="1">
                                  <a:latin typeface="Cambria Math" panose="02040503050406030204" pitchFamily="18" charset="0"/>
                                </a:rPr>
                                <m:t>𝑘</m:t>
                              </m:r>
                            </m:sup>
                          </m:sSup>
                        </m:num>
                        <m:den>
                          <m:r>
                            <a:rPr lang="en-US" sz="2900" i="1">
                              <a:latin typeface="Cambria Math" panose="02040503050406030204" pitchFamily="18" charset="0"/>
                            </a:rPr>
                            <m:t>𝑘</m:t>
                          </m:r>
                          <m:r>
                            <a:rPr lang="en-US" sz="2900" i="1">
                              <a:latin typeface="Cambria Math" panose="02040503050406030204" pitchFamily="18" charset="0"/>
                            </a:rPr>
                            <m:t>!</m:t>
                          </m:r>
                        </m:den>
                      </m:f>
                      <m:r>
                        <a:rPr lang="en-US" sz="2900" i="1">
                          <a:latin typeface="Cambria Math" panose="02040503050406030204" pitchFamily="18" charset="0"/>
                        </a:rPr>
                        <m:t>      </m:t>
                      </m:r>
                      <m:r>
                        <a:rPr lang="en-US" sz="2900" i="1">
                          <a:latin typeface="Cambria Math" panose="02040503050406030204" pitchFamily="18" charset="0"/>
                        </a:rPr>
                        <m:t>𝑓𝑜𝑟</m:t>
                      </m:r>
                      <m:r>
                        <a:rPr lang="en-US" sz="2900" i="1">
                          <a:latin typeface="Cambria Math" panose="02040503050406030204" pitchFamily="18" charset="0"/>
                        </a:rPr>
                        <m:t> </m:t>
                      </m:r>
                      <m:r>
                        <a:rPr lang="en-US" sz="2900" i="1">
                          <a:latin typeface="Cambria Math" panose="02040503050406030204" pitchFamily="18" charset="0"/>
                        </a:rPr>
                        <m:t>𝑘</m:t>
                      </m:r>
                      <m:r>
                        <a:rPr lang="en-US" sz="2900" i="1">
                          <a:latin typeface="Cambria Math" panose="02040503050406030204" pitchFamily="18" charset="0"/>
                        </a:rPr>
                        <m:t>=0,1, 2, …</m:t>
                      </m:r>
                    </m:oMath>
                  </m:oMathPara>
                </a14:m>
                <a:endParaRPr lang="en-US" sz="29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3067" r="-1720"/>
                </a:stretch>
              </a:blipFill>
            </p:spPr>
            <p:txBody>
              <a:bodyPr/>
              <a:lstStyle/>
              <a:p>
                <a:r>
                  <a:rPr lang="en-US">
                    <a:noFill/>
                  </a:rPr>
                  <a:t> </a:t>
                </a:r>
              </a:p>
            </p:txBody>
          </p:sp>
        </mc:Fallback>
      </mc:AlternateContent>
    </p:spTree>
    <p:extLst>
      <p:ext uri="{BB962C8B-B14F-4D97-AF65-F5344CB8AC3E}">
        <p14:creationId xmlns:p14="http://schemas.microsoft.com/office/powerpoint/2010/main" val="1744341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Stock Price </a:t>
            </a:r>
            <a:r>
              <a:rPr lang="en-US" b="1" dirty="0" smtClean="0"/>
              <a:t>Jumps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Suppose that a trader needs to predict the probability that a given stock will not experience any 10% price jumps over the course of a month. Normally, the number jumps of per year can be modeled as a Poisson variable, with an expected value of </a:t>
                </a:r>
                <a:r>
                  <a:rPr lang="en-US" dirty="0">
                    <a:sym typeface="Symbol" panose="05050102010706020507" pitchFamily="18" charset="2"/>
                  </a:rPr>
                  <a:t></a:t>
                </a:r>
                <a:r>
                  <a:rPr lang="en-US" dirty="0"/>
                  <a:t>=3; that is, on a monthly basis, </a:t>
                </a:r>
                <a14:m>
                  <m:oMath xmlns:m="http://schemas.openxmlformats.org/officeDocument/2006/math">
                    <m:r>
                      <a:rPr lang="en-US" i="1" dirty="0" smtClean="0">
                        <a:latin typeface="Cambria Math" panose="02040503050406030204" pitchFamily="18" charset="0"/>
                      </a:rPr>
                      <m:t>𝜆</m:t>
                    </m:r>
                    <m:r>
                      <a:rPr lang="en-US" i="1" dirty="0" smtClean="0">
                        <a:latin typeface="Cambria Math" panose="02040503050406030204" pitchFamily="18" charset="0"/>
                      </a:rPr>
                      <m:t>𝑡</m:t>
                    </m:r>
                    <m:r>
                      <a:rPr lang="en-US" i="1" dirty="0" smtClean="0">
                        <a:latin typeface="Cambria Math" panose="02040503050406030204" pitchFamily="18" charset="0"/>
                      </a:rPr>
                      <m:t>=</m:t>
                    </m:r>
                  </m:oMath>
                </a14:m>
                <a:r>
                  <a:rPr lang="en-US" dirty="0" smtClean="0"/>
                  <a:t> </a:t>
                </a:r>
                <a14:m>
                  <m:oMath xmlns:m="http://schemas.openxmlformats.org/officeDocument/2006/math">
                    <m:f>
                      <m:fPr>
                        <m:ctrlPr>
                          <a:rPr lang="en-US" b="0" i="1" dirty="0" smtClean="0">
                            <a:latin typeface="Cambria Math"/>
                          </a:rPr>
                        </m:ctrlPr>
                      </m:fPr>
                      <m:num>
                        <m:r>
                          <a:rPr lang="en-US" b="0" i="1" dirty="0" smtClean="0">
                            <a:latin typeface="Cambria Math" panose="02040503050406030204" pitchFamily="18" charset="0"/>
                          </a:rPr>
                          <m:t>3</m:t>
                        </m:r>
                      </m:num>
                      <m:den>
                        <m:r>
                          <a:rPr lang="en-US" b="0" i="1" dirty="0" smtClean="0">
                            <a:latin typeface="Cambria Math" panose="02040503050406030204" pitchFamily="18" charset="0"/>
                          </a:rPr>
                          <m:t>12</m:t>
                        </m:r>
                      </m:den>
                    </m:f>
                  </m:oMath>
                </a14:m>
                <a:r>
                  <a:rPr lang="en-US" dirty="0" smtClean="0"/>
                  <a:t> :</a:t>
                </a:r>
                <a:endParaRPr lang="en-US" dirty="0"/>
              </a:p>
              <a:p>
                <a:pPr marL="0" indent="0">
                  <a:buNone/>
                </a:pPr>
                <a:r>
                  <a:rPr lang="en-US" dirty="0" smtClean="0"/>
                  <a:t>Solution</a:t>
                </a: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smtClean="0">
                              <a:solidFill>
                                <a:schemeClr val="tx1"/>
                              </a:solidFill>
                              <a:latin typeface="Cambria Math"/>
                            </a:rPr>
                          </m:ctrlPr>
                        </m:dPr>
                        <m:e>
                          <m:r>
                            <m:rPr>
                              <m:sty m:val="p"/>
                            </m:rPr>
                            <a:rPr lang="en-US" i="0">
                              <a:solidFill>
                                <a:schemeClr val="tx1"/>
                              </a:solidFill>
                              <a:latin typeface="Cambria Math" panose="02040503050406030204" pitchFamily="18" charset="0"/>
                            </a:rPr>
                            <m:t>X</m:t>
                          </m:r>
                          <m:r>
                            <a:rPr lang="en-US" i="0">
                              <a:solidFill>
                                <a:schemeClr val="tx1"/>
                              </a:solidFill>
                              <a:latin typeface="Cambria Math" panose="02040503050406030204" pitchFamily="18" charset="0"/>
                            </a:rPr>
                            <m:t>=0</m:t>
                          </m:r>
                        </m:e>
                      </m:d>
                      <m:r>
                        <a:rPr lang="en-US" i="0" smtClean="0">
                          <a:solidFill>
                            <a:schemeClr val="tx1"/>
                          </a:solidFill>
                          <a:latin typeface="Cambria Math" panose="02040503050406030204" pitchFamily="18" charset="0"/>
                        </a:rPr>
                        <m:t>=</m:t>
                      </m:r>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e</m:t>
                          </m:r>
                        </m:e>
                        <m:sup>
                          <m:r>
                            <a:rPr lang="en-US" i="0">
                              <a:solidFill>
                                <a:schemeClr val="tx1"/>
                              </a:solidFill>
                              <a:latin typeface="Cambria Math" panose="02040503050406030204" pitchFamily="18" charset="0"/>
                            </a:rPr>
                            <m:t>−.25</m:t>
                          </m:r>
                        </m:sup>
                      </m:sSup>
                      <m:f>
                        <m:fPr>
                          <m:ctrlPr>
                            <a:rPr lang="en-US" i="1">
                              <a:solidFill>
                                <a:schemeClr val="tx1"/>
                              </a:solidFill>
                              <a:latin typeface="Cambria Math"/>
                            </a:rPr>
                          </m:ctrlPr>
                        </m:fPr>
                        <m:num>
                          <m:sSup>
                            <m:sSupPr>
                              <m:ctrlPr>
                                <a:rPr lang="en-US" i="1">
                                  <a:solidFill>
                                    <a:schemeClr val="tx1"/>
                                  </a:solidFill>
                                  <a:latin typeface="Cambria Math"/>
                                </a:rPr>
                              </m:ctrlPr>
                            </m:sSupPr>
                            <m:e>
                              <m:r>
                                <a:rPr lang="en-US" i="0">
                                  <a:solidFill>
                                    <a:schemeClr val="tx1"/>
                                  </a:solidFill>
                                  <a:latin typeface="Cambria Math" panose="02040503050406030204" pitchFamily="18" charset="0"/>
                                </a:rPr>
                                <m:t>.25</m:t>
                              </m:r>
                            </m:e>
                            <m:sup>
                              <m:r>
                                <a:rPr lang="en-US" i="0">
                                  <a:solidFill>
                                    <a:schemeClr val="tx1"/>
                                  </a:solidFill>
                                  <a:latin typeface="Cambria Math" panose="02040503050406030204" pitchFamily="18" charset="0"/>
                                </a:rPr>
                                <m:t>0</m:t>
                              </m:r>
                            </m:sup>
                          </m:sSup>
                        </m:num>
                        <m:den>
                          <m:r>
                            <a:rPr lang="en-US" i="0">
                              <a:solidFill>
                                <a:schemeClr val="tx1"/>
                              </a:solidFill>
                              <a:latin typeface="Cambria Math" panose="02040503050406030204" pitchFamily="18" charset="0"/>
                            </a:rPr>
                            <m:t>0!</m:t>
                          </m:r>
                        </m:den>
                      </m:f>
                      <m:r>
                        <a:rPr lang="en-US" i="1">
                          <a:solidFill>
                            <a:schemeClr val="tx1"/>
                          </a:solidFill>
                          <a:latin typeface="Cambria Math" panose="02040503050406030204" pitchFamily="18" charset="0"/>
                        </a:rPr>
                        <m:t>= .7788</m:t>
                      </m:r>
                    </m:oMath>
                  </m:oMathPara>
                </a14:m>
                <a:endParaRPr lang="en-US" dirty="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1178400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Bank </a:t>
            </a:r>
            <a:r>
              <a:rPr lang="en-US" b="1" dirty="0" smtClean="0"/>
              <a:t>Auditor</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Suppose the average number of visits from a regulatory bank auditor per year is 1.5. Assume that the number of audits per year is a Poisson random variable. We will find the probability that the number of visits by the auditor to the bank in a two-year time period is between 3 and 5, inclusive. In this case, λ=1.5 and </a:t>
                </a:r>
                <a:r>
                  <a:rPr lang="en-US" i="1" dirty="0"/>
                  <a:t>t</a:t>
                </a:r>
                <a:r>
                  <a:rPr lang="en-US" dirty="0"/>
                  <a:t>=2, so that </a:t>
                </a:r>
                <a:r>
                  <a:rPr lang="en-US" i="1" dirty="0" err="1"/>
                  <a:t>λt</a:t>
                </a:r>
                <a:r>
                  <a:rPr lang="en-US" dirty="0"/>
                  <a:t>=3. Thus, we find the probability of between 3 and five visits as follows:</a:t>
                </a:r>
              </a:p>
              <a:p>
                <a:pPr marL="0" indent="0">
                  <a:buNone/>
                </a:pPr>
                <a:r>
                  <a:rPr lang="en-US" dirty="0"/>
                  <a:t> </a:t>
                </a:r>
                <a:r>
                  <a:rPr lang="en-US" dirty="0" smtClean="0"/>
                  <a:t>Solution</a:t>
                </a: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3≤</m:t>
                          </m:r>
                          <m:r>
                            <a:rPr lang="en-US" i="1">
                              <a:latin typeface="Cambria Math" panose="02040503050406030204" pitchFamily="18" charset="0"/>
                            </a:rPr>
                            <m:t>𝑋</m:t>
                          </m:r>
                          <m:r>
                            <a:rPr lang="en-US" i="1">
                              <a:latin typeface="Cambria Math" panose="02040503050406030204" pitchFamily="18" charset="0"/>
                            </a:rPr>
                            <m:t>≤5</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𝑋</m:t>
                          </m:r>
                          <m:r>
                            <a:rPr lang="en-US" i="1">
                              <a:latin typeface="Cambria Math" panose="02040503050406030204" pitchFamily="18" charset="0"/>
                            </a:rPr>
                            <m:t>=3</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𝑋</m:t>
                          </m:r>
                          <m:r>
                            <a:rPr lang="en-US" i="1">
                              <a:latin typeface="Cambria Math" panose="02040503050406030204" pitchFamily="18" charset="0"/>
                            </a:rPr>
                            <m:t>=4</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𝑋</m:t>
                          </m:r>
                          <m:r>
                            <a:rPr lang="en-US" i="1">
                              <a:latin typeface="Cambria Math" panose="02040503050406030204" pitchFamily="18" charset="0"/>
                            </a:rPr>
                            <m:t>=5</m:t>
                          </m:r>
                        </m:e>
                      </m:d>
                    </m:oMath>
                  </m:oMathPara>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−3</m:t>
                        </m:r>
                      </m:sup>
                    </m:sSup>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3</m:t>
                            </m:r>
                          </m:e>
                          <m:sup>
                            <m:r>
                              <a:rPr lang="en-US" i="1">
                                <a:latin typeface="Cambria Math" panose="02040503050406030204" pitchFamily="18" charset="0"/>
                              </a:rPr>
                              <m:t>3</m:t>
                            </m:r>
                          </m:sup>
                        </m:sSup>
                      </m:num>
                      <m:den>
                        <m:r>
                          <a:rPr lang="en-US" i="1">
                            <a:latin typeface="Cambria Math" panose="02040503050406030204" pitchFamily="18" charset="0"/>
                          </a:rPr>
                          <m:t>3!</m:t>
                        </m:r>
                      </m:den>
                    </m:f>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𝑒</m:t>
                        </m:r>
                      </m:e>
                      <m:sup>
                        <m:r>
                          <a:rPr lang="en-US" i="1">
                            <a:latin typeface="Cambria Math" panose="02040503050406030204" pitchFamily="18" charset="0"/>
                          </a:rPr>
                          <m:t>−3</m:t>
                        </m:r>
                      </m:sup>
                    </m:sSup>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3</m:t>
                            </m:r>
                          </m:e>
                          <m:sup>
                            <m:r>
                              <a:rPr lang="en-US" i="1">
                                <a:latin typeface="Cambria Math" panose="02040503050406030204" pitchFamily="18" charset="0"/>
                              </a:rPr>
                              <m:t>4</m:t>
                            </m:r>
                          </m:sup>
                        </m:sSup>
                      </m:num>
                      <m:den>
                        <m:r>
                          <a:rPr lang="en-US" i="1">
                            <a:latin typeface="Cambria Math" panose="02040503050406030204" pitchFamily="18" charset="0"/>
                          </a:rPr>
                          <m:t>4!</m:t>
                        </m:r>
                      </m:den>
                    </m:f>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𝑒</m:t>
                        </m:r>
                      </m:e>
                      <m:sup>
                        <m:r>
                          <a:rPr lang="en-US" i="1">
                            <a:latin typeface="Cambria Math" panose="02040503050406030204" pitchFamily="18" charset="0"/>
                          </a:rPr>
                          <m:t>−3</m:t>
                        </m:r>
                      </m:sup>
                    </m:sSup>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3</m:t>
                            </m:r>
                          </m:e>
                          <m:sup>
                            <m:r>
                              <a:rPr lang="en-US" i="1">
                                <a:latin typeface="Cambria Math" panose="02040503050406030204" pitchFamily="18" charset="0"/>
                              </a:rPr>
                              <m:t>5</m:t>
                            </m:r>
                          </m:sup>
                        </m:sSup>
                      </m:num>
                      <m:den>
                        <m:r>
                          <a:rPr lang="en-US" i="1">
                            <a:latin typeface="Cambria Math" panose="02040503050406030204" pitchFamily="18" charset="0"/>
                          </a:rPr>
                          <m:t>5!</m:t>
                        </m:r>
                      </m:den>
                    </m:f>
                    <m:r>
                      <a:rPr lang="en-US" i="1">
                        <a:latin typeface="Cambria Math" panose="02040503050406030204" pitchFamily="18" charset="0"/>
                      </a:rPr>
                      <m:t>= .4929</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645"/>
                </a:stretch>
              </a:blipFill>
            </p:spPr>
            <p:txBody>
              <a:bodyPr/>
              <a:lstStyle/>
              <a:p>
                <a:r>
                  <a:rPr lang="en-US">
                    <a:noFill/>
                  </a:rPr>
                  <a:t> </a:t>
                </a:r>
              </a:p>
            </p:txBody>
          </p:sp>
        </mc:Fallback>
      </mc:AlternateContent>
    </p:spTree>
    <p:extLst>
      <p:ext uri="{BB962C8B-B14F-4D97-AF65-F5344CB8AC3E}">
        <p14:creationId xmlns:p14="http://schemas.microsoft.com/office/powerpoint/2010/main" val="3658304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Central Limit Theorem</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a:t>The Central Limit Theorem states that the distribution of the sample means drawn from a population of independently and identically distributed random variables will approach the normal distribution as the sample size approaches infinity. Regardless of the distribution of the population, as long as observations are independently and identically distributed, the distribution of the sample mean will approach a normal distribution.</a:t>
            </a:r>
          </a:p>
          <a:p>
            <a:pPr marL="0" indent="0">
              <a:buNone/>
            </a:pPr>
            <a:endParaRPr lang="en-US" dirty="0"/>
          </a:p>
        </p:txBody>
      </p:sp>
    </p:spTree>
    <p:extLst>
      <p:ext uri="{BB962C8B-B14F-4D97-AF65-F5344CB8AC3E}">
        <p14:creationId xmlns:p14="http://schemas.microsoft.com/office/powerpoint/2010/main" val="2413942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Central Limit </a:t>
            </a:r>
            <a:r>
              <a:rPr lang="en-US" b="1" dirty="0" smtClean="0"/>
              <a:t>Theorem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637778"/>
              </a:xfrm>
            </p:spPr>
            <p:txBody>
              <a:bodyPr>
                <a:normAutofit fontScale="92500" lnSpcReduction="10000"/>
              </a:bodyPr>
              <a:lstStyle/>
              <a:p>
                <a:pPr marL="0" indent="0">
                  <a:buNone/>
                </a:pPr>
                <a:r>
                  <a:rPr lang="en-US" dirty="0" smtClean="0">
                    <a:solidFill>
                      <a:schemeClr val="tx1"/>
                    </a:solidFill>
                  </a:rPr>
                  <a:t>Let </a:t>
                </a:r>
                <a:r>
                  <a:rPr lang="en-US" i="1" dirty="0" smtClean="0">
                    <a:solidFill>
                      <a:schemeClr val="tx1"/>
                    </a:solidFill>
                  </a:rPr>
                  <a:t>X</a:t>
                </a:r>
                <a:r>
                  <a:rPr lang="en-US" i="1" baseline="-25000" dirty="0" smtClean="0">
                    <a:solidFill>
                      <a:schemeClr val="tx1"/>
                    </a:solidFill>
                  </a:rPr>
                  <a:t>i</a:t>
                </a:r>
                <a:r>
                  <a:rPr lang="en-US" dirty="0" smtClean="0">
                    <a:solidFill>
                      <a:schemeClr val="tx1"/>
                    </a:solidFill>
                  </a:rPr>
                  <a:t>,</a:t>
                </a:r>
                <a:r>
                  <a:rPr lang="en-US" dirty="0">
                    <a:solidFill>
                      <a:schemeClr val="tx1"/>
                    </a:solidFill>
                    <a:sym typeface="Symbol" panose="05050102010706020507" pitchFamily="18" charset="2"/>
                  </a:rPr>
                  <a:t> </a:t>
                </a:r>
                <a:r>
                  <a:rPr lang="en-US" i="1" dirty="0" err="1" smtClean="0">
                    <a:solidFill>
                      <a:schemeClr val="tx1"/>
                    </a:solidFill>
                  </a:rPr>
                  <a:t>i</a:t>
                </a:r>
                <a:r>
                  <a:rPr lang="en-US" dirty="0" smtClean="0">
                    <a:solidFill>
                      <a:schemeClr val="tx1"/>
                    </a:solidFill>
                  </a:rPr>
                  <a:t> </a:t>
                </a:r>
                <a:r>
                  <a:rPr lang="en-US" dirty="0">
                    <a:solidFill>
                      <a:schemeClr val="tx1"/>
                    </a:solidFill>
                  </a:rPr>
                  <a:t>= 1 to </a:t>
                </a:r>
                <a:r>
                  <a:rPr lang="en-US" i="1" dirty="0">
                    <a:solidFill>
                      <a:schemeClr val="tx1"/>
                    </a:solidFill>
                  </a:rPr>
                  <a:t>n</a:t>
                </a:r>
                <a:r>
                  <a:rPr lang="en-US" dirty="0">
                    <a:solidFill>
                      <a:schemeClr val="tx1"/>
                    </a:solidFill>
                  </a:rPr>
                  <a:t>, be independent and identically distributed (</a:t>
                </a:r>
                <a:r>
                  <a:rPr lang="en-US" i="1" dirty="0" err="1">
                    <a:solidFill>
                      <a:schemeClr val="tx1"/>
                    </a:solidFill>
                  </a:rPr>
                  <a:t>iid</a:t>
                </a:r>
                <a:r>
                  <a:rPr lang="en-US" dirty="0">
                    <a:solidFill>
                      <a:schemeClr val="tx1"/>
                    </a:solidFill>
                  </a:rPr>
                  <a:t>) random variables such that E[</a:t>
                </a:r>
                <a:r>
                  <a:rPr lang="en-US" i="1" dirty="0">
                    <a:solidFill>
                      <a:schemeClr val="tx1"/>
                    </a:solidFill>
                  </a:rPr>
                  <a:t>X</a:t>
                </a:r>
                <a:r>
                  <a:rPr lang="en-US" i="1" baseline="-25000" dirty="0">
                    <a:solidFill>
                      <a:schemeClr val="tx1"/>
                    </a:solidFill>
                  </a:rPr>
                  <a:t>i</a:t>
                </a:r>
                <a:r>
                  <a:rPr lang="en-US" dirty="0">
                    <a:solidFill>
                      <a:schemeClr val="tx1"/>
                    </a:solidFill>
                  </a:rPr>
                  <a:t>] = μ and </a:t>
                </a:r>
                <a:r>
                  <a:rPr lang="en-US" dirty="0" err="1">
                    <a:solidFill>
                      <a:schemeClr val="tx1"/>
                    </a:solidFill>
                  </a:rPr>
                  <a:t>Var</a:t>
                </a:r>
                <a:r>
                  <a:rPr lang="en-US" dirty="0">
                    <a:solidFill>
                      <a:schemeClr val="tx1"/>
                    </a:solidFill>
                  </a:rPr>
                  <a:t>[</a:t>
                </a:r>
                <a:r>
                  <a:rPr lang="en-US" i="1" dirty="0">
                    <a:solidFill>
                      <a:schemeClr val="tx1"/>
                    </a:solidFill>
                  </a:rPr>
                  <a:t>X</a:t>
                </a:r>
                <a:r>
                  <a:rPr lang="en-US" i="1" baseline="-25000" dirty="0">
                    <a:solidFill>
                      <a:schemeClr val="tx1"/>
                    </a:solidFill>
                  </a:rPr>
                  <a:t>i</a:t>
                </a:r>
                <a:r>
                  <a:rPr lang="en-US" dirty="0">
                    <a:solidFill>
                      <a:schemeClr val="tx1"/>
                    </a:solidFill>
                  </a:rPr>
                  <a:t>] = </a:t>
                </a:r>
                <a:r>
                  <a:rPr lang="en-US" dirty="0">
                    <a:solidFill>
                      <a:schemeClr val="tx1"/>
                    </a:solidFill>
                    <a:sym typeface="Symbol" panose="05050102010706020507" pitchFamily="18" charset="2"/>
                  </a:rPr>
                  <a:t></a:t>
                </a:r>
                <a:r>
                  <a:rPr lang="en-US" baseline="30000" dirty="0">
                    <a:solidFill>
                      <a:schemeClr val="tx1"/>
                    </a:solidFill>
                  </a:rPr>
                  <a:t>2 </a:t>
                </a:r>
                <a:r>
                  <a:rPr lang="en-US" dirty="0">
                    <a:solidFill>
                      <a:schemeClr val="tx1"/>
                    </a:solidFill>
                  </a:rPr>
                  <a:t>&lt; </a:t>
                </a:r>
                <a:r>
                  <a:rPr lang="en-US" dirty="0" smtClean="0">
                    <a:solidFill>
                      <a:schemeClr val="tx1"/>
                    </a:solidFill>
                    <a:sym typeface="Symbol" panose="05050102010706020507" pitchFamily="18" charset="2"/>
                  </a:rPr>
                  <a:t>,</a:t>
                </a:r>
                <a:r>
                  <a:rPr lang="en-US" dirty="0" smtClean="0">
                    <a:solidFill>
                      <a:schemeClr val="tx1"/>
                    </a:solidFill>
                  </a:rPr>
                  <a:t> and denote:</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acc>
                        <m:accPr>
                          <m:chr m:val="̅"/>
                          <m:ctrlPr>
                            <a:rPr lang="en-US" i="1">
                              <a:solidFill>
                                <a:schemeClr val="tx1"/>
                              </a:solidFill>
                              <a:latin typeface="Cambria Math"/>
                            </a:rPr>
                          </m:ctrlPr>
                        </m:accPr>
                        <m:e>
                          <m:r>
                            <a:rPr lang="en-US" i="1">
                              <a:solidFill>
                                <a:schemeClr val="tx1"/>
                              </a:solidFill>
                              <a:latin typeface="Cambria Math" panose="02040503050406030204" pitchFamily="18" charset="0"/>
                            </a:rPr>
                            <m:t>𝑋</m:t>
                          </m:r>
                        </m:e>
                      </m:acc>
                      <m:r>
                        <a:rPr lang="en-US" i="1">
                          <a:solidFill>
                            <a:schemeClr val="tx1"/>
                          </a:solidFill>
                          <a:latin typeface="Cambria Math" panose="02040503050406030204" pitchFamily="18" charset="0"/>
                        </a:rPr>
                        <m:t>=</m:t>
                      </m:r>
                      <m:nary>
                        <m:naryPr>
                          <m:chr m:val="∑"/>
                          <m:limLoc m:val="undOvr"/>
                          <m:ctrlPr>
                            <a:rPr lang="en-US" i="1">
                              <a:solidFill>
                                <a:schemeClr val="tx1"/>
                              </a:solidFill>
                              <a:latin typeface="Cambria Math"/>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f>
                            <m:fPr>
                              <m:ctrlPr>
                                <a:rPr lang="en-US" i="1">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num>
                            <m:den>
                              <m:r>
                                <a:rPr lang="en-US" i="1">
                                  <a:solidFill>
                                    <a:schemeClr val="tx1"/>
                                  </a:solidFill>
                                  <a:latin typeface="Cambria Math" panose="02040503050406030204" pitchFamily="18" charset="0"/>
                                </a:rPr>
                                <m:t>𝑛</m:t>
                              </m:r>
                            </m:den>
                          </m:f>
                        </m:e>
                      </m:nary>
                    </m:oMath>
                  </m:oMathPara>
                </a14:m>
                <a:endParaRPr lang="en-US" dirty="0">
                  <a:solidFill>
                    <a:schemeClr val="tx1"/>
                  </a:solidFill>
                </a:endParaRPr>
              </a:p>
              <a:p>
                <a:pPr marL="0" indent="0">
                  <a:buNone/>
                </a:pPr>
                <a:r>
                  <a:rPr lang="en-US" dirty="0">
                    <a:solidFill>
                      <a:schemeClr val="tx1"/>
                    </a:solidFill>
                  </a:rPr>
                  <a:t> </a:t>
                </a:r>
              </a:p>
              <a:p>
                <a:pPr marL="0" indent="0">
                  <a:buNone/>
                </a:pPr>
                <a:r>
                  <a:rPr lang="en-US" dirty="0">
                    <a:solidFill>
                      <a:schemeClr val="tx1"/>
                    </a:solidFill>
                  </a:rPr>
                  <a:t>where </a:t>
                </a:r>
                <a14:m>
                  <m:oMath xmlns:m="http://schemas.openxmlformats.org/officeDocument/2006/math">
                    <m:acc>
                      <m:accPr>
                        <m:chr m:val="̅"/>
                        <m:ctrlPr>
                          <a:rPr lang="en-US" i="1">
                            <a:solidFill>
                              <a:schemeClr val="tx1"/>
                            </a:solidFill>
                            <a:latin typeface="Cambria Math"/>
                          </a:rPr>
                        </m:ctrlPr>
                      </m:accPr>
                      <m:e>
                        <m:r>
                          <a:rPr lang="en-US" i="1">
                            <a:solidFill>
                              <a:schemeClr val="tx1"/>
                            </a:solidFill>
                            <a:latin typeface="Cambria Math" panose="02040503050406030204" pitchFamily="18" charset="0"/>
                          </a:rPr>
                          <m:t>𝑋</m:t>
                        </m:r>
                      </m:e>
                    </m:acc>
                  </m:oMath>
                </a14:m>
                <a:r>
                  <a:rPr lang="en-US" dirty="0">
                    <a:solidFill>
                      <a:schemeClr val="tx1"/>
                    </a:solidFill>
                  </a:rPr>
                  <a:t> is the mean of a sample of </a:t>
                </a:r>
                <a:r>
                  <a:rPr lang="en-US" i="1" dirty="0">
                    <a:solidFill>
                      <a:schemeClr val="tx1"/>
                    </a:solidFill>
                  </a:rPr>
                  <a:t>X</a:t>
                </a:r>
                <a:r>
                  <a:rPr lang="en-US" i="1" baseline="-25000" dirty="0">
                    <a:solidFill>
                      <a:schemeClr val="tx1"/>
                    </a:solidFill>
                  </a:rPr>
                  <a:t>i</a:t>
                </a:r>
                <a:r>
                  <a:rPr lang="en-US" dirty="0">
                    <a:solidFill>
                      <a:schemeClr val="tx1"/>
                    </a:solidFill>
                  </a:rPr>
                  <a:t> of size </a:t>
                </a:r>
                <a:r>
                  <a:rPr lang="en-US" i="1" dirty="0">
                    <a:solidFill>
                      <a:schemeClr val="tx1"/>
                    </a:solidFill>
                  </a:rPr>
                  <a:t>n</a:t>
                </a:r>
                <a:r>
                  <a:rPr lang="en-US" dirty="0">
                    <a:solidFill>
                      <a:schemeClr val="tx1"/>
                    </a:solidFill>
                  </a:rPr>
                  <a:t>. As </a:t>
                </a:r>
                <a:r>
                  <a:rPr lang="en-US" i="1" dirty="0">
                    <a:solidFill>
                      <a:schemeClr val="tx1"/>
                    </a:solidFill>
                  </a:rPr>
                  <a:t>n</a:t>
                </a:r>
                <a:r>
                  <a:rPr lang="en-US" dirty="0">
                    <a:solidFill>
                      <a:schemeClr val="tx1"/>
                    </a:solidFill>
                  </a:rPr>
                  <a:t> approaches </a:t>
                </a:r>
                <a:r>
                  <a:rPr lang="en-US" dirty="0">
                    <a:solidFill>
                      <a:schemeClr val="tx1"/>
                    </a:solidFill>
                    <a:sym typeface="Symbol" panose="05050102010706020507" pitchFamily="18" charset="2"/>
                  </a:rPr>
                  <a:t></a:t>
                </a:r>
                <a:r>
                  <a:rPr lang="en-US" dirty="0">
                    <a:solidFill>
                      <a:schemeClr val="tx1"/>
                    </a:solidFill>
                  </a:rPr>
                  <a:t>, the distribution of </a:t>
                </a:r>
                <a14:m>
                  <m:oMath xmlns:m="http://schemas.openxmlformats.org/officeDocument/2006/math">
                    <m:r>
                      <a:rPr lang="en-US" i="1">
                        <a:solidFill>
                          <a:schemeClr val="tx1"/>
                        </a:solidFill>
                        <a:latin typeface="Cambria Math" panose="02040503050406030204" pitchFamily="18" charset="0"/>
                      </a:rPr>
                      <m:t>(</m:t>
                    </m:r>
                    <m:acc>
                      <m:accPr>
                        <m:chr m:val="̅"/>
                        <m:ctrlPr>
                          <a:rPr lang="en-US" i="1">
                            <a:solidFill>
                              <a:schemeClr val="tx1"/>
                            </a:solidFill>
                            <a:latin typeface="Cambria Math"/>
                          </a:rPr>
                        </m:ctrlPr>
                      </m:accPr>
                      <m:e>
                        <m:r>
                          <a:rPr lang="en-US" i="1">
                            <a:solidFill>
                              <a:schemeClr val="tx1"/>
                            </a:solidFill>
                            <a:latin typeface="Cambria Math" panose="02040503050406030204" pitchFamily="18" charset="0"/>
                          </a:rPr>
                          <m:t>𝑋</m:t>
                        </m:r>
                      </m:e>
                    </m:ac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𝜎</m:t>
                    </m:r>
                    <m:r>
                      <a:rPr lang="en-US" i="1">
                        <a:solidFill>
                          <a:schemeClr val="tx1"/>
                        </a:solidFill>
                        <a:latin typeface="Cambria Math" panose="02040503050406030204" pitchFamily="18" charset="0"/>
                      </a:rPr>
                      <m:t>/</m:t>
                    </m:r>
                    <m:rad>
                      <m:radPr>
                        <m:degHide m:val="on"/>
                        <m:ctrlPr>
                          <a:rPr lang="en-US" i="1">
                            <a:solidFill>
                              <a:schemeClr val="tx1"/>
                            </a:solidFill>
                            <a:latin typeface="Cambria Math"/>
                          </a:rPr>
                        </m:ctrlPr>
                      </m:radPr>
                      <m:deg/>
                      <m:e>
                        <m:r>
                          <a:rPr lang="en-US" i="1">
                            <a:solidFill>
                              <a:schemeClr val="tx1"/>
                            </a:solidFill>
                            <a:latin typeface="Cambria Math" panose="02040503050406030204" pitchFamily="18" charset="0"/>
                          </a:rPr>
                          <m:t>𝑛</m:t>
                        </m:r>
                      </m:e>
                    </m:rad>
                  </m:oMath>
                </a14:m>
                <a:r>
                  <a:rPr lang="en-US" dirty="0">
                    <a:solidFill>
                      <a:schemeClr val="tx1"/>
                    </a:solidFill>
                  </a:rPr>
                  <a:t>) approaches the </a:t>
                </a:r>
                <a:r>
                  <a:rPr lang="en-US" dirty="0" smtClean="0">
                    <a:solidFill>
                      <a:schemeClr val="tx1"/>
                    </a:solidFill>
                  </a:rPr>
                  <a:t>standard </a:t>
                </a:r>
                <a:r>
                  <a:rPr lang="en-US" dirty="0">
                    <a:solidFill>
                      <a:schemeClr val="tx1"/>
                    </a:solidFill>
                  </a:rPr>
                  <a:t>normal distribution (~N(0,1)): </a:t>
                </a:r>
              </a:p>
              <a:p>
                <a:pPr marL="0" indent="0">
                  <a:buNone/>
                </a:pPr>
                <a:r>
                  <a:rPr lang="en-US" dirty="0">
                    <a:solidFill>
                      <a:schemeClr val="tx1"/>
                    </a:solidFill>
                  </a:rPr>
                  <a:t> 			 </a:t>
                </a:r>
                <a14:m>
                  <m:oMath xmlns:m="http://schemas.openxmlformats.org/officeDocument/2006/math">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lim</m:t>
                            </m:r>
                          </m:e>
                          <m:lim>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lim>
                        </m:limLow>
                      </m:fName>
                      <m:e>
                        <m:r>
                          <a:rPr lang="en-US" i="1">
                            <a:solidFill>
                              <a:schemeClr val="tx1"/>
                            </a:solidFill>
                            <a:latin typeface="Cambria Math" panose="02040503050406030204" pitchFamily="18" charset="0"/>
                          </a:rPr>
                          <m:t>𝑃</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𝑋</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num>
                          <m:den>
                            <m:r>
                              <a:rPr lang="en-US" i="1">
                                <a:solidFill>
                                  <a:schemeClr val="tx1"/>
                                </a:solidFill>
                                <a:latin typeface="Cambria Math" panose="02040503050406030204" pitchFamily="18" charset="0"/>
                              </a:rPr>
                              <m:t>𝜎</m:t>
                            </m:r>
                            <m:r>
                              <a:rPr lang="en-US" i="1">
                                <a:solidFill>
                                  <a:schemeClr val="tx1"/>
                                </a:solidFill>
                                <a:latin typeface="Cambria Math" panose="02040503050406030204" pitchFamily="18" charset="0"/>
                              </a:rPr>
                              <m:t>/</m:t>
                            </m:r>
                            <m:rad>
                              <m:radPr>
                                <m:degHide m:val="on"/>
                                <m:ctrlPr>
                                  <a:rPr lang="en-US" i="1">
                                    <a:solidFill>
                                      <a:schemeClr val="tx1"/>
                                    </a:solidFill>
                                    <a:latin typeface="Cambria Math"/>
                                  </a:rPr>
                                </m:ctrlPr>
                              </m:radPr>
                              <m:deg/>
                              <m:e>
                                <m:r>
                                  <a:rPr lang="en-US" i="1">
                                    <a:solidFill>
                                      <a:schemeClr val="tx1"/>
                                    </a:solidFill>
                                    <a:latin typeface="Cambria Math" panose="02040503050406030204" pitchFamily="18" charset="0"/>
                                  </a:rPr>
                                  <m:t>𝑛</m:t>
                                </m:r>
                              </m:e>
                            </m:rad>
                          </m:den>
                        </m:f>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𝑏</m:t>
                        </m:r>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1</m:t>
                        </m:r>
                      </m:num>
                      <m:den>
                        <m:rad>
                          <m:radPr>
                            <m:degHide m:val="on"/>
                            <m:ctrlPr>
                              <a:rPr lang="en-US" i="1">
                                <a:solidFill>
                                  <a:schemeClr val="tx1"/>
                                </a:solidFill>
                                <a:latin typeface="Cambria Math"/>
                              </a:rPr>
                            </m:ctrlPr>
                          </m:radPr>
                          <m:deg/>
                          <m:e>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𝜋</m:t>
                            </m:r>
                          </m:e>
                        </m:rad>
                      </m:den>
                    </m:f>
                    <m:nary>
                      <m:naryPr>
                        <m:limLoc m:val="subSup"/>
                        <m:ctrlPr>
                          <a:rPr lang="en-US" i="1">
                            <a:solidFill>
                              <a:schemeClr val="tx1"/>
                            </a:solidFill>
                            <a:latin typeface="Cambria Math"/>
                          </a:rPr>
                        </m:ctrlPr>
                      </m:naryPr>
                      <m:sub>
                        <m:r>
                          <a:rPr lang="en-US" i="1">
                            <a:solidFill>
                              <a:schemeClr val="tx1"/>
                            </a:solidFill>
                            <a:latin typeface="Cambria Math" panose="02040503050406030204" pitchFamily="18" charset="0"/>
                          </a:rPr>
                          <m:t>𝑎</m:t>
                        </m:r>
                      </m:sub>
                      <m:sup>
                        <m:r>
                          <a:rPr lang="en-US" i="1">
                            <a:solidFill>
                              <a:schemeClr val="tx1"/>
                            </a:solidFill>
                            <a:latin typeface="Cambria Math" panose="02040503050406030204" pitchFamily="18" charset="0"/>
                          </a:rPr>
                          <m:t>𝑏</m:t>
                        </m:r>
                      </m:sup>
                      <m:e>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sup>
                        </m:sSup>
                      </m:e>
                    </m:nary>
                    <m:r>
                      <a:rPr lang="en-US" i="1">
                        <a:solidFill>
                          <a:schemeClr val="tx1"/>
                        </a:solidFill>
                        <a:latin typeface="Cambria Math" panose="02040503050406030204" pitchFamily="18" charset="0"/>
                      </a:rPr>
                      <m:t>𝑑𝑥</m:t>
                    </m:r>
                  </m:oMath>
                </a14:m>
                <a:endParaRPr lang="en-US" dirty="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857" t="-1974"/>
                </a:stretch>
              </a:blipFill>
            </p:spPr>
            <p:txBody>
              <a:bodyPr/>
              <a:lstStyle/>
              <a:p>
                <a:r>
                  <a:rPr lang="en-US">
                    <a:noFill/>
                  </a:rPr>
                  <a:t> </a:t>
                </a:r>
              </a:p>
            </p:txBody>
          </p:sp>
        </mc:Fallback>
      </mc:AlternateContent>
    </p:spTree>
    <p:extLst>
      <p:ext uri="{BB962C8B-B14F-4D97-AF65-F5344CB8AC3E}">
        <p14:creationId xmlns:p14="http://schemas.microsoft.com/office/powerpoint/2010/main" val="4084377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Illustration of the Central Limit Theorem:  </a:t>
            </a:r>
            <a:endParaRPr lang="en-US" dirty="0"/>
          </a:p>
        </p:txBody>
      </p:sp>
      <p:graphicFrame>
        <p:nvGraphicFramePr>
          <p:cNvPr id="10" name="Chart 9"/>
          <p:cNvGraphicFramePr/>
          <p:nvPr>
            <p:extLst>
              <p:ext uri="{D42A27DB-BD31-4B8C-83A1-F6EECF244321}">
                <p14:modId xmlns:p14="http://schemas.microsoft.com/office/powerpoint/2010/main" val="3466080120"/>
              </p:ext>
            </p:extLst>
          </p:nvPr>
        </p:nvGraphicFramePr>
        <p:xfrm>
          <a:off x="6091936" y="1719519"/>
          <a:ext cx="4637498" cy="249852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723416" y="4375043"/>
            <a:ext cx="3996067" cy="323165"/>
          </a:xfrm>
          <a:prstGeom prst="rect">
            <a:avLst/>
          </a:prstGeom>
        </p:spPr>
        <p:txBody>
          <a:bodyPr wrap="square">
            <a:spAutoFit/>
          </a:bodyPr>
          <a:lstStyle/>
          <a:p>
            <a:r>
              <a:rPr lang="en-US" sz="1500" b="1" dirty="0" smtClean="0">
                <a:latin typeface="Times New Roman" panose="02020603050405020304" pitchFamily="18" charset="0"/>
                <a:ea typeface="Times New Roman" panose="02020603050405020304" pitchFamily="18" charset="0"/>
              </a:rPr>
              <a:t>Sample </a:t>
            </a:r>
            <a:r>
              <a:rPr lang="en-US" sz="1500" b="1" dirty="0">
                <a:latin typeface="Times New Roman" panose="02020603050405020304" pitchFamily="18" charset="0"/>
                <a:ea typeface="Times New Roman" panose="02020603050405020304" pitchFamily="18" charset="0"/>
              </a:rPr>
              <a:t>Means of 3-Random Number Samples</a:t>
            </a:r>
            <a:endParaRPr lang="en-US" sz="1500" dirty="0"/>
          </a:p>
        </p:txBody>
      </p:sp>
      <p:sp>
        <p:nvSpPr>
          <p:cNvPr id="12" name="Rectangle 11"/>
          <p:cNvSpPr/>
          <p:nvPr/>
        </p:nvSpPr>
        <p:spPr>
          <a:xfrm>
            <a:off x="6351639" y="4351959"/>
            <a:ext cx="4198374" cy="369332"/>
          </a:xfrm>
          <a:prstGeom prst="rect">
            <a:avLst/>
          </a:prstGeom>
        </p:spPr>
        <p:txBody>
          <a:bodyPr wrap="square">
            <a:spAutoFit/>
          </a:bodyPr>
          <a:lstStyle/>
          <a:p>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ea typeface="Times New Roman" panose="02020603050405020304" pitchFamily="18" charset="0"/>
                <a:cs typeface="Times New Roman" panose="02020603050405020304" pitchFamily="18" charset="0"/>
              </a:rPr>
              <a:t>Sample Means of 30-Random Number Samples</a:t>
            </a:r>
            <a:endParaRPr lang="en-US" sz="1500" dirty="0">
              <a:effectLst/>
              <a:latin typeface="Courier 10cpi"/>
              <a:ea typeface="Times New Roman" panose="02020603050405020304" pitchFamily="18" charset="0"/>
              <a:cs typeface="Times New Roman" panose="02020603050405020304" pitchFamily="18" charset="0"/>
            </a:endParaRPr>
          </a:p>
        </p:txBody>
      </p:sp>
      <p:graphicFrame>
        <p:nvGraphicFramePr>
          <p:cNvPr id="14" name="Content Placeholder 13"/>
          <p:cNvGraphicFramePr>
            <a:graphicFrameLocks noGrp="1"/>
          </p:cNvGraphicFramePr>
          <p:nvPr>
            <p:ph sz="quarter" idx="1"/>
            <p:extLst>
              <p:ext uri="{D42A27DB-BD31-4B8C-83A1-F6EECF244321}">
                <p14:modId xmlns:p14="http://schemas.microsoft.com/office/powerpoint/2010/main" val="3736647425"/>
              </p:ext>
            </p:extLst>
          </p:nvPr>
        </p:nvGraphicFramePr>
        <p:xfrm>
          <a:off x="598983" y="1710257"/>
          <a:ext cx="4966076" cy="2527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6604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Joint Probability Distributions</a:t>
            </a:r>
            <a:endParaRPr lang="en-US" dirty="0"/>
          </a:p>
        </p:txBody>
      </p:sp>
      <p:sp>
        <p:nvSpPr>
          <p:cNvPr id="3" name="Content Placeholder 2"/>
          <p:cNvSpPr>
            <a:spLocks noGrp="1"/>
          </p:cNvSpPr>
          <p:nvPr>
            <p:ph sz="quarter" idx="1"/>
          </p:nvPr>
        </p:nvSpPr>
        <p:spPr/>
        <p:txBody>
          <a:bodyPr/>
          <a:lstStyle/>
          <a:p>
            <a:r>
              <a:rPr lang="en-US" dirty="0"/>
              <a:t>We have been studying probability from the perspective of a single random variable. Often, one is interested in the probabilistic behavior of two (or more) random variables studied jointly</a:t>
            </a:r>
            <a:r>
              <a:rPr lang="en-US" dirty="0" smtClean="0"/>
              <a:t>.</a:t>
            </a:r>
          </a:p>
          <a:p>
            <a:endParaRPr lang="en-US" dirty="0"/>
          </a:p>
        </p:txBody>
      </p:sp>
    </p:spTree>
    <p:extLst>
      <p:ext uri="{BB962C8B-B14F-4D97-AF65-F5344CB8AC3E}">
        <p14:creationId xmlns:p14="http://schemas.microsoft.com/office/powerpoint/2010/main" val="2363453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1942"/>
          </a:xfrm>
        </p:spPr>
        <p:txBody>
          <a:bodyPr>
            <a:normAutofit fontScale="90000"/>
          </a:bodyPr>
          <a:lstStyle/>
          <a:p>
            <a:r>
              <a:rPr lang="en-US" b="1" dirty="0"/>
              <a:t>The joint probability </a:t>
            </a:r>
            <a:r>
              <a:rPr lang="en-US" b="1" dirty="0" smtClean="0"/>
              <a:t>distribution</a:t>
            </a:r>
            <a:br>
              <a:rPr lang="en-US" b="1" dirty="0" smtClean="0"/>
            </a:br>
            <a:r>
              <a:rPr lang="en-US" b="1" dirty="0" smtClean="0"/>
              <a:t>discrete </a:t>
            </a:r>
            <a:r>
              <a:rPr lang="en-US" b="1" dirty="0"/>
              <a:t>random variables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solidFill>
                      <a:schemeClr val="tx1"/>
                    </a:solidFill>
                  </a:rPr>
                  <a:t>The </a:t>
                </a:r>
                <a:r>
                  <a:rPr lang="en-US" dirty="0">
                    <a:solidFill>
                      <a:schemeClr val="tx1"/>
                    </a:solidFill>
                  </a:rPr>
                  <a:t>joint probability distribution for discrete random variables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is specified by: </a:t>
                </a:r>
              </a:p>
              <a:p>
                <a:pPr marL="0" indent="0">
                  <a:buNone/>
                </a:pPr>
                <a:r>
                  <a:rPr lang="en-US" dirty="0">
                    <a:solidFill>
                      <a:schemeClr val="tx1"/>
                    </a:solidFill>
                  </a:rPr>
                  <a:t>                         </a:t>
                </a:r>
                <a:r>
                  <a:rPr lang="en-US" i="1" dirty="0">
                    <a:solidFill>
                      <a:schemeClr val="tx1"/>
                    </a:solidFill>
                  </a:rPr>
                  <a:t>P</a:t>
                </a:r>
                <a:r>
                  <a:rPr lang="en-US" dirty="0">
                    <a:solidFill>
                      <a:schemeClr val="tx1"/>
                    </a:solidFill>
                  </a:rPr>
                  <a:t>(</a:t>
                </a:r>
                <a:r>
                  <a:rPr lang="en-US" i="1" dirty="0">
                    <a:solidFill>
                      <a:schemeClr val="tx1"/>
                    </a:solidFill>
                  </a:rPr>
                  <a:t>X = </a:t>
                </a:r>
                <a:r>
                  <a:rPr lang="en-US" i="1" dirty="0" err="1">
                    <a:solidFill>
                      <a:schemeClr val="tx1"/>
                    </a:solidFill>
                  </a:rPr>
                  <a:t>x,Y</a:t>
                </a:r>
                <a:r>
                  <a:rPr lang="en-US" i="1" dirty="0">
                    <a:solidFill>
                      <a:schemeClr val="tx1"/>
                    </a:solidFill>
                  </a:rPr>
                  <a:t> = </a:t>
                </a:r>
                <a14:m>
                  <m:oMath xmlns:m="http://schemas.openxmlformats.org/officeDocument/2006/math">
                    <m:r>
                      <a:rPr lang="en-US" i="1" dirty="0" smtClean="0">
                        <a:solidFill>
                          <a:schemeClr val="tx1"/>
                        </a:solidFill>
                        <a:latin typeface="Cambria Math" panose="02040503050406030204" pitchFamily="18" charset="0"/>
                      </a:rPr>
                      <m:t>𝑦</m:t>
                    </m:r>
                  </m:oMath>
                </a14:m>
                <a:r>
                  <a:rPr lang="en-US" dirty="0">
                    <a:solidFill>
                      <a:schemeClr val="tx1"/>
                    </a:solidFill>
                  </a:rPr>
                  <a:t>) = the probability that </a:t>
                </a:r>
                <a:r>
                  <a:rPr lang="en-US" i="1" dirty="0">
                    <a:solidFill>
                      <a:schemeClr val="tx1"/>
                    </a:solidFill>
                  </a:rPr>
                  <a:t>X = x</a:t>
                </a:r>
                <a:r>
                  <a:rPr lang="en-US" dirty="0">
                    <a:solidFill>
                      <a:schemeClr val="tx1"/>
                    </a:solidFill>
                  </a:rPr>
                  <a:t> and </a:t>
                </a:r>
                <a:r>
                  <a:rPr lang="en-US" i="1" dirty="0">
                    <a:solidFill>
                      <a:schemeClr val="tx1"/>
                    </a:solidFill>
                  </a:rPr>
                  <a:t>Y = </a:t>
                </a:r>
                <a14:m>
                  <m:oMath xmlns:m="http://schemas.openxmlformats.org/officeDocument/2006/math">
                    <m:r>
                      <a:rPr lang="en-US" i="1" dirty="0" smtClean="0">
                        <a:solidFill>
                          <a:schemeClr val="tx1"/>
                        </a:solidFill>
                        <a:latin typeface="Cambria Math" panose="02040503050406030204" pitchFamily="18" charset="0"/>
                      </a:rPr>
                      <m:t>𝑦</m:t>
                    </m:r>
                  </m:oMath>
                </a14:m>
                <a:r>
                  <a:rPr lang="en-US" i="1" dirty="0" smtClean="0">
                    <a:solidFill>
                      <a:schemeClr val="tx1"/>
                    </a:solidFill>
                  </a:rPr>
                  <a:t>.</a:t>
                </a:r>
              </a:p>
              <a:p>
                <a:pPr marL="0" indent="0">
                  <a:buNone/>
                </a:pPr>
                <a:endParaRPr lang="en-US" i="1" dirty="0">
                  <a:solidFill>
                    <a:schemeClr val="tx1"/>
                  </a:solidFill>
                </a:endParaRPr>
              </a:p>
              <a:p>
                <a:r>
                  <a:rPr lang="en-US" dirty="0">
                    <a:solidFill>
                      <a:schemeClr val="tx1"/>
                    </a:solidFill>
                  </a:rPr>
                  <a:t>If </a:t>
                </a:r>
                <a:r>
                  <a:rPr lang="en-US" i="1" dirty="0">
                    <a:solidFill>
                      <a:schemeClr val="tx1"/>
                    </a:solidFill>
                  </a:rPr>
                  <a:t>X</a:t>
                </a:r>
                <a:r>
                  <a:rPr lang="en-US" dirty="0">
                    <a:solidFill>
                      <a:schemeClr val="tx1"/>
                    </a:solidFill>
                  </a:rPr>
                  <a:t> and </a:t>
                </a:r>
                <a:r>
                  <a:rPr lang="en-US" i="1" dirty="0">
                    <a:solidFill>
                      <a:schemeClr val="tx1"/>
                    </a:solidFill>
                  </a:rPr>
                  <a:t>Y </a:t>
                </a:r>
                <a:r>
                  <a:rPr lang="en-US" dirty="0">
                    <a:solidFill>
                      <a:schemeClr val="tx1"/>
                    </a:solidFill>
                  </a:rPr>
                  <a:t>are independent random variables, then </a:t>
                </a:r>
                <a:endParaRPr lang="en-US" dirty="0" smtClean="0">
                  <a:solidFill>
                    <a:schemeClr val="tx1"/>
                  </a:solidFill>
                </a:endParaRPr>
              </a:p>
              <a:p>
                <a:pPr marL="0" indent="0">
                  <a:buNone/>
                </a:pPr>
                <a:endParaRPr lang="en-US" dirty="0" smtClean="0">
                  <a:solidFill>
                    <a:schemeClr val="tx1"/>
                  </a:solidFill>
                </a:endParaRPr>
              </a:p>
              <a:p>
                <a:pPr marL="2103120" lvl="8" indent="0">
                  <a:buNone/>
                </a:pPr>
                <a:r>
                  <a:rPr lang="en-US" sz="2700" i="1" dirty="0" smtClean="0">
                    <a:solidFill>
                      <a:schemeClr val="tx1"/>
                    </a:solidFill>
                  </a:rPr>
                  <a:t>P</a:t>
                </a:r>
                <a:r>
                  <a:rPr lang="en-US" sz="2700" dirty="0" smtClean="0">
                    <a:solidFill>
                      <a:schemeClr val="tx1"/>
                    </a:solidFill>
                  </a:rPr>
                  <a:t>(</a:t>
                </a:r>
                <a:r>
                  <a:rPr lang="en-US" sz="2700" i="1" dirty="0" smtClean="0">
                    <a:solidFill>
                      <a:schemeClr val="tx1"/>
                    </a:solidFill>
                  </a:rPr>
                  <a:t>X </a:t>
                </a:r>
                <a:r>
                  <a:rPr lang="en-US" sz="2700" i="1" dirty="0">
                    <a:solidFill>
                      <a:schemeClr val="tx1"/>
                    </a:solidFill>
                  </a:rPr>
                  <a:t>=</a:t>
                </a:r>
                <a:r>
                  <a:rPr lang="en-US" sz="2700" dirty="0">
                    <a:solidFill>
                      <a:schemeClr val="tx1"/>
                    </a:solidFill>
                  </a:rPr>
                  <a:t> </a:t>
                </a:r>
                <a14:m>
                  <m:oMath xmlns:m="http://schemas.openxmlformats.org/officeDocument/2006/math">
                    <m:r>
                      <a:rPr lang="en-US" sz="2700" i="1" smtClean="0">
                        <a:solidFill>
                          <a:schemeClr val="tx1"/>
                        </a:solidFill>
                        <a:latin typeface="Cambria Math"/>
                      </a:rPr>
                      <m:t>𝑥</m:t>
                    </m:r>
                  </m:oMath>
                </a14:m>
                <a:r>
                  <a:rPr lang="en-US" sz="2700" i="1" dirty="0">
                    <a:solidFill>
                      <a:schemeClr val="tx1"/>
                    </a:solidFill>
                  </a:rPr>
                  <a:t> </a:t>
                </a:r>
                <a:r>
                  <a:rPr lang="en-US" sz="2700" i="1" dirty="0" smtClean="0">
                    <a:solidFill>
                      <a:schemeClr val="tx1"/>
                    </a:solidFill>
                  </a:rPr>
                  <a:t>,Y =</a:t>
                </a:r>
                <a:r>
                  <a:rPr lang="en-US" sz="2700" dirty="0">
                    <a:solidFill>
                      <a:schemeClr val="tx1"/>
                    </a:solidFill>
                  </a:rPr>
                  <a:t> </a:t>
                </a:r>
                <a14:m>
                  <m:oMath xmlns:m="http://schemas.openxmlformats.org/officeDocument/2006/math">
                    <m:r>
                      <a:rPr lang="en-US" sz="2700" i="1" smtClean="0">
                        <a:solidFill>
                          <a:schemeClr val="tx1"/>
                        </a:solidFill>
                        <a:latin typeface="Cambria Math"/>
                      </a:rPr>
                      <m:t>𝑦</m:t>
                    </m:r>
                  </m:oMath>
                </a14:m>
                <a:r>
                  <a:rPr lang="en-US" sz="2700" dirty="0" smtClean="0">
                    <a:solidFill>
                      <a:schemeClr val="tx1"/>
                    </a:solidFill>
                  </a:rPr>
                  <a:t>) </a:t>
                </a:r>
                <a:r>
                  <a:rPr lang="en-US" sz="2700" dirty="0">
                    <a:solidFill>
                      <a:schemeClr val="tx1"/>
                    </a:solidFill>
                  </a:rPr>
                  <a:t>= </a:t>
                </a:r>
                <a:r>
                  <a:rPr lang="en-US" sz="2700" i="1" dirty="0">
                    <a:solidFill>
                      <a:schemeClr val="tx1"/>
                    </a:solidFill>
                  </a:rPr>
                  <a:t>P</a:t>
                </a:r>
                <a:r>
                  <a:rPr lang="en-US" sz="2700" dirty="0">
                    <a:solidFill>
                      <a:schemeClr val="tx1"/>
                    </a:solidFill>
                  </a:rPr>
                  <a:t>(</a:t>
                </a:r>
                <a:r>
                  <a:rPr lang="en-US" sz="2700" i="1" dirty="0">
                    <a:solidFill>
                      <a:schemeClr val="tx1"/>
                    </a:solidFill>
                  </a:rPr>
                  <a:t>X = </a:t>
                </a:r>
                <a14:m>
                  <m:oMath xmlns:m="http://schemas.openxmlformats.org/officeDocument/2006/math">
                    <m:r>
                      <a:rPr lang="en-US" sz="2700" i="1" smtClean="0">
                        <a:solidFill>
                          <a:schemeClr val="tx1"/>
                        </a:solidFill>
                        <a:latin typeface="Cambria Math"/>
                      </a:rPr>
                      <m:t>𝑥</m:t>
                    </m:r>
                  </m:oMath>
                </a14:m>
                <a:r>
                  <a:rPr lang="en-US" sz="2700" dirty="0" smtClean="0">
                    <a:solidFill>
                      <a:schemeClr val="tx1"/>
                    </a:solidFill>
                  </a:rPr>
                  <a:t>)</a:t>
                </a:r>
                <a:r>
                  <a:rPr lang="en-US" sz="2700" i="1" dirty="0">
                    <a:solidFill>
                      <a:schemeClr val="tx1"/>
                    </a:solidFill>
                  </a:rPr>
                  <a:t>P</a:t>
                </a:r>
                <a:r>
                  <a:rPr lang="en-US" sz="2700" dirty="0">
                    <a:solidFill>
                      <a:schemeClr val="tx1"/>
                    </a:solidFill>
                  </a:rPr>
                  <a:t>(</a:t>
                </a:r>
                <a:r>
                  <a:rPr lang="en-US" sz="2700" i="1" dirty="0">
                    <a:solidFill>
                      <a:schemeClr val="tx1"/>
                    </a:solidFill>
                  </a:rPr>
                  <a:t>Y = </a:t>
                </a:r>
                <a14:m>
                  <m:oMath xmlns:m="http://schemas.openxmlformats.org/officeDocument/2006/math">
                    <m:r>
                      <a:rPr lang="en-US" sz="2700" i="1" smtClean="0">
                        <a:solidFill>
                          <a:schemeClr val="tx1"/>
                        </a:solidFill>
                        <a:latin typeface="Cambria Math"/>
                      </a:rPr>
                      <m:t>𝑦</m:t>
                    </m:r>
                  </m:oMath>
                </a14:m>
                <a:r>
                  <a:rPr lang="en-US" sz="2700" dirty="0" smtClean="0">
                    <a:solidFill>
                      <a:schemeClr val="tx1"/>
                    </a:solidFill>
                  </a:rPr>
                  <a:t>)</a:t>
                </a:r>
              </a:p>
              <a:p>
                <a:pPr marL="2103120" lvl="8" indent="0">
                  <a:buNone/>
                </a:pPr>
                <a:endParaRPr lang="en-US" sz="27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08"/>
                </a:stretch>
              </a:blipFill>
            </p:spPr>
            <p:txBody>
              <a:bodyPr/>
              <a:lstStyle/>
              <a:p>
                <a:r>
                  <a:rPr lang="en-US">
                    <a:noFill/>
                  </a:rPr>
                  <a:t> </a:t>
                </a:r>
              </a:p>
            </p:txBody>
          </p:sp>
        </mc:Fallback>
      </mc:AlternateContent>
    </p:spTree>
    <p:extLst>
      <p:ext uri="{BB962C8B-B14F-4D97-AF65-F5344CB8AC3E}">
        <p14:creationId xmlns:p14="http://schemas.microsoft.com/office/powerpoint/2010/main" val="2247491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The joint probability </a:t>
            </a:r>
            <a:r>
              <a:rPr lang="en-US" b="1" dirty="0" smtClean="0"/>
              <a:t>distribution:</a:t>
            </a:r>
            <a:br>
              <a:rPr lang="en-US" b="1" dirty="0" smtClean="0"/>
            </a:br>
            <a:r>
              <a:rPr lang="en-US" b="1" dirty="0" smtClean="0"/>
              <a:t>Continuous </a:t>
            </a:r>
            <a:r>
              <a:rPr lang="en-US" b="1" dirty="0"/>
              <a:t>random variables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smtClean="0"/>
                  <a:t>If </a:t>
                </a:r>
                <a:r>
                  <a:rPr lang="en-US" i="1" dirty="0"/>
                  <a:t>X </a:t>
                </a:r>
                <a:r>
                  <a:rPr lang="en-US" dirty="0"/>
                  <a:t>and </a:t>
                </a:r>
                <a:r>
                  <a:rPr lang="en-US" i="1" dirty="0"/>
                  <a:t>Y</a:t>
                </a:r>
                <a:r>
                  <a:rPr lang="en-US" dirty="0"/>
                  <a:t> are continuous random variables, then one specifies the joint density function </a:t>
                </a:r>
                <a:r>
                  <a:rPr lang="en-US" i="1" dirty="0"/>
                  <a:t>p</a:t>
                </a:r>
                <a:r>
                  <a:rPr lang="en-US" dirty="0"/>
                  <a:t>(</a:t>
                </a:r>
                <a:r>
                  <a:rPr lang="en-US" i="1" dirty="0" err="1"/>
                  <a:t>x,</a:t>
                </a:r>
                <a14:m>
                  <m:oMath xmlns:m="http://schemas.openxmlformats.org/officeDocument/2006/math">
                    <m:r>
                      <a:rPr lang="en-US" i="1" dirty="0" smtClean="0">
                        <a:latin typeface="Cambria Math" panose="02040503050406030204" pitchFamily="18" charset="0"/>
                      </a:rPr>
                      <m:t>𝑦</m:t>
                    </m:r>
                  </m:oMath>
                </a14:m>
                <a:r>
                  <a:rPr lang="en-US" dirty="0"/>
                  <a:t>) for </a:t>
                </a:r>
                <a:r>
                  <a:rPr lang="en-US" i="1" dirty="0"/>
                  <a:t>X</a:t>
                </a:r>
                <a:r>
                  <a:rPr lang="en-US" dirty="0"/>
                  <a:t> and </a:t>
                </a:r>
                <a:r>
                  <a:rPr lang="en-US" i="1" dirty="0"/>
                  <a:t>Y. </a:t>
                </a:r>
                <a:endParaRPr lang="en-US" i="1" dirty="0" smtClean="0"/>
              </a:p>
              <a:p>
                <a:endParaRPr lang="en-US" i="1" dirty="0"/>
              </a:p>
              <a:p>
                <a:pPr marL="0" indent="0">
                  <a:buNone/>
                </a:pPr>
                <a:r>
                  <a:rPr lang="en-US" dirty="0" smtClean="0"/>
                  <a:t>	The </a:t>
                </a:r>
                <a:r>
                  <a:rPr lang="en-US" dirty="0"/>
                  <a:t>joint distribution function for</a:t>
                </a:r>
                <a:r>
                  <a:rPr lang="en-US" i="1" dirty="0"/>
                  <a:t> X</a:t>
                </a:r>
                <a:r>
                  <a:rPr lang="en-US" dirty="0"/>
                  <a:t> and </a:t>
                </a:r>
                <a:r>
                  <a:rPr lang="en-US" i="1" dirty="0"/>
                  <a:t>Y</a:t>
                </a:r>
                <a:r>
                  <a:rPr lang="en-US" dirty="0"/>
                  <a:t> is: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𝑃</m:t>
                      </m:r>
                      <m:d>
                        <m:dPr>
                          <m:ctrlPr>
                            <a:rPr lang="en-US" i="1">
                              <a:latin typeface="Cambria Math"/>
                            </a:rPr>
                          </m:ctrlPr>
                        </m:dPr>
                        <m:e>
                          <m:r>
                            <a:rPr lang="en-US" i="1">
                              <a:latin typeface="Cambria Math"/>
                            </a:rPr>
                            <m:t>𝑥</m:t>
                          </m:r>
                          <m:r>
                            <a:rPr lang="en-US" i="1">
                              <a:latin typeface="Cambria Math"/>
                            </a:rPr>
                            <m:t>,</m:t>
                          </m:r>
                          <m:r>
                            <a:rPr lang="en-US" i="1">
                              <a:latin typeface="Cambria Math"/>
                            </a:rPr>
                            <m:t>𝑦</m:t>
                          </m:r>
                        </m:e>
                      </m:d>
                      <m:r>
                        <a:rPr lang="en-US" i="1">
                          <a:latin typeface="Cambria Math"/>
                        </a:rPr>
                        <m:t>=</m:t>
                      </m:r>
                      <m:r>
                        <a:rPr lang="en-US" i="1">
                          <a:latin typeface="Cambria Math"/>
                        </a:rPr>
                        <m:t>𝑃</m:t>
                      </m:r>
                      <m:d>
                        <m:dPr>
                          <m:ctrlPr>
                            <a:rPr lang="en-US" i="1">
                              <a:latin typeface="Cambria Math"/>
                            </a:rPr>
                          </m:ctrlPr>
                        </m:dPr>
                        <m:e>
                          <m:r>
                            <a:rPr lang="en-US" i="1">
                              <a:latin typeface="Cambria Math"/>
                            </a:rPr>
                            <m:t>𝑋</m:t>
                          </m:r>
                          <m:r>
                            <a:rPr lang="en-US" i="1">
                              <a:latin typeface="Cambria Math"/>
                            </a:rPr>
                            <m:t>≤</m:t>
                          </m:r>
                          <m:r>
                            <a:rPr lang="en-US" i="1">
                              <a:latin typeface="Cambria Math"/>
                            </a:rPr>
                            <m:t>𝑥</m:t>
                          </m:r>
                          <m:r>
                            <a:rPr lang="en-US" i="1">
                              <a:latin typeface="Cambria Math"/>
                            </a:rPr>
                            <m:t>,</m:t>
                          </m:r>
                          <m:r>
                            <a:rPr lang="en-US" i="1">
                              <a:latin typeface="Cambria Math"/>
                            </a:rPr>
                            <m:t>𝑌</m:t>
                          </m:r>
                          <m:r>
                            <a:rPr lang="en-US" i="1">
                              <a:latin typeface="Cambria Math"/>
                            </a:rPr>
                            <m:t>≤</m:t>
                          </m:r>
                          <m:r>
                            <a:rPr lang="en-US" i="1">
                              <a:latin typeface="Cambria Math"/>
                            </a:rPr>
                            <m:t>𝑦</m:t>
                          </m:r>
                        </m:e>
                      </m:d>
                      <m:r>
                        <a:rPr lang="en-US" i="1">
                          <a:latin typeface="Cambria Math"/>
                        </a:rPr>
                        <m:t>=</m:t>
                      </m:r>
                      <m:nary>
                        <m:naryPr>
                          <m:limLoc m:val="undOvr"/>
                          <m:ctrlPr>
                            <a:rPr lang="en-US" i="1">
                              <a:latin typeface="Cambria Math"/>
                            </a:rPr>
                          </m:ctrlPr>
                        </m:naryPr>
                        <m:sub>
                          <m:r>
                            <a:rPr lang="en-US" i="1">
                              <a:latin typeface="Cambria Math"/>
                            </a:rPr>
                            <m:t>−∞</m:t>
                          </m:r>
                        </m:sub>
                        <m:sup>
                          <m:r>
                            <a:rPr lang="en-US" i="1">
                              <a:latin typeface="Cambria Math"/>
                            </a:rPr>
                            <m:t>𝑦</m:t>
                          </m:r>
                        </m:sup>
                        <m:e>
                          <m:nary>
                            <m:naryPr>
                              <m:limLoc m:val="undOvr"/>
                              <m:ctrlPr>
                                <a:rPr lang="en-US" i="1">
                                  <a:latin typeface="Cambria Math"/>
                                </a:rPr>
                              </m:ctrlPr>
                            </m:naryPr>
                            <m:sub>
                              <m:r>
                                <a:rPr lang="en-US" i="1">
                                  <a:latin typeface="Cambria Math"/>
                                </a:rPr>
                                <m:t>−∞</m:t>
                              </m:r>
                            </m:sub>
                            <m:sup>
                              <m:r>
                                <a:rPr lang="en-US" i="1">
                                  <a:latin typeface="Cambria Math"/>
                                </a:rPr>
                                <m:t>𝑥</m:t>
                              </m:r>
                            </m:sup>
                            <m:e>
                              <m:r>
                                <a:rPr lang="en-US" i="1">
                                  <a:latin typeface="Cambria Math"/>
                                </a:rPr>
                                <m:t>𝑝</m:t>
                              </m:r>
                              <m:d>
                                <m:dPr>
                                  <m:ctrlPr>
                                    <a:rPr lang="en-US" i="1">
                                      <a:latin typeface="Cambria Math"/>
                                    </a:rPr>
                                  </m:ctrlPr>
                                </m:dPr>
                                <m:e>
                                  <m:r>
                                    <a:rPr lang="en-US" i="1">
                                      <a:latin typeface="Cambria Math"/>
                                    </a:rPr>
                                    <m:t>𝑠</m:t>
                                  </m:r>
                                  <m:r>
                                    <a:rPr lang="en-US" i="1">
                                      <a:latin typeface="Cambria Math"/>
                                    </a:rPr>
                                    <m:t>,</m:t>
                                  </m:r>
                                  <m:r>
                                    <a:rPr lang="en-US" i="1">
                                      <a:latin typeface="Cambria Math"/>
                                    </a:rPr>
                                    <m:t>𝑡</m:t>
                                  </m:r>
                                </m:e>
                              </m:d>
                              <m:r>
                                <a:rPr lang="en-US" i="1">
                                  <a:latin typeface="Cambria Math"/>
                                </a:rPr>
                                <m:t>𝑑𝑠𝑑𝑡</m:t>
                              </m:r>
                            </m:e>
                          </m:nary>
                        </m:e>
                      </m:nary>
                    </m:oMath>
                  </m:oMathPara>
                </a14:m>
                <a:endParaRPr lang="en-US" i="1" dirty="0" smtClean="0"/>
              </a:p>
              <a:p>
                <a:r>
                  <a:rPr lang="en-US" dirty="0"/>
                  <a:t>If </a:t>
                </a:r>
                <a:r>
                  <a:rPr lang="en-US" i="1" dirty="0"/>
                  <a:t>X</a:t>
                </a:r>
                <a:r>
                  <a:rPr lang="en-US" dirty="0"/>
                  <a:t> and </a:t>
                </a:r>
                <a:r>
                  <a:rPr lang="en-US" i="1" dirty="0"/>
                  <a:t>Y</a:t>
                </a:r>
                <a:r>
                  <a:rPr lang="en-US" dirty="0"/>
                  <a:t> are independent random variables, then </a:t>
                </a:r>
                <a:r>
                  <a:rPr lang="en-US" i="1" dirty="0"/>
                  <a:t>p</a:t>
                </a:r>
                <a:r>
                  <a:rPr lang="en-US" dirty="0"/>
                  <a:t>(</a:t>
                </a:r>
                <a:r>
                  <a:rPr lang="en-US" i="1" dirty="0" err="1"/>
                  <a:t>x,</a:t>
                </a:r>
                <a14:m>
                  <m:oMath xmlns:m="http://schemas.openxmlformats.org/officeDocument/2006/math">
                    <m:r>
                      <a:rPr lang="en-US" i="1" dirty="0" smtClean="0">
                        <a:latin typeface="Cambria Math" panose="02040503050406030204" pitchFamily="18" charset="0"/>
                      </a:rPr>
                      <m:t>𝑦</m:t>
                    </m:r>
                  </m:oMath>
                </a14:m>
                <a:r>
                  <a:rPr lang="en-US" dirty="0"/>
                  <a:t>) = </a:t>
                </a:r>
                <a:r>
                  <a:rPr lang="en-US" i="1" dirty="0" err="1"/>
                  <a:t>p</a:t>
                </a:r>
                <a:r>
                  <a:rPr lang="en-US" i="1" baseline="-25000" dirty="0" err="1"/>
                  <a:t>X</a:t>
                </a:r>
                <a:r>
                  <a:rPr lang="en-US" dirty="0"/>
                  <a:t>(</a:t>
                </a:r>
                <a:r>
                  <a:rPr lang="en-US" i="1" dirty="0"/>
                  <a:t>x</a:t>
                </a:r>
                <a:r>
                  <a:rPr lang="en-US" dirty="0"/>
                  <a:t>)</a:t>
                </a:r>
                <a:r>
                  <a:rPr lang="en-US" i="1" dirty="0" err="1"/>
                  <a:t>p</a:t>
                </a:r>
                <a:r>
                  <a:rPr lang="en-US" baseline="-25000" dirty="0" err="1"/>
                  <a:t>Y</a:t>
                </a:r>
                <a:r>
                  <a:rPr lang="en-US" dirty="0"/>
                  <a:t>(</a:t>
                </a:r>
                <a14:m>
                  <m:oMath xmlns:m="http://schemas.openxmlformats.org/officeDocument/2006/math">
                    <m:r>
                      <a:rPr lang="en-US" i="1" dirty="0" smtClean="0">
                        <a:latin typeface="Cambria Math" panose="02040503050406030204" pitchFamily="18" charset="0"/>
                      </a:rPr>
                      <m:t>𝑦</m:t>
                    </m:r>
                  </m:oMath>
                </a14:m>
                <a:r>
                  <a:rPr lang="en-US" dirty="0"/>
                  <a:t>) where </a:t>
                </a:r>
                <a:r>
                  <a:rPr lang="en-US" i="1" dirty="0" err="1"/>
                  <a:t>p</a:t>
                </a:r>
                <a:r>
                  <a:rPr lang="en-US" i="1" baseline="-25000" dirty="0" err="1"/>
                  <a:t>X</a:t>
                </a:r>
                <a:r>
                  <a:rPr lang="en-US" dirty="0"/>
                  <a:t>(</a:t>
                </a:r>
                <a:r>
                  <a:rPr lang="en-US" i="1" dirty="0"/>
                  <a:t>x</a:t>
                </a:r>
                <a:r>
                  <a:rPr lang="en-US" dirty="0"/>
                  <a:t>) is the density function for </a:t>
                </a:r>
                <a:r>
                  <a:rPr lang="en-US" i="1" dirty="0"/>
                  <a:t>X </a:t>
                </a:r>
                <a:r>
                  <a:rPr lang="en-US" dirty="0"/>
                  <a:t>and </a:t>
                </a:r>
                <a:r>
                  <a:rPr lang="en-US" i="1" dirty="0" err="1"/>
                  <a:t>p</a:t>
                </a:r>
                <a:r>
                  <a:rPr lang="en-US" i="1" baseline="-25000" dirty="0" err="1"/>
                  <a:t>Y</a:t>
                </a:r>
                <a:r>
                  <a:rPr lang="en-US" dirty="0"/>
                  <a:t>(</a:t>
                </a:r>
                <a:r>
                  <a:rPr lang="en-US" i="1" dirty="0"/>
                  <a:t>x</a:t>
                </a:r>
                <a:r>
                  <a:rPr lang="en-US" dirty="0"/>
                  <a:t>) is the density function for </a:t>
                </a:r>
                <a:r>
                  <a:rPr lang="en-US" i="1" dirty="0"/>
                  <a:t>Y.</a:t>
                </a:r>
                <a:endParaRPr lang="en-US" i="1" dirty="0" smtClean="0"/>
              </a:p>
              <a:p>
                <a:endParaRPr lang="en-US" dirty="0"/>
              </a:p>
              <a:p>
                <a:pPr marL="0" indent="0">
                  <a:buNone/>
                </a:pPr>
                <a:endParaRPr lang="en-US" dirty="0"/>
              </a:p>
              <a:p>
                <a:pPr marL="514350" indent="-514350">
                  <a:buFont typeface="+mj-lt"/>
                  <a:buAutoNum type="arabicPeriod"/>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022" b="-133"/>
                </a:stretch>
              </a:blipFill>
            </p:spPr>
            <p:txBody>
              <a:bodyPr/>
              <a:lstStyle/>
              <a:p>
                <a:r>
                  <a:rPr lang="en-US">
                    <a:noFill/>
                  </a:rPr>
                  <a:t> </a:t>
                </a:r>
              </a:p>
            </p:txBody>
          </p:sp>
        </mc:Fallback>
      </mc:AlternateContent>
    </p:spTree>
    <p:extLst>
      <p:ext uri="{BB962C8B-B14F-4D97-AF65-F5344CB8AC3E}">
        <p14:creationId xmlns:p14="http://schemas.microsoft.com/office/powerpoint/2010/main" val="4133130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Illustration: Transaction </a:t>
            </a:r>
            <a:r>
              <a:rPr lang="en-US" b="1" dirty="0"/>
              <a:t>Execution </a:t>
            </a:r>
            <a:r>
              <a:rPr lang="en-US" b="1" dirty="0" smtClean="0"/>
              <a:t>Delay</a:t>
            </a:r>
            <a:endParaRPr lang="en-US" b="1" dirty="0"/>
          </a:p>
        </p:txBody>
      </p:sp>
      <p:sp>
        <p:nvSpPr>
          <p:cNvPr id="3" name="Content Placeholder 2"/>
          <p:cNvSpPr>
            <a:spLocks noGrp="1"/>
          </p:cNvSpPr>
          <p:nvPr>
            <p:ph sz="quarter" idx="1"/>
          </p:nvPr>
        </p:nvSpPr>
        <p:spPr/>
        <p:txBody>
          <a:bodyPr/>
          <a:lstStyle/>
          <a:p>
            <a:pPr marL="0" indent="0">
              <a:buNone/>
            </a:pPr>
            <a:r>
              <a:rPr lang="en-US" dirty="0"/>
              <a:t>Suppose that </a:t>
            </a:r>
            <a:r>
              <a:rPr lang="en-US" i="1" dirty="0"/>
              <a:t>X </a:t>
            </a:r>
            <a:r>
              <a:rPr lang="en-US" dirty="0"/>
              <a:t>is the amount of time that it takes for a security’s transaction to transmit from a hedge fund to a stock exchange. Assume that this time delay has a uniform distribution from 0 to 20 milliseconds. Let </a:t>
            </a:r>
            <a:r>
              <a:rPr lang="en-US" i="1" dirty="0"/>
              <a:t>Y</a:t>
            </a:r>
            <a:r>
              <a:rPr lang="en-US" dirty="0"/>
              <a:t> be the amount of time required for the stock exchange to actually execute the transaction once received. Assume this time has a uniform distribution from 0 to 10 milliseconds. Also assume that the random variables </a:t>
            </a:r>
            <a:r>
              <a:rPr lang="en-US" i="1" dirty="0"/>
              <a:t>X </a:t>
            </a:r>
            <a:r>
              <a:rPr lang="en-US" dirty="0"/>
              <a:t>and </a:t>
            </a:r>
            <a:r>
              <a:rPr lang="en-US" i="1" dirty="0"/>
              <a:t>Y </a:t>
            </a:r>
            <a:r>
              <a:rPr lang="en-US" dirty="0"/>
              <a:t>are independent. Determine the probability that the total transaction completion time (transmission and execution) is less than 10 milliseconds.</a:t>
            </a:r>
          </a:p>
        </p:txBody>
      </p:sp>
    </p:spTree>
    <p:extLst>
      <p:ext uri="{BB962C8B-B14F-4D97-AF65-F5344CB8AC3E}">
        <p14:creationId xmlns:p14="http://schemas.microsoft.com/office/powerpoint/2010/main" val="395766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Measurable Spaces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smtClean="0"/>
                  <a:t>A measurable space (Ω, </a:t>
                </a:r>
                <a:r>
                  <a:rPr lang="el-GR" dirty="0" smtClean="0"/>
                  <a:t>Φ</a:t>
                </a:r>
                <a:r>
                  <a:rPr lang="en-US" dirty="0" smtClean="0"/>
                  <a:t>) is </a:t>
                </a:r>
                <a:r>
                  <a:rPr lang="en-US" dirty="0"/>
                  <a:t>a collection of </a:t>
                </a:r>
                <a:r>
                  <a:rPr lang="en-US" i="1" dirty="0"/>
                  <a:t>outcomes </a:t>
                </a:r>
                <a:r>
                  <a:rPr lang="en-US" dirty="0"/>
                  <a:t>ω comprising the set Ω, referred to as the </a:t>
                </a:r>
                <a:r>
                  <a:rPr lang="en-US" i="1" dirty="0"/>
                  <a:t>universal set</a:t>
                </a:r>
                <a:r>
                  <a:rPr lang="en-US" dirty="0"/>
                  <a:t> or </a:t>
                </a:r>
                <a:r>
                  <a:rPr lang="en-US" i="1" dirty="0"/>
                  <a:t>sample space</a:t>
                </a:r>
                <a:r>
                  <a:rPr lang="en-US" dirty="0"/>
                  <a:t>, and a set </a:t>
                </a:r>
                <a:r>
                  <a:rPr lang="el-GR" dirty="0"/>
                  <a:t>Φ</a:t>
                </a:r>
                <a:r>
                  <a:rPr lang="en-US" dirty="0" smtClean="0"/>
                  <a:t>, </a:t>
                </a:r>
                <a:r>
                  <a:rPr lang="en-US" dirty="0"/>
                  <a:t>a specified collection of subsets of Ω</a:t>
                </a:r>
                <a:r>
                  <a:rPr lang="en-US" dirty="0" smtClean="0"/>
                  <a:t>.</a:t>
                </a:r>
              </a:p>
              <a:p>
                <a:pPr marL="0" indent="0">
                  <a:buNone/>
                </a:pPr>
                <a:endParaRPr lang="en-US" dirty="0" smtClean="0"/>
              </a:p>
              <a:p>
                <a:r>
                  <a:rPr lang="en-US" dirty="0"/>
                  <a:t>The set Φ, comprising </a:t>
                </a:r>
                <a:r>
                  <a:rPr lang="en-US" i="1" dirty="0"/>
                  <a:t>events </a:t>
                </a:r>
                <a:r>
                  <a:rPr lang="en-US" i="1" dirty="0">
                    <a:sym typeface="Symbol" panose="05050102010706020507" pitchFamily="18" charset="2"/>
                  </a:rPr>
                  <a:t></a:t>
                </a:r>
                <a:r>
                  <a:rPr lang="en-US" dirty="0"/>
                  <a:t>, forms a </a:t>
                </a:r>
                <a:r>
                  <a:rPr lang="en-US" i="1" dirty="0"/>
                  <a:t>σ</a:t>
                </a:r>
                <a:r>
                  <a:rPr lang="en-US" dirty="0"/>
                  <a:t>-</a:t>
                </a:r>
                <a:r>
                  <a:rPr lang="en-US" i="1" dirty="0"/>
                  <a:t>algebra</a:t>
                </a:r>
                <a:r>
                  <a:rPr lang="en-US" dirty="0"/>
                  <a:t>, which has the following three properties</a:t>
                </a:r>
                <a:r>
                  <a:rPr lang="en-US" dirty="0" smtClean="0"/>
                  <a:t>:</a:t>
                </a:r>
                <a:endParaRPr lang="en-US" dirty="0"/>
              </a:p>
              <a:p>
                <a:pPr marL="788670" lvl="1" indent="-514350">
                  <a:buFont typeface="+mj-lt"/>
                  <a:buAutoNum type="arabicPeriod"/>
                </a:pPr>
                <a14:m>
                  <m:oMath xmlns:m="http://schemas.openxmlformats.org/officeDocument/2006/math">
                    <m:r>
                      <a:rPr lang="en-US" i="1" smtClean="0">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Φ</m:t>
                    </m:r>
                  </m:oMath>
                </a14:m>
                <a:r>
                  <a:rPr lang="en-US" dirty="0">
                    <a:solidFill>
                      <a:schemeClr val="tx1"/>
                    </a:solidFill>
                  </a:rPr>
                  <a:t> and Ω </a:t>
                </a:r>
                <a14:m>
                  <m:oMath xmlns:m="http://schemas.openxmlformats.org/officeDocument/2006/math">
                    <m:r>
                      <a:rPr lang="en-US" i="1">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Φ</m:t>
                    </m:r>
                  </m:oMath>
                </a14:m>
                <a:r>
                  <a:rPr lang="en-US" dirty="0">
                    <a:solidFill>
                      <a:schemeClr val="tx1"/>
                    </a:solidFill>
                  </a:rPr>
                  <a:t> where </a:t>
                </a:r>
                <a14:m>
                  <m:oMath xmlns:m="http://schemas.openxmlformats.org/officeDocument/2006/math">
                    <m:r>
                      <a:rPr lang="en-US" i="1">
                        <a:solidFill>
                          <a:schemeClr val="tx1"/>
                        </a:solidFill>
                        <a:latin typeface="Cambria Math" panose="02040503050406030204" pitchFamily="18" charset="0"/>
                      </a:rPr>
                      <m:t>∅={  }</m:t>
                    </m:r>
                  </m:oMath>
                </a14:m>
                <a:r>
                  <a:rPr lang="en-US" dirty="0">
                    <a:solidFill>
                      <a:schemeClr val="tx1"/>
                    </a:solidFill>
                  </a:rPr>
                  <a:t> is the empty set (set containing no elements)</a:t>
                </a:r>
              </a:p>
              <a:p>
                <a:pPr marL="788670" lvl="1" indent="-514350">
                  <a:buFont typeface="+mj-lt"/>
                  <a:buAutoNum type="arabicPeriod"/>
                </a:pPr>
                <a:r>
                  <a:rPr lang="en-US" dirty="0">
                    <a:solidFill>
                      <a:schemeClr val="tx1"/>
                    </a:solidFill>
                  </a:rPr>
                  <a:t>If </a:t>
                </a:r>
                <a:r>
                  <a:rPr lang="en-US" dirty="0">
                    <a:solidFill>
                      <a:schemeClr val="tx1"/>
                    </a:solidFill>
                    <a:sym typeface="Symbol" panose="05050102010706020507" pitchFamily="18" charset="2"/>
                  </a:rPr>
                  <a:t></a:t>
                </a:r>
                <a14:m>
                  <m:oMath xmlns:m="http://schemas.openxmlformats.org/officeDocument/2006/math">
                    <m:r>
                      <a:rPr lang="en-US" i="1">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Φ</m:t>
                    </m:r>
                  </m:oMath>
                </a14:m>
                <a:r>
                  <a:rPr lang="en-US" dirty="0">
                    <a:solidFill>
                      <a:schemeClr val="tx1"/>
                    </a:solidFill>
                  </a:rPr>
                  <a:t>, then </a:t>
                </a:r>
                <a14:m>
                  <m:oMath xmlns:m="http://schemas.openxmlformats.org/officeDocument/2006/math">
                    <m:sSup>
                      <m:sSupPr>
                        <m:ctrlPr>
                          <a:rPr lang="en-US" i="1">
                            <a:solidFill>
                              <a:schemeClr val="tx1"/>
                            </a:solidFill>
                            <a:latin typeface="Cambria Math"/>
                          </a:rPr>
                        </m:ctrlPr>
                      </m:sSupPr>
                      <m:e>
                        <m:r>
                          <a:rPr lang="en-US">
                            <a:solidFill>
                              <a:schemeClr val="tx1"/>
                            </a:solidFill>
                            <a:latin typeface="Cambria Math" panose="02040503050406030204" pitchFamily="18" charset="0"/>
                            <a:sym typeface="Symbol" panose="05050102010706020507" pitchFamily="18" charset="2"/>
                          </a:rPr>
                          <m:t></m:t>
                        </m:r>
                      </m:e>
                      <m:sup>
                        <m:r>
                          <a:rPr lang="en-US" i="1">
                            <a:solidFill>
                              <a:schemeClr val="tx1"/>
                            </a:solidFill>
                            <a:latin typeface="Cambria Math" panose="02040503050406030204" pitchFamily="18" charset="0"/>
                          </a:rPr>
                          <m:t>𝑐</m:t>
                        </m:r>
                      </m:sup>
                    </m:sSup>
                    <m:r>
                      <a:rPr lang="en-US" i="1">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Φ</m:t>
                    </m:r>
                  </m:oMath>
                </a14:m>
                <a:r>
                  <a:rPr lang="en-US" dirty="0">
                    <a:solidFill>
                      <a:schemeClr val="tx1"/>
                    </a:solidFill>
                  </a:rPr>
                  <a:t> (</a:t>
                </a:r>
                <a14:m>
                  <m:oMath xmlns:m="http://schemas.openxmlformats.org/officeDocument/2006/math">
                    <m:sSup>
                      <m:sSupPr>
                        <m:ctrlPr>
                          <a:rPr lang="en-US" i="1">
                            <a:solidFill>
                              <a:schemeClr val="tx1"/>
                            </a:solidFill>
                            <a:latin typeface="Cambria Math"/>
                          </a:rPr>
                        </m:ctrlPr>
                      </m:sSupPr>
                      <m:e>
                        <m:r>
                          <a:rPr lang="en-US">
                            <a:solidFill>
                              <a:schemeClr val="tx1"/>
                            </a:solidFill>
                            <a:latin typeface="Cambria Math" panose="02040503050406030204" pitchFamily="18" charset="0"/>
                            <a:sym typeface="Symbol" panose="05050102010706020507" pitchFamily="18" charset="2"/>
                          </a:rPr>
                          <m:t></m:t>
                        </m:r>
                      </m:e>
                      <m:sup>
                        <m:r>
                          <a:rPr lang="en-US" i="1">
                            <a:solidFill>
                              <a:schemeClr val="tx1"/>
                            </a:solidFill>
                            <a:latin typeface="Cambria Math" panose="02040503050406030204" pitchFamily="18" charset="0"/>
                          </a:rPr>
                          <m:t>𝑐</m:t>
                        </m:r>
                      </m:sup>
                    </m:sSup>
                  </m:oMath>
                </a14:m>
                <a:r>
                  <a:rPr lang="en-US" dirty="0">
                    <a:solidFill>
                      <a:schemeClr val="tx1"/>
                    </a:solidFill>
                  </a:rPr>
                  <a:t> is the complement of </a:t>
                </a:r>
                <a:r>
                  <a:rPr lang="en-US" dirty="0">
                    <a:solidFill>
                      <a:schemeClr val="tx1"/>
                    </a:solidFill>
                    <a:sym typeface="Symbol" panose="05050102010706020507" pitchFamily="18" charset="2"/>
                  </a:rPr>
                  <a:t></a:t>
                </a:r>
                <a:r>
                  <a:rPr lang="en-US" dirty="0">
                    <a:solidFill>
                      <a:schemeClr val="tx1"/>
                    </a:solidFill>
                  </a:rPr>
                  <a:t>)</a:t>
                </a:r>
              </a:p>
              <a:p>
                <a:pPr marL="788670" lvl="1" indent="-514350">
                  <a:buFont typeface="+mj-lt"/>
                  <a:buAutoNum type="arabicPeriod"/>
                </a:pPr>
                <a:r>
                  <a:rPr lang="en-US" dirty="0" smtClean="0">
                    <a:solidFill>
                      <a:schemeClr val="tx1"/>
                    </a:solidFill>
                  </a:rPr>
                  <a:t>If </a:t>
                </a:r>
                <a14:m>
                  <m:oMath xmlns:m="http://schemas.openxmlformats.org/officeDocument/2006/math">
                    <m:sSub>
                      <m:sSubPr>
                        <m:ctrlPr>
                          <a:rPr lang="en-US" i="1">
                            <a:solidFill>
                              <a:schemeClr val="tx1"/>
                            </a:solidFill>
                            <a:latin typeface="Cambria Math"/>
                          </a:rPr>
                        </m:ctrlPr>
                      </m:sSubPr>
                      <m:e>
                        <m:r>
                          <m:rPr>
                            <m:nor/>
                          </m:rPr>
                          <a:rPr lang="en-US" dirty="0" smtClean="0">
                            <a:solidFill>
                              <a:schemeClr val="tx1"/>
                            </a:solidFill>
                            <a:sym typeface="Symbol" panose="05050102010706020507" pitchFamily="18" charset="2"/>
                          </a:rPr>
                          <m:t></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Φ</m:t>
                    </m:r>
                  </m:oMath>
                </a14:m>
                <a:r>
                  <a:rPr lang="en-US" dirty="0">
                    <a:solidFill>
                      <a:schemeClr val="tx1"/>
                    </a:solidFill>
                  </a:rPr>
                  <a:t> for every positive integer </a:t>
                </a:r>
                <a:r>
                  <a:rPr lang="en-US" i="1" dirty="0" err="1">
                    <a:solidFill>
                      <a:schemeClr val="tx1"/>
                    </a:solidFill>
                  </a:rPr>
                  <a:t>i</a:t>
                </a:r>
                <a:r>
                  <a:rPr lang="en-US" dirty="0">
                    <a:solidFill>
                      <a:schemeClr val="tx1"/>
                    </a:solidFill>
                  </a:rPr>
                  <a:t>, then </a:t>
                </a:r>
                <a14:m>
                  <m:oMath xmlns:m="http://schemas.openxmlformats.org/officeDocument/2006/math">
                    <m:nary>
                      <m:naryPr>
                        <m:chr m:val="⋃"/>
                        <m:limLoc m:val="undOvr"/>
                        <m:ctrlPr>
                          <a:rPr lang="en-US" i="1">
                            <a:solidFill>
                              <a:schemeClr val="tx1"/>
                            </a:solidFill>
                            <a:latin typeface="Cambria Math"/>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m:t>
                        </m:r>
                      </m:sup>
                      <m:e>
                        <m:sSub>
                          <m:sSubPr>
                            <m:ctrlPr>
                              <a:rPr lang="en-US" i="1">
                                <a:solidFill>
                                  <a:schemeClr val="tx1"/>
                                </a:solidFill>
                                <a:latin typeface="Cambria Math"/>
                              </a:rPr>
                            </m:ctrlPr>
                          </m:sSubPr>
                          <m:e>
                            <m:r>
                              <m:rPr>
                                <m:nor/>
                              </m:rPr>
                              <a:rPr lang="en-US" dirty="0" smtClean="0">
                                <a:solidFill>
                                  <a:schemeClr val="tx1"/>
                                </a:solidFill>
                                <a:sym typeface="Symbol" panose="05050102010706020507" pitchFamily="18" charset="2"/>
                              </a:rPr>
                              <m:t></m:t>
                            </m:r>
                          </m:e>
                          <m:sub>
                            <m:r>
                              <a:rPr lang="en-US" i="1">
                                <a:solidFill>
                                  <a:schemeClr val="tx1"/>
                                </a:solidFill>
                                <a:latin typeface="Cambria Math" panose="02040503050406030204" pitchFamily="18" charset="0"/>
                              </a:rPr>
                              <m:t>𝑖</m:t>
                            </m:r>
                          </m:sub>
                        </m:sSub>
                      </m:e>
                    </m:nary>
                    <m:r>
                      <a:rPr lang="en-US" i="1">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Φ</m:t>
                    </m:r>
                    <m:r>
                      <a:rPr lang="en-US" i="1">
                        <a:solidFill>
                          <a:schemeClr val="tx1"/>
                        </a:solidFill>
                        <a:latin typeface="Cambria Math" panose="02040503050406030204" pitchFamily="18" charset="0"/>
                      </a:rPr>
                      <m:t>.</m:t>
                    </m:r>
                  </m:oMath>
                </a14:m>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591"/>
                </a:stretch>
              </a:blipFill>
            </p:spPr>
            <p:txBody>
              <a:bodyPr/>
              <a:lstStyle/>
              <a:p>
                <a:r>
                  <a:rPr lang="en-US">
                    <a:noFill/>
                  </a:rPr>
                  <a:t> </a:t>
                </a:r>
              </a:p>
            </p:txBody>
          </p:sp>
        </mc:Fallback>
      </mc:AlternateContent>
    </p:spTree>
    <p:extLst>
      <p:ext uri="{BB962C8B-B14F-4D97-AF65-F5344CB8AC3E}">
        <p14:creationId xmlns:p14="http://schemas.microsoft.com/office/powerpoint/2010/main" val="23560805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Transaction Execution </a:t>
            </a:r>
            <a:r>
              <a:rPr lang="en-US" b="1" dirty="0" smtClean="0"/>
              <a:t>Delay </a:t>
            </a:r>
            <a:r>
              <a:rPr lang="en-US" sz="2500"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647610"/>
              </a:xfrm>
            </p:spPr>
            <p:txBody>
              <a:bodyPr>
                <a:normAutofit fontScale="92500" lnSpcReduction="10000"/>
              </a:bodyPr>
              <a:lstStyle/>
              <a:p>
                <a:pPr marL="0" indent="0">
                  <a:buNone/>
                </a:pPr>
                <a:r>
                  <a:rPr lang="en-US" dirty="0" smtClean="0"/>
                  <a:t>Solution: </a:t>
                </a:r>
                <a:endParaRPr lang="en-US" dirty="0"/>
              </a:p>
              <a:p>
                <a:pPr marL="0" indent="0">
                  <a:buNone/>
                </a:pPr>
                <a:r>
                  <a:rPr lang="en-US" dirty="0"/>
                  <a:t>To solve this problem, consider that </a:t>
                </a:r>
                <a:r>
                  <a:rPr lang="en-US" i="1" dirty="0"/>
                  <a:t>X</a:t>
                </a:r>
                <a:r>
                  <a:rPr lang="en-US" dirty="0"/>
                  <a:t> has a uniform distribution and that its density function is </a:t>
                </a:r>
                <a:r>
                  <a:rPr lang="en-US" i="1" dirty="0" err="1"/>
                  <a:t>p</a:t>
                </a:r>
                <a:r>
                  <a:rPr lang="en-US" baseline="-25000" dirty="0" err="1"/>
                  <a:t>X</a:t>
                </a:r>
                <a:r>
                  <a:rPr lang="en-US" dirty="0"/>
                  <a:t>(</a:t>
                </a:r>
                <a:r>
                  <a:rPr lang="en-US" i="1" dirty="0"/>
                  <a:t>x</a:t>
                </a:r>
                <a:r>
                  <a:rPr lang="en-US" dirty="0"/>
                  <a:t>) = 1/20 for 0 ≤ </a:t>
                </a:r>
                <a:r>
                  <a:rPr lang="en-US" i="1" dirty="0"/>
                  <a:t>x </a:t>
                </a:r>
                <a:r>
                  <a:rPr lang="en-US" dirty="0"/>
                  <a:t>≤ 20 and equals 0 otherwise. Similarly, </a:t>
                </a:r>
                <a:r>
                  <a:rPr lang="en-US" i="1" dirty="0" err="1"/>
                  <a:t>p</a:t>
                </a:r>
                <a:r>
                  <a:rPr lang="en-US" baseline="-25000" dirty="0" err="1"/>
                  <a:t>Y</a:t>
                </a:r>
                <a:r>
                  <a:rPr lang="en-US" dirty="0"/>
                  <a:t>(</a:t>
                </a:r>
                <a14:m>
                  <m:oMath xmlns:m="http://schemas.openxmlformats.org/officeDocument/2006/math">
                    <m:r>
                      <a:rPr lang="en-US" i="1" dirty="0" smtClean="0">
                        <a:latin typeface="Cambria Math" panose="02040503050406030204" pitchFamily="18" charset="0"/>
                      </a:rPr>
                      <m:t>𝑦</m:t>
                    </m:r>
                  </m:oMath>
                </a14:m>
                <a:r>
                  <a:rPr lang="en-US" dirty="0"/>
                  <a:t>) = 1/10 for 0 ≤ </a:t>
                </a:r>
                <a:r>
                  <a:rPr lang="en-US" i="1" dirty="0"/>
                  <a:t>y </a:t>
                </a:r>
                <a:r>
                  <a:rPr lang="en-US" dirty="0"/>
                  <a:t>≤ 10 and 0 otherwise. Since </a:t>
                </a:r>
                <a:r>
                  <a:rPr lang="en-US" i="1" dirty="0"/>
                  <a:t>X</a:t>
                </a:r>
                <a:r>
                  <a:rPr lang="en-US" dirty="0"/>
                  <a:t> and </a:t>
                </a:r>
                <a:r>
                  <a:rPr lang="en-US" i="1" dirty="0"/>
                  <a:t>Y</a:t>
                </a:r>
                <a:r>
                  <a:rPr lang="en-US" dirty="0"/>
                  <a:t> are independent, then their joint density function is </a:t>
                </a:r>
                <a:r>
                  <a:rPr lang="en-US" i="1" dirty="0"/>
                  <a:t>p</a:t>
                </a:r>
                <a:r>
                  <a:rPr lang="en-US" dirty="0"/>
                  <a:t>(</a:t>
                </a:r>
                <a:r>
                  <a:rPr lang="en-US" i="1" dirty="0" err="1"/>
                  <a:t>x,</a:t>
                </a:r>
                <a14:m>
                  <m:oMath xmlns:m="http://schemas.openxmlformats.org/officeDocument/2006/math">
                    <m:r>
                      <a:rPr lang="en-US" i="1" dirty="0" smtClean="0">
                        <a:latin typeface="Cambria Math" panose="02040503050406030204" pitchFamily="18" charset="0"/>
                      </a:rPr>
                      <m:t>𝑦</m:t>
                    </m:r>
                  </m:oMath>
                </a14:m>
                <a:r>
                  <a:rPr lang="en-US" dirty="0"/>
                  <a:t>) = (1/20)(1/10) = 1/200 for 0 ≤ </a:t>
                </a:r>
                <a:r>
                  <a:rPr lang="en-US" i="1" dirty="0"/>
                  <a:t>x </a:t>
                </a:r>
                <a:r>
                  <a:rPr lang="en-US" dirty="0"/>
                  <a:t>≤ 20 and 0 ≤ </a:t>
                </a:r>
                <a:r>
                  <a:rPr lang="en-US" i="1" dirty="0"/>
                  <a:t>y </a:t>
                </a:r>
                <a:r>
                  <a:rPr lang="en-US" dirty="0"/>
                  <a:t>≤ 10, and 0 otherwise. We wish to determine:</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𝑃</m:t>
                      </m:r>
                      <m:d>
                        <m:dPr>
                          <m:ctrlPr>
                            <a:rPr lang="en-US" i="1">
                              <a:latin typeface="Cambria Math"/>
                            </a:rPr>
                          </m:ctrlPr>
                        </m:dPr>
                        <m:e>
                          <m:r>
                            <a:rPr lang="en-US" i="1">
                              <a:latin typeface="Cambria Math"/>
                            </a:rPr>
                            <m:t>𝑋</m:t>
                          </m:r>
                          <m:r>
                            <a:rPr lang="en-US" i="1">
                              <a:latin typeface="Cambria Math"/>
                            </a:rPr>
                            <m:t>+</m:t>
                          </m:r>
                          <m:r>
                            <a:rPr lang="en-US" i="1">
                              <a:latin typeface="Cambria Math"/>
                            </a:rPr>
                            <m:t>𝑌</m:t>
                          </m:r>
                          <m:r>
                            <a:rPr lang="en-US" i="1">
                              <a:latin typeface="Cambria Math"/>
                            </a:rPr>
                            <m:t>≤10</m:t>
                          </m:r>
                        </m:e>
                      </m:d>
                      <m:r>
                        <a:rPr lang="en-US" i="1">
                          <a:latin typeface="Cambria Math"/>
                        </a:rPr>
                        <m:t>=</m:t>
                      </m:r>
                      <m:r>
                        <a:rPr lang="en-US" i="1">
                          <a:latin typeface="Cambria Math"/>
                        </a:rPr>
                        <m:t>𝑃</m:t>
                      </m:r>
                      <m:r>
                        <a:rPr lang="en-US" i="1">
                          <a:latin typeface="Cambria Math"/>
                        </a:rPr>
                        <m:t>(</m:t>
                      </m:r>
                      <m:r>
                        <a:rPr lang="en-US" i="1">
                          <a:latin typeface="Cambria Math"/>
                        </a:rPr>
                        <m:t>𝑋</m:t>
                      </m:r>
                      <m:r>
                        <a:rPr lang="en-US" i="1">
                          <a:latin typeface="Cambria Math"/>
                        </a:rPr>
                        <m:t>+</m:t>
                      </m:r>
                      <m:r>
                        <a:rPr lang="en-US" i="1">
                          <a:latin typeface="Cambria Math"/>
                        </a:rPr>
                        <m:t>𝑌</m:t>
                      </m:r>
                      <m:r>
                        <a:rPr lang="en-US" i="1">
                          <a:latin typeface="Cambria Math"/>
                        </a:rPr>
                        <m:t>≤10,0≤</m:t>
                      </m:r>
                      <m:r>
                        <a:rPr lang="en-US" i="1">
                          <a:latin typeface="Cambria Math"/>
                        </a:rPr>
                        <m:t>𝑌</m:t>
                      </m:r>
                      <m:r>
                        <a:rPr lang="en-US" i="1">
                          <a:latin typeface="Cambria Math"/>
                        </a:rPr>
                        <m:t>≤10)=</m:t>
                      </m:r>
                      <m:r>
                        <a:rPr lang="en-US" i="1">
                          <a:latin typeface="Cambria Math"/>
                        </a:rPr>
                        <m:t>𝑃</m:t>
                      </m:r>
                      <m:d>
                        <m:dPr>
                          <m:ctrlPr>
                            <a:rPr lang="en-US" i="1">
                              <a:latin typeface="Cambria Math"/>
                            </a:rPr>
                          </m:ctrlPr>
                        </m:dPr>
                        <m:e>
                          <m:r>
                            <a:rPr lang="en-US" i="1">
                              <a:latin typeface="Cambria Math"/>
                            </a:rPr>
                            <m:t>0≤</m:t>
                          </m:r>
                          <m:r>
                            <a:rPr lang="en-US" i="1">
                              <a:latin typeface="Cambria Math"/>
                            </a:rPr>
                            <m:t>𝑋</m:t>
                          </m:r>
                          <m:r>
                            <a:rPr lang="en-US" i="1">
                              <a:latin typeface="Cambria Math"/>
                            </a:rPr>
                            <m:t>≤10−</m:t>
                          </m:r>
                          <m:r>
                            <a:rPr lang="en-US" i="1">
                              <a:latin typeface="Cambria Math"/>
                            </a:rPr>
                            <m:t>𝑌</m:t>
                          </m:r>
                          <m:r>
                            <a:rPr lang="en-US" i="1">
                              <a:latin typeface="Cambria Math"/>
                            </a:rPr>
                            <m:t>,0≤</m:t>
                          </m:r>
                          <m:r>
                            <a:rPr lang="en-US" i="1">
                              <a:latin typeface="Cambria Math"/>
                            </a:rPr>
                            <m:t>𝑌</m:t>
                          </m:r>
                          <m:r>
                            <a:rPr lang="en-US" i="1">
                              <a:latin typeface="Cambria Math"/>
                            </a:rPr>
                            <m:t>≤10</m:t>
                          </m:r>
                        </m:e>
                      </m:d>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m:t>
                      </m:r>
                      <m:nary>
                        <m:naryPr>
                          <m:limLoc m:val="undOvr"/>
                          <m:ctrlPr>
                            <a:rPr lang="en-US" i="1">
                              <a:latin typeface="Cambria Math"/>
                            </a:rPr>
                          </m:ctrlPr>
                        </m:naryPr>
                        <m:sub>
                          <m:r>
                            <a:rPr lang="en-US" i="1">
                              <a:latin typeface="Cambria Math"/>
                            </a:rPr>
                            <m:t>0</m:t>
                          </m:r>
                        </m:sub>
                        <m:sup>
                          <m:r>
                            <a:rPr lang="en-US" i="1">
                              <a:latin typeface="Cambria Math"/>
                            </a:rPr>
                            <m:t>10</m:t>
                          </m:r>
                        </m:sup>
                        <m:e>
                          <m:nary>
                            <m:naryPr>
                              <m:limLoc m:val="undOvr"/>
                              <m:ctrlPr>
                                <a:rPr lang="en-US" i="1">
                                  <a:latin typeface="Cambria Math"/>
                                </a:rPr>
                              </m:ctrlPr>
                            </m:naryPr>
                            <m:sub>
                              <m:r>
                                <a:rPr lang="en-US" i="1">
                                  <a:latin typeface="Cambria Math"/>
                                </a:rPr>
                                <m:t>0</m:t>
                              </m:r>
                            </m:sub>
                            <m:sup>
                              <m:r>
                                <a:rPr lang="en-US" i="1">
                                  <a:latin typeface="Cambria Math"/>
                                </a:rPr>
                                <m:t>10−</m:t>
                              </m:r>
                              <m:r>
                                <a:rPr lang="en-US" i="1">
                                  <a:latin typeface="Cambria Math"/>
                                </a:rPr>
                                <m:t>𝑦</m:t>
                              </m:r>
                            </m:sup>
                            <m:e>
                              <m:f>
                                <m:fPr>
                                  <m:ctrlPr>
                                    <a:rPr lang="en-US" i="1">
                                      <a:latin typeface="Cambria Math"/>
                                    </a:rPr>
                                  </m:ctrlPr>
                                </m:fPr>
                                <m:num>
                                  <m:r>
                                    <a:rPr lang="en-US" i="1">
                                      <a:latin typeface="Cambria Math"/>
                                    </a:rPr>
                                    <m:t>1</m:t>
                                  </m:r>
                                </m:num>
                                <m:den>
                                  <m:r>
                                    <a:rPr lang="en-US" i="1">
                                      <a:latin typeface="Cambria Math"/>
                                    </a:rPr>
                                    <m:t>200</m:t>
                                  </m:r>
                                </m:den>
                              </m:f>
                              <m:r>
                                <a:rPr lang="en-US" i="1">
                                  <a:latin typeface="Cambria Math"/>
                                </a:rPr>
                                <m:t>𝑑𝑥𝑑𝑦</m:t>
                              </m:r>
                            </m:e>
                          </m:nary>
                        </m:e>
                      </m:nary>
                      <m:r>
                        <a:rPr lang="en-US" i="1">
                          <a:latin typeface="Cambria Math"/>
                        </a:rPr>
                        <m:t>=</m:t>
                      </m:r>
                      <m:nary>
                        <m:naryPr>
                          <m:limLoc m:val="undOvr"/>
                          <m:ctrlPr>
                            <a:rPr lang="en-US" i="1">
                              <a:latin typeface="Cambria Math"/>
                            </a:rPr>
                          </m:ctrlPr>
                        </m:naryPr>
                        <m:sub>
                          <m:r>
                            <a:rPr lang="en-US" i="1">
                              <a:latin typeface="Cambria Math"/>
                            </a:rPr>
                            <m:t>0</m:t>
                          </m:r>
                        </m:sub>
                        <m:sup>
                          <m:r>
                            <a:rPr lang="en-US" i="1">
                              <a:latin typeface="Cambria Math"/>
                            </a:rPr>
                            <m:t>10</m:t>
                          </m:r>
                        </m:sup>
                        <m:e>
                          <m:f>
                            <m:fPr>
                              <m:ctrlPr>
                                <a:rPr lang="en-US" i="1">
                                  <a:latin typeface="Cambria Math"/>
                                </a:rPr>
                              </m:ctrlPr>
                            </m:fPr>
                            <m:num>
                              <m:r>
                                <a:rPr lang="en-US" i="1">
                                  <a:latin typeface="Cambria Math"/>
                                </a:rPr>
                                <m:t>𝑥</m:t>
                              </m:r>
                            </m:num>
                            <m:den>
                              <m:r>
                                <a:rPr lang="en-US" i="1">
                                  <a:latin typeface="Cambria Math"/>
                                </a:rPr>
                                <m:t>200</m:t>
                              </m:r>
                            </m:den>
                          </m:f>
                        </m:e>
                      </m:nary>
                      <m:sSubSup>
                        <m:sSubSupPr>
                          <m:ctrlPr>
                            <a:rPr lang="en-US" i="1">
                              <a:latin typeface="Cambria Math"/>
                            </a:rPr>
                          </m:ctrlPr>
                        </m:sSubSupPr>
                        <m:e>
                          <m:r>
                            <a:rPr lang="en-US" i="1">
                              <a:latin typeface="Cambria Math"/>
                            </a:rPr>
                            <m:t>|</m:t>
                          </m:r>
                        </m:e>
                        <m:sub>
                          <m:r>
                            <a:rPr lang="en-US" i="1">
                              <a:latin typeface="Cambria Math"/>
                            </a:rPr>
                            <m:t>0</m:t>
                          </m:r>
                        </m:sub>
                        <m:sup>
                          <m:r>
                            <a:rPr lang="en-US" i="1">
                              <a:latin typeface="Cambria Math"/>
                            </a:rPr>
                            <m:t>10−</m:t>
                          </m:r>
                          <m:r>
                            <a:rPr lang="en-US" i="1">
                              <a:latin typeface="Cambria Math"/>
                            </a:rPr>
                            <m:t>𝑦</m:t>
                          </m:r>
                        </m:sup>
                      </m:sSubSup>
                      <m:r>
                        <a:rPr lang="en-US" i="1">
                          <a:latin typeface="Cambria Math"/>
                        </a:rPr>
                        <m:t>𝑑𝑦</m:t>
                      </m:r>
                      <m:r>
                        <a:rPr lang="en-US" i="1">
                          <a:latin typeface="Cambria Math"/>
                        </a:rPr>
                        <m:t>=</m:t>
                      </m:r>
                      <m:nary>
                        <m:naryPr>
                          <m:limLoc m:val="undOvr"/>
                          <m:ctrlPr>
                            <a:rPr lang="en-US" i="1">
                              <a:latin typeface="Cambria Math"/>
                            </a:rPr>
                          </m:ctrlPr>
                        </m:naryPr>
                        <m:sub>
                          <m:r>
                            <a:rPr lang="en-US" i="1">
                              <a:latin typeface="Cambria Math"/>
                            </a:rPr>
                            <m:t>0</m:t>
                          </m:r>
                        </m:sub>
                        <m:sup>
                          <m:r>
                            <a:rPr lang="en-US" i="1">
                              <a:latin typeface="Cambria Math"/>
                            </a:rPr>
                            <m:t>10</m:t>
                          </m:r>
                        </m:sup>
                        <m:e>
                          <m:f>
                            <m:fPr>
                              <m:ctrlPr>
                                <a:rPr lang="en-US" i="1">
                                  <a:latin typeface="Cambria Math"/>
                                </a:rPr>
                              </m:ctrlPr>
                            </m:fPr>
                            <m:num>
                              <m:r>
                                <a:rPr lang="en-US" i="1">
                                  <a:latin typeface="Cambria Math"/>
                                </a:rPr>
                                <m:t>10−</m:t>
                              </m:r>
                              <m:r>
                                <a:rPr lang="en-US" i="1">
                                  <a:latin typeface="Cambria Math"/>
                                </a:rPr>
                                <m:t>𝑦</m:t>
                              </m:r>
                            </m:num>
                            <m:den>
                              <m:r>
                                <a:rPr lang="en-US" i="1">
                                  <a:latin typeface="Cambria Math"/>
                                </a:rPr>
                                <m:t>200</m:t>
                              </m:r>
                            </m:den>
                          </m:f>
                          <m:r>
                            <a:rPr lang="en-US" i="1">
                              <a:latin typeface="Cambria Math"/>
                            </a:rPr>
                            <m:t>𝑑𝑦</m:t>
                          </m:r>
                          <m:r>
                            <a:rPr lang="en-US" i="1">
                              <a:latin typeface="Cambria Math"/>
                            </a:rPr>
                            <m:t>=</m:t>
                          </m:r>
                          <m:f>
                            <m:fPr>
                              <m:ctrlPr>
                                <a:rPr lang="en-US" i="1">
                                  <a:latin typeface="Cambria Math"/>
                                </a:rPr>
                              </m:ctrlPr>
                            </m:fPr>
                            <m:num>
                              <m:r>
                                <a:rPr lang="en-US" i="1">
                                  <a:latin typeface="Cambria Math"/>
                                </a:rPr>
                                <m:t>1</m:t>
                              </m:r>
                            </m:num>
                            <m:den>
                              <m:r>
                                <a:rPr lang="en-US" i="1">
                                  <a:latin typeface="Cambria Math"/>
                                </a:rPr>
                                <m:t>20</m:t>
                              </m:r>
                            </m:den>
                          </m:f>
                          <m:r>
                            <a:rPr lang="en-US" i="1">
                              <a:latin typeface="Cambria Math"/>
                            </a:rPr>
                            <m:t>𝑦</m:t>
                          </m:r>
                          <m:r>
                            <a:rPr lang="en-US" i="1">
                              <a:latin typeface="Cambria Math"/>
                            </a:rPr>
                            <m:t>−</m:t>
                          </m:r>
                          <m:f>
                            <m:fPr>
                              <m:ctrlPr>
                                <a:rPr lang="en-US" i="1">
                                  <a:latin typeface="Cambria Math"/>
                                </a:rPr>
                              </m:ctrlPr>
                            </m:fPr>
                            <m:num>
                              <m:r>
                                <a:rPr lang="en-US" i="1">
                                  <a:latin typeface="Cambria Math"/>
                                </a:rPr>
                                <m:t>1</m:t>
                              </m:r>
                            </m:num>
                            <m:den>
                              <m:r>
                                <a:rPr lang="en-US" i="1">
                                  <a:latin typeface="Cambria Math"/>
                                </a:rPr>
                                <m:t>400</m:t>
                              </m:r>
                            </m:den>
                          </m:f>
                          <m:sSup>
                            <m:sSupPr>
                              <m:ctrlPr>
                                <a:rPr lang="en-US" i="1">
                                  <a:latin typeface="Cambria Math"/>
                                </a:rPr>
                              </m:ctrlPr>
                            </m:sSupPr>
                            <m:e>
                              <m:r>
                                <a:rPr lang="en-US" i="1">
                                  <a:latin typeface="Cambria Math"/>
                                </a:rPr>
                                <m:t>𝑦</m:t>
                              </m:r>
                            </m:e>
                            <m:sup>
                              <m:r>
                                <a:rPr lang="en-US" i="1">
                                  <a:latin typeface="Cambria Math"/>
                                </a:rPr>
                                <m:t>2</m:t>
                              </m:r>
                            </m:sup>
                          </m:sSup>
                          <m:sSubSup>
                            <m:sSubSupPr>
                              <m:ctrlPr>
                                <a:rPr lang="en-US" i="1">
                                  <a:latin typeface="Cambria Math"/>
                                </a:rPr>
                              </m:ctrlPr>
                            </m:sSubSupPr>
                            <m:e>
                              <m:r>
                                <a:rPr lang="en-US" i="1">
                                  <a:latin typeface="Cambria Math"/>
                                </a:rPr>
                                <m:t>|</m:t>
                              </m:r>
                            </m:e>
                            <m:sub>
                              <m:r>
                                <a:rPr lang="en-US" i="1">
                                  <a:latin typeface="Cambria Math"/>
                                </a:rPr>
                                <m:t>0</m:t>
                              </m:r>
                            </m:sub>
                            <m:sup>
                              <m:r>
                                <a:rPr lang="en-US" i="1">
                                  <a:latin typeface="Cambria Math"/>
                                </a:rPr>
                                <m:t>10</m:t>
                              </m:r>
                            </m:sup>
                          </m:sSubSup>
                        </m:e>
                      </m:nary>
                      <m:r>
                        <a:rPr lang="en-US" i="1">
                          <a:latin typeface="Cambria Math"/>
                        </a:rPr>
                        <m:t>=</m:t>
                      </m:r>
                      <m:f>
                        <m:fPr>
                          <m:ctrlPr>
                            <a:rPr lang="en-US" i="1">
                              <a:latin typeface="Cambria Math"/>
                            </a:rPr>
                          </m:ctrlPr>
                        </m:fPr>
                        <m:num>
                          <m:r>
                            <a:rPr lang="en-US" i="1">
                              <a:latin typeface="Cambria Math"/>
                            </a:rPr>
                            <m:t>1</m:t>
                          </m:r>
                        </m:num>
                        <m:den>
                          <m:r>
                            <a:rPr lang="en-US" i="1">
                              <a:latin typeface="Cambria Math"/>
                            </a:rPr>
                            <m:t>4</m:t>
                          </m:r>
                        </m:den>
                      </m:f>
                      <m:r>
                        <a:rPr lang="en-US" i="1">
                          <a:latin typeface="Cambria Math"/>
                        </a:rPr>
                        <m:t>.</m:t>
                      </m:r>
                    </m:oMath>
                  </m:oMathPara>
                </a14:m>
                <a:endParaRPr lang="en-US" dirty="0"/>
              </a:p>
              <a:p>
                <a:pPr marL="0" indent="0">
                  <a:buNone/>
                </a:pPr>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47610"/>
              </a:xfrm>
              <a:blipFill rotWithShape="0">
                <a:blip r:embed="rId2" cstate="print"/>
                <a:stretch>
                  <a:fillRect l="-857" t="-1969"/>
                </a:stretch>
              </a:blipFill>
            </p:spPr>
            <p:txBody>
              <a:bodyPr/>
              <a:lstStyle/>
              <a:p>
                <a:r>
                  <a:rPr lang="en-US">
                    <a:noFill/>
                  </a:rPr>
                  <a:t> </a:t>
                </a:r>
              </a:p>
            </p:txBody>
          </p:sp>
        </mc:Fallback>
      </mc:AlternateContent>
    </p:spTree>
    <p:extLst>
      <p:ext uri="{BB962C8B-B14F-4D97-AF65-F5344CB8AC3E}">
        <p14:creationId xmlns:p14="http://schemas.microsoft.com/office/powerpoint/2010/main" val="21374251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77761"/>
            <a:ext cx="11379200" cy="758952"/>
          </a:xfrm>
        </p:spPr>
        <p:txBody>
          <a:bodyPr/>
          <a:lstStyle/>
          <a:p>
            <a:r>
              <a:rPr lang="en-US" b="1" dirty="0"/>
              <a:t>The Bivariate Normal Distribution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84349" y="1635202"/>
                <a:ext cx="11379200" cy="4696772"/>
              </a:xfrm>
            </p:spPr>
            <p:txBody>
              <a:bodyPr>
                <a:normAutofit fontScale="85000" lnSpcReduction="20000"/>
              </a:bodyPr>
              <a:lstStyle/>
              <a:p>
                <a:pPr>
                  <a:spcBef>
                    <a:spcPts val="0"/>
                  </a:spcBef>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The joint probability distribution for random variables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X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is said to have a bivariate normal distribution if its density function is given by:</a:t>
                </a:r>
                <a:endParaRPr lang="en-US" dirty="0" smtClean="0">
                  <a:effectLst/>
                  <a:latin typeface="Courier 10cpi"/>
                  <a:ea typeface="Times New Roman" panose="02020603050405020304" pitchFamily="18" charset="0"/>
                  <a:cs typeface="Times New Roman" panose="02020603050405020304" pitchFamily="18" charset="0"/>
                </a:endParaRPr>
              </a:p>
              <a:p>
                <a:pPr marL="220980" marR="0" indent="0">
                  <a:spcBef>
                    <a:spcPts val="0"/>
                  </a:spcBef>
                  <a:spcAft>
                    <a:spcPts val="0"/>
                  </a:spcAft>
                  <a:buNone/>
                </a:pPr>
                <a:endParaRPr lang="en-US" sz="2500"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a:p>
                <a:pPr marL="220980" marR="0" indent="0">
                  <a:spcBef>
                    <a:spcPts val="0"/>
                  </a:spcBef>
                  <a:spcAft>
                    <a:spcPts val="0"/>
                  </a:spcAft>
                  <a:buNone/>
                </a:pPr>
                <a14:m>
                  <m:oMathPara xmlns:m="http://schemas.openxmlformats.org/officeDocument/2006/math">
                    <m:oMathParaPr>
                      <m:jc m:val="centerGroup"/>
                    </m:oMathParaPr>
                    <m:oMath xmlns:m="http://schemas.openxmlformats.org/officeDocument/2006/math">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500" i="1">
                              <a:effectLst/>
                              <a:latin typeface="Cambria Math"/>
                              <a:ea typeface="Times New Roman" panose="02020603050405020304" pitchFamily="18" charset="0"/>
                              <a:cs typeface="Times New Roman" panose="02020603050405020304" pitchFamily="18" charset="0"/>
                            </a:rPr>
                          </m:ctrlPr>
                        </m:d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e>
                      </m:d>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500" i="1">
                              <a:effectLst/>
                              <a:latin typeface="Cambria Math"/>
                              <a:ea typeface="Times New Roman" panose="02020603050405020304" pitchFamily="18" charset="0"/>
                              <a:cs typeface="Times New Roman" panose="02020603050405020304" pitchFamily="18" charset="0"/>
                            </a:rPr>
                          </m:ctrlPr>
                        </m:fPr>
                        <m:num>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𝜋</m:t>
                          </m:r>
                          <m:sSub>
                            <m:sSubPr>
                              <m:ctrlPr>
                                <a:rPr lang="en-US" sz="2500" i="1">
                                  <a:effectLst/>
                                  <a:latin typeface="Cambria Math"/>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sSub>
                            <m:sSubPr>
                              <m:ctrlPr>
                                <a:rPr lang="en-US" sz="2500" i="1">
                                  <a:effectLst/>
                                  <a:latin typeface="Cambria Math"/>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rad>
                            <m:radPr>
                              <m:degHide m:val="on"/>
                              <m:ctrlPr>
                                <a:rPr lang="en-US" sz="2500" i="1">
                                  <a:effectLst/>
                                  <a:latin typeface="Cambria Math"/>
                                  <a:ea typeface="Times New Roman" panose="02020603050405020304" pitchFamily="18" charset="0"/>
                                  <a:cs typeface="Times New Roman" panose="02020603050405020304" pitchFamily="18" charset="0"/>
                                </a:rPr>
                              </m:ctrlPr>
                            </m:radPr>
                            <m:deg/>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sz="2500" i="1">
                                      <a:effectLst/>
                                      <a:latin typeface="Cambria Math"/>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𝜌</m:t>
                                  </m:r>
                                </m:e>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den>
                      </m:f>
                      <m:sSup>
                        <m:sSupPr>
                          <m:ctrlPr>
                            <a:rPr lang="en-US" sz="2500" i="1">
                              <a:effectLst/>
                              <a:latin typeface="Cambria Math"/>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𝑒</m:t>
                          </m:r>
                        </m:e>
                        <m:sup>
                          <m:d>
                            <m:dPr>
                              <m:begChr m:val="["/>
                              <m:endChr m:val="]"/>
                              <m:ctrlPr>
                                <a:rPr lang="en-US" sz="2500" i="1">
                                  <a:effectLst/>
                                  <a:latin typeface="Cambria Math"/>
                                  <a:ea typeface="Times New Roman" panose="02020603050405020304" pitchFamily="18" charset="0"/>
                                  <a:cs typeface="Times New Roman" panose="02020603050405020304" pitchFamily="18" charset="0"/>
                                </a:rPr>
                              </m:ctrlPr>
                            </m:d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500" i="1">
                                      <a:effectLst/>
                                      <a:latin typeface="Cambria Math"/>
                                      <a:ea typeface="Times New Roman" panose="02020603050405020304" pitchFamily="18" charset="0"/>
                                      <a:cs typeface="Times New Roman" panose="02020603050405020304" pitchFamily="18" charset="0"/>
                                    </a:rPr>
                                  </m:ctrlPr>
                                </m:fPr>
                                <m:num>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2(1−</m:t>
                                  </m:r>
                                  <m:sSup>
                                    <m:sSupPr>
                                      <m:ctrlPr>
                                        <a:rPr lang="en-US" sz="2500" i="1">
                                          <a:effectLst/>
                                          <a:latin typeface="Cambria Math"/>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𝜌</m:t>
                                      </m:r>
                                    </m:e>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den>
                              </m:f>
                              <m:d>
                                <m:dPr>
                                  <m:begChr m:val="["/>
                                  <m:endChr m:val="]"/>
                                  <m:ctrlPr>
                                    <a:rPr lang="en-US" sz="2500" i="1">
                                      <a:effectLst/>
                                      <a:latin typeface="Cambria Math"/>
                                      <a:ea typeface="Times New Roman" panose="02020603050405020304" pitchFamily="18" charset="0"/>
                                      <a:cs typeface="Times New Roman" panose="02020603050405020304" pitchFamily="18" charset="0"/>
                                    </a:rPr>
                                  </m:ctrlPr>
                                </m:dPr>
                                <m:e>
                                  <m:d>
                                    <m:dPr>
                                      <m:ctrlPr>
                                        <a:rPr lang="en-US" sz="2500" i="1">
                                          <a:effectLst/>
                                          <a:latin typeface="Cambria Math"/>
                                          <a:ea typeface="Times New Roman" panose="02020603050405020304" pitchFamily="18" charset="0"/>
                                          <a:cs typeface="Times New Roman" panose="02020603050405020304" pitchFamily="18" charset="0"/>
                                        </a:rPr>
                                      </m:ctrlPr>
                                    </m:dPr>
                                    <m:e>
                                      <m:f>
                                        <m:fPr>
                                          <m:ctrlPr>
                                            <a:rPr lang="en-US" sz="2500" i="1">
                                              <a:effectLst/>
                                              <a:latin typeface="Cambria Math"/>
                                              <a:ea typeface="Times New Roman" panose="02020603050405020304" pitchFamily="18" charset="0"/>
                                              <a:cs typeface="Times New Roman" panose="02020603050405020304" pitchFamily="18" charset="0"/>
                                            </a:rPr>
                                          </m:ctrlPr>
                                        </m:fPr>
                                        <m:num>
                                          <m:sSup>
                                            <m:sSupPr>
                                              <m:ctrlPr>
                                                <a:rPr lang="en-US" sz="2500" i="1">
                                                  <a:effectLst/>
                                                  <a:latin typeface="Cambria Math"/>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500" i="1">
                                                      <a:effectLst/>
                                                      <a:latin typeface="Cambria Math"/>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bSup>
                                            <m:sSubSupPr>
                                              <m:ctrlPr>
                                                <a:rPr lang="en-US" sz="2500" i="1">
                                                  <a:effectLst/>
                                                  <a:latin typeface="Cambria Math"/>
                                                  <a:ea typeface="Times New Roman" panose="02020603050405020304" pitchFamily="18" charset="0"/>
                                                  <a:cs typeface="Times New Roman" panose="02020603050405020304" pitchFamily="18" charset="0"/>
                                                </a:rPr>
                                              </m:ctrlPr>
                                            </m:sSub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sub>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e>
                                  </m:d>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500" i="1">
                                          <a:effectLst/>
                                          <a:latin typeface="Cambria Math"/>
                                          <a:ea typeface="Times New Roman" panose="02020603050405020304" pitchFamily="18" charset="0"/>
                                          <a:cs typeface="Times New Roman" panose="02020603050405020304" pitchFamily="18" charset="0"/>
                                        </a:rPr>
                                      </m:ctrlPr>
                                    </m:dPr>
                                    <m:e>
                                      <m:f>
                                        <m:fPr>
                                          <m:ctrlPr>
                                            <a:rPr lang="en-US" sz="2500" i="1">
                                              <a:effectLst/>
                                              <a:latin typeface="Cambria Math"/>
                                              <a:ea typeface="Times New Roman" panose="02020603050405020304" pitchFamily="18" charset="0"/>
                                              <a:cs typeface="Times New Roman" panose="02020603050405020304" pitchFamily="18" charset="0"/>
                                            </a:rPr>
                                          </m:ctrlPr>
                                        </m:fPr>
                                        <m:num>
                                          <m:sSup>
                                            <m:sSupPr>
                                              <m:ctrlPr>
                                                <a:rPr lang="en-US" sz="2500" i="1">
                                                  <a:effectLst/>
                                                  <a:latin typeface="Cambria Math"/>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500" i="1">
                                                      <a:effectLst/>
                                                      <a:latin typeface="Cambria Math"/>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bSup>
                                            <m:sSubSupPr>
                                              <m:ctrlPr>
                                                <a:rPr lang="en-US" sz="2500" i="1">
                                                  <a:effectLst/>
                                                  <a:latin typeface="Cambria Math"/>
                                                  <a:ea typeface="Times New Roman" panose="02020603050405020304" pitchFamily="18" charset="0"/>
                                                  <a:cs typeface="Times New Roman" panose="02020603050405020304" pitchFamily="18" charset="0"/>
                                                </a:rPr>
                                              </m:ctrlPr>
                                            </m:sSub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sub>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e>
                                  </m:d>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𝜌</m:t>
                                  </m:r>
                                  <m:d>
                                    <m:dPr>
                                      <m:ctrlPr>
                                        <a:rPr lang="en-US" sz="2500" i="1">
                                          <a:effectLst/>
                                          <a:latin typeface="Cambria Math"/>
                                          <a:ea typeface="Times New Roman" panose="02020603050405020304" pitchFamily="18" charset="0"/>
                                          <a:cs typeface="Times New Roman" panose="02020603050405020304" pitchFamily="18" charset="0"/>
                                        </a:rPr>
                                      </m:ctrlPr>
                                    </m:dPr>
                                    <m:e>
                                      <m:f>
                                        <m:fPr>
                                          <m:ctrlPr>
                                            <a:rPr lang="en-US" sz="2500" i="1">
                                              <a:effectLst/>
                                              <a:latin typeface="Cambria Math"/>
                                              <a:ea typeface="Times New Roman" panose="02020603050405020304" pitchFamily="18" charset="0"/>
                                              <a:cs typeface="Times New Roman" panose="02020603050405020304" pitchFamily="18" charset="0"/>
                                            </a:rPr>
                                          </m:ctrlPr>
                                        </m:fPr>
                                        <m:num>
                                          <m:sSup>
                                            <m:sSupPr>
                                              <m:ctrlPr>
                                                <a:rPr lang="en-US" sz="2500" i="1">
                                                  <a:effectLst/>
                                                  <a:latin typeface="Cambria Math"/>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500" i="1">
                                                      <a:effectLst/>
                                                      <a:latin typeface="Cambria Math"/>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sup>
                                          </m:sSup>
                                        </m:num>
                                        <m:den>
                                          <m:sSubSup>
                                            <m:sSubSupPr>
                                              <m:ctrlPr>
                                                <a:rPr lang="en-US" sz="2500" i="1">
                                                  <a:effectLst/>
                                                  <a:latin typeface="Cambria Math"/>
                                                  <a:ea typeface="Times New Roman" panose="02020603050405020304" pitchFamily="18" charset="0"/>
                                                  <a:cs typeface="Times New Roman" panose="02020603050405020304" pitchFamily="18" charset="0"/>
                                                </a:rPr>
                                              </m:ctrlPr>
                                            </m:sSub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sub>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sup>
                                          </m:sSubSup>
                                        </m:den>
                                      </m:f>
                                    </m:e>
                                  </m:d>
                                  <m:d>
                                    <m:dPr>
                                      <m:ctrlPr>
                                        <a:rPr lang="en-US" sz="2500" i="1">
                                          <a:effectLst/>
                                          <a:latin typeface="Cambria Math"/>
                                          <a:ea typeface="Times New Roman" panose="02020603050405020304" pitchFamily="18" charset="0"/>
                                          <a:cs typeface="Times New Roman" panose="02020603050405020304" pitchFamily="18" charset="0"/>
                                        </a:rPr>
                                      </m:ctrlPr>
                                    </m:dPr>
                                    <m:e>
                                      <m:f>
                                        <m:fPr>
                                          <m:ctrlPr>
                                            <a:rPr lang="en-US" sz="2500" i="1">
                                              <a:effectLst/>
                                              <a:latin typeface="Cambria Math"/>
                                              <a:ea typeface="Times New Roman" panose="02020603050405020304" pitchFamily="18" charset="0"/>
                                              <a:cs typeface="Times New Roman" panose="02020603050405020304" pitchFamily="18" charset="0"/>
                                            </a:rPr>
                                          </m:ctrlPr>
                                        </m:fPr>
                                        <m:num>
                                          <m:sSup>
                                            <m:sSupPr>
                                              <m:ctrlPr>
                                                <a:rPr lang="en-US" sz="2500" i="1">
                                                  <a:effectLst/>
                                                  <a:latin typeface="Cambria Math"/>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500" i="1">
                                                      <a:effectLst/>
                                                      <a:latin typeface="Cambria Math"/>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sup>
                                          </m:sSup>
                                        </m:num>
                                        <m:den>
                                          <m:sSubSup>
                                            <m:sSubSupPr>
                                              <m:ctrlPr>
                                                <a:rPr lang="en-US" sz="2500" i="1">
                                                  <a:effectLst/>
                                                  <a:latin typeface="Cambria Math"/>
                                                  <a:ea typeface="Times New Roman" panose="02020603050405020304" pitchFamily="18" charset="0"/>
                                                  <a:cs typeface="Times New Roman" panose="02020603050405020304" pitchFamily="18" charset="0"/>
                                                </a:rPr>
                                              </m:ctrlPr>
                                            </m:sSub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sub>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sup>
                                          </m:sSubSup>
                                        </m:den>
                                      </m:f>
                                    </m:e>
                                  </m:d>
                                </m:e>
                              </m:d>
                            </m:e>
                          </m:d>
                        </m:sup>
                      </m:sSup>
                    </m:oMath>
                  </m:oMathPara>
                </a14:m>
                <a:endParaRPr lang="en-US" sz="2500" dirty="0" smtClean="0">
                  <a:effectLst/>
                  <a:ea typeface="Times New Roman" panose="02020603050405020304" pitchFamily="18" charset="0"/>
                  <a:cs typeface="Times New Roman" panose="02020603050405020304" pitchFamily="18" charset="0"/>
                </a:endParaRPr>
              </a:p>
              <a:p>
                <a:pPr marL="952500" lvl="1" indent="-457200">
                  <a:spcBef>
                    <a:spcPts val="0"/>
                  </a:spcBef>
                </a:pPr>
                <a:endParaRPr lang="en-US" dirty="0"/>
              </a:p>
              <a:p>
                <a:pPr marL="678180" indent="-457200">
                  <a:spcBef>
                    <a:spcPts val="0"/>
                  </a:spcBef>
                </a:pPr>
                <a:endParaRPr lang="en-US" dirty="0" smtClean="0"/>
              </a:p>
              <a:p>
                <a:pPr marL="678180" indent="-457200">
                  <a:spcBef>
                    <a:spcPts val="0"/>
                  </a:spcBef>
                </a:pPr>
                <a:r>
                  <a:rPr lang="en-US" dirty="0" smtClean="0"/>
                  <a:t>The </a:t>
                </a:r>
                <a:r>
                  <a:rPr lang="en-US" dirty="0"/>
                  <a:t>joint distribution function for </a:t>
                </a:r>
                <a:r>
                  <a:rPr lang="en-US" i="1" dirty="0"/>
                  <a:t>X</a:t>
                </a:r>
                <a:r>
                  <a:rPr lang="en-US" dirty="0"/>
                  <a:t> and </a:t>
                </a:r>
                <a:r>
                  <a:rPr lang="en-US" i="1" dirty="0"/>
                  <a:t>Y</a:t>
                </a:r>
                <a:r>
                  <a:rPr lang="en-US" dirty="0"/>
                  <a:t> is:</a:t>
                </a:r>
              </a:p>
              <a:p>
                <a:pPr marL="0" indent="0">
                  <a:buNone/>
                </a:pPr>
                <a14:m>
                  <m:oMathPara xmlns:m="http://schemas.openxmlformats.org/officeDocument/2006/math">
                    <m:oMathParaPr>
                      <m:jc m:val="left"/>
                    </m:oMathParaPr>
                    <m:oMath xmlns:m="http://schemas.openxmlformats.org/officeDocument/2006/math">
                      <m:r>
                        <a:rPr lang="en-US" i="1">
                          <a:latin typeface="Cambria Math"/>
                        </a:rPr>
                        <m:t>        </m:t>
                      </m:r>
                      <m:r>
                        <a:rPr lang="en-US" i="1">
                          <a:latin typeface="Cambria Math"/>
                        </a:rPr>
                        <m:t>𝐹</m:t>
                      </m:r>
                      <m:d>
                        <m:dPr>
                          <m:ctrlPr>
                            <a:rPr lang="en-US" i="1">
                              <a:latin typeface="Cambria Math"/>
                            </a:rPr>
                          </m:ctrlPr>
                        </m:dPr>
                        <m:e>
                          <m:r>
                            <a:rPr lang="en-US" i="1">
                              <a:latin typeface="Cambria Math"/>
                            </a:rPr>
                            <m:t>𝑥</m:t>
                          </m:r>
                          <m:r>
                            <a:rPr lang="en-US" i="1">
                              <a:latin typeface="Cambria Math"/>
                            </a:rPr>
                            <m:t>,</m:t>
                          </m:r>
                          <m:r>
                            <a:rPr lang="en-US" i="1">
                              <a:latin typeface="Cambria Math"/>
                            </a:rPr>
                            <m:t>𝑦</m:t>
                          </m:r>
                        </m:e>
                      </m:d>
                      <m:r>
                        <a:rPr lang="en-US" i="1">
                          <a:latin typeface="Cambria Math"/>
                        </a:rPr>
                        <m:t>=</m:t>
                      </m:r>
                      <m:nary>
                        <m:naryPr>
                          <m:limLoc m:val="subSup"/>
                          <m:ctrlPr>
                            <a:rPr lang="en-US" i="1">
                              <a:latin typeface="Cambria Math"/>
                            </a:rPr>
                          </m:ctrlPr>
                        </m:naryPr>
                        <m:sub>
                          <m:r>
                            <a:rPr lang="en-US" i="1">
                              <a:latin typeface="Cambria Math"/>
                            </a:rPr>
                            <m:t>−∞</m:t>
                          </m:r>
                        </m:sub>
                        <m:sup>
                          <m:r>
                            <a:rPr lang="en-US" i="1">
                              <a:latin typeface="Cambria Math"/>
                            </a:rPr>
                            <m:t>𝑦</m:t>
                          </m:r>
                        </m:sup>
                        <m:e>
                          <m:nary>
                            <m:naryPr>
                              <m:limLoc m:val="subSup"/>
                              <m:ctrlPr>
                                <a:rPr lang="en-US" i="1">
                                  <a:latin typeface="Cambria Math"/>
                                </a:rPr>
                              </m:ctrlPr>
                            </m:naryPr>
                            <m:sub>
                              <m:r>
                                <a:rPr lang="en-US" i="1">
                                  <a:latin typeface="Cambria Math"/>
                                </a:rPr>
                                <m:t>−∞</m:t>
                              </m:r>
                            </m:sub>
                            <m:sup>
                              <m:r>
                                <a:rPr lang="en-US" i="1">
                                  <a:latin typeface="Cambria Math"/>
                                </a:rPr>
                                <m:t>𝑥</m:t>
                              </m:r>
                            </m:sup>
                            <m:e>
                              <m:r>
                                <a:rPr lang="en-US" i="1">
                                  <a:latin typeface="Cambria Math"/>
                                </a:rPr>
                                <m:t>𝑓</m:t>
                              </m:r>
                              <m:d>
                                <m:dPr>
                                  <m:ctrlPr>
                                    <a:rPr lang="en-US" i="1">
                                      <a:latin typeface="Cambria Math"/>
                                    </a:rPr>
                                  </m:ctrlPr>
                                </m:dPr>
                                <m:e>
                                  <m:r>
                                    <a:rPr lang="en-US" i="1">
                                      <a:latin typeface="Cambria Math"/>
                                    </a:rPr>
                                    <m:t>𝑠</m:t>
                                  </m:r>
                                  <m:r>
                                    <a:rPr lang="en-US" i="1">
                                      <a:latin typeface="Cambria Math"/>
                                    </a:rPr>
                                    <m:t>,</m:t>
                                  </m:r>
                                  <m:r>
                                    <a:rPr lang="en-US" i="1">
                                      <a:latin typeface="Cambria Math"/>
                                    </a:rPr>
                                    <m:t>𝑡</m:t>
                                  </m:r>
                                </m:e>
                              </m:d>
                              <m:r>
                                <a:rPr lang="en-US" i="1">
                                  <a:latin typeface="Cambria Math"/>
                                </a:rPr>
                                <m:t>𝑑𝑠𝑑𝑡</m:t>
                              </m:r>
                            </m:e>
                          </m:nary>
                        </m:e>
                      </m:nary>
                    </m:oMath>
                  </m:oMathPara>
                </a14:m>
                <a:endParaRPr lang="en-US" dirty="0" smtClean="0"/>
              </a:p>
              <a:p>
                <a:pPr marL="0" indent="0">
                  <a:buNone/>
                </a:pPr>
                <a:r>
                  <a:rPr lang="en-US" dirty="0" smtClean="0"/>
                  <a:t>  	       </a:t>
                </a:r>
                <a14:m>
                  <m:oMath xmlns:m="http://schemas.openxmlformats.org/officeDocument/2006/math">
                    <m:r>
                      <a:rPr lang="en-US" i="1">
                        <a:latin typeface="Cambria Math" panose="02040503050406030204" pitchFamily="18" charset="0"/>
                      </a:rPr>
                      <m:t>=</m:t>
                    </m:r>
                    <m:nary>
                      <m:naryPr>
                        <m:limLoc m:val="subSup"/>
                        <m:ctrlPr>
                          <a:rPr lang="en-US" i="1">
                            <a:latin typeface="Cambria Math"/>
                          </a:rPr>
                        </m:ctrlPr>
                      </m:naryPr>
                      <m:sub>
                        <m:r>
                          <a:rPr lang="en-US" i="1">
                            <a:latin typeface="Cambria Math" panose="02040503050406030204" pitchFamily="18" charset="0"/>
                          </a:rPr>
                          <m:t>−∞</m:t>
                        </m:r>
                      </m:sub>
                      <m:sup>
                        <m:r>
                          <a:rPr lang="en-US" i="1">
                            <a:latin typeface="Cambria Math" panose="02040503050406030204" pitchFamily="18" charset="0"/>
                          </a:rPr>
                          <m:t>𝑦</m:t>
                        </m:r>
                      </m:sup>
                      <m:e>
                        <m:nary>
                          <m:naryPr>
                            <m:limLoc m:val="subSup"/>
                            <m:ctrlPr>
                              <a:rPr lang="en-US" i="1">
                                <a:latin typeface="Cambria Math"/>
                              </a:rPr>
                            </m:ctrlPr>
                          </m:naryPr>
                          <m:sub>
                            <m:r>
                              <a:rPr lang="en-US" i="1">
                                <a:latin typeface="Cambria Math" panose="02040503050406030204" pitchFamily="18" charset="0"/>
                              </a:rPr>
                              <m:t>−∞</m:t>
                            </m:r>
                          </m:sub>
                          <m:sup>
                            <m:r>
                              <a:rPr lang="en-US" i="1">
                                <a:latin typeface="Cambria Math" panose="02040503050406030204" pitchFamily="18" charset="0"/>
                              </a:rPr>
                              <m:t>𝑥</m:t>
                            </m:r>
                          </m:sup>
                          <m:e>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rPr>
                                  <m:t>𝜋</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𝑥</m:t>
                                    </m:r>
                                  </m:sub>
                                </m:sSub>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𝑦</m:t>
                                    </m:r>
                                  </m:sub>
                                </m:sSub>
                                <m:rad>
                                  <m:radPr>
                                    <m:degHide m:val="on"/>
                                    <m:ctrlPr>
                                      <a:rPr lang="en-US" i="1">
                                        <a:latin typeface="Cambria Math"/>
                                      </a:rPr>
                                    </m:ctrlPr>
                                  </m:radPr>
                                  <m:deg/>
                                  <m:e>
                                    <m:r>
                                      <a:rPr lang="en-US" i="1">
                                        <a:latin typeface="Cambria Math" panose="02040503050406030204" pitchFamily="18" charset="0"/>
                                      </a:rPr>
                                      <m:t>1−</m:t>
                                    </m:r>
                                    <m:sSup>
                                      <m:sSupPr>
                                        <m:ctrlPr>
                                          <a:rPr lang="en-US" i="1">
                                            <a:latin typeface="Cambria Math"/>
                                          </a:rPr>
                                        </m:ctrlPr>
                                      </m:sSupPr>
                                      <m:e>
                                        <m:r>
                                          <a:rPr lang="en-US" i="1">
                                            <a:latin typeface="Cambria Math" panose="02040503050406030204" pitchFamily="18" charset="0"/>
                                          </a:rPr>
                                          <m:t>𝜌</m:t>
                                        </m:r>
                                      </m:e>
                                      <m:sup>
                                        <m:r>
                                          <a:rPr lang="en-US" i="1">
                                            <a:latin typeface="Cambria Math" panose="02040503050406030204" pitchFamily="18" charset="0"/>
                                          </a:rPr>
                                          <m:t>2</m:t>
                                        </m:r>
                                      </m:sup>
                                    </m:sSup>
                                  </m:e>
                                </m:rad>
                              </m:den>
                            </m:f>
                            <m:sSup>
                              <m:sSupPr>
                                <m:ctrlPr>
                                  <a:rPr lang="en-US" i="1">
                                    <a:latin typeface="Cambria Math"/>
                                  </a:rPr>
                                </m:ctrlPr>
                              </m:sSupPr>
                              <m:e>
                                <m:r>
                                  <a:rPr lang="en-US" i="1">
                                    <a:latin typeface="Cambria Math" panose="02040503050406030204" pitchFamily="18" charset="0"/>
                                  </a:rPr>
                                  <m:t>𝑒</m:t>
                                </m:r>
                              </m:e>
                              <m:sup>
                                <m:d>
                                  <m:dPr>
                                    <m:begChr m:val="["/>
                                    <m:endChr m:val="]"/>
                                    <m:ctrlPr>
                                      <a:rPr lang="en-US" i="1">
                                        <a:latin typeface="Cambria Math"/>
                                      </a:rPr>
                                    </m:ctrlPr>
                                  </m:dPr>
                                  <m:e>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2(1−</m:t>
                                        </m:r>
                                        <m:sSup>
                                          <m:sSupPr>
                                            <m:ctrlPr>
                                              <a:rPr lang="en-US" i="1">
                                                <a:latin typeface="Cambria Math"/>
                                              </a:rPr>
                                            </m:ctrlPr>
                                          </m:sSupPr>
                                          <m:e>
                                            <m:r>
                                              <a:rPr lang="en-US" i="1">
                                                <a:latin typeface="Cambria Math" panose="02040503050406030204" pitchFamily="18" charset="0"/>
                                              </a:rPr>
                                              <m:t>𝜌</m:t>
                                            </m:r>
                                          </m:e>
                                          <m:sup>
                                            <m:r>
                                              <a:rPr lang="en-US" i="1">
                                                <a:latin typeface="Cambria Math" panose="02040503050406030204" pitchFamily="18" charset="0"/>
                                              </a:rPr>
                                              <m:t>2</m:t>
                                            </m:r>
                                          </m:sup>
                                        </m:sSup>
                                        <m:r>
                                          <a:rPr lang="en-US" i="1">
                                            <a:latin typeface="Cambria Math" panose="02040503050406030204" pitchFamily="18" charset="0"/>
                                          </a:rPr>
                                          <m:t>)</m:t>
                                        </m:r>
                                      </m:den>
                                    </m:f>
                                    <m:d>
                                      <m:dPr>
                                        <m:begChr m:val="["/>
                                        <m:endChr m:val="]"/>
                                        <m:ctrlPr>
                                          <a:rPr lang="en-US" i="1">
                                            <a:latin typeface="Cambria Math"/>
                                          </a:rPr>
                                        </m:ctrlPr>
                                      </m:dPr>
                                      <m:e>
                                        <m:d>
                                          <m:dPr>
                                            <m:ctrlPr>
                                              <a:rPr lang="en-US" i="1">
                                                <a:latin typeface="Cambria Math"/>
                                              </a:rPr>
                                            </m:ctrlPr>
                                          </m:dPr>
                                          <m:e>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𝑥</m:t>
                                                        </m:r>
                                                      </m:sub>
                                                    </m:sSub>
                                                    <m:r>
                                                      <a:rPr lang="en-US" i="1">
                                                        <a:latin typeface="Cambria Math" panose="02040503050406030204" pitchFamily="18" charset="0"/>
                                                      </a:rPr>
                                                      <m:t>)</m:t>
                                                    </m:r>
                                                  </m:e>
                                                  <m:sup>
                                                    <m:r>
                                                      <a:rPr lang="en-US" i="1">
                                                        <a:latin typeface="Cambria Math" panose="02040503050406030204" pitchFamily="18" charset="0"/>
                                                      </a:rPr>
                                                      <m:t>2</m:t>
                                                    </m:r>
                                                  </m:sup>
                                                </m:sSup>
                                              </m:num>
                                              <m:den>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𝑥</m:t>
                                                    </m:r>
                                                  </m:sub>
                                                  <m:sup>
                                                    <m:r>
                                                      <a:rPr lang="en-US" i="1">
                                                        <a:latin typeface="Cambria Math" panose="02040503050406030204" pitchFamily="18" charset="0"/>
                                                      </a:rPr>
                                                      <m:t>2</m:t>
                                                    </m:r>
                                                  </m:sup>
                                                </m:sSubSup>
                                              </m:den>
                                            </m:f>
                                          </m:e>
                                        </m:d>
                                        <m:r>
                                          <a:rPr lang="en-US" i="1">
                                            <a:latin typeface="Cambria Math" panose="02040503050406030204" pitchFamily="18" charset="0"/>
                                          </a:rPr>
                                          <m:t>+</m:t>
                                        </m:r>
                                        <m:d>
                                          <m:dPr>
                                            <m:ctrlPr>
                                              <a:rPr lang="en-US" i="1">
                                                <a:latin typeface="Cambria Math"/>
                                              </a:rPr>
                                            </m:ctrlPr>
                                          </m:dPr>
                                          <m:e>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𝑦</m:t>
                                                        </m:r>
                                                      </m:sub>
                                                    </m:sSub>
                                                    <m:r>
                                                      <a:rPr lang="en-US" i="1">
                                                        <a:latin typeface="Cambria Math" panose="02040503050406030204" pitchFamily="18" charset="0"/>
                                                      </a:rPr>
                                                      <m:t>)</m:t>
                                                    </m:r>
                                                  </m:e>
                                                  <m:sup>
                                                    <m:r>
                                                      <a:rPr lang="en-US" i="1">
                                                        <a:latin typeface="Cambria Math" panose="02040503050406030204" pitchFamily="18" charset="0"/>
                                                      </a:rPr>
                                                      <m:t>2</m:t>
                                                    </m:r>
                                                  </m:sup>
                                                </m:sSup>
                                              </m:num>
                                              <m:den>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𝑦</m:t>
                                                    </m:r>
                                                  </m:sub>
                                                  <m:sup>
                                                    <m:r>
                                                      <a:rPr lang="en-US" i="1">
                                                        <a:latin typeface="Cambria Math" panose="02040503050406030204" pitchFamily="18" charset="0"/>
                                                      </a:rPr>
                                                      <m:t>2</m:t>
                                                    </m:r>
                                                  </m:sup>
                                                </m:sSubSup>
                                              </m:den>
                                            </m:f>
                                          </m:e>
                                        </m:d>
                                        <m:r>
                                          <a:rPr lang="en-US" i="1">
                                            <a:latin typeface="Cambria Math" panose="02040503050406030204" pitchFamily="18" charset="0"/>
                                          </a:rPr>
                                          <m:t>−2</m:t>
                                        </m:r>
                                        <m:r>
                                          <a:rPr lang="en-US" i="1">
                                            <a:latin typeface="Cambria Math" panose="02040503050406030204" pitchFamily="18" charset="0"/>
                                          </a:rPr>
                                          <m:t>𝜌</m:t>
                                        </m:r>
                                        <m:d>
                                          <m:dPr>
                                            <m:ctrlPr>
                                              <a:rPr lang="en-US" i="1">
                                                <a:latin typeface="Cambria Math"/>
                                              </a:rPr>
                                            </m:ctrlPr>
                                          </m:dPr>
                                          <m:e>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𝑥</m:t>
                                                        </m:r>
                                                      </m:sub>
                                                    </m:sSub>
                                                    <m:r>
                                                      <a:rPr lang="en-US" i="1">
                                                        <a:latin typeface="Cambria Math" panose="02040503050406030204" pitchFamily="18" charset="0"/>
                                                      </a:rPr>
                                                      <m:t>)</m:t>
                                                    </m:r>
                                                  </m:e>
                                                  <m:sup>
                                                    <m:r>
                                                      <a:rPr lang="en-US" i="1">
                                                        <a:latin typeface="Cambria Math" panose="02040503050406030204" pitchFamily="18" charset="0"/>
                                                      </a:rPr>
                                                      <m:t> </m:t>
                                                    </m:r>
                                                  </m:sup>
                                                </m:sSup>
                                              </m:num>
                                              <m:den>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𝑥</m:t>
                                                    </m:r>
                                                  </m:sub>
                                                  <m:sup>
                                                    <m:r>
                                                      <a:rPr lang="en-US" i="1">
                                                        <a:latin typeface="Cambria Math" panose="02040503050406030204" pitchFamily="18" charset="0"/>
                                                      </a:rPr>
                                                      <m:t> </m:t>
                                                    </m:r>
                                                  </m:sup>
                                                </m:sSubSup>
                                              </m:den>
                                            </m:f>
                                          </m:e>
                                        </m:d>
                                        <m:d>
                                          <m:dPr>
                                            <m:ctrlPr>
                                              <a:rPr lang="en-US" i="1">
                                                <a:latin typeface="Cambria Math"/>
                                              </a:rPr>
                                            </m:ctrlPr>
                                          </m:dPr>
                                          <m:e>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𝑦</m:t>
                                                        </m:r>
                                                      </m:sub>
                                                    </m:sSub>
                                                    <m:r>
                                                      <a:rPr lang="en-US" i="1">
                                                        <a:latin typeface="Cambria Math" panose="02040503050406030204" pitchFamily="18" charset="0"/>
                                                      </a:rPr>
                                                      <m:t>)</m:t>
                                                    </m:r>
                                                  </m:e>
                                                  <m:sup>
                                                    <m:r>
                                                      <a:rPr lang="en-US" i="1">
                                                        <a:latin typeface="Cambria Math" panose="02040503050406030204" pitchFamily="18" charset="0"/>
                                                      </a:rPr>
                                                      <m:t> </m:t>
                                                    </m:r>
                                                  </m:sup>
                                                </m:sSup>
                                              </m:num>
                                              <m:den>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𝑦</m:t>
                                                    </m:r>
                                                  </m:sub>
                                                  <m:sup>
                                                    <m:r>
                                                      <a:rPr lang="en-US" i="1">
                                                        <a:latin typeface="Cambria Math" panose="02040503050406030204" pitchFamily="18" charset="0"/>
                                                      </a:rPr>
                                                      <m:t> </m:t>
                                                    </m:r>
                                                  </m:sup>
                                                </m:sSubSup>
                                              </m:den>
                                            </m:f>
                                          </m:e>
                                        </m:d>
                                      </m:e>
                                    </m:d>
                                  </m:e>
                                </m:d>
                              </m:sup>
                            </m:sSup>
                          </m:e>
                        </m:nary>
                      </m:e>
                    </m:nary>
                    <m:r>
                      <a:rPr lang="en-US" i="1">
                        <a:latin typeface="Cambria Math" panose="02040503050406030204" pitchFamily="18" charset="0"/>
                      </a:rPr>
                      <m:t>𝑑𝑠𝑑𝑡</m:t>
                    </m:r>
                  </m:oMath>
                </a14:m>
                <a:endParaRPr lang="en-US" dirty="0"/>
              </a:p>
              <a:p>
                <a:pPr marL="220980" marR="0" indent="0">
                  <a:spcBef>
                    <a:spcPts val="0"/>
                  </a:spcBef>
                  <a:spcAft>
                    <a:spcPts val="0"/>
                  </a:spcAft>
                  <a:buNone/>
                </a:pPr>
                <a:endParaRPr lang="en-US" dirty="0">
                  <a:effectLst/>
                  <a:latin typeface="Courier 10cpi"/>
                  <a:ea typeface="Times New Roman" panose="02020603050405020304" pitchFamily="18" charset="0"/>
                  <a:cs typeface="Times New Roman" panose="020206030504050203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84349" y="1635202"/>
                <a:ext cx="11379200" cy="4696772"/>
              </a:xfrm>
              <a:blipFill rotWithShape="0">
                <a:blip r:embed="rId2" cstate="print"/>
                <a:stretch>
                  <a:fillRect l="-429" t="-2464"/>
                </a:stretch>
              </a:blipFill>
            </p:spPr>
            <p:txBody>
              <a:bodyPr/>
              <a:lstStyle/>
              <a:p>
                <a:r>
                  <a:rPr lang="en-US">
                    <a:noFill/>
                  </a:rPr>
                  <a:t> </a:t>
                </a:r>
              </a:p>
            </p:txBody>
          </p:sp>
        </mc:Fallback>
      </mc:AlternateContent>
    </p:spTree>
    <p:extLst>
      <p:ext uri="{BB962C8B-B14F-4D97-AF65-F5344CB8AC3E}">
        <p14:creationId xmlns:p14="http://schemas.microsoft.com/office/powerpoint/2010/main" val="328140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Bivariate Normal </a:t>
            </a:r>
            <a:r>
              <a:rPr lang="en-US" b="1" dirty="0" smtClean="0"/>
              <a:t>Distribution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smtClean="0"/>
                  <a:t>Consider </a:t>
                </a:r>
                <a:r>
                  <a:rPr lang="en-US" dirty="0"/>
                  <a:t>the case involving two standard normal random variables </a:t>
                </a:r>
                <a:r>
                  <a:rPr lang="en-US" i="1" dirty="0" err="1"/>
                  <a:t>Z</a:t>
                </a:r>
                <a:r>
                  <a:rPr lang="en-US" i="1" baseline="-25000" dirty="0" err="1"/>
                  <a:t>x</a:t>
                </a:r>
                <a:r>
                  <a:rPr lang="en-US" i="1" dirty="0"/>
                  <a:t> </a:t>
                </a:r>
                <a:r>
                  <a:rPr lang="en-US" dirty="0"/>
                  <a:t>= (</a:t>
                </a:r>
                <a:r>
                  <a:rPr lang="en-US" i="1" dirty="0"/>
                  <a:t>X</a:t>
                </a:r>
                <a:r>
                  <a:rPr lang="en-US" dirty="0"/>
                  <a:t> - </a:t>
                </a:r>
                <a:r>
                  <a:rPr lang="en-US" i="1" dirty="0">
                    <a:sym typeface="Symbol" panose="05050102010706020507" pitchFamily="18" charset="2"/>
                  </a:rPr>
                  <a:t></a:t>
                </a:r>
                <a:r>
                  <a:rPr lang="en-US" i="1" baseline="-25000" dirty="0"/>
                  <a:t>x</a:t>
                </a:r>
                <a:r>
                  <a:rPr lang="en-US" dirty="0"/>
                  <a:t>)/</a:t>
                </a:r>
                <a:r>
                  <a:rPr lang="en-US" i="1" dirty="0">
                    <a:sym typeface="Symbol" panose="05050102010706020507" pitchFamily="18" charset="2"/>
                  </a:rPr>
                  <a:t></a:t>
                </a:r>
                <a:r>
                  <a:rPr lang="en-US" i="1" baseline="-25000" dirty="0"/>
                  <a:t>x</a:t>
                </a:r>
                <a:r>
                  <a:rPr lang="en-US" dirty="0"/>
                  <a:t> and </a:t>
                </a:r>
                <a:r>
                  <a:rPr lang="en-US" i="1" dirty="0" err="1"/>
                  <a:t>Z</a:t>
                </a:r>
                <a14:m>
                  <m:oMath xmlns:m="http://schemas.openxmlformats.org/officeDocument/2006/math">
                    <m:r>
                      <a:rPr lang="en-US" i="1" baseline="-25000" dirty="0" smtClean="0">
                        <a:latin typeface="Cambria Math" panose="02040503050406030204" pitchFamily="18" charset="0"/>
                      </a:rPr>
                      <m:t>𝑦</m:t>
                    </m:r>
                  </m:oMath>
                </a14:m>
                <a:r>
                  <a:rPr lang="en-US" i="1" dirty="0"/>
                  <a:t> </a:t>
                </a:r>
                <a:r>
                  <a:rPr lang="en-US" dirty="0"/>
                  <a:t>= (</a:t>
                </a:r>
                <a:r>
                  <a:rPr lang="en-US" i="1" dirty="0"/>
                  <a:t>Y</a:t>
                </a:r>
                <a:r>
                  <a:rPr lang="en-US" dirty="0"/>
                  <a:t> - </a:t>
                </a:r>
                <a:r>
                  <a:rPr lang="en-US" i="1" dirty="0">
                    <a:sym typeface="Symbol" panose="05050102010706020507" pitchFamily="18" charset="2"/>
                  </a:rPr>
                  <a:t></a:t>
                </a:r>
                <a14:m>
                  <m:oMath xmlns:m="http://schemas.openxmlformats.org/officeDocument/2006/math">
                    <m:r>
                      <a:rPr lang="en-US" i="1" baseline="-25000" dirty="0" smtClean="0">
                        <a:latin typeface="Cambria Math" panose="02040503050406030204" pitchFamily="18" charset="0"/>
                      </a:rPr>
                      <m:t>𝑦</m:t>
                    </m:r>
                  </m:oMath>
                </a14:m>
                <a:r>
                  <a:rPr lang="en-US" dirty="0"/>
                  <a:t>)/</a:t>
                </a:r>
                <a:r>
                  <a:rPr lang="en-US" i="1" dirty="0">
                    <a:sym typeface="Symbol" panose="05050102010706020507" pitchFamily="18" charset="2"/>
                  </a:rPr>
                  <a:t></a:t>
                </a:r>
                <a14:m>
                  <m:oMath xmlns:m="http://schemas.openxmlformats.org/officeDocument/2006/math">
                    <m:r>
                      <a:rPr lang="en-US" i="1" baseline="-25000" dirty="0" smtClean="0">
                        <a:latin typeface="Cambria Math" panose="02040503050406030204" pitchFamily="18" charset="0"/>
                      </a:rPr>
                      <m:t>𝑦</m:t>
                    </m:r>
                  </m:oMath>
                </a14:m>
                <a:r>
                  <a:rPr lang="en-US" dirty="0"/>
                  <a:t>, in which each has mean 0 and standard deviation 1</a:t>
                </a:r>
                <a:r>
                  <a:rPr lang="en-US" dirty="0" smtClean="0"/>
                  <a:t>.  We </a:t>
                </a:r>
                <a:r>
                  <a:rPr lang="en-US" dirty="0"/>
                  <a:t>can write in this special case that our standard normal variables </a:t>
                </a:r>
                <a:r>
                  <a:rPr lang="en-US" i="1" dirty="0" err="1"/>
                  <a:t>Z</a:t>
                </a:r>
                <a:r>
                  <a:rPr lang="en-US" i="1" baseline="-25000" dirty="0" err="1"/>
                  <a:t>x</a:t>
                </a:r>
                <a:r>
                  <a:rPr lang="en-US" i="1" dirty="0"/>
                  <a:t> </a:t>
                </a:r>
                <a:r>
                  <a:rPr lang="en-US" dirty="0"/>
                  <a:t>and </a:t>
                </a:r>
                <a:r>
                  <a:rPr lang="en-US" i="1" dirty="0" err="1"/>
                  <a:t>Z</a:t>
                </a:r>
                <a14:m>
                  <m:oMath xmlns:m="http://schemas.openxmlformats.org/officeDocument/2006/math">
                    <m:r>
                      <a:rPr lang="en-US" i="1" baseline="-25000" dirty="0" smtClean="0">
                        <a:latin typeface="Cambria Math" panose="02040503050406030204" pitchFamily="18" charset="0"/>
                      </a:rPr>
                      <m:t>𝑦</m:t>
                    </m:r>
                  </m:oMath>
                </a14:m>
                <a:r>
                  <a:rPr lang="en-US" i="1" dirty="0"/>
                  <a:t> </a:t>
                </a:r>
                <a:r>
                  <a:rPr lang="en-US" dirty="0"/>
                  <a:t>with correlation coefficient ρ have the joint distribution function </a:t>
                </a:r>
                <a:r>
                  <a:rPr lang="en-US" i="1" dirty="0"/>
                  <a:t>M</a:t>
                </a:r>
                <a:r>
                  <a:rPr lang="en-US" dirty="0"/>
                  <a:t>(</a:t>
                </a:r>
                <a:r>
                  <a:rPr lang="en-US" dirty="0" err="1"/>
                  <a:t>z</a:t>
                </a:r>
                <a:r>
                  <a:rPr lang="en-US" i="1" baseline="-25000" dirty="0" err="1"/>
                  <a:t>x</a:t>
                </a:r>
                <a:r>
                  <a:rPr lang="en-US" dirty="0" err="1"/>
                  <a:t>,z</a:t>
                </a:r>
                <a14:m>
                  <m:oMath xmlns:m="http://schemas.openxmlformats.org/officeDocument/2006/math">
                    <m:r>
                      <a:rPr lang="en-US" i="1" baseline="-25000" dirty="0" smtClean="0">
                        <a:latin typeface="Cambria Math" panose="02040503050406030204" pitchFamily="18" charset="0"/>
                      </a:rPr>
                      <m:t>𝑦</m:t>
                    </m:r>
                  </m:oMath>
                </a14:m>
                <a:r>
                  <a:rPr lang="en-US" dirty="0"/>
                  <a:t>; </a:t>
                </a:r>
                <a:r>
                  <a:rPr lang="en-US" i="1" dirty="0">
                    <a:sym typeface="Symbol" panose="05050102010706020507" pitchFamily="18" charset="2"/>
                  </a:rPr>
                  <a:t></a:t>
                </a:r>
                <a:r>
                  <a:rPr lang="en-US" dirty="0" smtClean="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𝑀</m:t>
                      </m:r>
                      <m:d>
                        <m:dPr>
                          <m:ctrlPr>
                            <a:rPr lang="en-US" i="1">
                              <a:latin typeface="Cambria Math"/>
                            </a:rPr>
                          </m:ctrlPr>
                        </m:dPr>
                        <m:e>
                          <m:sSub>
                            <m:sSubPr>
                              <m:ctrlPr>
                                <a:rPr lang="en-US" i="1">
                                  <a:latin typeface="Cambria Math"/>
                                </a:rPr>
                              </m:ctrlPr>
                            </m:sSubPr>
                            <m:e>
                              <m:r>
                                <a:rPr lang="en-US" i="1">
                                  <a:latin typeface="Cambria Math"/>
                                </a:rPr>
                                <m:t>𝑧</m:t>
                              </m:r>
                            </m:e>
                            <m:sub>
                              <m:r>
                                <a:rPr lang="en-US" i="1">
                                  <a:latin typeface="Cambria Math"/>
                                </a:rPr>
                                <m:t>𝑥</m:t>
                              </m:r>
                            </m:sub>
                          </m:sSub>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𝑦</m:t>
                              </m:r>
                            </m:sub>
                          </m:sSub>
                          <m:r>
                            <a:rPr lang="en-US" i="1">
                              <a:latin typeface="Cambria Math"/>
                            </a:rPr>
                            <m:t>;</m:t>
                          </m:r>
                          <m:r>
                            <a:rPr lang="en-US" i="1">
                              <a:latin typeface="Cambria Math"/>
                            </a:rPr>
                            <m:t>𝜌</m:t>
                          </m:r>
                        </m:e>
                      </m:d>
                      <m:r>
                        <a:rPr lang="en-US" i="1">
                          <a:latin typeface="Cambria Math"/>
                        </a:rPr>
                        <m:t>=</m:t>
                      </m:r>
                      <m:nary>
                        <m:naryPr>
                          <m:limLoc m:val="subSup"/>
                          <m:ctrlPr>
                            <a:rPr lang="en-US" i="1">
                              <a:latin typeface="Cambria Math"/>
                            </a:rPr>
                          </m:ctrlPr>
                        </m:naryPr>
                        <m:sub>
                          <m:r>
                            <a:rPr lang="en-US" i="1">
                              <a:latin typeface="Cambria Math"/>
                            </a:rPr>
                            <m:t>−∞</m:t>
                          </m:r>
                        </m:sub>
                        <m:sup>
                          <m:sSub>
                            <m:sSubPr>
                              <m:ctrlPr>
                                <a:rPr lang="en-US" i="1">
                                  <a:latin typeface="Cambria Math"/>
                                </a:rPr>
                              </m:ctrlPr>
                            </m:sSubPr>
                            <m:e>
                              <m:r>
                                <a:rPr lang="en-US" i="1">
                                  <a:latin typeface="Cambria Math"/>
                                </a:rPr>
                                <m:t>𝑧</m:t>
                              </m:r>
                            </m:e>
                            <m:sub>
                              <m:r>
                                <a:rPr lang="en-US" i="1">
                                  <a:latin typeface="Cambria Math"/>
                                </a:rPr>
                                <m:t>𝑦</m:t>
                              </m:r>
                            </m:sub>
                          </m:sSub>
                        </m:sup>
                        <m:e>
                          <m:nary>
                            <m:naryPr>
                              <m:limLoc m:val="subSup"/>
                              <m:ctrlPr>
                                <a:rPr lang="en-US" i="1">
                                  <a:latin typeface="Cambria Math"/>
                                </a:rPr>
                              </m:ctrlPr>
                            </m:naryPr>
                            <m:sub>
                              <m:r>
                                <a:rPr lang="en-US" i="1">
                                  <a:latin typeface="Cambria Math"/>
                                </a:rPr>
                                <m:t>−∞</m:t>
                              </m:r>
                            </m:sub>
                            <m:sup>
                              <m:sSub>
                                <m:sSubPr>
                                  <m:ctrlPr>
                                    <a:rPr lang="en-US" i="1">
                                      <a:latin typeface="Cambria Math"/>
                                    </a:rPr>
                                  </m:ctrlPr>
                                </m:sSubPr>
                                <m:e>
                                  <m:r>
                                    <a:rPr lang="en-US" i="1">
                                      <a:latin typeface="Cambria Math"/>
                                    </a:rPr>
                                    <m:t>𝑧</m:t>
                                  </m:r>
                                </m:e>
                                <m:sub>
                                  <m:r>
                                    <a:rPr lang="en-US" i="1">
                                      <a:latin typeface="Cambria Math"/>
                                    </a:rPr>
                                    <m:t>𝑥</m:t>
                                  </m:r>
                                </m:sub>
                              </m:sSub>
                            </m:sup>
                            <m:e>
                              <m:f>
                                <m:fPr>
                                  <m:ctrlPr>
                                    <a:rPr lang="en-US" i="1">
                                      <a:latin typeface="Cambria Math"/>
                                    </a:rPr>
                                  </m:ctrlPr>
                                </m:fPr>
                                <m:num>
                                  <m:r>
                                    <a:rPr lang="en-US" i="1">
                                      <a:latin typeface="Cambria Math"/>
                                    </a:rPr>
                                    <m:t>1</m:t>
                                  </m:r>
                                </m:num>
                                <m:den>
                                  <m:r>
                                    <a:rPr lang="en-US" i="1">
                                      <a:latin typeface="Cambria Math"/>
                                    </a:rPr>
                                    <m:t>2</m:t>
                                  </m:r>
                                  <m:r>
                                    <a:rPr lang="en-US" i="1">
                                      <a:latin typeface="Cambria Math"/>
                                    </a:rPr>
                                    <m:t>𝜋</m:t>
                                  </m:r>
                                  <m:rad>
                                    <m:radPr>
                                      <m:degHide m:val="on"/>
                                      <m:ctrlPr>
                                        <a:rPr lang="en-US" i="1">
                                          <a:latin typeface="Cambria Math"/>
                                        </a:rPr>
                                      </m:ctrlPr>
                                    </m:radPr>
                                    <m:deg/>
                                    <m:e>
                                      <m:r>
                                        <a:rPr lang="en-US" i="1">
                                          <a:latin typeface="Cambria Math"/>
                                        </a:rPr>
                                        <m:t>1−</m:t>
                                      </m:r>
                                      <m:sSup>
                                        <m:sSupPr>
                                          <m:ctrlPr>
                                            <a:rPr lang="en-US" i="1">
                                              <a:latin typeface="Cambria Math"/>
                                            </a:rPr>
                                          </m:ctrlPr>
                                        </m:sSupPr>
                                        <m:e>
                                          <m:r>
                                            <a:rPr lang="en-US" i="1">
                                              <a:latin typeface="Cambria Math"/>
                                            </a:rPr>
                                            <m:t>𝜌</m:t>
                                          </m:r>
                                        </m:e>
                                        <m:sup>
                                          <m:r>
                                            <a:rPr lang="en-US" i="1">
                                              <a:latin typeface="Cambria Math"/>
                                            </a:rPr>
                                            <m:t>2</m:t>
                                          </m:r>
                                        </m:sup>
                                      </m:sSup>
                                    </m:e>
                                  </m:rad>
                                </m:den>
                              </m:f>
                              <m:sSup>
                                <m:sSupPr>
                                  <m:ctrlPr>
                                    <a:rPr lang="en-US" i="1">
                                      <a:latin typeface="Cambria Math"/>
                                    </a:rPr>
                                  </m:ctrlPr>
                                </m:sSupPr>
                                <m:e>
                                  <m:r>
                                    <a:rPr lang="en-US" i="1">
                                      <a:latin typeface="Cambria Math"/>
                                    </a:rPr>
                                    <m:t>𝑒</m:t>
                                  </m:r>
                                </m:e>
                                <m:sup>
                                  <m:d>
                                    <m:dPr>
                                      <m:begChr m:val="["/>
                                      <m:endChr m:val="]"/>
                                      <m:ctrlPr>
                                        <a:rPr lang="en-US" i="1">
                                          <a:latin typeface="Cambria Math"/>
                                        </a:rPr>
                                      </m:ctrlPr>
                                    </m:dPr>
                                    <m:e>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𝑠</m:t>
                                              </m:r>
                                            </m:e>
                                            <m:sup>
                                              <m:r>
                                                <a:rPr lang="en-US" i="1">
                                                  <a:latin typeface="Cambria Math"/>
                                                </a:rPr>
                                                <m:t>2</m:t>
                                              </m:r>
                                            </m:sup>
                                          </m:sSup>
                                          <m:r>
                                            <a:rPr lang="en-US" i="1">
                                              <a:latin typeface="Cambria Math"/>
                                            </a:rPr>
                                            <m:t>+</m:t>
                                          </m:r>
                                          <m:sSup>
                                            <m:sSupPr>
                                              <m:ctrlPr>
                                                <a:rPr lang="en-US" i="1">
                                                  <a:latin typeface="Cambria Math"/>
                                                </a:rPr>
                                              </m:ctrlPr>
                                            </m:sSupPr>
                                            <m:e>
                                              <m:r>
                                                <a:rPr lang="en-US" i="1">
                                                  <a:latin typeface="Cambria Math"/>
                                                </a:rPr>
                                                <m:t>𝑡</m:t>
                                              </m:r>
                                            </m:e>
                                            <m:sup>
                                              <m:r>
                                                <a:rPr lang="en-US" i="1">
                                                  <a:latin typeface="Cambria Math"/>
                                                </a:rPr>
                                                <m:t>2</m:t>
                                              </m:r>
                                            </m:sup>
                                          </m:sSup>
                                          <m:r>
                                            <a:rPr lang="en-US" i="1">
                                              <a:latin typeface="Cambria Math"/>
                                            </a:rPr>
                                            <m:t>−2</m:t>
                                          </m:r>
                                          <m:r>
                                            <a:rPr lang="en-US" i="1">
                                              <a:latin typeface="Cambria Math"/>
                                            </a:rPr>
                                            <m:t>𝜌</m:t>
                                          </m:r>
                                          <m:r>
                                            <a:rPr lang="en-US" i="1">
                                              <a:latin typeface="Cambria Math"/>
                                            </a:rPr>
                                            <m:t>𝑠𝑡</m:t>
                                          </m:r>
                                        </m:num>
                                        <m:den>
                                          <m:r>
                                            <a:rPr lang="en-US" i="1">
                                              <a:latin typeface="Cambria Math"/>
                                            </a:rPr>
                                            <m:t>2(1−</m:t>
                                          </m:r>
                                          <m:sSup>
                                            <m:sSupPr>
                                              <m:ctrlPr>
                                                <a:rPr lang="en-US" i="1">
                                                  <a:latin typeface="Cambria Math"/>
                                                </a:rPr>
                                              </m:ctrlPr>
                                            </m:sSupPr>
                                            <m:e>
                                              <m:r>
                                                <a:rPr lang="en-US" i="1">
                                                  <a:latin typeface="Cambria Math"/>
                                                </a:rPr>
                                                <m:t>𝜌</m:t>
                                              </m:r>
                                            </m:e>
                                            <m:sup>
                                              <m:r>
                                                <a:rPr lang="en-US" i="1">
                                                  <a:latin typeface="Cambria Math"/>
                                                </a:rPr>
                                                <m:t>2</m:t>
                                              </m:r>
                                            </m:sup>
                                          </m:sSup>
                                          <m:r>
                                            <a:rPr lang="en-US" i="1">
                                              <a:latin typeface="Cambria Math"/>
                                            </a:rPr>
                                            <m:t>)</m:t>
                                          </m:r>
                                        </m:den>
                                      </m:f>
                                    </m:e>
                                  </m:d>
                                </m:sup>
                              </m:sSup>
                              <m:r>
                                <a:rPr lang="en-US" i="1">
                                  <a:latin typeface="Cambria Math"/>
                                </a:rPr>
                                <m:t>𝑑𝑠𝑑𝑡</m:t>
                              </m:r>
                            </m:e>
                          </m:nary>
                        </m:e>
                      </m:nary>
                    </m:oMath>
                  </m:oMathPara>
                </a14:m>
                <a:endParaRPr lang="en-US" dirty="0"/>
              </a:p>
              <a:p>
                <a:pPr marL="0" indent="0">
                  <a:buNone/>
                </a:pPr>
                <a:endParaRPr lang="en-US" sz="1500" dirty="0" smtClean="0"/>
              </a:p>
              <a:p>
                <a:pPr marL="0" indent="0">
                  <a:buNone/>
                </a:pPr>
                <a:r>
                  <a:rPr lang="en-US" sz="1500" dirty="0" smtClean="0"/>
                  <a:t>Note:  Spreadsheet-based </a:t>
                </a:r>
                <a:r>
                  <a:rPr lang="en-US" sz="1500" dirty="0"/>
                  <a:t>bivariate distribution </a:t>
                </a:r>
                <a:r>
                  <a:rPr lang="en-US" sz="1500" dirty="0" smtClean="0"/>
                  <a:t>calculator: </a:t>
                </a:r>
              </a:p>
              <a:p>
                <a:pPr marL="0" indent="0">
                  <a:buNone/>
                </a:pPr>
                <a:r>
                  <a:rPr lang="en-US" sz="1500" dirty="0"/>
                  <a:t>John Hull's website at http://www.rotman.utoronto.ca/~hull/software/bivar.xls</a:t>
                </a:r>
                <a:endParaRPr lang="en-US" sz="1500" i="1" dirty="0">
                  <a:solidFill>
                    <a:srgbClr val="FF0000"/>
                  </a:solidFill>
                </a:endParaRPr>
              </a:p>
              <a:p>
                <a:pPr marL="0" indent="0">
                  <a:buNone/>
                </a:pPr>
                <a:endParaRPr lang="en-US" sz="15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183" b="-533"/>
                </a:stretch>
              </a:blipFill>
            </p:spPr>
            <p:txBody>
              <a:bodyPr/>
              <a:lstStyle/>
              <a:p>
                <a:r>
                  <a:rPr lang="en-US">
                    <a:noFill/>
                  </a:rPr>
                  <a:t> </a:t>
                </a:r>
              </a:p>
            </p:txBody>
          </p:sp>
        </mc:Fallback>
      </mc:AlternateContent>
    </p:spTree>
    <p:extLst>
      <p:ext uri="{BB962C8B-B14F-4D97-AF65-F5344CB8AC3E}">
        <p14:creationId xmlns:p14="http://schemas.microsoft.com/office/powerpoint/2010/main" val="36802646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Calculating Bivariate Normal Densities </a:t>
            </a:r>
          </a:p>
        </p:txBody>
      </p:sp>
      <p:sp>
        <p:nvSpPr>
          <p:cNvPr id="3" name="Content Placeholder 2"/>
          <p:cNvSpPr>
            <a:spLocks noGrp="1"/>
          </p:cNvSpPr>
          <p:nvPr>
            <p:ph sz="quarter" idx="1"/>
          </p:nvPr>
        </p:nvSpPr>
        <p:spPr/>
        <p:txBody>
          <a:bodyPr>
            <a:normAutofit/>
          </a:bodyPr>
          <a:lstStyle/>
          <a:p>
            <a:r>
              <a:rPr lang="en-US" dirty="0"/>
              <a:t>Suppose that the log of one stock’s price relative </a:t>
            </a:r>
            <a:r>
              <a:rPr lang="en-US" i="1" dirty="0" err="1"/>
              <a:t>X</a:t>
            </a:r>
            <a:r>
              <a:rPr lang="en-US" i="1" baseline="-25000" dirty="0" err="1"/>
              <a:t>t</a:t>
            </a:r>
            <a:r>
              <a:rPr lang="en-US" i="1" dirty="0"/>
              <a:t> =ln</a:t>
            </a:r>
            <a:r>
              <a:rPr lang="en-US" dirty="0"/>
              <a:t>(</a:t>
            </a:r>
            <a:r>
              <a:rPr lang="en-US" i="1" dirty="0"/>
              <a:t>S</a:t>
            </a:r>
            <a:r>
              <a:rPr lang="en-US" i="1" baseline="-25000" dirty="0"/>
              <a:t>t</a:t>
            </a:r>
            <a:r>
              <a:rPr lang="en-US" i="1" dirty="0"/>
              <a:t> /S</a:t>
            </a:r>
            <a:r>
              <a:rPr lang="en-US" i="1" baseline="-25000" dirty="0"/>
              <a:t>t-1</a:t>
            </a:r>
            <a:r>
              <a:rPr lang="en-US" dirty="0"/>
              <a:t>) is distributed normally with mean </a:t>
            </a:r>
            <a:r>
              <a:rPr lang="en-US" i="1" dirty="0"/>
              <a:t>5% </a:t>
            </a:r>
            <a:r>
              <a:rPr lang="en-US" dirty="0"/>
              <a:t>and standard deviation </a:t>
            </a:r>
            <a:r>
              <a:rPr lang="en-US" i="1" dirty="0"/>
              <a:t>1%. </a:t>
            </a:r>
            <a:r>
              <a:rPr lang="en-US" dirty="0"/>
              <a:t>The log of another stock’s price relative </a:t>
            </a:r>
            <a:r>
              <a:rPr lang="en-US" i="1" dirty="0" err="1"/>
              <a:t>Y</a:t>
            </a:r>
            <a:r>
              <a:rPr lang="en-US" i="1" baseline="-25000" dirty="0" err="1"/>
              <a:t>t</a:t>
            </a:r>
            <a:r>
              <a:rPr lang="en-US" i="1" dirty="0"/>
              <a:t> =ln</a:t>
            </a:r>
            <a:r>
              <a:rPr lang="en-US" dirty="0"/>
              <a:t>(</a:t>
            </a:r>
            <a:r>
              <a:rPr lang="en-US" i="1" dirty="0"/>
              <a:t>S</a:t>
            </a:r>
            <a:r>
              <a:rPr lang="en-US" i="1" baseline="-25000" dirty="0"/>
              <a:t>t</a:t>
            </a:r>
            <a:r>
              <a:rPr lang="en-US" i="1" dirty="0"/>
              <a:t> /S</a:t>
            </a:r>
            <a:r>
              <a:rPr lang="en-US" i="1" baseline="-25000" dirty="0"/>
              <a:t>t-1</a:t>
            </a:r>
            <a:r>
              <a:rPr lang="en-US" dirty="0"/>
              <a:t>) is distributed normally with mean 6</a:t>
            </a:r>
            <a:r>
              <a:rPr lang="en-US" i="1" dirty="0"/>
              <a:t>% </a:t>
            </a:r>
            <a:r>
              <a:rPr lang="en-US" dirty="0"/>
              <a:t>and standard deviation 2</a:t>
            </a:r>
            <a:r>
              <a:rPr lang="en-US" i="1" dirty="0"/>
              <a:t>%.</a:t>
            </a:r>
            <a:r>
              <a:rPr lang="en-US" dirty="0"/>
              <a:t> Assume that </a:t>
            </a:r>
            <a:r>
              <a:rPr lang="en-US" i="1" dirty="0" err="1"/>
              <a:t>X</a:t>
            </a:r>
            <a:r>
              <a:rPr lang="en-US" i="1" baseline="-25000" dirty="0" err="1"/>
              <a:t>t</a:t>
            </a:r>
            <a:r>
              <a:rPr lang="en-US" i="1" baseline="-25000" dirty="0"/>
              <a:t> </a:t>
            </a:r>
            <a:r>
              <a:rPr lang="en-US" dirty="0"/>
              <a:t> and</a:t>
            </a:r>
            <a:r>
              <a:rPr lang="en-US" i="1" dirty="0"/>
              <a:t> </a:t>
            </a:r>
            <a:r>
              <a:rPr lang="en-US" i="1" dirty="0" err="1"/>
              <a:t>Y</a:t>
            </a:r>
            <a:r>
              <a:rPr lang="en-US" i="1" baseline="-25000" dirty="0" err="1"/>
              <a:t>t</a:t>
            </a:r>
            <a:r>
              <a:rPr lang="en-US" dirty="0"/>
              <a:t> have a bivariate normal distribution and that their correlation coefficient is </a:t>
            </a:r>
            <a:r>
              <a:rPr lang="en-US" i="1" dirty="0"/>
              <a:t>ρ</a:t>
            </a:r>
            <a:r>
              <a:rPr lang="en-US" dirty="0"/>
              <a:t> = .5. Find the probability of the event that the first stock’s return is less than 6.5% and the second stock’s return is less than 6.6</a:t>
            </a:r>
            <a:r>
              <a:rPr lang="en-US" dirty="0" smtClean="0"/>
              <a:t>%.</a:t>
            </a:r>
          </a:p>
          <a:p>
            <a:pPr marL="0" indent="0">
              <a:buNone/>
            </a:pPr>
            <a:endParaRPr lang="en-US" dirty="0"/>
          </a:p>
          <a:p>
            <a:endParaRPr lang="en-US" dirty="0"/>
          </a:p>
        </p:txBody>
      </p:sp>
    </p:spTree>
    <p:extLst>
      <p:ext uri="{BB962C8B-B14F-4D97-AF65-F5344CB8AC3E}">
        <p14:creationId xmlns:p14="http://schemas.microsoft.com/office/powerpoint/2010/main" val="22874001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33284"/>
          </a:xfrm>
        </p:spPr>
        <p:txBody>
          <a:bodyPr>
            <a:normAutofit fontScale="90000"/>
          </a:bodyPr>
          <a:lstStyle/>
          <a:p>
            <a:r>
              <a:rPr lang="en-US" b="1" dirty="0"/>
              <a:t>Illustration: Calculating Bivariate Normal Densities </a:t>
            </a:r>
            <a:r>
              <a:rPr lang="en-US" i="1" dirty="0" smtClean="0"/>
              <a:t/>
            </a:r>
            <a:br>
              <a:rPr lang="en-US" i="1" dirty="0" smtClean="0"/>
            </a:br>
            <a:r>
              <a:rPr lang="en-US" sz="2800" i="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42960" y="1562674"/>
                <a:ext cx="11338560" cy="4572000"/>
              </a:xfrm>
            </p:spPr>
            <p:txBody>
              <a:bodyPr>
                <a:normAutofit fontScale="92500" lnSpcReduction="20000"/>
              </a:bodyPr>
              <a:lstStyle/>
              <a:p>
                <a:pPr marL="0" indent="0">
                  <a:buNone/>
                </a:pPr>
                <a:r>
                  <a:rPr lang="en-US" dirty="0" smtClean="0"/>
                  <a:t>Solution: </a:t>
                </a:r>
              </a:p>
              <a:p>
                <a:pPr marL="0" indent="0">
                  <a:buNone/>
                </a:pPr>
                <a:r>
                  <a:rPr lang="en-US" dirty="0" smtClean="0"/>
                  <a:t>	</a:t>
                </a:r>
                <a14:m>
                  <m:oMath xmlns:m="http://schemas.openxmlformats.org/officeDocument/2006/math">
                    <m:r>
                      <a:rPr lang="en-US" i="1">
                        <a:latin typeface="Cambria Math"/>
                      </a:rPr>
                      <m:t>𝑃</m:t>
                    </m:r>
                    <m:d>
                      <m:dPr>
                        <m:ctrlPr>
                          <a:rPr lang="en-US" i="1">
                            <a:latin typeface="Cambria Math"/>
                          </a:rPr>
                        </m:ctrlPr>
                      </m:dPr>
                      <m:e>
                        <m:r>
                          <a:rPr lang="en-US" i="1">
                            <a:latin typeface="Cambria Math"/>
                          </a:rPr>
                          <m:t>𝑋</m:t>
                        </m:r>
                        <m:r>
                          <a:rPr lang="en-US" i="1">
                            <a:latin typeface="Cambria Math"/>
                          </a:rPr>
                          <m:t>≤6.5%,</m:t>
                        </m:r>
                        <m:r>
                          <a:rPr lang="en-US" i="1">
                            <a:latin typeface="Cambria Math"/>
                          </a:rPr>
                          <m:t>𝑌</m:t>
                        </m:r>
                        <m:r>
                          <a:rPr lang="en-US" i="1">
                            <a:latin typeface="Cambria Math"/>
                          </a:rPr>
                          <m:t>≤6.6%</m:t>
                        </m:r>
                      </m:e>
                    </m:d>
                  </m:oMath>
                </a14:m>
                <a:endParaRPr lang="en-US" i="1" dirty="0" smtClean="0"/>
              </a:p>
              <a:p>
                <a:pPr marL="0" indent="0">
                  <a:buNone/>
                </a:pPr>
                <a:r>
                  <a:rPr lang="en-US" dirty="0" smtClean="0"/>
                  <a:t>	</a:t>
                </a:r>
                <a14:m>
                  <m:oMath xmlns:m="http://schemas.openxmlformats.org/officeDocument/2006/math">
                    <m:r>
                      <a:rPr lang="en-US" i="1">
                        <a:latin typeface="Cambria Math"/>
                      </a:rPr>
                      <m:t>=</m:t>
                    </m:r>
                    <m:r>
                      <a:rPr lang="en-US" i="1">
                        <a:latin typeface="Cambria Math"/>
                      </a:rPr>
                      <m:t>𝑃</m:t>
                    </m:r>
                    <m:d>
                      <m:dPr>
                        <m:ctrlPr>
                          <a:rPr lang="en-US" i="1">
                            <a:latin typeface="Cambria Math"/>
                          </a:rPr>
                        </m:ctrlPr>
                      </m:dPr>
                      <m:e>
                        <m:f>
                          <m:fPr>
                            <m:ctrlPr>
                              <a:rPr lang="en-US" i="1">
                                <a:latin typeface="Cambria Math"/>
                              </a:rPr>
                            </m:ctrlPr>
                          </m:fPr>
                          <m:num>
                            <m:r>
                              <a:rPr lang="en-US" i="1">
                                <a:latin typeface="Cambria Math"/>
                              </a:rPr>
                              <m:t>𝑋</m:t>
                            </m:r>
                            <m:r>
                              <a:rPr lang="en-US" i="1">
                                <a:latin typeface="Cambria Math"/>
                              </a:rPr>
                              <m:t>−5%</m:t>
                            </m:r>
                          </m:num>
                          <m:den>
                            <m:r>
                              <a:rPr lang="en-US" i="1">
                                <a:latin typeface="Cambria Math"/>
                              </a:rPr>
                              <m:t>1%</m:t>
                            </m:r>
                          </m:den>
                        </m:f>
                        <m:r>
                          <a:rPr lang="en-US" i="1">
                            <a:latin typeface="Cambria Math"/>
                          </a:rPr>
                          <m:t>≤</m:t>
                        </m:r>
                        <m:f>
                          <m:fPr>
                            <m:ctrlPr>
                              <a:rPr lang="en-US" i="1">
                                <a:latin typeface="Cambria Math"/>
                              </a:rPr>
                            </m:ctrlPr>
                          </m:fPr>
                          <m:num>
                            <m:r>
                              <a:rPr lang="en-US" i="1">
                                <a:latin typeface="Cambria Math"/>
                              </a:rPr>
                              <m:t>6.5%−5%</m:t>
                            </m:r>
                          </m:num>
                          <m:den>
                            <m:r>
                              <a:rPr lang="en-US" i="1">
                                <a:latin typeface="Cambria Math"/>
                              </a:rPr>
                              <m:t>1%</m:t>
                            </m:r>
                          </m:den>
                        </m:f>
                        <m:r>
                          <a:rPr lang="en-US" i="1">
                            <a:latin typeface="Cambria Math"/>
                          </a:rPr>
                          <m:t>,</m:t>
                        </m:r>
                        <m:f>
                          <m:fPr>
                            <m:ctrlPr>
                              <a:rPr lang="en-US" i="1">
                                <a:latin typeface="Cambria Math"/>
                              </a:rPr>
                            </m:ctrlPr>
                          </m:fPr>
                          <m:num>
                            <m:r>
                              <a:rPr lang="en-US" i="1">
                                <a:latin typeface="Cambria Math"/>
                              </a:rPr>
                              <m:t>𝑌</m:t>
                            </m:r>
                            <m:r>
                              <a:rPr lang="en-US" i="1">
                                <a:latin typeface="Cambria Math"/>
                              </a:rPr>
                              <m:t>−6%</m:t>
                            </m:r>
                          </m:num>
                          <m:den>
                            <m:r>
                              <a:rPr lang="en-US" i="1">
                                <a:latin typeface="Cambria Math"/>
                              </a:rPr>
                              <m:t>2%</m:t>
                            </m:r>
                          </m:den>
                        </m:f>
                        <m:r>
                          <a:rPr lang="en-US" i="1">
                            <a:latin typeface="Cambria Math"/>
                          </a:rPr>
                          <m:t>≤</m:t>
                        </m:r>
                        <m:f>
                          <m:fPr>
                            <m:ctrlPr>
                              <a:rPr lang="en-US" i="1">
                                <a:latin typeface="Cambria Math"/>
                              </a:rPr>
                            </m:ctrlPr>
                          </m:fPr>
                          <m:num>
                            <m:r>
                              <a:rPr lang="en-US" i="1">
                                <a:latin typeface="Cambria Math"/>
                              </a:rPr>
                              <m:t>6.6%−6%</m:t>
                            </m:r>
                          </m:num>
                          <m:den>
                            <m:r>
                              <a:rPr lang="en-US" i="1">
                                <a:latin typeface="Cambria Math"/>
                              </a:rPr>
                              <m:t>2%</m:t>
                            </m:r>
                          </m:den>
                        </m:f>
                      </m:e>
                    </m:d>
                  </m:oMath>
                </a14:m>
                <a:endParaRPr lang="en-US" i="1" dirty="0" smtClean="0"/>
              </a:p>
              <a:p>
                <a:pPr marL="0" indent="0">
                  <a:buNone/>
                </a:pPr>
                <a:r>
                  <a:rPr lang="en-US" dirty="0" smtClean="0"/>
                  <a:t>	</a:t>
                </a:r>
                <a14:m>
                  <m:oMath xmlns:m="http://schemas.openxmlformats.org/officeDocument/2006/math">
                    <m:r>
                      <a:rPr lang="en-US" i="1">
                        <a:latin typeface="Cambria Math"/>
                      </a:rPr>
                      <m:t>=</m:t>
                    </m:r>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𝑍</m:t>
                            </m:r>
                          </m:e>
                          <m:sub>
                            <m:r>
                              <a:rPr lang="en-US" i="1">
                                <a:latin typeface="Cambria Math"/>
                              </a:rPr>
                              <m:t>1</m:t>
                            </m:r>
                          </m:sub>
                        </m:sSub>
                        <m:r>
                          <a:rPr lang="en-US" i="1">
                            <a:latin typeface="Cambria Math"/>
                          </a:rPr>
                          <m:t>≤1.5,</m:t>
                        </m:r>
                        <m:sSub>
                          <m:sSubPr>
                            <m:ctrlPr>
                              <a:rPr lang="en-US" i="1">
                                <a:latin typeface="Cambria Math"/>
                              </a:rPr>
                            </m:ctrlPr>
                          </m:sSubPr>
                          <m:e>
                            <m:r>
                              <a:rPr lang="en-US" i="1">
                                <a:latin typeface="Cambria Math"/>
                              </a:rPr>
                              <m:t>𝑍</m:t>
                            </m:r>
                          </m:e>
                          <m:sub>
                            <m:r>
                              <a:rPr lang="en-US" i="1">
                                <a:latin typeface="Cambria Math"/>
                              </a:rPr>
                              <m:t>2</m:t>
                            </m:r>
                          </m:sub>
                        </m:sSub>
                        <m:r>
                          <a:rPr lang="en-US" i="1">
                            <a:latin typeface="Cambria Math"/>
                          </a:rPr>
                          <m:t>≤.3</m:t>
                        </m:r>
                      </m:e>
                    </m:d>
                  </m:oMath>
                </a14:m>
                <a:endParaRPr lang="en-US" dirty="0" smtClean="0"/>
              </a:p>
              <a:p>
                <a:pPr marL="0" indent="0">
                  <a:buNone/>
                </a:pPr>
                <a:endParaRPr lang="en-US" sz="2000" dirty="0" smtClean="0"/>
              </a:p>
              <a:p>
                <a:pPr marL="0" indent="0">
                  <a:buNone/>
                </a:pPr>
                <a:r>
                  <a:rPr lang="en-US" sz="2000" dirty="0" smtClean="0"/>
                  <a:t>where </a:t>
                </a:r>
                <a:r>
                  <a:rPr lang="en-US" sz="2000" i="1" dirty="0"/>
                  <a:t>Z</a:t>
                </a:r>
                <a:r>
                  <a:rPr lang="en-US" sz="2000" i="1" baseline="-25000" dirty="0"/>
                  <a:t>1</a:t>
                </a:r>
                <a:r>
                  <a:rPr lang="en-US" sz="2000" i="1" dirty="0"/>
                  <a:t> = </a:t>
                </a:r>
                <a14:m>
                  <m:oMath xmlns:m="http://schemas.openxmlformats.org/officeDocument/2006/math">
                    <m:f>
                      <m:fPr>
                        <m:ctrlPr>
                          <a:rPr lang="en-US" sz="2000" i="1" dirty="0" smtClean="0">
                            <a:latin typeface="Cambria Math"/>
                          </a:rPr>
                        </m:ctrlPr>
                      </m:fPr>
                      <m:num>
                        <m:r>
                          <a:rPr lang="en-US" sz="2000" i="1" dirty="0" smtClean="0">
                            <a:latin typeface="Cambria Math" panose="02040503050406030204" pitchFamily="18" charset="0"/>
                          </a:rPr>
                          <m:t>𝑋</m:t>
                        </m:r>
                        <m:r>
                          <a:rPr lang="en-US" sz="2000" i="1" dirty="0" smtClean="0">
                            <a:latin typeface="Cambria Math" panose="02040503050406030204" pitchFamily="18" charset="0"/>
                          </a:rPr>
                          <m:t> – 5%</m:t>
                        </m:r>
                      </m:num>
                      <m:den>
                        <m:r>
                          <a:rPr lang="en-US" sz="2000" i="1" dirty="0" smtClean="0">
                            <a:latin typeface="Cambria Math" panose="02040503050406030204" pitchFamily="18" charset="0"/>
                          </a:rPr>
                          <m:t>1</m:t>
                        </m:r>
                        <m:r>
                          <a:rPr lang="en-US" sz="2000" b="0" i="1" dirty="0" smtClean="0">
                            <a:latin typeface="Cambria Math" panose="02040503050406030204" pitchFamily="18" charset="0"/>
                          </a:rPr>
                          <m:t>%</m:t>
                        </m:r>
                      </m:den>
                    </m:f>
                    <m:r>
                      <a:rPr lang="en-US" sz="2000" i="1" dirty="0" smtClean="0">
                        <a:latin typeface="Cambria Math" panose="02040503050406030204" pitchFamily="18" charset="0"/>
                      </a:rPr>
                      <m:t> </m:t>
                    </m:r>
                  </m:oMath>
                </a14:m>
                <a:r>
                  <a:rPr lang="en-US" sz="2000" dirty="0"/>
                  <a:t>and </a:t>
                </a:r>
                <a:r>
                  <a:rPr lang="en-US" sz="2000" i="1" dirty="0"/>
                  <a:t>Z</a:t>
                </a:r>
                <a:r>
                  <a:rPr lang="en-US" sz="2000" i="1" baseline="-25000" dirty="0"/>
                  <a:t>2</a:t>
                </a:r>
                <a:r>
                  <a:rPr lang="en-US" sz="2000" dirty="0"/>
                  <a:t> = </a:t>
                </a:r>
                <a14:m>
                  <m:oMath xmlns:m="http://schemas.openxmlformats.org/officeDocument/2006/math">
                    <m:f>
                      <m:fPr>
                        <m:ctrlPr>
                          <a:rPr lang="en-US" sz="2000" i="1" dirty="0" smtClean="0">
                            <a:latin typeface="Cambria Math"/>
                          </a:rPr>
                        </m:ctrlPr>
                      </m:fPr>
                      <m:num>
                        <m:r>
                          <a:rPr lang="en-US" sz="2000" i="1" dirty="0" smtClean="0">
                            <a:latin typeface="Cambria Math" panose="02040503050406030204" pitchFamily="18" charset="0"/>
                          </a:rPr>
                          <m:t>𝑌</m:t>
                        </m:r>
                        <m:r>
                          <a:rPr lang="en-US" sz="2000" i="1" dirty="0" smtClean="0">
                            <a:latin typeface="Cambria Math" panose="02040503050406030204" pitchFamily="18" charset="0"/>
                          </a:rPr>
                          <m:t> – 6%</m:t>
                        </m:r>
                      </m:num>
                      <m:den>
                        <m:r>
                          <a:rPr lang="en-US" sz="2000" i="1" dirty="0" smtClean="0">
                            <a:latin typeface="Cambria Math" panose="02040503050406030204" pitchFamily="18" charset="0"/>
                          </a:rPr>
                          <m:t>2</m:t>
                        </m:r>
                        <m:r>
                          <a:rPr lang="en-US" sz="2000" b="0" i="1" dirty="0" smtClean="0">
                            <a:latin typeface="Cambria Math" panose="02040503050406030204" pitchFamily="18" charset="0"/>
                          </a:rPr>
                          <m:t>%</m:t>
                        </m:r>
                      </m:den>
                    </m:f>
                    <m:r>
                      <a:rPr lang="en-US" sz="2000" b="0" i="1" dirty="0" smtClean="0">
                        <a:latin typeface="Cambria Math" panose="02040503050406030204" pitchFamily="18" charset="0"/>
                      </a:rPr>
                      <m:t> </m:t>
                    </m:r>
                  </m:oMath>
                </a14:m>
                <a:r>
                  <a:rPr lang="en-US" sz="2000" dirty="0" smtClean="0"/>
                  <a:t>are </a:t>
                </a:r>
                <a:r>
                  <a:rPr lang="en-US" sz="2000" dirty="0"/>
                  <a:t>the standardized </a:t>
                </a:r>
                <a:r>
                  <a:rPr lang="en-US" sz="2000" dirty="0" smtClean="0"/>
                  <a:t>normal </a:t>
                </a:r>
                <a:r>
                  <a:rPr lang="en-US" sz="2000" dirty="0"/>
                  <a:t>random variables for </a:t>
                </a:r>
                <a:r>
                  <a:rPr lang="en-US" sz="2000" i="1" dirty="0"/>
                  <a:t>X</a:t>
                </a:r>
                <a:r>
                  <a:rPr lang="en-US" sz="2000" dirty="0"/>
                  <a:t> and </a:t>
                </a:r>
                <a:r>
                  <a:rPr lang="en-US" sz="2000" i="1" dirty="0" smtClean="0"/>
                  <a:t>Y</a:t>
                </a:r>
              </a:p>
              <a:p>
                <a:pPr marL="0" indent="0">
                  <a:buNone/>
                </a:pPr>
                <a:endParaRPr lang="en-US" sz="2000" i="1" dirty="0" smtClean="0"/>
              </a:p>
              <a:p>
                <a:pPr marL="0" indent="0">
                  <a:buNone/>
                </a:pPr>
                <a:r>
                  <a:rPr lang="en-US" dirty="0"/>
                  <a:t>T</a:t>
                </a:r>
                <a:r>
                  <a:rPr lang="en-US" dirty="0" smtClean="0"/>
                  <a:t>he </a:t>
                </a:r>
                <a:r>
                  <a:rPr lang="en-US" dirty="0"/>
                  <a:t>correlation coefficient for </a:t>
                </a:r>
                <a:r>
                  <a:rPr lang="en-US" i="1" dirty="0"/>
                  <a:t>Z</a:t>
                </a:r>
                <a:r>
                  <a:rPr lang="en-US" i="1" baseline="-25000" dirty="0"/>
                  <a:t>1</a:t>
                </a:r>
                <a:r>
                  <a:rPr lang="en-US" dirty="0"/>
                  <a:t> and </a:t>
                </a:r>
                <a:r>
                  <a:rPr lang="en-US" i="1" dirty="0"/>
                  <a:t>Z</a:t>
                </a:r>
                <a:r>
                  <a:rPr lang="en-US" i="1" baseline="-25000" dirty="0"/>
                  <a:t>2</a:t>
                </a:r>
                <a:r>
                  <a:rPr lang="en-US" dirty="0"/>
                  <a:t> is also .</a:t>
                </a:r>
                <a:r>
                  <a:rPr lang="en-US" i="1" dirty="0"/>
                  <a:t>5. </a:t>
                </a:r>
                <a:endParaRPr lang="en-US" i="1" dirty="0" smtClean="0"/>
              </a:p>
              <a:p>
                <a:pPr marL="0" indent="0">
                  <a:buNone/>
                </a:pPr>
                <a:r>
                  <a:rPr lang="en-US" dirty="0" smtClean="0"/>
                  <a:t>The joint </a:t>
                </a:r>
                <a:r>
                  <a:rPr lang="en-US" dirty="0"/>
                  <a:t>distribution function </a:t>
                </a:r>
                <a:r>
                  <a:rPr lang="en-US" i="1" dirty="0"/>
                  <a:t>M</a:t>
                </a:r>
                <a:r>
                  <a:rPr lang="en-US" dirty="0"/>
                  <a:t>(1.5,.3;.5</a:t>
                </a:r>
                <a:r>
                  <a:rPr lang="en-US" dirty="0" smtClean="0"/>
                  <a:t>) =</a:t>
                </a:r>
                <a:r>
                  <a:rPr lang="en-US" dirty="0"/>
                  <a:t>.</a:t>
                </a:r>
                <a:r>
                  <a:rPr lang="en-US" dirty="0" smtClean="0"/>
                  <a:t>603</a:t>
                </a:r>
              </a:p>
              <a:p>
                <a:pPr marL="0" indent="0">
                  <a:buNone/>
                </a:pPr>
                <a:r>
                  <a:rPr lang="en-US" dirty="0" smtClean="0">
                    <a:solidFill>
                      <a:schemeClr val="tx1"/>
                    </a:solidFill>
                  </a:rPr>
                  <a:t>Thus:</a:t>
                </a:r>
              </a:p>
              <a:p>
                <a:pPr marL="0" indent="0">
                  <a:buNone/>
                </a:pPr>
                <a14:m>
                  <m:oMath xmlns:m="http://schemas.openxmlformats.org/officeDocument/2006/math">
                    <m:r>
                      <a:rPr lang="en-US" i="1">
                        <a:solidFill>
                          <a:schemeClr val="tx1"/>
                        </a:solidFill>
                        <a:latin typeface="Cambria Math"/>
                      </a:rPr>
                      <m:t>𝑃</m:t>
                    </m:r>
                    <m:d>
                      <m:dPr>
                        <m:ctrlPr>
                          <a:rPr lang="en-US" i="1">
                            <a:solidFill>
                              <a:schemeClr val="tx1"/>
                            </a:solidFill>
                            <a:latin typeface="Cambria Math"/>
                          </a:rPr>
                        </m:ctrlPr>
                      </m:dPr>
                      <m:e>
                        <m:r>
                          <a:rPr lang="en-US" i="1">
                            <a:solidFill>
                              <a:schemeClr val="tx1"/>
                            </a:solidFill>
                            <a:latin typeface="Cambria Math"/>
                          </a:rPr>
                          <m:t>𝑋</m:t>
                        </m:r>
                        <m:r>
                          <a:rPr lang="en-US" i="1">
                            <a:solidFill>
                              <a:schemeClr val="tx1"/>
                            </a:solidFill>
                            <a:latin typeface="Cambria Math"/>
                          </a:rPr>
                          <m:t>≤6.5%,</m:t>
                        </m:r>
                        <m:r>
                          <a:rPr lang="en-US" i="1">
                            <a:solidFill>
                              <a:schemeClr val="tx1"/>
                            </a:solidFill>
                            <a:latin typeface="Cambria Math"/>
                          </a:rPr>
                          <m:t>𝑌</m:t>
                        </m:r>
                        <m:r>
                          <a:rPr lang="en-US" i="1">
                            <a:solidFill>
                              <a:schemeClr val="tx1"/>
                            </a:solidFill>
                            <a:latin typeface="Cambria Math"/>
                          </a:rPr>
                          <m:t>≤6.6%</m:t>
                        </m:r>
                      </m:e>
                    </m:d>
                  </m:oMath>
                </a14:m>
                <a:r>
                  <a:rPr lang="en-US" dirty="0" smtClean="0">
                    <a:solidFill>
                      <a:schemeClr val="tx1"/>
                    </a:solidFill>
                  </a:rPr>
                  <a:t>=</a:t>
                </a:r>
                <a:r>
                  <a:rPr lang="en-US" i="1" dirty="0">
                    <a:solidFill>
                      <a:schemeClr val="tx1"/>
                    </a:solidFill>
                  </a:rPr>
                  <a:t>M</a:t>
                </a:r>
                <a:r>
                  <a:rPr lang="en-US" dirty="0">
                    <a:solidFill>
                      <a:schemeClr val="tx1"/>
                    </a:solidFill>
                  </a:rPr>
                  <a:t>(1.5,.3;.5) =.603</a:t>
                </a:r>
              </a:p>
              <a:p>
                <a:pPr marL="0" indent="0">
                  <a:buNone/>
                </a:pPr>
                <a:endParaRPr lang="en-US" dirty="0" smtClean="0"/>
              </a:p>
              <a:p>
                <a:pPr marL="0" indent="0">
                  <a:buNone/>
                </a:pPr>
                <a:endParaRPr lang="en-US"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42960" y="1562674"/>
                <a:ext cx="11338560" cy="4572000"/>
              </a:xfrm>
              <a:blipFill rotWithShape="0">
                <a:blip r:embed="rId2" cstate="print"/>
                <a:stretch>
                  <a:fillRect l="-860" t="-2667"/>
                </a:stretch>
              </a:blipFill>
            </p:spPr>
            <p:txBody>
              <a:bodyPr/>
              <a:lstStyle/>
              <a:p>
                <a:r>
                  <a:rPr lang="en-US">
                    <a:noFill/>
                  </a:rPr>
                  <a:t> </a:t>
                </a:r>
              </a:p>
            </p:txBody>
          </p:sp>
        </mc:Fallback>
      </mc:AlternateContent>
    </p:spTree>
    <p:extLst>
      <p:ext uri="{BB962C8B-B14F-4D97-AF65-F5344CB8AC3E}">
        <p14:creationId xmlns:p14="http://schemas.microsoft.com/office/powerpoint/2010/main" val="4119998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33284"/>
          </a:xfrm>
        </p:spPr>
        <p:txBody>
          <a:bodyPr>
            <a:normAutofit fontScale="90000"/>
          </a:bodyPr>
          <a:lstStyle/>
          <a:p>
            <a:r>
              <a:rPr lang="en-US" b="1" dirty="0"/>
              <a:t>Portfolio </a:t>
            </a:r>
            <a:r>
              <a:rPr lang="en-US" b="1" dirty="0" smtClean="0"/>
              <a:t>Mathematics: </a:t>
            </a:r>
            <a:r>
              <a:rPr lang="en-US" dirty="0" smtClean="0"/>
              <a:t>Portfolio Arithmetic </a:t>
            </a:r>
            <a:br>
              <a:rPr lang="en-US" dirty="0" smtClean="0"/>
            </a:br>
            <a:r>
              <a:rPr lang="en-US" sz="2800" dirty="0" smtClean="0"/>
              <a:t>(continued)</a:t>
            </a:r>
            <a:endParaRPr lang="en-US" sz="2800" dirty="0"/>
          </a:p>
        </p:txBody>
      </p:sp>
      <p:sp>
        <p:nvSpPr>
          <p:cNvPr id="3" name="Content Placeholder 2"/>
          <p:cNvSpPr>
            <a:spLocks noGrp="1"/>
          </p:cNvSpPr>
          <p:nvPr>
            <p:ph sz="quarter" idx="1"/>
          </p:nvPr>
        </p:nvSpPr>
        <p:spPr/>
        <p:txBody>
          <a:bodyPr/>
          <a:lstStyle/>
          <a:p>
            <a:r>
              <a:rPr lang="en-US" dirty="0"/>
              <a:t>The expected return on security </a:t>
            </a:r>
            <a:r>
              <a:rPr lang="en-US" i="1" dirty="0" err="1"/>
              <a:t>i</a:t>
            </a:r>
            <a:r>
              <a:rPr lang="en-US" i="1" dirty="0"/>
              <a:t> </a:t>
            </a:r>
            <a:r>
              <a:rPr lang="en-US" dirty="0" smtClean="0"/>
              <a:t>based </a:t>
            </a:r>
            <a:r>
              <a:rPr lang="en-US" dirty="0"/>
              <a:t>on </a:t>
            </a:r>
            <a:r>
              <a:rPr lang="en-US" i="1" dirty="0"/>
              <a:t>m</a:t>
            </a:r>
            <a:r>
              <a:rPr lang="en-US" dirty="0"/>
              <a:t> potential return outcomes </a:t>
            </a:r>
            <a:r>
              <a:rPr lang="en-US" i="1" dirty="0" err="1"/>
              <a:t>R</a:t>
            </a:r>
            <a:r>
              <a:rPr lang="en-US" i="1" baseline="-25000" dirty="0" err="1"/>
              <a:t>i,k</a:t>
            </a:r>
            <a:r>
              <a:rPr lang="en-US" dirty="0"/>
              <a:t> and associated probabilities </a:t>
            </a:r>
            <a:r>
              <a:rPr lang="en-US" i="1" dirty="0" err="1"/>
              <a:t>P</a:t>
            </a:r>
            <a:r>
              <a:rPr lang="en-US" i="1" baseline="-25000" dirty="0" err="1"/>
              <a:t>k</a:t>
            </a:r>
            <a:r>
              <a:rPr lang="en-US" i="1" baseline="-25000" dirty="0"/>
              <a:t> </a:t>
            </a:r>
            <a:r>
              <a:rPr lang="en-US" dirty="0" smtClean="0"/>
              <a:t>:</a:t>
            </a:r>
            <a:endParaRPr lang="en-US" dirty="0"/>
          </a:p>
          <a:p>
            <a:pPr marL="0" indent="0">
              <a:buNone/>
            </a:pPr>
            <a:endParaRPr lang="en-US" dirty="0" smtClean="0"/>
          </a:p>
          <a:p>
            <a:pPr marL="0" indent="0">
              <a:buNone/>
            </a:pPr>
            <a:endParaRPr lang="en-US" dirty="0"/>
          </a:p>
          <a:p>
            <a:pPr marL="0" indent="0">
              <a:buNone/>
            </a:pPr>
            <a:endParaRPr lang="en-US" dirty="0" smtClean="0"/>
          </a:p>
          <a:p>
            <a:r>
              <a:rPr lang="en-US" dirty="0"/>
              <a:t>The expected return on a portfolio </a:t>
            </a:r>
            <a:r>
              <a:rPr lang="en-US" i="1" dirty="0"/>
              <a:t>p</a:t>
            </a:r>
            <a:r>
              <a:rPr lang="en-US" dirty="0"/>
              <a:t> </a:t>
            </a:r>
            <a:r>
              <a:rPr lang="en-US" dirty="0" smtClean="0"/>
              <a:t>based </a:t>
            </a:r>
            <a:r>
              <a:rPr lang="en-US" dirty="0"/>
              <a:t>on </a:t>
            </a:r>
            <a:r>
              <a:rPr lang="en-US" i="1" dirty="0"/>
              <a:t>m</a:t>
            </a:r>
            <a:r>
              <a:rPr lang="en-US" dirty="0"/>
              <a:t> potential return outcomes </a:t>
            </a:r>
            <a:r>
              <a:rPr lang="en-US" i="1" dirty="0" err="1" smtClean="0"/>
              <a:t>R</a:t>
            </a:r>
            <a:r>
              <a:rPr lang="en-US" i="1" baseline="-25000" dirty="0" err="1" smtClean="0"/>
              <a:t>p,k</a:t>
            </a:r>
            <a:r>
              <a:rPr lang="en-US" dirty="0" smtClean="0"/>
              <a:t> </a:t>
            </a:r>
            <a:r>
              <a:rPr lang="en-US" dirty="0"/>
              <a:t>and associated probabilities </a:t>
            </a:r>
            <a:r>
              <a:rPr lang="en-US" i="1" dirty="0" err="1"/>
              <a:t>P</a:t>
            </a:r>
            <a:r>
              <a:rPr lang="en-US" i="1" baseline="-25000" dirty="0" err="1"/>
              <a:t>k</a:t>
            </a:r>
            <a:r>
              <a:rPr lang="en-US" i="1" baseline="-25000" dirty="0"/>
              <a:t> </a:t>
            </a:r>
            <a:r>
              <a:rPr lang="en-US" dirty="0"/>
              <a:t>:</a:t>
            </a:r>
          </a:p>
          <a:p>
            <a:pPr marL="0" indent="0">
              <a:buNone/>
            </a:pP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059562663"/>
              </p:ext>
            </p:extLst>
          </p:nvPr>
        </p:nvGraphicFramePr>
        <p:xfrm>
          <a:off x="3962400" y="2660650"/>
          <a:ext cx="3505200" cy="908050"/>
        </p:xfrm>
        <a:graphic>
          <a:graphicData uri="http://schemas.openxmlformats.org/presentationml/2006/ole">
            <mc:AlternateContent xmlns:mc="http://schemas.openxmlformats.org/markup-compatibility/2006">
              <mc:Choice xmlns:v="urn:schemas-microsoft-com:vml" Requires="v">
                <p:oleObj spid="_x0000_s7310" name="Equation" r:id="rId3" imgW="1117440" imgH="431640" progId="Equation.3">
                  <p:embed/>
                </p:oleObj>
              </mc:Choice>
              <mc:Fallback>
                <p:oleObj name="Equation" r:id="rId3" imgW="1117440" imgH="431640" progId="Equation.3">
                  <p:embed/>
                  <p:pic>
                    <p:nvPicPr>
                      <p:cNvPr id="0"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660650"/>
                        <a:ext cx="3505200"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5704451"/>
              </p:ext>
            </p:extLst>
          </p:nvPr>
        </p:nvGraphicFramePr>
        <p:xfrm>
          <a:off x="4179264" y="4981318"/>
          <a:ext cx="2758671" cy="977029"/>
        </p:xfrm>
        <a:graphic>
          <a:graphicData uri="http://schemas.openxmlformats.org/presentationml/2006/ole">
            <mc:AlternateContent xmlns:mc="http://schemas.openxmlformats.org/markup-compatibility/2006">
              <mc:Choice xmlns:v="urn:schemas-microsoft-com:vml" Requires="v">
                <p:oleObj spid="_x0000_s7311" name="Equation" r:id="rId5" imgW="1218671" imgH="431613" progId="Equation.3">
                  <p:embed/>
                </p:oleObj>
              </mc:Choice>
              <mc:Fallback>
                <p:oleObj name="Equation" r:id="rId5" imgW="1218671" imgH="431613" progId="Equation.3">
                  <p:embed/>
                  <p:pic>
                    <p:nvPicPr>
                      <p:cNvPr id="0" name="Picture 1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9264" y="4981318"/>
                        <a:ext cx="2758671" cy="9770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28624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33284"/>
          </a:xfrm>
        </p:spPr>
        <p:txBody>
          <a:bodyPr>
            <a:normAutofit fontScale="90000"/>
          </a:bodyPr>
          <a:lstStyle/>
          <a:p>
            <a:r>
              <a:rPr lang="en-US" b="1" dirty="0"/>
              <a:t>Portfolio Mathematics: </a:t>
            </a:r>
            <a:r>
              <a:rPr lang="en-US" dirty="0"/>
              <a:t>Portfolio Arithmetic </a:t>
            </a:r>
            <a:br>
              <a:rPr lang="en-US" dirty="0"/>
            </a:br>
            <a:r>
              <a:rPr lang="en-US" sz="2800"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The portfolio return </a:t>
                </a:r>
                <a:r>
                  <a:rPr lang="en-US" i="1" dirty="0" err="1"/>
                  <a:t>R</a:t>
                </a:r>
                <a:r>
                  <a:rPr lang="en-US" i="1" baseline="-25000" dirty="0" err="1"/>
                  <a:t>p</a:t>
                </a:r>
                <a:r>
                  <a:rPr lang="en-US" dirty="0"/>
                  <a:t> is simply a weighted average of the individual security returns </a:t>
                </a:r>
                <a14:m>
                  <m:oMath xmlns:m="http://schemas.openxmlformats.org/officeDocument/2006/math">
                    <m:sSub>
                      <m:sSubPr>
                        <m:ctrlPr>
                          <a:rPr lang="en-US" i="1" dirty="0" smtClean="0">
                            <a:latin typeface="Cambria Math"/>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𝑖</m:t>
                        </m:r>
                      </m:sub>
                    </m:sSub>
                  </m:oMath>
                </a14:m>
                <a:r>
                  <a:rPr lang="en-US" baseline="-25000" dirty="0" smtClean="0"/>
                  <a:t>. </a:t>
                </a:r>
              </a:p>
              <a:p>
                <a:pPr marL="0" indent="0">
                  <a:buNone/>
                </a:pPr>
                <a:endParaRPr lang="en-US" i="1" baseline="-25000" dirty="0">
                  <a:latin typeface="Cambria Math" panose="02040503050406030204" pitchFamily="18" charset="0"/>
                </a:endParaRPr>
              </a:p>
              <a:p>
                <a:pPr marL="0" indent="0" algn="ctr">
                  <a:buNone/>
                </a:pP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𝑝</m:t>
                        </m:r>
                      </m:sub>
                    </m:sSub>
                    <m:r>
                      <a:rPr lang="en-US" i="1">
                        <a:latin typeface="Cambria Math"/>
                      </a:rPr>
                      <m:t>=</m:t>
                    </m:r>
                    <m:nary>
                      <m:naryPr>
                        <m:chr m:val="∑"/>
                        <m:limLoc m:val="undOvr"/>
                        <m:ctrlPr>
                          <a:rPr lang="en-US" i="1">
                            <a:latin typeface="Cambria Math"/>
                          </a:rPr>
                        </m:ctrlPr>
                      </m:naryPr>
                      <m:sub>
                        <m:r>
                          <a:rPr lang="en-US" i="1">
                            <a:latin typeface="Cambria Math"/>
                          </a:rPr>
                          <m:t>𝑖</m:t>
                        </m:r>
                        <m:r>
                          <a:rPr lang="en-US" i="1">
                            <a:latin typeface="Cambria Math"/>
                          </a:rPr>
                          <m:t>=1</m:t>
                        </m:r>
                      </m:sub>
                      <m:sup>
                        <m:r>
                          <a:rPr lang="en-US" i="1">
                            <a:latin typeface="Cambria Math"/>
                          </a:rPr>
                          <m:t>𝑛</m:t>
                        </m:r>
                      </m:sup>
                      <m:e>
                        <m:sSub>
                          <m:sSubPr>
                            <m:ctrlPr>
                              <a:rPr lang="en-US" i="1">
                                <a:latin typeface="Cambria Math"/>
                              </a:rPr>
                            </m:ctrlPr>
                          </m:sSubPr>
                          <m:e>
                            <m:r>
                              <a:rPr lang="en-US" i="1">
                                <a:latin typeface="Cambria Math"/>
                              </a:rPr>
                              <m:t>𝑤</m:t>
                            </m:r>
                          </m:e>
                          <m:sub>
                            <m:r>
                              <a:rPr lang="en-US" i="1">
                                <a:latin typeface="Cambria Math"/>
                              </a:rPr>
                              <m:t>𝑖</m:t>
                            </m:r>
                          </m:sub>
                        </m:sSub>
                        <m:sSub>
                          <m:sSubPr>
                            <m:ctrlPr>
                              <a:rPr lang="en-US" i="1">
                                <a:latin typeface="Cambria Math"/>
                              </a:rPr>
                            </m:ctrlPr>
                          </m:sSubPr>
                          <m:e>
                            <m:r>
                              <a:rPr lang="en-US" i="1">
                                <a:latin typeface="Cambria Math"/>
                              </a:rPr>
                              <m:t>𝑅</m:t>
                            </m:r>
                          </m:e>
                          <m:sub>
                            <m:r>
                              <a:rPr lang="en-US" i="1">
                                <a:latin typeface="Cambria Math"/>
                              </a:rPr>
                              <m:t>𝑖</m:t>
                            </m:r>
                          </m:sub>
                        </m:sSub>
                      </m:e>
                    </m:nary>
                    <m:r>
                      <a:rPr lang="en-US" i="1">
                        <a:latin typeface="Cambria Math"/>
                      </a:rPr>
                      <m:t>=</m:t>
                    </m:r>
                  </m:oMath>
                </a14:m>
                <a:r>
                  <a:rPr lang="en-US" b="1" dirty="0" smtClean="0"/>
                  <a:t>w</a:t>
                </a:r>
                <a:r>
                  <a:rPr lang="en-US" b="1" baseline="30000" dirty="0" smtClean="0"/>
                  <a:t>T</a:t>
                </a:r>
                <a:r>
                  <a:rPr lang="en-US" b="1" dirty="0" smtClean="0"/>
                  <a:t>r</a:t>
                </a:r>
              </a:p>
              <a:p>
                <a:pPr marL="1828800" lvl="7" indent="0">
                  <a:buNone/>
                </a:pPr>
                <a:endParaRPr lang="en-US" sz="1800" dirty="0" smtClean="0"/>
              </a:p>
              <a:p>
                <a:pPr marL="1828800" lvl="7" indent="0">
                  <a:buNone/>
                </a:pPr>
                <a:r>
                  <a:rPr lang="en-US" sz="1800" dirty="0" smtClean="0"/>
                  <a:t>where:   </a:t>
                </a:r>
                <a:r>
                  <a:rPr lang="en-US" sz="1800" dirty="0"/>
                  <a:t>w</a:t>
                </a:r>
                <a:r>
                  <a:rPr lang="en-US" sz="1800" dirty="0" smtClean="0"/>
                  <a:t>eights </a:t>
                </a:r>
                <a:r>
                  <a:rPr lang="en-US" sz="1800" i="1" dirty="0" err="1"/>
                  <a:t>w</a:t>
                </a:r>
                <a:r>
                  <a:rPr lang="en-US" sz="1800" i="1" baseline="-25000" dirty="0" err="1"/>
                  <a:t>i</a:t>
                </a:r>
                <a:r>
                  <a:rPr lang="en-US" sz="1800" dirty="0"/>
                  <a:t>= ($invested </a:t>
                </a:r>
                <a:r>
                  <a:rPr lang="en-US" sz="1800" dirty="0" smtClean="0"/>
                  <a:t>in security </a:t>
                </a:r>
                <a:r>
                  <a:rPr lang="en-US" sz="1800" i="1" dirty="0" err="1"/>
                  <a:t>i</a:t>
                </a:r>
                <a:r>
                  <a:rPr lang="en-US" sz="1800" dirty="0"/>
                  <a:t>)/($ invested in </a:t>
                </a:r>
                <a:r>
                  <a:rPr lang="en-US" sz="1800" i="1" dirty="0"/>
                  <a:t>p</a:t>
                </a:r>
                <a:r>
                  <a:rPr lang="en-US" sz="1800" dirty="0"/>
                  <a:t>) </a:t>
                </a:r>
                <a:endParaRPr lang="en-US" sz="1800" dirty="0" smtClean="0"/>
              </a:p>
              <a:p>
                <a:pPr marL="1828800" lvl="7" indent="0">
                  <a:buNone/>
                </a:pPr>
                <a:r>
                  <a:rPr lang="en-US" sz="1800" b="1" dirty="0"/>
                  <a:t> </a:t>
                </a:r>
                <a:r>
                  <a:rPr lang="en-US" sz="1800" b="1" dirty="0" smtClean="0"/>
                  <a:t>	r </a:t>
                </a:r>
                <a:r>
                  <a:rPr lang="en-US" sz="1800" dirty="0" smtClean="0"/>
                  <a:t>= (</a:t>
                </a:r>
                <a:r>
                  <a:rPr lang="en-US" sz="1800" i="1" dirty="0" smtClean="0"/>
                  <a:t>R</a:t>
                </a:r>
                <a:r>
                  <a:rPr lang="en-US" sz="1800" i="1" baseline="-25000" dirty="0" smtClean="0"/>
                  <a:t>1</a:t>
                </a:r>
                <a:r>
                  <a:rPr lang="en-US" sz="1800" i="1" dirty="0" smtClean="0"/>
                  <a:t>,…,R</a:t>
                </a:r>
                <a:r>
                  <a:rPr lang="en-US" sz="1800" i="1" baseline="-25000" dirty="0" smtClean="0"/>
                  <a:t>n</a:t>
                </a:r>
                <a:r>
                  <a:rPr lang="en-US" sz="1800" dirty="0" smtClean="0"/>
                  <a:t>)</a:t>
                </a:r>
                <a:r>
                  <a:rPr lang="en-US" sz="1800" baseline="30000" dirty="0" smtClean="0"/>
                  <a:t>T</a:t>
                </a:r>
                <a:r>
                  <a:rPr lang="en-US" sz="1800" dirty="0" smtClean="0"/>
                  <a:t> </a:t>
                </a:r>
              </a:p>
              <a:p>
                <a:pPr marL="1828800" lvl="7" indent="0">
                  <a:buNone/>
                </a:pPr>
                <a:r>
                  <a:rPr lang="en-US" sz="1800" dirty="0" smtClean="0"/>
                  <a:t>	and </a:t>
                </a:r>
                <a:r>
                  <a:rPr lang="en-US" sz="1800" dirty="0"/>
                  <a:t>the vector of weights by </a:t>
                </a:r>
                <a:r>
                  <a:rPr lang="en-US" sz="1800" b="1" dirty="0"/>
                  <a:t>w</a:t>
                </a:r>
                <a:r>
                  <a:rPr lang="en-US" sz="1800" dirty="0"/>
                  <a:t>=(</a:t>
                </a:r>
                <a:r>
                  <a:rPr lang="en-US" sz="1800" i="1" dirty="0"/>
                  <a:t>w</a:t>
                </a:r>
                <a:r>
                  <a:rPr lang="en-US" sz="1800" baseline="-25000" dirty="0"/>
                  <a:t>1</a:t>
                </a:r>
                <a:r>
                  <a:rPr lang="en-US" sz="1800" dirty="0"/>
                  <a:t>,...,</a:t>
                </a:r>
                <a:r>
                  <a:rPr lang="en-US" sz="1800" i="1" dirty="0" err="1"/>
                  <a:t>w</a:t>
                </a:r>
                <a:r>
                  <a:rPr lang="en-US" sz="1800" i="1" baseline="-25000" dirty="0" err="1"/>
                  <a:t>n</a:t>
                </a:r>
                <a:r>
                  <a:rPr lang="en-US" sz="1800" dirty="0"/>
                  <a:t>)</a:t>
                </a:r>
                <a:r>
                  <a:rPr lang="en-US" sz="1800" baseline="30000" dirty="0"/>
                  <a:t>T</a:t>
                </a:r>
                <a:endParaRPr lang="en-US" sz="1800" dirty="0"/>
              </a:p>
              <a:p>
                <a:pPr marL="0" indent="0" algn="ctr">
                  <a:buNone/>
                </a:pPr>
                <a:endParaRPr lang="en-US" dirty="0"/>
              </a:p>
              <a:p>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20450820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864"/>
          </a:xfrm>
        </p:spPr>
        <p:txBody>
          <a:bodyPr>
            <a:normAutofit fontScale="90000"/>
          </a:bodyPr>
          <a:lstStyle/>
          <a:p>
            <a:r>
              <a:rPr lang="en-US" b="1" dirty="0"/>
              <a:t>Portfolio Mathematics: </a:t>
            </a:r>
            <a:r>
              <a:rPr lang="en-US" dirty="0"/>
              <a:t>Portfolio Arithmetic </a:t>
            </a:r>
            <a:br>
              <a:rPr lang="en-US" dirty="0"/>
            </a:br>
            <a:r>
              <a:rPr lang="en-US" sz="2800"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93417"/>
              </a:xfrm>
            </p:spPr>
            <p:txBody>
              <a:bodyPr/>
              <a:lstStyle/>
              <a:p>
                <a:r>
                  <a:rPr lang="en-US" sz="2500" dirty="0"/>
                  <a:t>The expected return of the portfolio in terms of the expected value of each of the individual returns </a:t>
                </a:r>
                <a:r>
                  <a:rPr lang="en-US" sz="2500" dirty="0" smtClean="0"/>
                  <a:t>:</a:t>
                </a:r>
                <a:endParaRPr lang="en-US" sz="250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𝑝</m:t>
                              </m:r>
                            </m:sub>
                          </m:sSub>
                        </m:e>
                      </m:d>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𝐸</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𝑖</m:t>
                                  </m:r>
                                </m:sub>
                              </m:sSub>
                            </m:e>
                          </m:d>
                          <m:r>
                            <a:rPr lang="en-US" i="1">
                              <a:latin typeface="Cambria Math" panose="02040503050406030204" pitchFamily="18" charset="0"/>
                            </a:rPr>
                            <m:t>.</m:t>
                          </m:r>
                        </m:e>
                      </m:nary>
                    </m:oMath>
                  </m:oMathPara>
                </a14:m>
                <a:endParaRPr lang="en-US" dirty="0" smtClean="0"/>
              </a:p>
              <a:p>
                <a:endParaRPr lang="en-US" sz="2500" dirty="0" smtClean="0"/>
              </a:p>
              <a:p>
                <a:r>
                  <a:rPr lang="en-US" sz="2500" dirty="0" smtClean="0"/>
                  <a:t>Portfolio </a:t>
                </a:r>
                <a:r>
                  <a:rPr lang="en-US" sz="2500" dirty="0"/>
                  <a:t>return variance is a function of potential portfolio returns and associated probabilities or individual security weights and covariance pairs</a:t>
                </a:r>
                <a:r>
                  <a:rPr lang="en-US" sz="2500" dirty="0" smtClean="0"/>
                  <a:t>:</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93417"/>
              </a:xfrm>
              <a:blipFill rotWithShape="0">
                <a:blip r:embed="rId3" cstate="print"/>
                <a:stretch>
                  <a:fillRect l="-430" t="-996"/>
                </a:stretch>
              </a:blipFill>
            </p:spPr>
            <p:txBody>
              <a:bodyPr/>
              <a:lstStyle/>
              <a:p>
                <a:r>
                  <a:rPr lang="en-US">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1669384373"/>
              </p:ext>
            </p:extLst>
          </p:nvPr>
        </p:nvGraphicFramePr>
        <p:xfrm>
          <a:off x="1938724" y="4938086"/>
          <a:ext cx="3954336" cy="686290"/>
        </p:xfrm>
        <a:graphic>
          <a:graphicData uri="http://schemas.openxmlformats.org/presentationml/2006/ole">
            <mc:AlternateContent xmlns:mc="http://schemas.openxmlformats.org/markup-compatibility/2006">
              <mc:Choice xmlns:v="urn:schemas-microsoft-com:vml" Requires="v">
                <p:oleObj spid="_x0000_s8328" name="Equation" r:id="rId4" imgW="1536033" imgH="266584" progId="Equation.3">
                  <p:embed/>
                </p:oleObj>
              </mc:Choice>
              <mc:Fallback>
                <p:oleObj name="Equation" r:id="rId4" imgW="1536033" imgH="266584" progId="Equation.3">
                  <p:embed/>
                  <p:pic>
                    <p:nvPicPr>
                      <p:cNvPr id="0" name="Picture 1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724" y="4938086"/>
                        <a:ext cx="3954336" cy="6862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856427178"/>
              </p:ext>
            </p:extLst>
          </p:nvPr>
        </p:nvGraphicFramePr>
        <p:xfrm>
          <a:off x="6064400" y="4759391"/>
          <a:ext cx="2820987" cy="1049337"/>
        </p:xfrm>
        <a:graphic>
          <a:graphicData uri="http://schemas.openxmlformats.org/presentationml/2006/ole">
            <mc:AlternateContent xmlns:mc="http://schemas.openxmlformats.org/markup-compatibility/2006">
              <mc:Choice xmlns:v="urn:schemas-microsoft-com:vml" Requires="v">
                <p:oleObj spid="_x0000_s8329" name="Equation" r:id="rId6" imgW="1193800" imgH="444500" progId="Equation.3">
                  <p:embed/>
                </p:oleObj>
              </mc:Choice>
              <mc:Fallback>
                <p:oleObj name="Equation" r:id="rId6" imgW="1193800" imgH="444500" progId="Equation.3">
                  <p:embed/>
                  <p:pic>
                    <p:nvPicPr>
                      <p:cNvPr id="0" name="Picture 1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4400" y="4759391"/>
                        <a:ext cx="2820987" cy="1049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3" name="Rectangle 12"/>
              <p:cNvSpPr/>
              <p:nvPr/>
            </p:nvSpPr>
            <p:spPr>
              <a:xfrm>
                <a:off x="9210805" y="5039273"/>
                <a:ext cx="1102336" cy="4839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500" b="1" i="1" smtClean="0">
                              <a:latin typeface="Cambria Math"/>
                            </a:rPr>
                          </m:ctrlPr>
                        </m:sSupPr>
                        <m:e>
                          <m:r>
                            <a:rPr lang="en-US" sz="2500" b="1" i="1" smtClean="0">
                              <a:latin typeface="Cambria Math" panose="02040503050406030204" pitchFamily="18" charset="0"/>
                            </a:rPr>
                            <m:t>=</m:t>
                          </m:r>
                          <m:r>
                            <a:rPr lang="en-US" sz="2500" b="1" i="1">
                              <a:latin typeface="Cambria Math" panose="02040503050406030204" pitchFamily="18" charset="0"/>
                            </a:rPr>
                            <m:t>𝒘</m:t>
                          </m:r>
                        </m:e>
                        <m:sup>
                          <m:r>
                            <a:rPr lang="en-US" sz="2500" b="1" i="1">
                              <a:latin typeface="Cambria Math" panose="02040503050406030204" pitchFamily="18" charset="0"/>
                            </a:rPr>
                            <m:t>𝑻</m:t>
                          </m:r>
                        </m:sup>
                      </m:sSup>
                      <m:r>
                        <a:rPr lang="en-US" sz="2500" b="1" i="1">
                          <a:latin typeface="Cambria Math" panose="02040503050406030204" pitchFamily="18" charset="0"/>
                        </a:rPr>
                        <m:t>𝑽𝒘</m:t>
                      </m:r>
                    </m:oMath>
                  </m:oMathPara>
                </a14:m>
                <a:endParaRPr lang="en-US" sz="2500" dirty="0"/>
              </a:p>
            </p:txBody>
          </p:sp>
        </mc:Choice>
        <mc:Fallback xmlns="">
          <p:sp>
            <p:nvSpPr>
              <p:cNvPr id="13" name="Rectangle 12"/>
              <p:cNvSpPr>
                <a:spLocks noRot="1" noChangeAspect="1" noMove="1" noResize="1" noEditPoints="1" noAdjustHandles="1" noChangeArrowheads="1" noChangeShapeType="1" noTextEdit="1"/>
              </p:cNvSpPr>
              <p:nvPr/>
            </p:nvSpPr>
            <p:spPr>
              <a:xfrm>
                <a:off x="9210805" y="5039273"/>
                <a:ext cx="1102336" cy="483915"/>
              </a:xfrm>
              <a:prstGeom prst="rect">
                <a:avLst/>
              </a:prstGeom>
              <a:blipFill rotWithShape="0">
                <a:blip r:embed="rId8" cstate="print"/>
                <a:stretch>
                  <a:fillRect r="-24309"/>
                </a:stretch>
              </a:blipFill>
            </p:spPr>
            <p:txBody>
              <a:bodyPr/>
              <a:lstStyle/>
              <a:p>
                <a:r>
                  <a:rPr lang="en-US">
                    <a:noFill/>
                  </a:rPr>
                  <a:t> </a:t>
                </a:r>
              </a:p>
            </p:txBody>
          </p:sp>
        </mc:Fallback>
      </mc:AlternateContent>
      <p:sp>
        <p:nvSpPr>
          <p:cNvPr id="14" name="Rectangle 13"/>
          <p:cNvSpPr/>
          <p:nvPr/>
        </p:nvSpPr>
        <p:spPr>
          <a:xfrm>
            <a:off x="4230248" y="6019959"/>
            <a:ext cx="6489290" cy="37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where </a:t>
            </a:r>
            <a:r>
              <a:rPr lang="en-US" b="1" dirty="0">
                <a:solidFill>
                  <a:schemeClr val="tx1"/>
                </a:solidFill>
              </a:rPr>
              <a:t>V=</a:t>
            </a:r>
            <a:r>
              <a:rPr lang="en-US" dirty="0">
                <a:solidFill>
                  <a:schemeClr val="tx1"/>
                </a:solidFill>
              </a:rPr>
              <a:t>(</a:t>
            </a:r>
            <a:r>
              <a:rPr lang="en-US" dirty="0" err="1">
                <a:solidFill>
                  <a:schemeClr val="tx1"/>
                </a:solidFill>
              </a:rPr>
              <a:t>σ</a:t>
            </a:r>
            <a:r>
              <a:rPr lang="en-US" i="1" baseline="-25000" dirty="0" err="1">
                <a:solidFill>
                  <a:schemeClr val="tx1"/>
                </a:solidFill>
              </a:rPr>
              <a:t>i,j</a:t>
            </a:r>
            <a:r>
              <a:rPr lang="en-US" dirty="0">
                <a:solidFill>
                  <a:schemeClr val="tx1"/>
                </a:solidFill>
              </a:rPr>
              <a:t>) is the </a:t>
            </a:r>
            <a:r>
              <a:rPr lang="en-US" i="1" dirty="0">
                <a:solidFill>
                  <a:schemeClr val="tx1"/>
                </a:solidFill>
              </a:rPr>
              <a:t>n</a:t>
            </a:r>
            <a:r>
              <a:rPr lang="en-US" dirty="0">
                <a:solidFill>
                  <a:schemeClr val="tx1"/>
                </a:solidFill>
              </a:rPr>
              <a:t> × </a:t>
            </a:r>
            <a:r>
              <a:rPr lang="en-US" i="1" dirty="0">
                <a:solidFill>
                  <a:schemeClr val="tx1"/>
                </a:solidFill>
              </a:rPr>
              <a:t>n</a:t>
            </a:r>
            <a:r>
              <a:rPr lang="en-US" dirty="0">
                <a:solidFill>
                  <a:schemeClr val="tx1"/>
                </a:solidFill>
              </a:rPr>
              <a:t> matrix of return </a:t>
            </a:r>
            <a:r>
              <a:rPr lang="en-US" dirty="0" err="1">
                <a:solidFill>
                  <a:schemeClr val="tx1"/>
                </a:solidFill>
              </a:rPr>
              <a:t>covariances</a:t>
            </a:r>
            <a:endParaRPr lang="en-US" dirty="0">
              <a:solidFill>
                <a:schemeClr val="tx1"/>
              </a:solidFill>
            </a:endParaRPr>
          </a:p>
        </p:txBody>
      </p:sp>
    </p:spTree>
    <p:extLst>
      <p:ext uri="{BB962C8B-B14F-4D97-AF65-F5344CB8AC3E}">
        <p14:creationId xmlns:p14="http://schemas.microsoft.com/office/powerpoint/2010/main" val="39806461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Optimal Portfolio Selection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The investor’s portfolio problem is to select n portfolio weights </a:t>
                </a:r>
                <a:r>
                  <a:rPr lang="en-US" i="1" dirty="0" err="1"/>
                  <a:t>w</a:t>
                </a:r>
                <a:r>
                  <a:rPr lang="en-US" i="1" baseline="-25000" dirty="0" err="1"/>
                  <a:t>i</a:t>
                </a:r>
                <a:r>
                  <a:rPr lang="en-US" dirty="0"/>
                  <a:t> so as to minimize portfolio risk </a:t>
                </a:r>
                <a14:m>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𝑝</m:t>
                        </m:r>
                      </m:sub>
                      <m:sup>
                        <m:r>
                          <a:rPr lang="en-US" i="1">
                            <a:latin typeface="Cambria Math"/>
                          </a:rPr>
                          <m:t>2</m:t>
                        </m:r>
                      </m:sup>
                    </m:sSubSup>
                  </m:oMath>
                </a14:m>
                <a:r>
                  <a:rPr lang="en-US" dirty="0"/>
                  <a:t> subject to some target return </a:t>
                </a:r>
                <a:r>
                  <a:rPr lang="en-US" i="1" dirty="0" err="1"/>
                  <a:t>r</a:t>
                </a:r>
                <a:r>
                  <a:rPr lang="en-US" i="1" baseline="-25000" dirty="0" err="1"/>
                  <a:t>p</a:t>
                </a:r>
                <a:r>
                  <a:rPr lang="en-US" dirty="0"/>
                  <a:t>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min</m:t>
                              </m:r>
                            </m:e>
                            <m:lim>
                              <m:r>
                                <a:rPr lang="en-US" b="1" i="1">
                                  <a:latin typeface="Cambria Math"/>
                                </a:rPr>
                                <m:t>𝒘</m:t>
                              </m:r>
                            </m:lim>
                          </m:limLow>
                        </m:fName>
                        <m:e>
                          <m:sSubSup>
                            <m:sSubSupPr>
                              <m:ctrlPr>
                                <a:rPr lang="en-US" i="1">
                                  <a:latin typeface="Cambria Math"/>
                                </a:rPr>
                              </m:ctrlPr>
                            </m:sSubSupPr>
                            <m:e>
                              <m:r>
                                <a:rPr lang="en-US" i="1">
                                  <a:latin typeface="Cambria Math"/>
                                </a:rPr>
                                <m:t>𝜎</m:t>
                              </m:r>
                            </m:e>
                            <m:sub>
                              <m:r>
                                <a:rPr lang="en-US" i="1">
                                  <a:latin typeface="Cambria Math"/>
                                </a:rPr>
                                <m:t>𝑝</m:t>
                              </m:r>
                            </m:sub>
                            <m:sup>
                              <m:r>
                                <a:rPr lang="en-US" i="1">
                                  <a:latin typeface="Cambria Math"/>
                                </a:rPr>
                                <m:t>2</m:t>
                              </m:r>
                            </m:sup>
                          </m:sSubSup>
                        </m:e>
                      </m:func>
                      <m:r>
                        <a:rPr lang="en-US" i="1">
                          <a:latin typeface="Cambria Math"/>
                        </a:rPr>
                        <m:t>=</m:t>
                      </m:r>
                      <m:sSup>
                        <m:sSupPr>
                          <m:ctrlPr>
                            <a:rPr lang="en-US" b="1" i="1">
                              <a:latin typeface="Cambria Math"/>
                            </a:rPr>
                          </m:ctrlPr>
                        </m:sSupPr>
                        <m:e>
                          <m:r>
                            <a:rPr lang="en-US" b="1" i="1">
                              <a:latin typeface="Cambria Math"/>
                            </a:rPr>
                            <m:t>𝒘</m:t>
                          </m:r>
                        </m:e>
                        <m:sup>
                          <m:r>
                            <a:rPr lang="en-US" b="1" i="1">
                              <a:latin typeface="Cambria Math"/>
                            </a:rPr>
                            <m:t>𝑻</m:t>
                          </m:r>
                        </m:sup>
                      </m:sSup>
                      <m:r>
                        <a:rPr lang="en-US" b="1" i="1">
                          <a:latin typeface="Cambria Math"/>
                        </a:rPr>
                        <m:t>𝑽𝒘</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b="1" i="1">
                              <a:latin typeface="Cambria Math"/>
                            </a:rPr>
                            <m:t>𝒘</m:t>
                          </m:r>
                        </m:e>
                        <m:sup>
                          <m:r>
                            <a:rPr lang="en-US" i="1">
                              <a:latin typeface="Cambria Math"/>
                            </a:rPr>
                            <m:t>𝑇</m:t>
                          </m:r>
                        </m:sup>
                      </m:sSup>
                      <m:r>
                        <a:rPr lang="en-US" b="1" i="1">
                          <a:latin typeface="Cambria Math"/>
                        </a:rPr>
                        <m:t>𝒓</m:t>
                      </m:r>
                      <m:r>
                        <a:rPr lang="en-US" i="1">
                          <a:latin typeface="Cambria Math"/>
                        </a:rPr>
                        <m:t>= </m:t>
                      </m:r>
                      <m:sSub>
                        <m:sSubPr>
                          <m:ctrlPr>
                            <a:rPr lang="en-US" i="1">
                              <a:latin typeface="Cambria Math"/>
                            </a:rPr>
                          </m:ctrlPr>
                        </m:sSubPr>
                        <m:e>
                          <m:r>
                            <a:rPr lang="en-US" i="1">
                              <a:latin typeface="Cambria Math"/>
                            </a:rPr>
                            <m:t>𝑟</m:t>
                          </m:r>
                        </m:e>
                        <m:sub>
                          <m:r>
                            <a:rPr lang="en-US" i="1">
                              <a:latin typeface="Cambria Math"/>
                            </a:rPr>
                            <m:t>𝑝</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b="1" i="1">
                              <a:latin typeface="Cambria Math"/>
                            </a:rPr>
                            <m:t>𝒘</m:t>
                          </m:r>
                        </m:e>
                        <m:sup>
                          <m:r>
                            <a:rPr lang="en-US" i="1">
                              <a:latin typeface="Cambria Math"/>
                            </a:rPr>
                            <m:t>𝑇</m:t>
                          </m:r>
                        </m:sup>
                      </m:sSup>
                      <m:r>
                        <a:rPr lang="en-US" b="1" i="1">
                          <a:latin typeface="Cambria Math"/>
                        </a:rPr>
                        <m:t>𝜾</m:t>
                      </m:r>
                      <m:r>
                        <a:rPr lang="en-US" i="1">
                          <a:latin typeface="Cambria Math"/>
                        </a:rPr>
                        <m:t>=1</m:t>
                      </m:r>
                    </m:oMath>
                  </m:oMathPara>
                </a14:m>
                <a:endParaRPr lang="en-US" dirty="0"/>
              </a:p>
              <a:p>
                <a:pPr marL="0" indent="0">
                  <a:buNone/>
                </a:pPr>
                <a:endParaRPr lang="en-US" dirty="0"/>
              </a:p>
              <a:p>
                <a:pPr marL="0" indent="0">
                  <a:buNone/>
                </a:pPr>
                <a:r>
                  <a:rPr lang="en-US" dirty="0" smtClean="0"/>
                  <a:t>								where </a:t>
                </a:r>
                <a14:m>
                  <m:oMath xmlns:m="http://schemas.openxmlformats.org/officeDocument/2006/math">
                    <m:r>
                      <a:rPr lang="en-US" b="1" i="1">
                        <a:latin typeface="Cambria Math"/>
                      </a:rPr>
                      <m:t>𝜾</m:t>
                    </m:r>
                    <m:r>
                      <a:rPr lang="en-US" b="1" i="1">
                        <a:latin typeface="Cambria Math"/>
                      </a:rPr>
                      <m:t> </m:t>
                    </m:r>
                  </m:oMath>
                </a14:m>
                <a:r>
                  <a:rPr lang="en-US" dirty="0"/>
                  <a:t>=(1,1,…,1)</a:t>
                </a:r>
                <a:r>
                  <a:rPr lang="en-US" baseline="30000" dirty="0"/>
                  <a:t>T</a:t>
                </a:r>
                <a:r>
                  <a:rPr lang="en-US" dirty="0"/>
                  <a:t>.</a:t>
                </a:r>
              </a:p>
              <a:p>
                <a:pPr marL="0" indent="0">
                  <a:buNone/>
                </a:pPr>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129"/>
                </a:stretch>
              </a:blipFill>
            </p:spPr>
            <p:txBody>
              <a:bodyPr/>
              <a:lstStyle/>
              <a:p>
                <a:r>
                  <a:rPr lang="en-US">
                    <a:noFill/>
                  </a:rPr>
                  <a:t> </a:t>
                </a:r>
              </a:p>
            </p:txBody>
          </p:sp>
        </mc:Fallback>
      </mc:AlternateContent>
    </p:spTree>
    <p:extLst>
      <p:ext uri="{BB962C8B-B14F-4D97-AF65-F5344CB8AC3E}">
        <p14:creationId xmlns:p14="http://schemas.microsoft.com/office/powerpoint/2010/main" val="42262658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Optimal Portfolio </a:t>
            </a:r>
            <a:r>
              <a:rPr lang="en-US" b="1" dirty="0" smtClean="0"/>
              <a:t>Selection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584432" cy="4736101"/>
              </a:xfrm>
            </p:spPr>
            <p:txBody>
              <a:bodyPr>
                <a:normAutofit fontScale="47500" lnSpcReduction="20000"/>
              </a:bodyPr>
              <a:lstStyle/>
              <a:p>
                <a:pPr marL="0" indent="0">
                  <a:buNone/>
                </a:pPr>
                <a:r>
                  <a:rPr lang="en-US" sz="4000" dirty="0" smtClean="0"/>
                  <a:t>The investor’s portfolio problem is </a:t>
                </a:r>
                <a:r>
                  <a:rPr lang="en-US" sz="4000" dirty="0"/>
                  <a:t>solved with the following </a:t>
                </a:r>
                <a:r>
                  <a:rPr lang="en-US" sz="4000" dirty="0" err="1"/>
                  <a:t>Lagrangian</a:t>
                </a:r>
                <a:r>
                  <a:rPr lang="en-US" sz="4000" dirty="0"/>
                  <a:t>:</a:t>
                </a:r>
              </a:p>
              <a:p>
                <a:pPr marL="0" indent="0">
                  <a:buNone/>
                </a:pPr>
                <a:r>
                  <a:rPr lang="en-US" sz="4000" dirty="0"/>
                  <a:t> </a:t>
                </a:r>
              </a:p>
              <a:p>
                <a:pPr marL="0" indent="0">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𝐿</m:t>
                      </m:r>
                      <m:r>
                        <a:rPr lang="en-US" sz="4000" i="1">
                          <a:latin typeface="Cambria Math" panose="02040503050406030204" pitchFamily="18" charset="0"/>
                        </a:rPr>
                        <m:t>=</m:t>
                      </m:r>
                      <m:sSup>
                        <m:sSupPr>
                          <m:ctrlPr>
                            <a:rPr lang="en-US" sz="4000" b="1" i="1">
                              <a:latin typeface="Cambria Math"/>
                            </a:rPr>
                          </m:ctrlPr>
                        </m:sSupPr>
                        <m:e>
                          <m:r>
                            <a:rPr lang="en-US" sz="4000" b="1" i="1">
                              <a:latin typeface="Cambria Math" panose="02040503050406030204" pitchFamily="18" charset="0"/>
                            </a:rPr>
                            <m:t>𝒘</m:t>
                          </m:r>
                        </m:e>
                        <m:sup>
                          <m:r>
                            <a:rPr lang="en-US" sz="4000" b="1" i="1">
                              <a:latin typeface="Cambria Math" panose="02040503050406030204" pitchFamily="18" charset="0"/>
                            </a:rPr>
                            <m:t>𝑻</m:t>
                          </m:r>
                        </m:sup>
                      </m:sSup>
                      <m:r>
                        <a:rPr lang="en-US" sz="4000" b="1" i="1">
                          <a:latin typeface="Cambria Math" panose="02040503050406030204" pitchFamily="18" charset="0"/>
                        </a:rPr>
                        <m:t>𝑽𝒘</m:t>
                      </m:r>
                      <m:r>
                        <a:rPr lang="en-US" sz="4000" b="1" i="1">
                          <a:latin typeface="Cambria Math" panose="02040503050406030204" pitchFamily="18" charset="0"/>
                        </a:rPr>
                        <m:t>−</m:t>
                      </m:r>
                      <m:sSub>
                        <m:sSubPr>
                          <m:ctrlPr>
                            <a:rPr lang="en-US" sz="4000" i="1">
                              <a:latin typeface="Cambria Math"/>
                            </a:rPr>
                          </m:ctrlPr>
                        </m:sSubPr>
                        <m:e>
                          <m:r>
                            <a:rPr lang="en-US" sz="4000" i="1">
                              <a:latin typeface="Cambria Math" panose="02040503050406030204" pitchFamily="18" charset="0"/>
                            </a:rPr>
                            <m:t>𝜆</m:t>
                          </m:r>
                        </m:e>
                        <m:sub>
                          <m:r>
                            <a:rPr lang="en-US" sz="4000" i="1">
                              <a:latin typeface="Cambria Math" panose="02040503050406030204" pitchFamily="18" charset="0"/>
                            </a:rPr>
                            <m:t>1</m:t>
                          </m:r>
                        </m:sub>
                      </m:sSub>
                      <m:d>
                        <m:dPr>
                          <m:ctrlPr>
                            <a:rPr lang="en-US" sz="4000" b="1" i="1">
                              <a:latin typeface="Cambria Math"/>
                            </a:rPr>
                          </m:ctrlPr>
                        </m:dPr>
                        <m:e>
                          <m:sSup>
                            <m:sSupPr>
                              <m:ctrlPr>
                                <a:rPr lang="en-US" sz="4000" i="1">
                                  <a:latin typeface="Cambria Math"/>
                                </a:rPr>
                              </m:ctrlPr>
                            </m:sSupPr>
                            <m:e>
                              <m:r>
                                <a:rPr lang="en-US" sz="4000" b="1" i="1">
                                  <a:latin typeface="Cambria Math" panose="02040503050406030204" pitchFamily="18" charset="0"/>
                                </a:rPr>
                                <m:t>𝒘</m:t>
                              </m:r>
                            </m:e>
                            <m:sup>
                              <m:r>
                                <a:rPr lang="en-US" sz="4000" i="1">
                                  <a:latin typeface="Cambria Math" panose="02040503050406030204" pitchFamily="18" charset="0"/>
                                </a:rPr>
                                <m:t>𝑇</m:t>
                              </m:r>
                            </m:sup>
                          </m:sSup>
                          <m:r>
                            <a:rPr lang="en-US" sz="4000" b="1" i="1">
                              <a:latin typeface="Cambria Math" panose="02040503050406030204" pitchFamily="18" charset="0"/>
                            </a:rPr>
                            <m:t>𝒓</m:t>
                          </m:r>
                          <m:r>
                            <a:rPr lang="en-US" sz="4000" i="1">
                              <a:latin typeface="Cambria Math" panose="02040503050406030204" pitchFamily="18" charset="0"/>
                            </a:rPr>
                            <m:t>−</m:t>
                          </m:r>
                          <m:sSub>
                            <m:sSubPr>
                              <m:ctrlPr>
                                <a:rPr lang="en-US" sz="4000" i="1">
                                  <a:latin typeface="Cambria Math"/>
                                </a:rPr>
                              </m:ctrlPr>
                            </m:sSubPr>
                            <m:e>
                              <m:r>
                                <a:rPr lang="en-US" sz="4000" i="1">
                                  <a:latin typeface="Cambria Math" panose="02040503050406030204" pitchFamily="18" charset="0"/>
                                </a:rPr>
                                <m:t>𝑟</m:t>
                              </m:r>
                            </m:e>
                            <m:sub>
                              <m:r>
                                <a:rPr lang="en-US" sz="4000" i="1">
                                  <a:latin typeface="Cambria Math" panose="02040503050406030204" pitchFamily="18" charset="0"/>
                                </a:rPr>
                                <m:t>𝑝</m:t>
                              </m:r>
                            </m:sub>
                          </m:sSub>
                        </m:e>
                      </m:d>
                      <m:r>
                        <a:rPr lang="en-US" sz="4000" i="1">
                          <a:latin typeface="Cambria Math" panose="02040503050406030204" pitchFamily="18" charset="0"/>
                        </a:rPr>
                        <m:t>−</m:t>
                      </m:r>
                      <m:sSub>
                        <m:sSubPr>
                          <m:ctrlPr>
                            <a:rPr lang="en-US" sz="4000" i="1">
                              <a:latin typeface="Cambria Math"/>
                            </a:rPr>
                          </m:ctrlPr>
                        </m:sSubPr>
                        <m:e>
                          <m:r>
                            <a:rPr lang="en-US" sz="4000" i="1">
                              <a:latin typeface="Cambria Math" panose="02040503050406030204" pitchFamily="18" charset="0"/>
                            </a:rPr>
                            <m:t>𝜆</m:t>
                          </m:r>
                        </m:e>
                        <m:sub>
                          <m:r>
                            <a:rPr lang="en-US" sz="4000" i="1">
                              <a:latin typeface="Cambria Math" panose="02040503050406030204" pitchFamily="18" charset="0"/>
                            </a:rPr>
                            <m:t>2</m:t>
                          </m:r>
                        </m:sub>
                      </m:sSub>
                      <m:r>
                        <a:rPr lang="en-US" sz="4000" b="1" i="1">
                          <a:latin typeface="Cambria Math" panose="02040503050406030204" pitchFamily="18" charset="0"/>
                        </a:rPr>
                        <m:t>(</m:t>
                      </m:r>
                      <m:sSup>
                        <m:sSupPr>
                          <m:ctrlPr>
                            <a:rPr lang="en-US" sz="4000" i="1">
                              <a:latin typeface="Cambria Math"/>
                            </a:rPr>
                          </m:ctrlPr>
                        </m:sSupPr>
                        <m:e>
                          <m:r>
                            <a:rPr lang="en-US" sz="4000" b="1" i="1">
                              <a:latin typeface="Cambria Math" panose="02040503050406030204" pitchFamily="18" charset="0"/>
                            </a:rPr>
                            <m:t>𝒘</m:t>
                          </m:r>
                        </m:e>
                        <m:sup>
                          <m:r>
                            <a:rPr lang="en-US" sz="4000" i="1">
                              <a:latin typeface="Cambria Math" panose="02040503050406030204" pitchFamily="18" charset="0"/>
                            </a:rPr>
                            <m:t>𝑇</m:t>
                          </m:r>
                        </m:sup>
                      </m:sSup>
                      <m:r>
                        <a:rPr lang="en-US" sz="4000" b="1" i="1">
                          <a:latin typeface="Cambria Math" panose="02040503050406030204" pitchFamily="18" charset="0"/>
                        </a:rPr>
                        <m:t>𝜾</m:t>
                      </m:r>
                      <m:r>
                        <a:rPr lang="en-US" sz="4000" i="1">
                          <a:latin typeface="Cambria Math" panose="02040503050406030204" pitchFamily="18" charset="0"/>
                        </a:rPr>
                        <m:t>−1</m:t>
                      </m:r>
                      <m:r>
                        <a:rPr lang="en-US" sz="4000" b="1" i="1">
                          <a:latin typeface="Cambria Math" panose="02040503050406030204" pitchFamily="18" charset="0"/>
                        </a:rPr>
                        <m:t>)</m:t>
                      </m:r>
                    </m:oMath>
                  </m:oMathPara>
                </a14:m>
                <a:endParaRPr lang="en-US" sz="4000" dirty="0"/>
              </a:p>
              <a:p>
                <a:pPr marL="0" indent="0">
                  <a:buNone/>
                </a:pPr>
                <a:r>
                  <a:rPr lang="en-US" sz="4000" dirty="0"/>
                  <a:t> </a:t>
                </a:r>
              </a:p>
              <a:p>
                <a:pPr marL="0" indent="0">
                  <a:buNone/>
                </a:pPr>
                <a:r>
                  <a:rPr lang="en-US" sz="4000" dirty="0"/>
                  <a:t>with </a:t>
                </a:r>
                <a:r>
                  <a:rPr lang="en-US" sz="4000" i="1" dirty="0"/>
                  <a:t>n</a:t>
                </a:r>
                <a:r>
                  <a:rPr lang="en-US" sz="4000" dirty="0"/>
                  <a:t>+2 first-order conditions as follows:</a:t>
                </a:r>
              </a:p>
              <a:p>
                <a:pPr marL="0" indent="0">
                  <a:buNone/>
                </a:pPr>
                <a:r>
                  <a:rPr lang="en-US" sz="4000" dirty="0"/>
                  <a:t> </a:t>
                </a:r>
              </a:p>
              <a:p>
                <a:pPr marL="0" indent="0">
                  <a:buNone/>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m:t>
                      </m:r>
                      <m:r>
                        <m:rPr>
                          <m:sty m:val="p"/>
                        </m:rPr>
                        <a:rPr lang="en-US" sz="4000">
                          <a:latin typeface="Cambria Math" panose="02040503050406030204" pitchFamily="18" charset="0"/>
                        </a:rPr>
                        <m:t>L</m:t>
                      </m:r>
                      <m:r>
                        <a:rPr lang="en-US" sz="4000">
                          <a:latin typeface="Cambria Math" panose="02040503050406030204" pitchFamily="18" charset="0"/>
                        </a:rPr>
                        <m:t>(</m:t>
                      </m:r>
                      <m:r>
                        <a:rPr lang="en-US" sz="4000" b="1" i="1">
                          <a:latin typeface="Cambria Math" panose="02040503050406030204" pitchFamily="18" charset="0"/>
                        </a:rPr>
                        <m:t>𝐰</m:t>
                      </m:r>
                      <m:r>
                        <a:rPr lang="en-US" sz="4000">
                          <a:latin typeface="Cambria Math" panose="02040503050406030204" pitchFamily="18" charset="0"/>
                        </a:rPr>
                        <m:t>)=</m:t>
                      </m:r>
                      <m:r>
                        <a:rPr lang="en-US" sz="4000" b="1" i="1">
                          <a:latin typeface="Cambria Math" panose="02040503050406030204" pitchFamily="18" charset="0"/>
                        </a:rPr>
                        <m:t>𝟎</m:t>
                      </m:r>
                    </m:oMath>
                  </m:oMathPara>
                </a14:m>
                <a:endParaRPr lang="en-US" sz="4000" dirty="0" smtClean="0"/>
              </a:p>
              <a:p>
                <a:pPr marL="0" indent="0">
                  <a:buNone/>
                </a:pPr>
                <a:r>
                  <a:rPr lang="en-US" sz="4000" dirty="0" smtClean="0"/>
                  <a:t> </a:t>
                </a:r>
                <a:endParaRPr lang="en-US" sz="4000" dirty="0"/>
              </a:p>
              <a:p>
                <a:pPr marL="0" indent="0">
                  <a:buNone/>
                </a:pPr>
                <a14:m>
                  <m:oMathPara xmlns:m="http://schemas.openxmlformats.org/officeDocument/2006/math">
                    <m:oMathParaPr>
                      <m:jc m:val="centerGroup"/>
                    </m:oMathParaPr>
                    <m:oMath xmlns:m="http://schemas.openxmlformats.org/officeDocument/2006/math">
                      <m:f>
                        <m:fPr>
                          <m:ctrlPr>
                            <a:rPr lang="en-US" sz="4000" i="1" smtClean="0">
                              <a:latin typeface="Cambria Math"/>
                            </a:rPr>
                          </m:ctrlPr>
                        </m:fPr>
                        <m:num>
                          <m:r>
                            <a:rPr lang="en-US" sz="4000">
                              <a:latin typeface="Cambria Math" panose="02040503050406030204" pitchFamily="18" charset="0"/>
                            </a:rPr>
                            <m:t>𝜕</m:t>
                          </m:r>
                          <m:r>
                            <m:rPr>
                              <m:sty m:val="p"/>
                            </m:rPr>
                            <a:rPr lang="en-US" sz="4000">
                              <a:latin typeface="Cambria Math" panose="02040503050406030204" pitchFamily="18" charset="0"/>
                            </a:rPr>
                            <m:t>L</m:t>
                          </m:r>
                        </m:num>
                        <m:den>
                          <m:r>
                            <a:rPr lang="en-US" sz="4000">
                              <a:latin typeface="Cambria Math" panose="02040503050406030204" pitchFamily="18" charset="0"/>
                            </a:rPr>
                            <m:t>𝜕</m:t>
                          </m:r>
                          <m:sSub>
                            <m:sSubPr>
                              <m:ctrlPr>
                                <a:rPr lang="en-US" sz="4000" i="1">
                                  <a:latin typeface="Cambria Math"/>
                                </a:rPr>
                              </m:ctrlPr>
                            </m:sSubPr>
                            <m:e>
                              <m:r>
                                <m:rPr>
                                  <m:sty m:val="p"/>
                                </m:rPr>
                                <a:rPr lang="en-US" sz="4000">
                                  <a:latin typeface="Cambria Math" panose="02040503050406030204" pitchFamily="18" charset="0"/>
                                </a:rPr>
                                <m:t>λ</m:t>
                              </m:r>
                            </m:e>
                            <m:sub>
                              <m:r>
                                <a:rPr lang="en-US" sz="4000">
                                  <a:latin typeface="Cambria Math" panose="02040503050406030204" pitchFamily="18" charset="0"/>
                                </a:rPr>
                                <m:t>1</m:t>
                              </m:r>
                            </m:sub>
                          </m:sSub>
                        </m:den>
                      </m:f>
                      <m:r>
                        <a:rPr lang="en-US" sz="4000">
                          <a:latin typeface="Cambria Math" panose="02040503050406030204" pitchFamily="18" charset="0"/>
                        </a:rPr>
                        <m:t>=</m:t>
                      </m:r>
                      <m:r>
                        <a:rPr lang="en-US" sz="4000" b="1" i="1" smtClean="0">
                          <a:latin typeface="Cambria Math" panose="02040503050406030204" pitchFamily="18" charset="0"/>
                        </a:rPr>
                        <m:t>−</m:t>
                      </m:r>
                      <m:sSup>
                        <m:sSupPr>
                          <m:ctrlPr>
                            <a:rPr lang="en-US" sz="4000" b="1" i="1" smtClean="0">
                              <a:latin typeface="Cambria Math"/>
                            </a:rPr>
                          </m:ctrlPr>
                        </m:sSupPr>
                        <m:e>
                          <m:r>
                            <a:rPr lang="en-US" sz="4000" b="1" i="1" smtClean="0">
                              <a:latin typeface="Cambria Math" panose="02040503050406030204" pitchFamily="18" charset="0"/>
                            </a:rPr>
                            <m:t>𝒘</m:t>
                          </m:r>
                        </m:e>
                        <m:sup>
                          <m:r>
                            <a:rPr lang="en-US" sz="4000" b="1" i="1" smtClean="0">
                              <a:latin typeface="Cambria Math" panose="02040503050406030204" pitchFamily="18" charset="0"/>
                            </a:rPr>
                            <m:t>𝑻</m:t>
                          </m:r>
                        </m:sup>
                      </m:sSup>
                      <m:r>
                        <a:rPr lang="en-US" sz="4000" b="1" i="1" smtClean="0">
                          <a:latin typeface="Cambria Math" panose="02040503050406030204" pitchFamily="18" charset="0"/>
                        </a:rPr>
                        <m:t>𝒓</m:t>
                      </m:r>
                      <m:r>
                        <a:rPr lang="en-US" sz="4000" b="0" i="0" smtClean="0">
                          <a:latin typeface="Cambria Math" panose="02040503050406030204" pitchFamily="18" charset="0"/>
                        </a:rPr>
                        <m:t>+</m:t>
                      </m:r>
                      <m:sSub>
                        <m:sSubPr>
                          <m:ctrlPr>
                            <a:rPr lang="en-US" sz="4000" b="1" i="1" smtClean="0">
                              <a:latin typeface="Cambria Math"/>
                            </a:rPr>
                          </m:ctrlPr>
                        </m:sSubPr>
                        <m:e>
                          <m:r>
                            <a:rPr lang="en-US" sz="4000" b="1" i="1" smtClean="0">
                              <a:latin typeface="Cambria Math" panose="02040503050406030204" pitchFamily="18" charset="0"/>
                            </a:rPr>
                            <m:t>𝒓</m:t>
                          </m:r>
                        </m:e>
                        <m:sub>
                          <m:r>
                            <a:rPr lang="en-US" sz="4000" b="1" i="1" smtClean="0">
                              <a:latin typeface="Cambria Math" panose="02040503050406030204" pitchFamily="18" charset="0"/>
                            </a:rPr>
                            <m:t>𝒑</m:t>
                          </m:r>
                        </m:sub>
                      </m:sSub>
                      <m:r>
                        <a:rPr lang="en-US" sz="4000">
                          <a:latin typeface="Cambria Math" panose="02040503050406030204" pitchFamily="18" charset="0"/>
                        </a:rPr>
                        <m:t>=0</m:t>
                      </m:r>
                    </m:oMath>
                  </m:oMathPara>
                </a14:m>
                <a:endParaRPr lang="en-US" sz="4000" dirty="0"/>
              </a:p>
              <a:p>
                <a:pPr marL="0" indent="0">
                  <a:buNone/>
                </a:pPr>
                <a:r>
                  <a:rPr lang="en-US" sz="4000" dirty="0"/>
                  <a:t> </a:t>
                </a:r>
              </a:p>
              <a:p>
                <a:pPr marL="0" indent="0">
                  <a:buNone/>
                </a:pPr>
                <a14:m>
                  <m:oMathPara xmlns:m="http://schemas.openxmlformats.org/officeDocument/2006/math">
                    <m:oMathParaPr>
                      <m:jc m:val="centerGroup"/>
                    </m:oMathParaPr>
                    <m:oMath xmlns:m="http://schemas.openxmlformats.org/officeDocument/2006/math">
                      <m:f>
                        <m:fPr>
                          <m:ctrlPr>
                            <a:rPr lang="en-US" sz="4000" i="1">
                              <a:latin typeface="Cambria Math"/>
                            </a:rPr>
                          </m:ctrlPr>
                        </m:fPr>
                        <m:num>
                          <m:r>
                            <a:rPr lang="en-US" sz="4000">
                              <a:latin typeface="Cambria Math" panose="02040503050406030204" pitchFamily="18" charset="0"/>
                            </a:rPr>
                            <m:t>𝜕</m:t>
                          </m:r>
                          <m:r>
                            <m:rPr>
                              <m:sty m:val="p"/>
                            </m:rPr>
                            <a:rPr lang="en-US" sz="4000">
                              <a:latin typeface="Cambria Math" panose="02040503050406030204" pitchFamily="18" charset="0"/>
                            </a:rPr>
                            <m:t>L</m:t>
                          </m:r>
                        </m:num>
                        <m:den>
                          <m:r>
                            <a:rPr lang="en-US" sz="4000">
                              <a:latin typeface="Cambria Math" panose="02040503050406030204" pitchFamily="18" charset="0"/>
                            </a:rPr>
                            <m:t>𝜕</m:t>
                          </m:r>
                          <m:sSub>
                            <m:sSubPr>
                              <m:ctrlPr>
                                <a:rPr lang="en-US" sz="4000" i="1">
                                  <a:latin typeface="Cambria Math"/>
                                </a:rPr>
                              </m:ctrlPr>
                            </m:sSubPr>
                            <m:e>
                              <m:r>
                                <m:rPr>
                                  <m:sty m:val="p"/>
                                </m:rPr>
                                <a:rPr lang="en-US" sz="4000">
                                  <a:latin typeface="Cambria Math" panose="02040503050406030204" pitchFamily="18" charset="0"/>
                                </a:rPr>
                                <m:t>λ</m:t>
                              </m:r>
                            </m:e>
                            <m:sub>
                              <m:r>
                                <a:rPr lang="en-US" sz="4000">
                                  <a:latin typeface="Cambria Math" panose="02040503050406030204" pitchFamily="18" charset="0"/>
                                </a:rPr>
                                <m:t>2</m:t>
                              </m:r>
                            </m:sub>
                          </m:sSub>
                        </m:den>
                      </m:f>
                      <m:r>
                        <a:rPr lang="en-US" sz="4000">
                          <a:latin typeface="Cambria Math" panose="02040503050406030204" pitchFamily="18" charset="0"/>
                        </a:rPr>
                        <m:t>=</m:t>
                      </m:r>
                      <m:r>
                        <a:rPr lang="en-US" sz="4000" b="1" i="1">
                          <a:latin typeface="Cambria Math" panose="02040503050406030204" pitchFamily="18" charset="0"/>
                        </a:rPr>
                        <m:t>−</m:t>
                      </m:r>
                      <m:sSup>
                        <m:sSupPr>
                          <m:ctrlPr>
                            <a:rPr lang="en-US" sz="4000" b="1" i="1">
                              <a:latin typeface="Cambria Math"/>
                            </a:rPr>
                          </m:ctrlPr>
                        </m:sSupPr>
                        <m:e>
                          <m:r>
                            <a:rPr lang="en-US" sz="4000" b="1" i="1">
                              <a:latin typeface="Cambria Math" panose="02040503050406030204" pitchFamily="18" charset="0"/>
                            </a:rPr>
                            <m:t>𝒘</m:t>
                          </m:r>
                        </m:e>
                        <m:sup>
                          <m:r>
                            <a:rPr lang="en-US" sz="4000" b="1" i="1">
                              <a:latin typeface="Cambria Math" panose="02040503050406030204" pitchFamily="18" charset="0"/>
                            </a:rPr>
                            <m:t>𝑻</m:t>
                          </m:r>
                        </m:sup>
                      </m:sSup>
                      <m:r>
                        <a:rPr lang="en-US" sz="4000" b="1" i="1" smtClean="0">
                          <a:latin typeface="Cambria Math" panose="02040503050406030204" pitchFamily="18" charset="0"/>
                        </a:rPr>
                        <m:t>𝒍</m:t>
                      </m:r>
                      <m:r>
                        <a:rPr lang="en-US" sz="4000">
                          <a:latin typeface="Cambria Math" panose="02040503050406030204" pitchFamily="18" charset="0"/>
                        </a:rPr>
                        <m:t>+</m:t>
                      </m:r>
                      <m:r>
                        <a:rPr lang="en-US" sz="4000" b="1" i="1" smtClean="0">
                          <a:latin typeface="Cambria Math" panose="02040503050406030204" pitchFamily="18" charset="0"/>
                        </a:rPr>
                        <m:t>𝟏</m:t>
                      </m:r>
                      <m:r>
                        <a:rPr lang="en-US" sz="4000" b="1" i="1" smtClean="0">
                          <a:latin typeface="Cambria Math" panose="02040503050406030204" pitchFamily="18" charset="0"/>
                        </a:rPr>
                        <m:t>=</m:t>
                      </m:r>
                      <m:r>
                        <a:rPr lang="en-US" sz="4000" b="1" i="1" smtClean="0">
                          <a:latin typeface="Cambria Math" panose="02040503050406030204" pitchFamily="18" charset="0"/>
                        </a:rPr>
                        <m:t>𝟎</m:t>
                      </m:r>
                    </m:oMath>
                  </m:oMathPara>
                </a14:m>
                <a:endParaRPr lang="en-US" sz="4000" dirty="0"/>
              </a:p>
              <a:p>
                <a:pPr marL="0" indent="0">
                  <a:buNone/>
                </a:pPr>
                <a:r>
                  <a:rPr lang="en-US" sz="4000" dirty="0" smtClean="0"/>
                  <a:t> </a:t>
                </a:r>
              </a:p>
              <a:p>
                <a:pPr marL="0" indent="0">
                  <a:buNone/>
                </a:pPr>
                <a:endParaRPr lang="en-US" sz="400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584432" cy="4736101"/>
              </a:xfrm>
              <a:blipFill rotWithShape="0">
                <a:blip r:embed="rId2" cstate="print"/>
                <a:stretch>
                  <a:fillRect l="-474" t="-18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97104" y="5712542"/>
                <a:ext cx="11789664" cy="55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gradient </a:t>
                </a:r>
                <a14:m>
                  <m:oMath xmlns:m="http://schemas.openxmlformats.org/officeDocument/2006/math">
                    <m:r>
                      <a:rPr lang="en-US" b="1" i="1">
                        <a:solidFill>
                          <a:schemeClr val="tx1"/>
                        </a:solidFill>
                        <a:latin typeface="Cambria Math"/>
                      </a:rPr>
                      <m:t>𝛁</m:t>
                    </m:r>
                    <m:r>
                      <m:rPr>
                        <m:sty m:val="p"/>
                      </m:rPr>
                      <a:rPr lang="en-US">
                        <a:solidFill>
                          <a:schemeClr val="tx1"/>
                        </a:solidFill>
                        <a:latin typeface="Cambria Math"/>
                      </a:rPr>
                      <m:t>L</m:t>
                    </m:r>
                    <m:r>
                      <a:rPr lang="en-US">
                        <a:solidFill>
                          <a:schemeClr val="tx1"/>
                        </a:solidFill>
                        <a:latin typeface="Cambria Math"/>
                      </a:rPr>
                      <m:t>(</m:t>
                    </m:r>
                    <m:r>
                      <a:rPr lang="en-US" b="1" i="1">
                        <a:solidFill>
                          <a:schemeClr val="tx1"/>
                        </a:solidFill>
                        <a:latin typeface="Cambria Math"/>
                      </a:rPr>
                      <m:t>𝐰</m:t>
                    </m:r>
                    <m:r>
                      <a:rPr lang="en-US">
                        <a:solidFill>
                          <a:schemeClr val="tx1"/>
                        </a:solidFill>
                        <a:latin typeface="Cambria Math"/>
                      </a:rPr>
                      <m:t>)</m:t>
                    </m:r>
                  </m:oMath>
                </a14:m>
                <a:r>
                  <a:rPr lang="en-US" dirty="0">
                    <a:solidFill>
                      <a:schemeClr val="tx1"/>
                    </a:solidFill>
                  </a:rPr>
                  <a:t> is an </a:t>
                </a:r>
                <a:r>
                  <a:rPr lang="en-US" i="1" dirty="0">
                    <a:solidFill>
                      <a:schemeClr val="tx1"/>
                    </a:solidFill>
                  </a:rPr>
                  <a:t>n×1 </a:t>
                </a:r>
                <a:r>
                  <a:rPr lang="en-US" dirty="0">
                    <a:solidFill>
                      <a:schemeClr val="tx1"/>
                    </a:solidFill>
                  </a:rPr>
                  <a:t>vector and its </a:t>
                </a:r>
                <a:r>
                  <a:rPr lang="en-US" i="1" dirty="0" err="1">
                    <a:solidFill>
                      <a:schemeClr val="tx1"/>
                    </a:solidFill>
                  </a:rPr>
                  <a:t>i</a:t>
                </a:r>
                <a:r>
                  <a:rPr lang="en-US" baseline="30000" dirty="0" err="1">
                    <a:solidFill>
                      <a:schemeClr val="tx1"/>
                    </a:solidFill>
                  </a:rPr>
                  <a:t>th</a:t>
                </a:r>
                <a:r>
                  <a:rPr lang="en-US" dirty="0">
                    <a:solidFill>
                      <a:schemeClr val="tx1"/>
                    </a:solidFill>
                  </a:rPr>
                  <a:t> component will be  2</a:t>
                </a:r>
                <a:r>
                  <a:rPr lang="en-US" dirty="0">
                    <a:solidFill>
                      <a:schemeClr val="tx1"/>
                    </a:solidFill>
                    <a:sym typeface="Symbol" panose="05050102010706020507" pitchFamily="18" charset="2"/>
                  </a:rPr>
                  <a:t></a:t>
                </a:r>
                <a:r>
                  <a:rPr lang="en-US" i="1" baseline="-25000" dirty="0">
                    <a:solidFill>
                      <a:schemeClr val="tx1"/>
                    </a:solidFill>
                  </a:rPr>
                  <a:t>i</a:t>
                </a:r>
                <a:r>
                  <a:rPr lang="en-US" baseline="-25000" dirty="0">
                    <a:solidFill>
                      <a:schemeClr val="tx1"/>
                    </a:solidFill>
                  </a:rPr>
                  <a:t>,1</a:t>
                </a:r>
                <a:r>
                  <a:rPr lang="en-US" dirty="0">
                    <a:solidFill>
                      <a:schemeClr val="tx1"/>
                    </a:solidFill>
                  </a:rPr>
                  <a:t>w</a:t>
                </a:r>
                <a:r>
                  <a:rPr lang="en-US" baseline="-25000" dirty="0">
                    <a:solidFill>
                      <a:schemeClr val="tx1"/>
                    </a:solidFill>
                  </a:rPr>
                  <a:t>1</a:t>
                </a:r>
                <a:r>
                  <a:rPr lang="en-US" dirty="0">
                    <a:solidFill>
                      <a:schemeClr val="tx1"/>
                    </a:solidFill>
                  </a:rPr>
                  <a:t>+2σ</a:t>
                </a:r>
                <a:r>
                  <a:rPr lang="en-US" i="1" baseline="-25000" dirty="0">
                    <a:solidFill>
                      <a:schemeClr val="tx1"/>
                    </a:solidFill>
                  </a:rPr>
                  <a:t>i</a:t>
                </a:r>
                <a:r>
                  <a:rPr lang="en-US" baseline="-25000" dirty="0">
                    <a:solidFill>
                      <a:schemeClr val="tx1"/>
                    </a:solidFill>
                  </a:rPr>
                  <a:t>,2</a:t>
                </a:r>
                <a:r>
                  <a:rPr lang="en-US" dirty="0">
                    <a:solidFill>
                      <a:schemeClr val="tx1"/>
                    </a:solidFill>
                  </a:rPr>
                  <a:t>w</a:t>
                </a:r>
                <a:r>
                  <a:rPr lang="en-US" baseline="-25000" dirty="0">
                    <a:solidFill>
                      <a:schemeClr val="tx1"/>
                    </a:solidFill>
                  </a:rPr>
                  <a:t>2</a:t>
                </a:r>
                <a:r>
                  <a:rPr lang="en-US" dirty="0">
                    <a:solidFill>
                      <a:schemeClr val="tx1"/>
                    </a:solidFill>
                  </a:rPr>
                  <a:t>+…+2σ</a:t>
                </a:r>
                <a:r>
                  <a:rPr lang="en-US" i="1" baseline="-25000" dirty="0">
                    <a:solidFill>
                      <a:schemeClr val="tx1"/>
                    </a:solidFill>
                  </a:rPr>
                  <a:t>i</a:t>
                </a:r>
                <a:r>
                  <a:rPr lang="en-US" baseline="-25000" dirty="0">
                    <a:solidFill>
                      <a:schemeClr val="tx1"/>
                    </a:solidFill>
                  </a:rPr>
                  <a:t>,</a:t>
                </a:r>
                <a:r>
                  <a:rPr lang="en-US" i="1" baseline="-25000" dirty="0">
                    <a:solidFill>
                      <a:schemeClr val="tx1"/>
                    </a:solidFill>
                  </a:rPr>
                  <a:t>n</a:t>
                </a:r>
                <a:r>
                  <a:rPr lang="en-US" dirty="0">
                    <a:solidFill>
                      <a:schemeClr val="tx1"/>
                    </a:solidFill>
                  </a:rPr>
                  <a:t>w</a:t>
                </a:r>
                <a:r>
                  <a:rPr lang="en-US" i="1" baseline="-25000" dirty="0">
                    <a:solidFill>
                      <a:schemeClr val="tx1"/>
                    </a:solidFill>
                  </a:rPr>
                  <a:t>n</a:t>
                </a:r>
                <a:r>
                  <a:rPr lang="en-US" dirty="0">
                    <a:solidFill>
                      <a:schemeClr val="tx1"/>
                    </a:solidFill>
                  </a:rPr>
                  <a:t>-</a:t>
                </a:r>
                <a:r>
                  <a:rPr lang="en-US" i="1" dirty="0">
                    <a:solidFill>
                      <a:schemeClr val="tx1"/>
                    </a:solidFill>
                  </a:rPr>
                  <a:t>λ</a:t>
                </a:r>
                <a:r>
                  <a:rPr lang="en-US" i="1" baseline="-25000" dirty="0">
                    <a:solidFill>
                      <a:schemeClr val="tx1"/>
                    </a:solidFill>
                  </a:rPr>
                  <a:t>1</a:t>
                </a:r>
                <a:r>
                  <a:rPr lang="en-US" i="1" dirty="0">
                    <a:solidFill>
                      <a:schemeClr val="tx1"/>
                    </a:solidFill>
                  </a:rPr>
                  <a:t>R</a:t>
                </a:r>
                <a:r>
                  <a:rPr lang="en-US" i="1" baseline="-25000" dirty="0">
                    <a:solidFill>
                      <a:schemeClr val="tx1"/>
                    </a:solidFill>
                  </a:rPr>
                  <a:t>i</a:t>
                </a:r>
                <a:r>
                  <a:rPr lang="en-US" dirty="0">
                    <a:solidFill>
                      <a:schemeClr val="tx1"/>
                    </a:solidFill>
                  </a:rPr>
                  <a:t>-λ</a:t>
                </a:r>
                <a:r>
                  <a:rPr lang="en-US" baseline="-25000" dirty="0">
                    <a:solidFill>
                      <a:schemeClr val="tx1"/>
                    </a:solidFill>
                  </a:rPr>
                  <a:t>2</a:t>
                </a:r>
                <a:r>
                  <a:rPr lang="en-US" dirty="0">
                    <a:solidFill>
                      <a:schemeClr val="tx1"/>
                    </a:solidFill>
                  </a:rPr>
                  <a:t> for </a:t>
                </a:r>
                <a:r>
                  <a:rPr lang="en-US" i="1" dirty="0" err="1">
                    <a:solidFill>
                      <a:schemeClr val="tx1"/>
                    </a:solidFill>
                  </a:rPr>
                  <a:t>i</a:t>
                </a:r>
                <a:r>
                  <a:rPr lang="en-US" i="1" dirty="0">
                    <a:solidFill>
                      <a:schemeClr val="tx1"/>
                    </a:solidFill>
                  </a:rPr>
                  <a:t>=1,2,…,n.</a:t>
                </a:r>
                <a:endParaRPr lang="en-US" dirty="0">
                  <a:solidFill>
                    <a:schemeClr val="tx1"/>
                  </a:solidFill>
                </a:endParaRPr>
              </a:p>
              <a:p>
                <a:pPr algn="ctr"/>
                <a:endParaRPr lang="en-US"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97104" y="5712542"/>
                <a:ext cx="11789664" cy="550607"/>
              </a:xfrm>
              <a:prstGeom prst="rect">
                <a:avLst/>
              </a:prstGeom>
              <a:blipFill rotWithShape="0">
                <a:blip r:embed="rId3" cstate="print"/>
                <a:stretch>
                  <a:fillRect t="-1555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39191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Probability Spaces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A probability space </a:t>
                </a:r>
                <a:r>
                  <a:rPr lang="en-US" dirty="0" smtClean="0"/>
                  <a:t>(</a:t>
                </a:r>
                <a:r>
                  <a:rPr lang="en-US" i="1" dirty="0"/>
                  <a:t>Ω</a:t>
                </a:r>
                <a:r>
                  <a:rPr lang="en-US" dirty="0" smtClean="0"/>
                  <a:t>, </a:t>
                </a:r>
                <a:r>
                  <a:rPr lang="en-US" dirty="0"/>
                  <a:t>Φ</a:t>
                </a:r>
                <a:r>
                  <a:rPr lang="en-US" dirty="0" smtClean="0"/>
                  <a:t>, </a:t>
                </a:r>
                <a:r>
                  <a:rPr lang="en-US" dirty="0"/>
                  <a:t>P) consists of a measurable space </a:t>
                </a:r>
                <a:r>
                  <a:rPr lang="en-US" dirty="0" smtClean="0"/>
                  <a:t>(</a:t>
                </a:r>
                <a:r>
                  <a:rPr lang="en-US" i="1" dirty="0"/>
                  <a:t>Ω</a:t>
                </a:r>
                <a:r>
                  <a:rPr lang="en-US" dirty="0" smtClean="0"/>
                  <a:t>, </a:t>
                </a:r>
                <a:r>
                  <a:rPr lang="en-US" dirty="0"/>
                  <a:t>Φ</a:t>
                </a:r>
                <a:r>
                  <a:rPr lang="en-US" dirty="0" smtClean="0"/>
                  <a:t>) </a:t>
                </a:r>
                <a:r>
                  <a:rPr lang="en-US" dirty="0"/>
                  <a:t>and a probability measure </a:t>
                </a:r>
                <a:r>
                  <a:rPr lang="en-US" i="1" dirty="0"/>
                  <a:t>P</a:t>
                </a:r>
                <a:r>
                  <a:rPr lang="en-US" dirty="0"/>
                  <a:t>, to be defined shortly. A </a:t>
                </a:r>
                <a:r>
                  <a:rPr lang="en-US" i="1" dirty="0"/>
                  <a:t>probability space</a:t>
                </a:r>
                <a:r>
                  <a:rPr lang="en-US" dirty="0"/>
                  <a:t> consists of a sample space </a:t>
                </a:r>
                <a:r>
                  <a:rPr lang="en-US" i="1" dirty="0"/>
                  <a:t>Ω</a:t>
                </a:r>
                <a:r>
                  <a:rPr lang="en-US" dirty="0" smtClean="0"/>
                  <a:t>, </a:t>
                </a:r>
                <a:r>
                  <a:rPr lang="en-US" dirty="0"/>
                  <a:t>events Φ</a:t>
                </a:r>
                <a:r>
                  <a:rPr lang="en-US" dirty="0" smtClean="0"/>
                  <a:t> </a:t>
                </a:r>
                <a:r>
                  <a:rPr lang="en-US" dirty="0"/>
                  <a:t>and their associated probabilities </a:t>
                </a:r>
                <a:r>
                  <a:rPr lang="en-US" i="1" dirty="0"/>
                  <a:t>P</a:t>
                </a:r>
                <a:r>
                  <a:rPr lang="en-US" dirty="0"/>
                  <a:t>. The probability (measure) </a:t>
                </a:r>
                <a:r>
                  <a:rPr lang="en-US" i="1" dirty="0"/>
                  <a:t>P</a:t>
                </a:r>
                <a:r>
                  <a:rPr lang="en-US" dirty="0"/>
                  <a:t> is a function that assigns a value to each event</a:t>
                </a:r>
                <a:r>
                  <a:rPr lang="en-US" i="1" dirty="0"/>
                  <a:t> </a:t>
                </a:r>
                <a:r>
                  <a:rPr lang="en-US" i="1" dirty="0">
                    <a:sym typeface="Symbol" panose="05050102010706020507" pitchFamily="18" charset="2"/>
                  </a:rPr>
                  <a:t></a:t>
                </a:r>
                <a:r>
                  <a:rPr lang="en-US" i="1" dirty="0"/>
                  <a:t> </a:t>
                </a:r>
                <a:r>
                  <a:rPr lang="en-US" dirty="0"/>
                  <a:t>taken from Φ</a:t>
                </a:r>
                <a:r>
                  <a:rPr lang="en-US" dirty="0" smtClean="0"/>
                  <a:t> </a:t>
                </a:r>
                <a:r>
                  <a:rPr lang="en-US" dirty="0"/>
                  <a:t>so that the following properties are satisfied</a:t>
                </a:r>
                <a:r>
                  <a:rPr lang="en-US" dirty="0" smtClean="0"/>
                  <a:t>:</a:t>
                </a:r>
              </a:p>
              <a:p>
                <a:pPr marL="0" indent="0">
                  <a:buNone/>
                </a:pPr>
                <a:endParaRPr lang="en-US" dirty="0"/>
              </a:p>
              <a:p>
                <a:pPr marL="788670" lvl="1" indent="-514350">
                  <a:buSzPct val="100000"/>
                  <a:buFont typeface="+mj-lt"/>
                  <a:buAutoNum type="arabicPeriod"/>
                </a:pPr>
                <a:r>
                  <a:rPr lang="en-US" dirty="0" smtClean="0"/>
                  <a:t>For </a:t>
                </a:r>
                <a:r>
                  <a:rPr lang="en-US" dirty="0"/>
                  <a:t>every event </a:t>
                </a:r>
                <a:r>
                  <a:rPr lang="en-US" i="1" dirty="0">
                    <a:sym typeface="Symbol" panose="05050102010706020507" pitchFamily="18" charset="2"/>
                  </a:rPr>
                  <a:t></a:t>
                </a:r>
                <a:r>
                  <a:rPr lang="en-US" dirty="0"/>
                  <a:t> taken from Φ</a:t>
                </a:r>
                <a:r>
                  <a:rPr lang="en-US" dirty="0" smtClean="0"/>
                  <a:t>, </a:t>
                </a:r>
                <a:r>
                  <a:rPr lang="en-US" dirty="0"/>
                  <a:t>0 ≤  </a:t>
                </a:r>
                <a:r>
                  <a:rPr lang="en-US" i="1" dirty="0"/>
                  <a:t>P</a:t>
                </a:r>
                <a:r>
                  <a:rPr lang="en-US" dirty="0"/>
                  <a:t>(</a:t>
                </a:r>
                <a:r>
                  <a:rPr lang="en-US" i="1" dirty="0">
                    <a:sym typeface="Symbol" panose="05050102010706020507" pitchFamily="18" charset="2"/>
                  </a:rPr>
                  <a:t></a:t>
                </a:r>
                <a:r>
                  <a:rPr lang="en-US" dirty="0"/>
                  <a:t>) ≤ 1.</a:t>
                </a:r>
              </a:p>
              <a:p>
                <a:pPr marL="788670" lvl="1" indent="-514350">
                  <a:buSzPct val="100000"/>
                  <a:buFont typeface="+mj-lt"/>
                  <a:buAutoNum type="arabicPeriod"/>
                </a:pPr>
                <a:r>
                  <a:rPr lang="en-US" dirty="0"/>
                  <a:t>P(</a:t>
                </a:r>
                <a:r>
                  <a:rPr lang="en-US" i="1" dirty="0"/>
                  <a:t>Ω</a:t>
                </a:r>
                <a:r>
                  <a:rPr lang="en-US" dirty="0"/>
                  <a:t>) = 1.</a:t>
                </a:r>
              </a:p>
              <a:p>
                <a:pPr marL="788670" lvl="1" indent="-514350">
                  <a:buSzPct val="100000"/>
                  <a:buFont typeface="+mj-lt"/>
                  <a:buAutoNum type="arabicPeriod"/>
                </a:pPr>
                <a:r>
                  <a:rPr lang="en-US" dirty="0"/>
                  <a:t>For </a:t>
                </a:r>
                <a:r>
                  <a:rPr lang="en-US" dirty="0" smtClean="0"/>
                  <a:t>any countable</a:t>
                </a:r>
                <a:r>
                  <a:rPr lang="en-US" dirty="0" smtClean="0">
                    <a:solidFill>
                      <a:schemeClr val="accent2">
                        <a:lumMod val="60000"/>
                        <a:lumOff val="40000"/>
                      </a:schemeClr>
                    </a:solidFill>
                  </a:rPr>
                  <a:t> </a:t>
                </a:r>
                <a:r>
                  <a:rPr lang="en-US" dirty="0"/>
                  <a:t>set of pair-wise disjoint (mutually exclusive) events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𝜙</m:t>
                            </m:r>
                          </m:e>
                          <m:sub>
                            <m:r>
                              <a:rPr lang="en-US" i="1">
                                <a:latin typeface="Cambria Math" panose="02040503050406030204" pitchFamily="18" charset="0"/>
                              </a:rPr>
                              <m:t>𝑖</m:t>
                            </m:r>
                          </m:sub>
                        </m:sSub>
                        <m:r>
                          <a:rPr lang="en-US" i="1">
                            <a:latin typeface="Cambria Math" panose="02040503050406030204" pitchFamily="18" charset="0"/>
                          </a:rPr>
                          <m:t>}</m:t>
                        </m:r>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sup>
                    </m:sSubSup>
                  </m:oMath>
                </a14:m>
                <a:r>
                  <a:rPr lang="en-US" dirty="0"/>
                  <a:t>, we have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sup>
                      <m:e>
                        <m:sSub>
                          <m:sSubPr>
                            <m:ctrlPr>
                              <a:rPr lang="en-US" i="1">
                                <a:latin typeface="Cambria Math"/>
                              </a:rPr>
                            </m:ctrlPr>
                          </m:sSubPr>
                          <m:e>
                            <m:r>
                              <a:rPr lang="en-US" i="1">
                                <a:latin typeface="Cambria Math" panose="02040503050406030204" pitchFamily="18" charset="0"/>
                              </a:rPr>
                              <m:t>𝜙</m:t>
                            </m:r>
                          </m:e>
                          <m:sub>
                            <m:r>
                              <a:rPr lang="en-US" i="1">
                                <a:latin typeface="Cambria Math" panose="02040503050406030204" pitchFamily="18" charset="0"/>
                              </a:rPr>
                              <m:t>𝑖</m:t>
                            </m:r>
                          </m:sub>
                        </m:sSub>
                      </m:e>
                    </m:nary>
                  </m:oMath>
                </a14:m>
                <a:r>
                  <a:rPr lang="en-US" dirty="0"/>
                  <a:t>) = </a:t>
                </a:r>
                <a14:m>
                  <m:oMath xmlns:m="http://schemas.openxmlformats.org/officeDocument/2006/math">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sup>
                      <m:e>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𝜙</m:t>
                            </m:r>
                          </m:e>
                          <m:sub>
                            <m:r>
                              <a:rPr lang="en-US" i="1">
                                <a:latin typeface="Cambria Math" panose="02040503050406030204" pitchFamily="18" charset="0"/>
                              </a:rPr>
                              <m:t>𝑖</m:t>
                            </m:r>
                          </m:sub>
                        </m:sSub>
                      </m:e>
                    </m:nary>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559" b="-9467"/>
                </a:stretch>
              </a:blipFill>
            </p:spPr>
            <p:txBody>
              <a:bodyPr/>
              <a:lstStyle/>
              <a:p>
                <a:r>
                  <a:rPr lang="en-US">
                    <a:noFill/>
                  </a:rPr>
                  <a:t> </a:t>
                </a:r>
              </a:p>
            </p:txBody>
          </p:sp>
        </mc:Fallback>
      </mc:AlternateContent>
    </p:spTree>
    <p:extLst>
      <p:ext uri="{BB962C8B-B14F-4D97-AF65-F5344CB8AC3E}">
        <p14:creationId xmlns:p14="http://schemas.microsoft.com/office/powerpoint/2010/main" val="6054054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Portfolio Selection </a:t>
            </a:r>
            <a:r>
              <a:rPr lang="en-US" b="1" dirty="0" smtClean="0"/>
              <a:t>Illustration</a:t>
            </a:r>
            <a:endParaRPr lang="en-US" b="1" dirty="0"/>
          </a:p>
        </p:txBody>
      </p:sp>
      <p:sp>
        <p:nvSpPr>
          <p:cNvPr id="3" name="Content Placeholder 2"/>
          <p:cNvSpPr>
            <a:spLocks noGrp="1"/>
          </p:cNvSpPr>
          <p:nvPr>
            <p:ph sz="quarter" idx="1"/>
          </p:nvPr>
        </p:nvSpPr>
        <p:spPr/>
        <p:txBody>
          <a:bodyPr/>
          <a:lstStyle/>
          <a:p>
            <a:pPr marL="0" indent="0">
              <a:buNone/>
            </a:pPr>
            <a:r>
              <a:rPr lang="en-US" dirty="0"/>
              <a:t>Suppose that an investor wishes to comprise the lowest risk portfolio of three assets. The expected returns of the three assets A, B and C are .1, .2 and .3, respectively. Their standard deviations are .2, .3 and .4. The returns covariance between assets A and B is .03, the returns covariance between assets A and C is .04 and the returns covariance between assets B and C is .06. What should be the weights of this optimal or lowest risk portfolio if he seeks an expected portfolio return of 15%?</a:t>
            </a:r>
          </a:p>
        </p:txBody>
      </p:sp>
    </p:spTree>
    <p:extLst>
      <p:ext uri="{BB962C8B-B14F-4D97-AF65-F5344CB8AC3E}">
        <p14:creationId xmlns:p14="http://schemas.microsoft.com/office/powerpoint/2010/main" val="19157716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Portfolio Selection </a:t>
            </a:r>
            <a:r>
              <a:rPr lang="en-US" b="1" dirty="0" smtClean="0"/>
              <a:t>Illustration </a:t>
            </a:r>
            <a:r>
              <a:rPr lang="en-US" sz="2500" i="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20000"/>
              </a:bodyPr>
              <a:lstStyle/>
              <a:p>
                <a:pPr marL="0" indent="0">
                  <a:buNone/>
                </a:pPr>
                <a:r>
                  <a:rPr lang="en-US" dirty="0" smtClean="0"/>
                  <a:t>Solution:  </a:t>
                </a:r>
              </a:p>
              <a:p>
                <a:pPr marL="0" indent="0">
                  <a:buNone/>
                </a:pPr>
                <a:r>
                  <a:rPr lang="en-US" dirty="0"/>
                  <a:t>T</a:t>
                </a:r>
                <a:r>
                  <a:rPr lang="en-US" dirty="0" smtClean="0"/>
                  <a:t>he </a:t>
                </a:r>
                <a:r>
                  <a:rPr lang="en-US" dirty="0"/>
                  <a:t>LaGrange function is written as either of the following:</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𝐿</m:t>
                      </m:r>
                      <m:r>
                        <a:rPr lang="en-US" i="1">
                          <a:latin typeface="Cambria Math"/>
                        </a:rPr>
                        <m:t>= .04</m:t>
                      </m:r>
                      <m:sSubSup>
                        <m:sSubSupPr>
                          <m:ctrlPr>
                            <a:rPr lang="en-US" i="1">
                              <a:latin typeface="Cambria Math"/>
                            </a:rPr>
                          </m:ctrlPr>
                        </m:sSubSupPr>
                        <m:e>
                          <m:r>
                            <a:rPr lang="en-US" i="1">
                              <a:latin typeface="Cambria Math"/>
                            </a:rPr>
                            <m:t>𝑤</m:t>
                          </m:r>
                        </m:e>
                        <m:sub>
                          <m:r>
                            <a:rPr lang="en-US" i="1">
                              <a:latin typeface="Cambria Math"/>
                            </a:rPr>
                            <m:t>𝐴</m:t>
                          </m:r>
                        </m:sub>
                        <m:sup>
                          <m:r>
                            <a:rPr lang="en-US" i="1">
                              <a:latin typeface="Cambria Math"/>
                            </a:rPr>
                            <m:t>2</m:t>
                          </m:r>
                        </m:sup>
                      </m:sSubSup>
                      <m:r>
                        <a:rPr lang="en-US" i="1">
                          <a:latin typeface="Cambria Math"/>
                        </a:rPr>
                        <m:t>+.09</m:t>
                      </m:r>
                      <m:sSubSup>
                        <m:sSubSupPr>
                          <m:ctrlPr>
                            <a:rPr lang="en-US" i="1">
                              <a:latin typeface="Cambria Math"/>
                            </a:rPr>
                          </m:ctrlPr>
                        </m:sSubSupPr>
                        <m:e>
                          <m:r>
                            <a:rPr lang="en-US" i="1">
                              <a:latin typeface="Cambria Math"/>
                            </a:rPr>
                            <m:t>𝑤</m:t>
                          </m:r>
                        </m:e>
                        <m:sub>
                          <m:r>
                            <a:rPr lang="en-US" i="1">
                              <a:latin typeface="Cambria Math"/>
                            </a:rPr>
                            <m:t>𝐵</m:t>
                          </m:r>
                        </m:sub>
                        <m:sup>
                          <m:r>
                            <a:rPr lang="en-US" i="1">
                              <a:latin typeface="Cambria Math"/>
                            </a:rPr>
                            <m:t>2</m:t>
                          </m:r>
                        </m:sup>
                      </m:sSubSup>
                      <m:r>
                        <a:rPr lang="en-US" i="1">
                          <a:latin typeface="Cambria Math"/>
                        </a:rPr>
                        <m:t>+.16</m:t>
                      </m:r>
                      <m:sSubSup>
                        <m:sSubSupPr>
                          <m:ctrlPr>
                            <a:rPr lang="en-US" i="1">
                              <a:latin typeface="Cambria Math"/>
                            </a:rPr>
                          </m:ctrlPr>
                        </m:sSubSupPr>
                        <m:e>
                          <m:r>
                            <a:rPr lang="en-US" i="1">
                              <a:latin typeface="Cambria Math"/>
                            </a:rPr>
                            <m:t>𝑤</m:t>
                          </m:r>
                        </m:e>
                        <m:sub>
                          <m:r>
                            <a:rPr lang="en-US" i="1">
                              <a:latin typeface="Cambria Math"/>
                            </a:rPr>
                            <m:t>𝐶</m:t>
                          </m:r>
                        </m:sub>
                        <m:sup>
                          <m:r>
                            <a:rPr lang="en-US" i="1">
                              <a:latin typeface="Cambria Math"/>
                            </a:rPr>
                            <m:t>2</m:t>
                          </m:r>
                        </m:sup>
                      </m:sSubSup>
                      <m:r>
                        <a:rPr lang="en-US" i="1">
                          <a:latin typeface="Cambria Math"/>
                        </a:rPr>
                        <m:t>+2∙.03</m:t>
                      </m:r>
                      <m:sSub>
                        <m:sSubPr>
                          <m:ctrlPr>
                            <a:rPr lang="en-US" i="1">
                              <a:latin typeface="Cambria Math"/>
                            </a:rPr>
                          </m:ctrlPr>
                        </m:sSubPr>
                        <m:e>
                          <m:r>
                            <a:rPr lang="en-US" i="1">
                              <a:latin typeface="Cambria Math"/>
                            </a:rPr>
                            <m:t>𝑤</m:t>
                          </m:r>
                        </m:e>
                        <m:sub>
                          <m:r>
                            <a:rPr lang="en-US" i="1">
                              <a:latin typeface="Cambria Math"/>
                            </a:rPr>
                            <m:t>𝐴</m:t>
                          </m:r>
                        </m:sub>
                      </m:sSub>
                      <m:sSub>
                        <m:sSubPr>
                          <m:ctrlPr>
                            <a:rPr lang="en-US" i="1">
                              <a:latin typeface="Cambria Math"/>
                            </a:rPr>
                          </m:ctrlPr>
                        </m:sSubPr>
                        <m:e>
                          <m:r>
                            <a:rPr lang="en-US" i="1">
                              <a:latin typeface="Cambria Math"/>
                            </a:rPr>
                            <m:t>𝑤</m:t>
                          </m:r>
                        </m:e>
                        <m:sub>
                          <m:r>
                            <a:rPr lang="en-US" i="1">
                              <a:latin typeface="Cambria Math"/>
                            </a:rPr>
                            <m:t>𝐵</m:t>
                          </m:r>
                        </m:sub>
                      </m:sSub>
                      <m:r>
                        <a:rPr lang="en-US" i="1">
                          <a:latin typeface="Cambria Math"/>
                        </a:rPr>
                        <m:t>+2∙.04</m:t>
                      </m:r>
                      <m:sSub>
                        <m:sSubPr>
                          <m:ctrlPr>
                            <a:rPr lang="en-US" i="1">
                              <a:latin typeface="Cambria Math"/>
                            </a:rPr>
                          </m:ctrlPr>
                        </m:sSubPr>
                        <m:e>
                          <m:r>
                            <a:rPr lang="en-US" i="1">
                              <a:latin typeface="Cambria Math"/>
                            </a:rPr>
                            <m:t>𝑤</m:t>
                          </m:r>
                        </m:e>
                        <m:sub>
                          <m:r>
                            <a:rPr lang="en-US" i="1">
                              <a:latin typeface="Cambria Math"/>
                            </a:rPr>
                            <m:t>𝐴</m:t>
                          </m:r>
                        </m:sub>
                      </m:sSub>
                      <m:sSub>
                        <m:sSubPr>
                          <m:ctrlPr>
                            <a:rPr lang="en-US" i="1">
                              <a:latin typeface="Cambria Math"/>
                            </a:rPr>
                          </m:ctrlPr>
                        </m:sSubPr>
                        <m:e>
                          <m:r>
                            <a:rPr lang="en-US" i="1">
                              <a:latin typeface="Cambria Math"/>
                            </a:rPr>
                            <m:t>𝑤</m:t>
                          </m:r>
                        </m:e>
                        <m:sub>
                          <m:r>
                            <a:rPr lang="en-US" i="1">
                              <a:latin typeface="Cambria Math"/>
                            </a:rPr>
                            <m:t>𝐶</m:t>
                          </m:r>
                        </m:sub>
                      </m:sSub>
                      <m:r>
                        <a:rPr lang="en-US" i="1">
                          <a:latin typeface="Cambria Math"/>
                        </a:rPr>
                        <m:t>+2∙.06</m:t>
                      </m:r>
                      <m:sSub>
                        <m:sSubPr>
                          <m:ctrlPr>
                            <a:rPr lang="en-US" i="1">
                              <a:latin typeface="Cambria Math"/>
                            </a:rPr>
                          </m:ctrlPr>
                        </m:sSubPr>
                        <m:e>
                          <m:r>
                            <a:rPr lang="en-US" i="1">
                              <a:latin typeface="Cambria Math"/>
                            </a:rPr>
                            <m:t>𝑤</m:t>
                          </m:r>
                        </m:e>
                        <m:sub>
                          <m:r>
                            <a:rPr lang="en-US" i="1">
                              <a:latin typeface="Cambria Math"/>
                            </a:rPr>
                            <m:t>𝐵</m:t>
                          </m:r>
                        </m:sub>
                      </m:sSub>
                      <m:sSub>
                        <m:sSubPr>
                          <m:ctrlPr>
                            <a:rPr lang="en-US" i="1">
                              <a:latin typeface="Cambria Math"/>
                            </a:rPr>
                          </m:ctrlPr>
                        </m:sSubPr>
                        <m:e>
                          <m:r>
                            <a:rPr lang="en-US" i="1">
                              <a:latin typeface="Cambria Math"/>
                            </a:rPr>
                            <m:t>𝑤</m:t>
                          </m:r>
                        </m:e>
                        <m:sub>
                          <m:r>
                            <a:rPr lang="en-US" i="1">
                              <a:latin typeface="Cambria Math"/>
                            </a:rPr>
                            <m:t>𝐶</m:t>
                          </m:r>
                        </m:sub>
                      </m:sSub>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a:rPr>
                        <m:t>+</m:t>
                      </m:r>
                      <m:sSub>
                        <m:sSubPr>
                          <m:ctrlPr>
                            <a:rPr lang="en-US" i="1">
                              <a:latin typeface="Cambria Math"/>
                            </a:rPr>
                          </m:ctrlPr>
                        </m:sSubPr>
                        <m:e>
                          <m:r>
                            <a:rPr lang="en-US" i="1">
                              <a:latin typeface="Cambria Math"/>
                            </a:rPr>
                            <m:t>𝜆</m:t>
                          </m:r>
                        </m:e>
                        <m:sub>
                          <m:r>
                            <a:rPr lang="en-US" i="1">
                              <a:latin typeface="Cambria Math"/>
                            </a:rPr>
                            <m:t>1</m:t>
                          </m:r>
                        </m:sub>
                      </m:sSub>
                      <m:d>
                        <m:dPr>
                          <m:ctrlPr>
                            <a:rPr lang="en-US" i="1">
                              <a:latin typeface="Cambria Math"/>
                            </a:rPr>
                          </m:ctrlPr>
                        </m:dPr>
                        <m:e>
                          <m:r>
                            <a:rPr lang="en-US" i="1">
                              <a:latin typeface="Cambria Math"/>
                            </a:rPr>
                            <m:t>.15−</m:t>
                          </m:r>
                          <m:sSub>
                            <m:sSubPr>
                              <m:ctrlPr>
                                <a:rPr lang="en-US" i="1">
                                  <a:latin typeface="Cambria Math"/>
                                </a:rPr>
                              </m:ctrlPr>
                            </m:sSubPr>
                            <m:e>
                              <m:r>
                                <a:rPr lang="en-US" i="1">
                                  <a:latin typeface="Cambria Math"/>
                                </a:rPr>
                                <m:t>.1</m:t>
                              </m:r>
                              <m:r>
                                <a:rPr lang="en-US" i="1">
                                  <a:latin typeface="Cambria Math"/>
                                </a:rPr>
                                <m:t>𝑤</m:t>
                              </m:r>
                            </m:e>
                            <m:sub>
                              <m:r>
                                <a:rPr lang="en-US" i="1">
                                  <a:latin typeface="Cambria Math"/>
                                </a:rPr>
                                <m:t>𝐴</m:t>
                              </m:r>
                            </m:sub>
                          </m:sSub>
                          <m:r>
                            <a:rPr lang="en-US" i="1">
                              <a:latin typeface="Cambria Math"/>
                            </a:rPr>
                            <m:t>−</m:t>
                          </m:r>
                          <m:sSub>
                            <m:sSubPr>
                              <m:ctrlPr>
                                <a:rPr lang="en-US" i="1">
                                  <a:latin typeface="Cambria Math"/>
                                </a:rPr>
                              </m:ctrlPr>
                            </m:sSubPr>
                            <m:e>
                              <m:r>
                                <a:rPr lang="en-US" i="1">
                                  <a:latin typeface="Cambria Math"/>
                                </a:rPr>
                                <m:t>.2</m:t>
                              </m:r>
                              <m:r>
                                <a:rPr lang="en-US" i="1">
                                  <a:latin typeface="Cambria Math"/>
                                </a:rPr>
                                <m:t>𝑤</m:t>
                              </m:r>
                            </m:e>
                            <m:sub>
                              <m:r>
                                <a:rPr lang="en-US" i="1">
                                  <a:latin typeface="Cambria Math"/>
                                </a:rPr>
                                <m:t>𝐵</m:t>
                              </m:r>
                            </m:sub>
                          </m:sSub>
                          <m:r>
                            <a:rPr lang="en-US" i="1">
                              <a:latin typeface="Cambria Math"/>
                            </a:rPr>
                            <m:t>−.3</m:t>
                          </m:r>
                          <m:sSub>
                            <m:sSubPr>
                              <m:ctrlPr>
                                <a:rPr lang="en-US" i="1">
                                  <a:latin typeface="Cambria Math"/>
                                </a:rPr>
                              </m:ctrlPr>
                            </m:sSubPr>
                            <m:e>
                              <m:r>
                                <a:rPr lang="en-US" i="1">
                                  <a:latin typeface="Cambria Math"/>
                                </a:rPr>
                                <m:t>𝑤</m:t>
                              </m:r>
                            </m:e>
                            <m:sub>
                              <m:r>
                                <a:rPr lang="en-US" i="1">
                                  <a:latin typeface="Cambria Math"/>
                                </a:rPr>
                                <m:t>𝐶</m:t>
                              </m:r>
                            </m:sub>
                          </m:sSub>
                        </m:e>
                      </m:d>
                      <m:r>
                        <a:rPr lang="en-US" i="1">
                          <a:latin typeface="Cambria Math"/>
                        </a:rPr>
                        <m:t>+</m:t>
                      </m:r>
                      <m:sSub>
                        <m:sSubPr>
                          <m:ctrlPr>
                            <a:rPr lang="en-US" i="1">
                              <a:latin typeface="Cambria Math"/>
                            </a:rPr>
                          </m:ctrlPr>
                        </m:sSubPr>
                        <m:e>
                          <m:r>
                            <a:rPr lang="en-US" i="1">
                              <a:latin typeface="Cambria Math"/>
                            </a:rPr>
                            <m:t>𝜆</m:t>
                          </m:r>
                        </m:e>
                        <m:sub>
                          <m:r>
                            <a:rPr lang="en-US" i="1">
                              <a:latin typeface="Cambria Math"/>
                            </a:rPr>
                            <m:t>2</m:t>
                          </m:r>
                        </m:sub>
                      </m:sSub>
                      <m:d>
                        <m:dPr>
                          <m:ctrlPr>
                            <a:rPr lang="en-US" i="1">
                              <a:latin typeface="Cambria Math"/>
                            </a:rPr>
                          </m:ctrlPr>
                        </m:dPr>
                        <m:e>
                          <m:r>
                            <a:rPr lang="en-US" i="1">
                              <a:latin typeface="Cambria Math"/>
                            </a:rPr>
                            <m:t>1−</m:t>
                          </m:r>
                          <m:sSub>
                            <m:sSubPr>
                              <m:ctrlPr>
                                <a:rPr lang="en-US" i="1">
                                  <a:latin typeface="Cambria Math"/>
                                </a:rPr>
                              </m:ctrlPr>
                            </m:sSubPr>
                            <m:e>
                              <m:r>
                                <a:rPr lang="en-US" i="1">
                                  <a:latin typeface="Cambria Math"/>
                                </a:rPr>
                                <m:t>𝑤</m:t>
                              </m:r>
                            </m:e>
                            <m:sub>
                              <m:r>
                                <a:rPr lang="en-US" i="1">
                                  <a:latin typeface="Cambria Math"/>
                                </a:rPr>
                                <m:t>𝐴</m:t>
                              </m:r>
                            </m:sub>
                          </m:sSub>
                          <m:r>
                            <a:rPr lang="en-US" i="1">
                              <a:latin typeface="Cambria Math"/>
                            </a:rPr>
                            <m:t>−</m:t>
                          </m:r>
                          <m:sSub>
                            <m:sSubPr>
                              <m:ctrlPr>
                                <a:rPr lang="en-US" i="1">
                                  <a:latin typeface="Cambria Math"/>
                                </a:rPr>
                              </m:ctrlPr>
                            </m:sSubPr>
                            <m:e>
                              <m:r>
                                <a:rPr lang="en-US" i="1">
                                  <a:latin typeface="Cambria Math"/>
                                </a:rPr>
                                <m:t>𝑤</m:t>
                              </m:r>
                            </m:e>
                            <m:sub>
                              <m:r>
                                <a:rPr lang="en-US" i="1">
                                  <a:latin typeface="Cambria Math"/>
                                </a:rPr>
                                <m:t>𝐵</m:t>
                              </m:r>
                            </m:sub>
                          </m:sSub>
                          <m:r>
                            <a:rPr lang="en-US" i="1">
                              <a:latin typeface="Cambria Math"/>
                            </a:rPr>
                            <m:t>−</m:t>
                          </m:r>
                          <m:sSub>
                            <m:sSubPr>
                              <m:ctrlPr>
                                <a:rPr lang="en-US" i="1">
                                  <a:latin typeface="Cambria Math"/>
                                </a:rPr>
                              </m:ctrlPr>
                            </m:sSubPr>
                            <m:e>
                              <m:r>
                                <a:rPr lang="en-US" i="1">
                                  <a:latin typeface="Cambria Math"/>
                                </a:rPr>
                                <m:t>𝑤</m:t>
                              </m:r>
                            </m:e>
                            <m:sub>
                              <m:r>
                                <a:rPr lang="en-US" i="1">
                                  <a:latin typeface="Cambria Math"/>
                                </a:rPr>
                                <m:t>𝐶</m:t>
                              </m:r>
                            </m:sub>
                          </m:sSub>
                        </m:e>
                      </m:d>
                    </m:oMath>
                  </m:oMathPara>
                </a14:m>
                <a:endParaRPr lang="en-US" dirty="0"/>
              </a:p>
              <a:p>
                <a:pPr marL="0" indent="0">
                  <a:buNone/>
                </a:pPr>
                <a:endParaRPr lang="en-US" dirty="0" smtClean="0">
                  <a:solidFill>
                    <a:srgbClr val="FF0000"/>
                  </a:solidFill>
                </a:endParaRPr>
              </a:p>
              <a:p>
                <a:pPr marL="0" indent="0">
                  <a:buNone/>
                </a:pPr>
                <a:r>
                  <a:rPr lang="en-US" dirty="0" smtClean="0"/>
                  <a:t>Or</a:t>
                </a:r>
              </a:p>
              <a:p>
                <a:pPr marL="0" indent="0">
                  <a:buNone/>
                </a:pPr>
                <a:r>
                  <a:rPr lang="en-US" dirty="0" smtClean="0"/>
                  <a:t>L </a:t>
                </a:r>
                <a:r>
                  <a:rPr lang="en-US" dirty="0"/>
                  <a:t>= </a:t>
                </a:r>
                <a14:m>
                  <m:oMath xmlns:m="http://schemas.openxmlformats.org/officeDocument/2006/math">
                    <m:d>
                      <m:dPr>
                        <m:begChr m:val="["/>
                        <m:endChr m:val="]"/>
                        <m:ctrlPr>
                          <a:rPr lang="en-US" i="1">
                            <a:latin typeface="Cambria Math"/>
                          </a:rPr>
                        </m:ctrlPr>
                      </m:dPr>
                      <m:e>
                        <m:m>
                          <m:mPr>
                            <m:mcs>
                              <m:mc>
                                <m:mcPr>
                                  <m:count m:val="3"/>
                                  <m:mcJc m:val="center"/>
                                </m:mcPr>
                              </m:mc>
                            </m:mcs>
                            <m:ctrlPr>
                              <a:rPr lang="en-US" i="1">
                                <a:latin typeface="Cambria Math"/>
                              </a:rPr>
                            </m:ctrlPr>
                          </m:mPr>
                          <m:mr>
                            <m:e>
                              <m:sSub>
                                <m:sSubPr>
                                  <m:ctrlPr>
                                    <a:rPr lang="en-US" i="1">
                                      <a:latin typeface="Cambria Math"/>
                                    </a:rPr>
                                  </m:ctrlPr>
                                </m:sSubPr>
                                <m:e>
                                  <m:r>
                                    <a:rPr lang="en-US" i="1">
                                      <a:latin typeface="Cambria Math"/>
                                    </a:rPr>
                                    <m:t>𝑤</m:t>
                                  </m:r>
                                </m:e>
                                <m:sub>
                                  <m:r>
                                    <a:rPr lang="en-US" i="1">
                                      <a:latin typeface="Cambria Math"/>
                                    </a:rPr>
                                    <m:t>𝐴</m:t>
                                  </m:r>
                                </m:sub>
                              </m:sSub>
                            </m:e>
                            <m:e>
                              <m:sSub>
                                <m:sSubPr>
                                  <m:ctrlPr>
                                    <a:rPr lang="en-US" i="1">
                                      <a:latin typeface="Cambria Math"/>
                                    </a:rPr>
                                  </m:ctrlPr>
                                </m:sSubPr>
                                <m:e>
                                  <m:r>
                                    <a:rPr lang="en-US" i="1">
                                      <a:latin typeface="Cambria Math"/>
                                    </a:rPr>
                                    <m:t>𝑤</m:t>
                                  </m:r>
                                </m:e>
                                <m:sub>
                                  <m:r>
                                    <a:rPr lang="en-US" i="1">
                                      <a:latin typeface="Cambria Math"/>
                                    </a:rPr>
                                    <m:t>𝐵</m:t>
                                  </m:r>
                                </m:sub>
                              </m:sSub>
                            </m:e>
                            <m:e>
                              <m:sSub>
                                <m:sSubPr>
                                  <m:ctrlPr>
                                    <a:rPr lang="en-US" i="1">
                                      <a:latin typeface="Cambria Math"/>
                                    </a:rPr>
                                  </m:ctrlPr>
                                </m:sSubPr>
                                <m:e>
                                  <m:r>
                                    <a:rPr lang="en-US" i="1">
                                      <a:latin typeface="Cambria Math"/>
                                    </a:rPr>
                                    <m:t>𝑤</m:t>
                                  </m:r>
                                </m:e>
                                <m:sub>
                                  <m:r>
                                    <a:rPr lang="en-US" i="1">
                                      <a:latin typeface="Cambria Math"/>
                                    </a:rPr>
                                    <m:t>𝐶</m:t>
                                  </m:r>
                                </m:sub>
                              </m:sSub>
                            </m:e>
                          </m:mr>
                        </m:m>
                      </m:e>
                    </m:d>
                    <m:d>
                      <m:dPr>
                        <m:begChr m:val="["/>
                        <m:endChr m:val="]"/>
                        <m:ctrlPr>
                          <a:rPr lang="en-US" i="1">
                            <a:latin typeface="Cambria Math"/>
                          </a:rPr>
                        </m:ctrlPr>
                      </m:dPr>
                      <m:e>
                        <m:m>
                          <m:mPr>
                            <m:mcs>
                              <m:mc>
                                <m:mcPr>
                                  <m:count m:val="3"/>
                                  <m:mcJc m:val="center"/>
                                </m:mcPr>
                              </m:mc>
                            </m:mcs>
                            <m:ctrlPr>
                              <a:rPr lang="en-US" i="1">
                                <a:latin typeface="Cambria Math"/>
                              </a:rPr>
                            </m:ctrlPr>
                          </m:mPr>
                          <m:mr>
                            <m:e>
                              <m:r>
                                <a:rPr lang="en-US" i="1">
                                  <a:latin typeface="Cambria Math"/>
                                </a:rPr>
                                <m:t>.04</m:t>
                              </m:r>
                            </m:e>
                            <m:e>
                              <m:r>
                                <a:rPr lang="en-US" i="1">
                                  <a:latin typeface="Cambria Math"/>
                                </a:rPr>
                                <m:t>.03</m:t>
                              </m:r>
                            </m:e>
                            <m:e>
                              <m:r>
                                <a:rPr lang="en-US" i="1">
                                  <a:latin typeface="Cambria Math"/>
                                </a:rPr>
                                <m:t>.04</m:t>
                              </m:r>
                            </m:e>
                          </m:mr>
                          <m:mr>
                            <m:e>
                              <m:r>
                                <a:rPr lang="en-US" i="1">
                                  <a:latin typeface="Cambria Math"/>
                                </a:rPr>
                                <m:t>.03</m:t>
                              </m:r>
                            </m:e>
                            <m:e>
                              <m:r>
                                <a:rPr lang="en-US" i="1">
                                  <a:latin typeface="Cambria Math"/>
                                </a:rPr>
                                <m:t>.09</m:t>
                              </m:r>
                            </m:e>
                            <m:e>
                              <m:r>
                                <a:rPr lang="en-US" i="1">
                                  <a:latin typeface="Cambria Math"/>
                                </a:rPr>
                                <m:t>.06</m:t>
                              </m:r>
                            </m:e>
                          </m:mr>
                          <m:mr>
                            <m:e>
                              <m:r>
                                <a:rPr lang="en-US" i="1">
                                  <a:latin typeface="Cambria Math"/>
                                </a:rPr>
                                <m:t>.04</m:t>
                              </m:r>
                            </m:e>
                            <m:e>
                              <m:r>
                                <a:rPr lang="en-US" i="1">
                                  <a:latin typeface="Cambria Math"/>
                                </a:rPr>
                                <m:t>.06</m:t>
                              </m:r>
                            </m:e>
                            <m:e>
                              <m:r>
                                <a:rPr lang="en-US" i="1">
                                  <a:latin typeface="Cambria Math"/>
                                </a:rPr>
                                <m:t>.16</m:t>
                              </m:r>
                            </m:e>
                          </m:mr>
                        </m:m>
                      </m:e>
                    </m:d>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𝑤</m:t>
                                  </m:r>
                                </m:e>
                                <m:sub>
                                  <m:r>
                                    <a:rPr lang="en-US" i="1">
                                      <a:latin typeface="Cambria Math"/>
                                    </a:rPr>
                                    <m:t>𝐴</m:t>
                                  </m:r>
                                </m:sub>
                              </m:sSub>
                            </m:e>
                          </m:mr>
                          <m:mr>
                            <m:e>
                              <m:sSub>
                                <m:sSubPr>
                                  <m:ctrlPr>
                                    <a:rPr lang="en-US" i="1">
                                      <a:latin typeface="Cambria Math"/>
                                    </a:rPr>
                                  </m:ctrlPr>
                                </m:sSubPr>
                                <m:e>
                                  <m:r>
                                    <a:rPr lang="en-US" i="1">
                                      <a:latin typeface="Cambria Math"/>
                                    </a:rPr>
                                    <m:t>𝑤</m:t>
                                  </m:r>
                                </m:e>
                                <m:sub>
                                  <m:r>
                                    <a:rPr lang="en-US" i="1">
                                      <a:latin typeface="Cambria Math"/>
                                    </a:rPr>
                                    <m:t>𝐵</m:t>
                                  </m:r>
                                </m:sub>
                              </m:sSub>
                            </m:e>
                          </m:mr>
                          <m:mr>
                            <m:e>
                              <m:sSub>
                                <m:sSubPr>
                                  <m:ctrlPr>
                                    <a:rPr lang="en-US" i="1">
                                      <a:latin typeface="Cambria Math"/>
                                    </a:rPr>
                                  </m:ctrlPr>
                                </m:sSubPr>
                                <m:e>
                                  <m:r>
                                    <a:rPr lang="en-US" i="1">
                                      <a:latin typeface="Cambria Math"/>
                                    </a:rPr>
                                    <m:t>𝑤</m:t>
                                  </m:r>
                                </m:e>
                                <m:sub>
                                  <m:r>
                                    <a:rPr lang="en-US" i="1">
                                      <a:latin typeface="Cambria Math"/>
                                    </a:rPr>
                                    <m:t>𝐶</m:t>
                                  </m:r>
                                </m:sub>
                              </m:sSub>
                            </m:e>
                          </m:mr>
                        </m:m>
                      </m:e>
                    </m:d>
                  </m:oMath>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m:t>
                      </m:r>
                      <m:sSub>
                        <m:sSubPr>
                          <m:ctrlPr>
                            <a:rPr lang="en-US" i="1">
                              <a:latin typeface="Cambria Math"/>
                            </a:rPr>
                          </m:ctrlPr>
                        </m:sSubPr>
                        <m:e>
                          <m:r>
                            <a:rPr lang="en-US" i="1">
                              <a:latin typeface="Cambria Math"/>
                            </a:rPr>
                            <m:t>𝜆</m:t>
                          </m:r>
                        </m:e>
                        <m:sub>
                          <m:r>
                            <a:rPr lang="en-US" i="1">
                              <a:latin typeface="Cambria Math"/>
                            </a:rPr>
                            <m:t>1</m:t>
                          </m:r>
                        </m:sub>
                      </m:sSub>
                      <m:d>
                        <m:dPr>
                          <m:begChr m:val="["/>
                          <m:endChr m:val="]"/>
                          <m:ctrlPr>
                            <a:rPr lang="en-US" i="1">
                              <a:latin typeface="Cambria Math"/>
                            </a:rPr>
                          </m:ctrlPr>
                        </m:dPr>
                        <m:e>
                          <m:m>
                            <m:mPr>
                              <m:mcs>
                                <m:mc>
                                  <m:mcPr>
                                    <m:count m:val="3"/>
                                    <m:mcJc m:val="center"/>
                                  </m:mcPr>
                                </m:mc>
                              </m:mcs>
                              <m:ctrlPr>
                                <a:rPr lang="en-US" i="1">
                                  <a:latin typeface="Cambria Math"/>
                                </a:rPr>
                              </m:ctrlPr>
                            </m:mPr>
                            <m:mr>
                              <m:e>
                                <m:sSub>
                                  <m:sSubPr>
                                    <m:ctrlPr>
                                      <a:rPr lang="en-US" i="1">
                                        <a:latin typeface="Cambria Math"/>
                                      </a:rPr>
                                    </m:ctrlPr>
                                  </m:sSubPr>
                                  <m:e>
                                    <m:r>
                                      <a:rPr lang="en-US" i="1">
                                        <a:latin typeface="Cambria Math"/>
                                      </a:rPr>
                                      <m:t>𝑤</m:t>
                                    </m:r>
                                  </m:e>
                                  <m:sub>
                                    <m:r>
                                      <a:rPr lang="en-US" i="1">
                                        <a:latin typeface="Cambria Math"/>
                                      </a:rPr>
                                      <m:t>𝐴</m:t>
                                    </m:r>
                                  </m:sub>
                                </m:sSub>
                              </m:e>
                              <m:e>
                                <m:sSub>
                                  <m:sSubPr>
                                    <m:ctrlPr>
                                      <a:rPr lang="en-US" i="1">
                                        <a:latin typeface="Cambria Math"/>
                                      </a:rPr>
                                    </m:ctrlPr>
                                  </m:sSubPr>
                                  <m:e>
                                    <m:r>
                                      <a:rPr lang="en-US" i="1">
                                        <a:latin typeface="Cambria Math"/>
                                      </a:rPr>
                                      <m:t>𝑤</m:t>
                                    </m:r>
                                  </m:e>
                                  <m:sub>
                                    <m:r>
                                      <a:rPr lang="en-US" i="1">
                                        <a:latin typeface="Cambria Math"/>
                                      </a:rPr>
                                      <m:t>𝐵</m:t>
                                    </m:r>
                                  </m:sub>
                                </m:sSub>
                              </m:e>
                              <m:e>
                                <m:sSub>
                                  <m:sSubPr>
                                    <m:ctrlPr>
                                      <a:rPr lang="en-US" i="1">
                                        <a:latin typeface="Cambria Math"/>
                                      </a:rPr>
                                    </m:ctrlPr>
                                  </m:sSubPr>
                                  <m:e>
                                    <m:r>
                                      <a:rPr lang="en-US" i="1">
                                        <a:latin typeface="Cambria Math"/>
                                      </a:rPr>
                                      <m:t>𝑤</m:t>
                                    </m:r>
                                  </m:e>
                                  <m:sub>
                                    <m:r>
                                      <a:rPr lang="en-US" i="1">
                                        <a:latin typeface="Cambria Math"/>
                                      </a:rPr>
                                      <m:t>𝐶</m:t>
                                    </m:r>
                                  </m:sub>
                                </m:sSub>
                              </m:e>
                            </m:mr>
                          </m:m>
                        </m:e>
                      </m:d>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a:rPr>
                                  <m:t>.1</m:t>
                                </m:r>
                              </m:e>
                            </m:mr>
                            <m:mr>
                              <m:e>
                                <m:r>
                                  <a:rPr lang="en-US" i="1">
                                    <a:latin typeface="Cambria Math"/>
                                  </a:rPr>
                                  <m:t>.2</m:t>
                                </m:r>
                              </m:e>
                            </m:mr>
                            <m:mr>
                              <m:e>
                                <m:r>
                                  <a:rPr lang="en-US" i="1">
                                    <a:latin typeface="Cambria Math"/>
                                  </a:rPr>
                                  <m:t>.3</m:t>
                                </m:r>
                              </m:e>
                            </m:mr>
                          </m:m>
                        </m:e>
                      </m:d>
                      <m:r>
                        <a:rPr lang="en-US" i="1">
                          <a:latin typeface="Cambria Math"/>
                        </a:rPr>
                        <m:t>+.15</m:t>
                      </m:r>
                      <m:sSub>
                        <m:sSubPr>
                          <m:ctrlPr>
                            <a:rPr lang="en-US" i="1">
                              <a:latin typeface="Cambria Math"/>
                            </a:rPr>
                          </m:ctrlPr>
                        </m:sSubPr>
                        <m:e>
                          <m:r>
                            <a:rPr lang="en-US" i="1">
                              <a:latin typeface="Cambria Math"/>
                            </a:rPr>
                            <m:t>𝜆</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𝜆</m:t>
                          </m:r>
                        </m:e>
                        <m:sub>
                          <m:r>
                            <a:rPr lang="en-US" i="1">
                              <a:latin typeface="Cambria Math"/>
                            </a:rPr>
                            <m:t>2</m:t>
                          </m:r>
                        </m:sub>
                      </m:sSub>
                      <m:d>
                        <m:dPr>
                          <m:begChr m:val="["/>
                          <m:endChr m:val="]"/>
                          <m:ctrlPr>
                            <a:rPr lang="en-US" i="1">
                              <a:latin typeface="Cambria Math"/>
                            </a:rPr>
                          </m:ctrlPr>
                        </m:dPr>
                        <m:e>
                          <m:m>
                            <m:mPr>
                              <m:mcs>
                                <m:mc>
                                  <m:mcPr>
                                    <m:count m:val="3"/>
                                    <m:mcJc m:val="center"/>
                                  </m:mcPr>
                                </m:mc>
                              </m:mcs>
                              <m:ctrlPr>
                                <a:rPr lang="en-US" i="1">
                                  <a:latin typeface="Cambria Math"/>
                                </a:rPr>
                              </m:ctrlPr>
                            </m:mPr>
                            <m:mr>
                              <m:e>
                                <m:sSub>
                                  <m:sSubPr>
                                    <m:ctrlPr>
                                      <a:rPr lang="en-US" i="1">
                                        <a:latin typeface="Cambria Math"/>
                                      </a:rPr>
                                    </m:ctrlPr>
                                  </m:sSubPr>
                                  <m:e>
                                    <m:r>
                                      <a:rPr lang="en-US" i="1">
                                        <a:latin typeface="Cambria Math"/>
                                      </a:rPr>
                                      <m:t>𝑤</m:t>
                                    </m:r>
                                  </m:e>
                                  <m:sub>
                                    <m:r>
                                      <a:rPr lang="en-US" i="1">
                                        <a:latin typeface="Cambria Math"/>
                                      </a:rPr>
                                      <m:t>𝐴</m:t>
                                    </m:r>
                                  </m:sub>
                                </m:sSub>
                              </m:e>
                              <m:e>
                                <m:sSub>
                                  <m:sSubPr>
                                    <m:ctrlPr>
                                      <a:rPr lang="en-US" i="1">
                                        <a:latin typeface="Cambria Math"/>
                                      </a:rPr>
                                    </m:ctrlPr>
                                  </m:sSubPr>
                                  <m:e>
                                    <m:r>
                                      <a:rPr lang="en-US" i="1">
                                        <a:latin typeface="Cambria Math"/>
                                      </a:rPr>
                                      <m:t>𝑤</m:t>
                                    </m:r>
                                  </m:e>
                                  <m:sub>
                                    <m:r>
                                      <a:rPr lang="en-US" i="1">
                                        <a:latin typeface="Cambria Math"/>
                                      </a:rPr>
                                      <m:t>𝐵</m:t>
                                    </m:r>
                                  </m:sub>
                                </m:sSub>
                              </m:e>
                              <m:e>
                                <m:sSub>
                                  <m:sSubPr>
                                    <m:ctrlPr>
                                      <a:rPr lang="en-US" i="1">
                                        <a:latin typeface="Cambria Math"/>
                                      </a:rPr>
                                    </m:ctrlPr>
                                  </m:sSubPr>
                                  <m:e>
                                    <m:r>
                                      <a:rPr lang="en-US" i="1">
                                        <a:latin typeface="Cambria Math"/>
                                      </a:rPr>
                                      <m:t>𝑤</m:t>
                                    </m:r>
                                  </m:e>
                                  <m:sub>
                                    <m:r>
                                      <a:rPr lang="en-US" i="1">
                                        <a:latin typeface="Cambria Math"/>
                                      </a:rPr>
                                      <m:t>𝐶</m:t>
                                    </m:r>
                                  </m:sub>
                                </m:sSub>
                              </m:e>
                            </m:mr>
                          </m:m>
                        </m:e>
                      </m:d>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a:rPr>
                                  <m:t>1</m:t>
                                </m:r>
                              </m:e>
                            </m:mr>
                            <m:mr>
                              <m:e>
                                <m:r>
                                  <a:rPr lang="en-US" i="1">
                                    <a:latin typeface="Cambria Math"/>
                                  </a:rPr>
                                  <m:t>1</m:t>
                                </m:r>
                              </m:e>
                            </m:mr>
                            <m:mr>
                              <m:e>
                                <m:r>
                                  <a:rPr lang="en-US" i="1">
                                    <a:latin typeface="Cambria Math"/>
                                  </a:rPr>
                                  <m:t>1</m:t>
                                </m:r>
                              </m:e>
                            </m:mr>
                          </m:m>
                        </m:e>
                      </m:d>
                      <m:r>
                        <a:rPr lang="en-US" i="1">
                          <a:latin typeface="Cambria Math"/>
                        </a:rPr>
                        <m:t>+1</m:t>
                      </m:r>
                      <m:sSub>
                        <m:sSubPr>
                          <m:ctrlPr>
                            <a:rPr lang="en-US" i="1">
                              <a:latin typeface="Cambria Math"/>
                            </a:rPr>
                          </m:ctrlPr>
                        </m:sSubPr>
                        <m:e>
                          <m:r>
                            <a:rPr lang="en-US" i="1">
                              <a:latin typeface="Cambria Math"/>
                            </a:rPr>
                            <m:t>𝜆</m:t>
                          </m:r>
                        </m:e>
                        <m:sub>
                          <m:r>
                            <a:rPr lang="en-US" i="1">
                              <a:latin typeface="Cambria Math"/>
                            </a:rPr>
                            <m:t>2</m:t>
                          </m:r>
                        </m:sub>
                      </m:sSub>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t="-2533"/>
                </a:stretch>
              </a:blipFill>
            </p:spPr>
            <p:txBody>
              <a:bodyPr/>
              <a:lstStyle/>
              <a:p>
                <a:r>
                  <a:rPr lang="en-US">
                    <a:noFill/>
                  </a:rPr>
                  <a:t> </a:t>
                </a:r>
              </a:p>
            </p:txBody>
          </p:sp>
        </mc:Fallback>
      </mc:AlternateContent>
    </p:spTree>
    <p:extLst>
      <p:ext uri="{BB962C8B-B14F-4D97-AF65-F5344CB8AC3E}">
        <p14:creationId xmlns:p14="http://schemas.microsoft.com/office/powerpoint/2010/main" val="10021520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Portfolio Selection Illustration </a:t>
            </a:r>
            <a:r>
              <a:rPr lang="en-US" sz="2500" i="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20000"/>
              </a:bodyPr>
              <a:lstStyle/>
              <a:p>
                <a:pPr marL="0" indent="0">
                  <a:buNone/>
                </a:pPr>
                <a:r>
                  <a:rPr lang="en-US" dirty="0" smtClean="0"/>
                  <a:t>First order conditions are follows, which combines </a:t>
                </a:r>
                <a14:m>
                  <m:oMath xmlns:m="http://schemas.openxmlformats.org/officeDocument/2006/math">
                    <m:r>
                      <a:rPr lang="en-US" b="1" i="1">
                        <a:latin typeface="Cambria Math"/>
                      </a:rPr>
                      <m:t>𝛁</m:t>
                    </m:r>
                    <m:r>
                      <m:rPr>
                        <m:sty m:val="p"/>
                      </m:rPr>
                      <a:rPr lang="en-US">
                        <a:latin typeface="Cambria Math"/>
                      </a:rPr>
                      <m:t>L</m:t>
                    </m:r>
                    <m:r>
                      <a:rPr lang="en-US">
                        <a:latin typeface="Cambria Math"/>
                      </a:rPr>
                      <m:t>(</m:t>
                    </m:r>
                    <m:r>
                      <a:rPr lang="en-US" b="1" i="1">
                        <a:latin typeface="Cambria Math"/>
                      </a:rPr>
                      <m:t>𝐰</m:t>
                    </m:r>
                    <m:r>
                      <a:rPr lang="en-US">
                        <a:latin typeface="Cambria Math"/>
                      </a:rPr>
                      <m:t>)=</m:t>
                    </m:r>
                    <m:r>
                      <a:rPr lang="en-US" b="1" i="1">
                        <a:latin typeface="Cambria Math"/>
                      </a:rPr>
                      <m:t>𝟎</m:t>
                    </m:r>
                  </m:oMath>
                </a14:m>
                <a:r>
                  <a:rPr lang="en-US" b="1" dirty="0" smtClean="0"/>
                  <a:t>,  </a:t>
                </a:r>
                <a14:m>
                  <m:oMath xmlns:m="http://schemas.openxmlformats.org/officeDocument/2006/math">
                    <m:f>
                      <m:fPr>
                        <m:ctrlPr>
                          <a:rPr lang="en-US" i="1">
                            <a:latin typeface="Cambria Math"/>
                          </a:rPr>
                        </m:ctrlPr>
                      </m:fPr>
                      <m:num>
                        <m:r>
                          <a:rPr lang="en-US">
                            <a:latin typeface="Cambria Math"/>
                          </a:rPr>
                          <m:t>𝜕</m:t>
                        </m:r>
                        <m:r>
                          <m:rPr>
                            <m:sty m:val="p"/>
                          </m:rPr>
                          <a:rPr lang="en-US">
                            <a:latin typeface="Cambria Math"/>
                          </a:rPr>
                          <m:t>L</m:t>
                        </m:r>
                      </m:num>
                      <m:den>
                        <m:r>
                          <a:rPr lang="en-US">
                            <a:latin typeface="Cambria Math"/>
                          </a:rPr>
                          <m:t>𝜕</m:t>
                        </m:r>
                        <m:sSub>
                          <m:sSubPr>
                            <m:ctrlPr>
                              <a:rPr lang="en-US" i="1">
                                <a:latin typeface="Cambria Math"/>
                              </a:rPr>
                            </m:ctrlPr>
                          </m:sSubPr>
                          <m:e>
                            <m:r>
                              <m:rPr>
                                <m:sty m:val="p"/>
                              </m:rPr>
                              <a:rPr lang="en-US">
                                <a:latin typeface="Cambria Math"/>
                              </a:rPr>
                              <m:t>λ</m:t>
                            </m:r>
                          </m:e>
                          <m:sub>
                            <m:r>
                              <a:rPr lang="en-US">
                                <a:latin typeface="Cambria Math"/>
                              </a:rPr>
                              <m:t>1</m:t>
                            </m:r>
                          </m:sub>
                        </m:sSub>
                      </m:den>
                    </m:f>
                    <m:r>
                      <a:rPr lang="en-US">
                        <a:latin typeface="Cambria Math"/>
                      </a:rPr>
                      <m:t>=</m:t>
                    </m:r>
                    <m:sSup>
                      <m:sSupPr>
                        <m:ctrlPr>
                          <a:rPr lang="en-US" sz="2800" b="1" i="1">
                            <a:latin typeface="Cambria Math"/>
                          </a:rPr>
                        </m:ctrlPr>
                      </m:sSupPr>
                      <m:e>
                        <m:r>
                          <a:rPr lang="en-US" sz="2800" b="1" i="1">
                            <a:latin typeface="Cambria Math" panose="02040503050406030204" pitchFamily="18" charset="0"/>
                          </a:rPr>
                          <m:t>𝒘</m:t>
                        </m:r>
                      </m:e>
                      <m:sup>
                        <m:r>
                          <a:rPr lang="en-US" sz="2800" b="1" i="1">
                            <a:latin typeface="Cambria Math" panose="02040503050406030204" pitchFamily="18" charset="0"/>
                          </a:rPr>
                          <m:t>𝑻</m:t>
                        </m:r>
                      </m:sup>
                    </m:sSup>
                    <m:r>
                      <a:rPr lang="en-US" sz="2800" b="1" i="1">
                        <a:latin typeface="Cambria Math" panose="02040503050406030204" pitchFamily="18" charset="0"/>
                      </a:rPr>
                      <m:t>𝒓</m:t>
                    </m:r>
                    <m:r>
                      <a:rPr lang="en-US" sz="2800" b="0" i="0" smtClean="0">
                        <a:latin typeface="Cambria Math" panose="02040503050406030204" pitchFamily="18" charset="0"/>
                      </a:rPr>
                      <m:t>−</m:t>
                    </m:r>
                    <m:sSub>
                      <m:sSubPr>
                        <m:ctrlPr>
                          <a:rPr lang="en-US" sz="2800" b="1" i="1">
                            <a:latin typeface="Cambria Math"/>
                          </a:rPr>
                        </m:ctrlPr>
                      </m:sSubPr>
                      <m:e>
                        <m:r>
                          <a:rPr lang="en-US" sz="2800" b="1" i="1">
                            <a:latin typeface="Cambria Math" panose="02040503050406030204" pitchFamily="18" charset="0"/>
                          </a:rPr>
                          <m:t>𝒓</m:t>
                        </m:r>
                      </m:e>
                      <m:sub>
                        <m:r>
                          <a:rPr lang="en-US" sz="2800" b="1" i="1">
                            <a:latin typeface="Cambria Math" panose="02040503050406030204" pitchFamily="18" charset="0"/>
                          </a:rPr>
                          <m:t>𝒑</m:t>
                        </m:r>
                      </m:sub>
                    </m:sSub>
                    <m:r>
                      <a:rPr lang="en-US">
                        <a:latin typeface="Cambria Math"/>
                      </a:rPr>
                      <m:t>=0</m:t>
                    </m:r>
                  </m:oMath>
                </a14:m>
                <a:r>
                  <a:rPr lang="en-US" dirty="0"/>
                  <a:t> and </a:t>
                </a:r>
                <a14:m>
                  <m:oMath xmlns:m="http://schemas.openxmlformats.org/officeDocument/2006/math">
                    <m:f>
                      <m:fPr>
                        <m:ctrlPr>
                          <a:rPr lang="en-US" i="1">
                            <a:latin typeface="Cambria Math"/>
                          </a:rPr>
                        </m:ctrlPr>
                      </m:fPr>
                      <m:num>
                        <m:r>
                          <a:rPr lang="en-US">
                            <a:latin typeface="Cambria Math"/>
                          </a:rPr>
                          <m:t>𝜕</m:t>
                        </m:r>
                        <m:r>
                          <m:rPr>
                            <m:sty m:val="p"/>
                          </m:rPr>
                          <a:rPr lang="en-US">
                            <a:latin typeface="Cambria Math"/>
                          </a:rPr>
                          <m:t>L</m:t>
                        </m:r>
                      </m:num>
                      <m:den>
                        <m:r>
                          <a:rPr lang="en-US">
                            <a:latin typeface="Cambria Math"/>
                          </a:rPr>
                          <m:t>𝜕</m:t>
                        </m:r>
                        <m:sSub>
                          <m:sSubPr>
                            <m:ctrlPr>
                              <a:rPr lang="en-US" i="1">
                                <a:latin typeface="Cambria Math"/>
                              </a:rPr>
                            </m:ctrlPr>
                          </m:sSubPr>
                          <m:e>
                            <m:r>
                              <m:rPr>
                                <m:sty m:val="p"/>
                              </m:rPr>
                              <a:rPr lang="en-US">
                                <a:latin typeface="Cambria Math"/>
                              </a:rPr>
                              <m:t>λ</m:t>
                            </m:r>
                          </m:e>
                          <m:sub>
                            <m:r>
                              <a:rPr lang="en-US">
                                <a:latin typeface="Cambria Math"/>
                              </a:rPr>
                              <m:t>2</m:t>
                            </m:r>
                          </m:sub>
                        </m:sSub>
                      </m:den>
                    </m:f>
                    <m:r>
                      <a:rPr lang="en-US">
                        <a:latin typeface="Cambria Math"/>
                      </a:rPr>
                      <m:t>=</m:t>
                    </m:r>
                    <m:r>
                      <a:rPr lang="en-US" sz="2800" b="1" i="1">
                        <a:latin typeface="Cambria Math" panose="02040503050406030204" pitchFamily="18" charset="0"/>
                      </a:rPr>
                      <m:t>−</m:t>
                    </m:r>
                    <m:sSup>
                      <m:sSupPr>
                        <m:ctrlPr>
                          <a:rPr lang="en-US" sz="2800" b="1" i="1">
                            <a:latin typeface="Cambria Math"/>
                          </a:rPr>
                        </m:ctrlPr>
                      </m:sSupPr>
                      <m:e>
                        <m:r>
                          <a:rPr lang="en-US" sz="2800" b="1" i="1">
                            <a:latin typeface="Cambria Math" panose="02040503050406030204" pitchFamily="18" charset="0"/>
                          </a:rPr>
                          <m:t>𝒘</m:t>
                        </m:r>
                      </m:e>
                      <m:sup>
                        <m:r>
                          <a:rPr lang="en-US" sz="2800" b="1" i="1">
                            <a:latin typeface="Cambria Math" panose="02040503050406030204" pitchFamily="18" charset="0"/>
                          </a:rPr>
                          <m:t>𝑻</m:t>
                        </m:r>
                      </m:sup>
                    </m:sSup>
                    <m:r>
                      <a:rPr lang="en-US" sz="2800" b="1" i="1">
                        <a:latin typeface="Cambria Math" panose="02040503050406030204" pitchFamily="18" charset="0"/>
                      </a:rPr>
                      <m:t>𝒍</m:t>
                    </m:r>
                    <m:r>
                      <a:rPr lang="en-US" sz="2800" b="0" i="0" smtClean="0">
                        <a:latin typeface="Cambria Math" panose="02040503050406030204" pitchFamily="18" charset="0"/>
                      </a:rPr>
                      <m:t>−</m:t>
                    </m:r>
                    <m:r>
                      <a:rPr lang="en-US" sz="2800" b="1" i="1">
                        <a:latin typeface="Cambria Math" panose="02040503050406030204" pitchFamily="18" charset="0"/>
                      </a:rPr>
                      <m:t>𝟏</m:t>
                    </m:r>
                    <m:r>
                      <a:rPr lang="en-US">
                        <a:latin typeface="Cambria Math"/>
                      </a:rPr>
                      <m:t>=0</m:t>
                    </m:r>
                  </m:oMath>
                </a14:m>
                <a:r>
                  <a:rPr lang="en-US" dirty="0"/>
                  <a:t>, the latter two of which are slightly rearranged:</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m>
                            <m:mPr>
                              <m:mcs>
                                <m:mc>
                                  <m:mcPr>
                                    <m:count m:val="2"/>
                                    <m:mcJc m:val="center"/>
                                  </m:mcPr>
                                </m:mc>
                              </m:mcs>
                              <m:ctrlPr>
                                <a:rPr lang="en-US" i="1">
                                  <a:latin typeface="Cambria Math"/>
                                </a:rPr>
                              </m:ctrlPr>
                            </m:mPr>
                            <m:mr>
                              <m:e>
                                <m:m>
                                  <m:mPr>
                                    <m:mcs>
                                      <m:mc>
                                        <m:mcPr>
                                          <m:count m:val="3"/>
                                          <m:mcJc m:val="center"/>
                                        </m:mcPr>
                                      </m:mc>
                                    </m:mcs>
                                    <m:ctrlPr>
                                      <a:rPr lang="en-US" i="1">
                                        <a:latin typeface="Cambria Math"/>
                                      </a:rPr>
                                    </m:ctrlPr>
                                  </m:mPr>
                                  <m:mr>
                                    <m:e>
                                      <m:r>
                                        <a:rPr lang="en-US" i="1">
                                          <a:latin typeface="Cambria Math"/>
                                        </a:rPr>
                                        <m:t>.08</m:t>
                                      </m:r>
                                    </m:e>
                                    <m:e>
                                      <m:r>
                                        <a:rPr lang="en-US" i="1">
                                          <a:latin typeface="Cambria Math"/>
                                        </a:rPr>
                                        <m:t>.06</m:t>
                                      </m:r>
                                    </m:e>
                                    <m:e>
                                      <m:r>
                                        <a:rPr lang="en-US" i="1">
                                          <a:latin typeface="Cambria Math"/>
                                        </a:rPr>
                                        <m:t>.08</m:t>
                                      </m:r>
                                    </m:e>
                                  </m:mr>
                                  <m:mr>
                                    <m:e>
                                      <m:r>
                                        <a:rPr lang="en-US" i="1">
                                          <a:latin typeface="Cambria Math"/>
                                        </a:rPr>
                                        <m:t>.06</m:t>
                                      </m:r>
                                    </m:e>
                                    <m:e>
                                      <m:r>
                                        <a:rPr lang="en-US" i="1">
                                          <a:latin typeface="Cambria Math"/>
                                        </a:rPr>
                                        <m:t>.18</m:t>
                                      </m:r>
                                    </m:e>
                                    <m:e>
                                      <m:r>
                                        <a:rPr lang="en-US" i="1">
                                          <a:latin typeface="Cambria Math"/>
                                        </a:rPr>
                                        <m:t>.12</m:t>
                                      </m:r>
                                    </m:e>
                                  </m:mr>
                                  <m:mr>
                                    <m:e>
                                      <m:r>
                                        <a:rPr lang="en-US" i="1">
                                          <a:latin typeface="Cambria Math"/>
                                        </a:rPr>
                                        <m:t>.08</m:t>
                                      </m:r>
                                    </m:e>
                                    <m:e>
                                      <m:r>
                                        <a:rPr lang="en-US" i="1">
                                          <a:latin typeface="Cambria Math"/>
                                        </a:rPr>
                                        <m:t>.12</m:t>
                                      </m:r>
                                    </m:e>
                                    <m:e>
                                      <m:r>
                                        <a:rPr lang="en-US" i="1">
                                          <a:latin typeface="Cambria Math"/>
                                        </a:rPr>
                                        <m:t>.32</m:t>
                                      </m:r>
                                    </m:e>
                                  </m:mr>
                                </m:m>
                              </m:e>
                              <m:e>
                                <m:m>
                                  <m:mPr>
                                    <m:mcs>
                                      <m:mc>
                                        <m:mcPr>
                                          <m:count m:val="2"/>
                                          <m:mcJc m:val="center"/>
                                        </m:mcPr>
                                      </m:mc>
                                    </m:mcs>
                                    <m:ctrlPr>
                                      <a:rPr lang="en-US" i="1">
                                        <a:latin typeface="Cambria Math"/>
                                      </a:rPr>
                                    </m:ctrlPr>
                                  </m:mPr>
                                  <m:mr>
                                    <m:e>
                                      <m:r>
                                        <a:rPr lang="en-US" i="1">
                                          <a:latin typeface="Cambria Math"/>
                                        </a:rPr>
                                        <m:t>−.1</m:t>
                                      </m:r>
                                    </m:e>
                                    <m:e>
                                      <m:r>
                                        <a:rPr lang="en-US" i="1">
                                          <a:latin typeface="Cambria Math"/>
                                        </a:rPr>
                                        <m:t>−1</m:t>
                                      </m:r>
                                    </m:e>
                                  </m:mr>
                                  <m:mr>
                                    <m:e>
                                      <m:r>
                                        <a:rPr lang="en-US" i="1">
                                          <a:latin typeface="Cambria Math"/>
                                        </a:rPr>
                                        <m:t>−.2</m:t>
                                      </m:r>
                                    </m:e>
                                    <m:e>
                                      <m:r>
                                        <a:rPr lang="en-US" i="1">
                                          <a:latin typeface="Cambria Math"/>
                                        </a:rPr>
                                        <m:t>−1</m:t>
                                      </m:r>
                                    </m:e>
                                  </m:mr>
                                  <m:mr>
                                    <m:e>
                                      <m:r>
                                        <a:rPr lang="en-US" i="1">
                                          <a:latin typeface="Cambria Math"/>
                                        </a:rPr>
                                        <m:t>−.3</m:t>
                                      </m:r>
                                    </m:e>
                                    <m:e>
                                      <m:r>
                                        <a:rPr lang="en-US" i="1">
                                          <a:latin typeface="Cambria Math"/>
                                        </a:rPr>
                                        <m:t>−1</m:t>
                                      </m:r>
                                    </m:e>
                                  </m:mr>
                                </m:m>
                              </m:e>
                            </m:mr>
                            <m:mr>
                              <m:e>
                                <m:m>
                                  <m:mPr>
                                    <m:mcs>
                                      <m:mc>
                                        <m:mcPr>
                                          <m:count m:val="3"/>
                                          <m:mcJc m:val="center"/>
                                        </m:mcPr>
                                      </m:mc>
                                    </m:mcs>
                                    <m:ctrlPr>
                                      <a:rPr lang="en-US" i="1">
                                        <a:latin typeface="Cambria Math"/>
                                      </a:rPr>
                                    </m:ctrlPr>
                                  </m:mPr>
                                  <m:mr>
                                    <m:e>
                                      <m:r>
                                        <a:rPr lang="en-US" i="1">
                                          <a:latin typeface="Cambria Math"/>
                                        </a:rPr>
                                        <m:t>−.1</m:t>
                                      </m:r>
                                    </m:e>
                                    <m:e>
                                      <m:r>
                                        <a:rPr lang="en-US" i="1">
                                          <a:latin typeface="Cambria Math"/>
                                        </a:rPr>
                                        <m:t>−.2</m:t>
                                      </m:r>
                                    </m:e>
                                    <m:e>
                                      <m:r>
                                        <a:rPr lang="en-US" i="1">
                                          <a:latin typeface="Cambria Math"/>
                                        </a:rPr>
                                        <m:t>−.3</m:t>
                                      </m:r>
                                    </m:e>
                                  </m:mr>
                                  <m:mr>
                                    <m:e>
                                      <m:r>
                                        <a:rPr lang="en-US" i="1">
                                          <a:latin typeface="Cambria Math"/>
                                        </a:rPr>
                                        <m:t>−1</m:t>
                                      </m:r>
                                    </m:e>
                                    <m:e>
                                      <m:r>
                                        <a:rPr lang="en-US" i="1">
                                          <a:latin typeface="Cambria Math"/>
                                        </a:rPr>
                                        <m:t>−1</m:t>
                                      </m:r>
                                    </m:e>
                                    <m:e>
                                      <m:r>
                                        <a:rPr lang="en-US" i="1">
                                          <a:latin typeface="Cambria Math"/>
                                        </a:rPr>
                                        <m:t>−1</m:t>
                                      </m:r>
                                    </m:e>
                                  </m:mr>
                                </m:m>
                              </m:e>
                              <m:e>
                                <m:m>
                                  <m:mPr>
                                    <m:mcs>
                                      <m:mc>
                                        <m:mcPr>
                                          <m:count m:val="2"/>
                                          <m:mcJc m:val="center"/>
                                        </m:mcPr>
                                      </m:mc>
                                    </m:mcs>
                                    <m:ctrlPr>
                                      <a:rPr lang="en-US" i="1">
                                        <a:latin typeface="Cambria Math"/>
                                      </a:rPr>
                                    </m:ctrlPr>
                                  </m:mPr>
                                  <m:mr>
                                    <m:e>
                                      <m:r>
                                        <a:rPr lang="en-US" i="1">
                                          <a:latin typeface="Cambria Math"/>
                                        </a:rPr>
                                        <m:t>0</m:t>
                                      </m:r>
                                    </m:e>
                                    <m:e>
                                      <m:r>
                                        <a:rPr lang="en-US" i="1">
                                          <a:latin typeface="Cambria Math"/>
                                        </a:rPr>
                                        <m:t>0</m:t>
                                      </m:r>
                                    </m:e>
                                  </m:mr>
                                  <m:mr>
                                    <m:e>
                                      <m:r>
                                        <a:rPr lang="en-US" i="1">
                                          <a:latin typeface="Cambria Math"/>
                                        </a:rPr>
                                        <m:t>0</m:t>
                                      </m:r>
                                    </m:e>
                                    <m:e>
                                      <m:r>
                                        <a:rPr lang="en-US" i="1">
                                          <a:latin typeface="Cambria Math"/>
                                        </a:rPr>
                                        <m:t>0</m:t>
                                      </m:r>
                                    </m:e>
                                  </m:mr>
                                </m:m>
                              </m:e>
                            </m:mr>
                          </m:m>
                        </m:e>
                      </m:d>
                      <m:d>
                        <m:dPr>
                          <m:begChr m:val="["/>
                          <m:endChr m:val="]"/>
                          <m:ctrlPr>
                            <a:rPr lang="en-US" i="1">
                              <a:latin typeface="Cambria Math"/>
                            </a:rPr>
                          </m:ctrlPr>
                        </m:dPr>
                        <m:e>
                          <m:m>
                            <m:mPr>
                              <m:mcs>
                                <m:mc>
                                  <m:mcPr>
                                    <m:count m:val="1"/>
                                    <m:mcJc m:val="center"/>
                                  </m:mcPr>
                                </m:mc>
                              </m:mcs>
                              <m:ctrlPr>
                                <a:rPr lang="en-US" i="1">
                                  <a:latin typeface="Cambria Math"/>
                                </a:rPr>
                              </m:ctrlPr>
                            </m:mPr>
                            <m:m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𝑤</m:t>
                                          </m:r>
                                        </m:e>
                                        <m:sub>
                                          <m:r>
                                            <a:rPr lang="en-US" i="1">
                                              <a:latin typeface="Cambria Math"/>
                                            </a:rPr>
                                            <m:t>𝐴</m:t>
                                          </m:r>
                                        </m:sub>
                                      </m:sSub>
                                    </m:e>
                                  </m:mr>
                                  <m:mr>
                                    <m:e>
                                      <m:sSub>
                                        <m:sSubPr>
                                          <m:ctrlPr>
                                            <a:rPr lang="en-US" i="1">
                                              <a:latin typeface="Cambria Math"/>
                                            </a:rPr>
                                          </m:ctrlPr>
                                        </m:sSubPr>
                                        <m:e>
                                          <m:r>
                                            <a:rPr lang="en-US" i="1">
                                              <a:latin typeface="Cambria Math"/>
                                            </a:rPr>
                                            <m:t>𝑤</m:t>
                                          </m:r>
                                        </m:e>
                                        <m:sub>
                                          <m:r>
                                            <a:rPr lang="en-US" i="1">
                                              <a:latin typeface="Cambria Math"/>
                                            </a:rPr>
                                            <m:t>𝐵</m:t>
                                          </m:r>
                                        </m:sub>
                                      </m:sSub>
                                    </m:e>
                                  </m:mr>
                                  <m:mr>
                                    <m:e>
                                      <m:sSub>
                                        <m:sSubPr>
                                          <m:ctrlPr>
                                            <a:rPr lang="en-US" i="1">
                                              <a:latin typeface="Cambria Math"/>
                                            </a:rPr>
                                          </m:ctrlPr>
                                        </m:sSubPr>
                                        <m:e>
                                          <m:r>
                                            <a:rPr lang="en-US" i="1">
                                              <a:latin typeface="Cambria Math"/>
                                            </a:rPr>
                                            <m:t>𝑤</m:t>
                                          </m:r>
                                        </m:e>
                                        <m:sub>
                                          <m:r>
                                            <a:rPr lang="en-US" i="1">
                                              <a:latin typeface="Cambria Math"/>
                                            </a:rPr>
                                            <m:t>𝐶</m:t>
                                          </m:r>
                                        </m:sub>
                                      </m:sSub>
                                    </m:e>
                                  </m:mr>
                                </m:m>
                              </m:e>
                            </m:mr>
                            <m:m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𝜆</m:t>
                                          </m:r>
                                        </m:e>
                                        <m:sub>
                                          <m:r>
                                            <a:rPr lang="en-US" i="1">
                                              <a:latin typeface="Cambria Math"/>
                                            </a:rPr>
                                            <m:t>1</m:t>
                                          </m:r>
                                        </m:sub>
                                      </m:sSub>
                                    </m:e>
                                  </m:mr>
                                  <m:mr>
                                    <m:e>
                                      <m:sSub>
                                        <m:sSubPr>
                                          <m:ctrlPr>
                                            <a:rPr lang="en-US" i="1">
                                              <a:latin typeface="Cambria Math"/>
                                            </a:rPr>
                                          </m:ctrlPr>
                                        </m:sSubPr>
                                        <m:e>
                                          <m:r>
                                            <a:rPr lang="en-US" i="1">
                                              <a:latin typeface="Cambria Math"/>
                                            </a:rPr>
                                            <m:t>𝜆</m:t>
                                          </m:r>
                                        </m:e>
                                        <m:sub>
                                          <m:r>
                                            <a:rPr lang="en-US" i="1">
                                              <a:latin typeface="Cambria Math"/>
                                            </a:rPr>
                                            <m:t>2</m:t>
                                          </m:r>
                                        </m:sub>
                                      </m:sSub>
                                    </m:e>
                                  </m:mr>
                                </m:m>
                              </m:e>
                            </m:mr>
                          </m:m>
                        </m:e>
                      </m:d>
                      <m:r>
                        <a:rPr lang="en-US" i="1">
                          <a:latin typeface="Cambria Math"/>
                        </a:rPr>
                        <m:t>=</m:t>
                      </m:r>
                      <m:d>
                        <m:dPr>
                          <m:begChr m:val="["/>
                          <m:endChr m:val="]"/>
                          <m:ctrlPr>
                            <a:rPr lang="en-US" i="1">
                              <a:latin typeface="Cambria Math"/>
                            </a:rPr>
                          </m:ctrlPr>
                        </m:dPr>
                        <m:e>
                          <m:m>
                            <m:mPr>
                              <m:mcs>
                                <m:mc>
                                  <m:mcPr>
                                    <m:count m:val="1"/>
                                    <m:mcJc m:val="center"/>
                                  </m:mcPr>
                                </m:mc>
                              </m:mcs>
                              <m:ctrlPr>
                                <a:rPr lang="en-US" i="1">
                                  <a:latin typeface="Cambria Math"/>
                                </a:rPr>
                              </m:ctrlPr>
                            </m:mPr>
                            <m:mr>
                              <m:e>
                                <m:m>
                                  <m:mPr>
                                    <m:mcs>
                                      <m:mc>
                                        <m:mcPr>
                                          <m:count m:val="1"/>
                                          <m:mcJc m:val="center"/>
                                        </m:mcPr>
                                      </m:mc>
                                    </m:mcs>
                                    <m:ctrlPr>
                                      <a:rPr lang="en-US" i="1">
                                        <a:latin typeface="Cambria Math"/>
                                      </a:rPr>
                                    </m:ctrlPr>
                                  </m:mPr>
                                  <m:mr>
                                    <m:e>
                                      <m:r>
                                        <a:rPr lang="en-US" i="1">
                                          <a:latin typeface="Cambria Math"/>
                                        </a:rPr>
                                        <m:t>0</m:t>
                                      </m:r>
                                    </m:e>
                                  </m:mr>
                                  <m:mr>
                                    <m:e>
                                      <m:r>
                                        <a:rPr lang="en-US" i="1">
                                          <a:latin typeface="Cambria Math"/>
                                        </a:rPr>
                                        <m:t>0</m:t>
                                      </m:r>
                                    </m:e>
                                  </m:mr>
                                  <m:mr>
                                    <m:e>
                                      <m:r>
                                        <a:rPr lang="en-US" i="1">
                                          <a:latin typeface="Cambria Math"/>
                                        </a:rPr>
                                        <m:t>0</m:t>
                                      </m:r>
                                    </m:e>
                                  </m:mr>
                                </m:m>
                              </m:e>
                            </m:mr>
                            <m:mr>
                              <m:e>
                                <m:m>
                                  <m:mPr>
                                    <m:mcs>
                                      <m:mc>
                                        <m:mcPr>
                                          <m:count m:val="1"/>
                                          <m:mcJc m:val="center"/>
                                        </m:mcPr>
                                      </m:mc>
                                    </m:mcs>
                                    <m:ctrlPr>
                                      <a:rPr lang="en-US" i="1">
                                        <a:latin typeface="Cambria Math"/>
                                      </a:rPr>
                                    </m:ctrlPr>
                                  </m:mPr>
                                  <m:mr>
                                    <m:e>
                                      <m:r>
                                        <a:rPr lang="en-US" i="1">
                                          <a:latin typeface="Cambria Math"/>
                                        </a:rPr>
                                        <m:t>−.15</m:t>
                                      </m:r>
                                    </m:e>
                                  </m:mr>
                                  <m:mr>
                                    <m:e>
                                      <m:r>
                                        <a:rPr lang="en-US" i="1">
                                          <a:latin typeface="Cambria Math"/>
                                        </a:rPr>
                                        <m:t>−1</m:t>
                                      </m:r>
                                    </m:e>
                                  </m:mr>
                                </m:m>
                              </m:e>
                            </m:mr>
                          </m:m>
                        </m:e>
                      </m:d>
                    </m:oMath>
                  </m:oMathPara>
                </a14:m>
                <a:endParaRPr lang="en-US" dirty="0"/>
              </a:p>
              <a:p>
                <a:pPr marL="0" indent="0">
                  <a:buNone/>
                </a:pPr>
                <a:r>
                  <a:rPr lang="en-US" b="1" dirty="0"/>
                  <a:t>					V*		         w*  =	c</a:t>
                </a:r>
                <a:r>
                  <a:rPr lang="en-US" b="1" dirty="0" smtClean="0"/>
                  <a:t>*</a:t>
                </a:r>
              </a:p>
              <a:p>
                <a:pPr marL="0" indent="0">
                  <a:buNone/>
                </a:pPr>
                <a:endParaRPr lang="en-US" b="1" dirty="0" smtClean="0"/>
              </a:p>
              <a:p>
                <a:pPr marL="0" indent="0">
                  <a:buNone/>
                </a:pPr>
                <a:r>
                  <a:rPr lang="en-US" dirty="0"/>
                  <a:t>We invert Matrix </a:t>
                </a:r>
                <a:r>
                  <a:rPr lang="en-US" b="1" dirty="0"/>
                  <a:t>V*</a:t>
                </a:r>
                <a:r>
                  <a:rPr lang="en-US" dirty="0"/>
                  <a:t> then solve for Vector </a:t>
                </a:r>
                <a:r>
                  <a:rPr lang="en-US" b="1" dirty="0"/>
                  <a:t>w*</a:t>
                </a:r>
                <a:r>
                  <a:rPr lang="en-US" dirty="0"/>
                  <a:t>. We find the following weights: </a:t>
                </a:r>
                <a:r>
                  <a:rPr lang="en-US" i="1" dirty="0" err="1"/>
                  <a:t>w</a:t>
                </a:r>
                <a:r>
                  <a:rPr lang="en-US" baseline="-25000" dirty="0" err="1"/>
                  <a:t>A</a:t>
                </a:r>
                <a:r>
                  <a:rPr lang="en-US" dirty="0"/>
                  <a:t> = .625, </a:t>
                </a:r>
                <a:r>
                  <a:rPr lang="en-US" i="1" dirty="0" err="1"/>
                  <a:t>w</a:t>
                </a:r>
                <a:r>
                  <a:rPr lang="en-US" baseline="-25000" dirty="0" err="1"/>
                  <a:t>B</a:t>
                </a:r>
                <a:r>
                  <a:rPr lang="en-US" dirty="0"/>
                  <a:t> = .25 and </a:t>
                </a:r>
                <a:r>
                  <a:rPr lang="en-US" i="1" dirty="0" err="1"/>
                  <a:t>w</a:t>
                </a:r>
                <a:r>
                  <a:rPr lang="en-US" baseline="-25000" dirty="0" err="1"/>
                  <a:t>C</a:t>
                </a:r>
                <a:r>
                  <a:rPr lang="en-US" dirty="0"/>
                  <a:t> = .125; our LaGrange multipliers are </a:t>
                </a:r>
                <a:r>
                  <a:rPr lang="en-US" dirty="0">
                    <a:sym typeface="Symbol" panose="05050102010706020507" pitchFamily="18" charset="2"/>
                  </a:rPr>
                  <a:t></a:t>
                </a:r>
                <a:r>
                  <a:rPr lang="en-US" baseline="-25000" dirty="0"/>
                  <a:t>1</a:t>
                </a:r>
                <a:r>
                  <a:rPr lang="en-US" dirty="0"/>
                  <a:t> = .225 and </a:t>
                </a:r>
                <a:r>
                  <a:rPr lang="en-US" dirty="0">
                    <a:sym typeface="Symbol" panose="05050102010706020507" pitchFamily="18" charset="2"/>
                  </a:rPr>
                  <a:t></a:t>
                </a:r>
                <a:r>
                  <a:rPr lang="en-US" baseline="-25000" dirty="0"/>
                  <a:t>2</a:t>
                </a:r>
                <a:r>
                  <a:rPr lang="en-US" dirty="0"/>
                  <a:t> = .0525.</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t="-1067"/>
                </a:stretch>
              </a:blipFill>
            </p:spPr>
            <p:txBody>
              <a:bodyPr/>
              <a:lstStyle/>
              <a:p>
                <a:r>
                  <a:rPr lang="en-US">
                    <a:noFill/>
                  </a:rPr>
                  <a:t> </a:t>
                </a:r>
              </a:p>
            </p:txBody>
          </p:sp>
        </mc:Fallback>
      </mc:AlternateContent>
    </p:spTree>
    <p:extLst>
      <p:ext uri="{BB962C8B-B14F-4D97-AF65-F5344CB8AC3E}">
        <p14:creationId xmlns:p14="http://schemas.microsoft.com/office/powerpoint/2010/main" val="18217867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Portfolio Selection Illustration </a:t>
            </a:r>
            <a:r>
              <a:rPr lang="en-US" sz="2500" i="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The </a:t>
                </a:r>
                <a:r>
                  <a:rPr lang="en-US" dirty="0"/>
                  <a:t>expected return and standard deviation of portfolio returns are .15 and .207665, respectively:</a:t>
                </a:r>
              </a:p>
              <a:p>
                <a:pPr marL="0" indent="0">
                  <a:buNone/>
                </a:pPr>
                <a:r>
                  <a:rPr lang="en-US" dirty="0"/>
                  <a:t> </a:t>
                </a:r>
              </a:p>
              <a:p>
                <a:pPr marL="0" indent="0">
                  <a:buNone/>
                </a:pPr>
                <a:r>
                  <a:rPr lang="en-US" dirty="0" smtClean="0"/>
                  <a:t>E[</a:t>
                </a:r>
                <a:r>
                  <a:rPr lang="en-US" dirty="0" err="1" smtClean="0"/>
                  <a:t>r</a:t>
                </a:r>
                <a:r>
                  <a:rPr lang="en-US" i="1" baseline="-25000" dirty="0" err="1" smtClean="0"/>
                  <a:t>p</a:t>
                </a:r>
                <a:r>
                  <a:rPr lang="en-US" dirty="0"/>
                  <a:t>] = </a:t>
                </a:r>
                <a14:m>
                  <m:oMath xmlns:m="http://schemas.openxmlformats.org/officeDocument/2006/math">
                    <m:sSup>
                      <m:sSupPr>
                        <m:ctrlPr>
                          <a:rPr lang="en-US" i="1">
                            <a:latin typeface="Cambria Math"/>
                          </a:rPr>
                        </m:ctrlPr>
                      </m:sSupPr>
                      <m:e>
                        <m:r>
                          <a:rPr lang="en-US" b="1" i="1">
                            <a:latin typeface="Cambria Math"/>
                          </a:rPr>
                          <m:t>𝒘</m:t>
                        </m:r>
                      </m:e>
                      <m:sup>
                        <m:r>
                          <a:rPr lang="en-US" i="1">
                            <a:latin typeface="Cambria Math"/>
                          </a:rPr>
                          <m:t>𝑇</m:t>
                        </m:r>
                      </m:sup>
                    </m:sSup>
                    <m:r>
                      <a:rPr lang="en-US" b="1" i="1">
                        <a:latin typeface="Cambria Math"/>
                      </a:rPr>
                      <m:t>𝒓</m:t>
                    </m:r>
                    <m:r>
                      <a:rPr lang="en-US" b="1" i="1">
                        <a:latin typeface="Cambria Math"/>
                      </a:rPr>
                      <m:t>= </m:t>
                    </m:r>
                    <m:d>
                      <m:dPr>
                        <m:begChr m:val="["/>
                        <m:endChr m:val="]"/>
                        <m:ctrlPr>
                          <a:rPr lang="en-US" i="1">
                            <a:latin typeface="Cambria Math"/>
                          </a:rPr>
                        </m:ctrlPr>
                      </m:dPr>
                      <m:e>
                        <m:m>
                          <m:mPr>
                            <m:mcs>
                              <m:mc>
                                <m:mcPr>
                                  <m:count m:val="3"/>
                                  <m:mcJc m:val="center"/>
                                </m:mcPr>
                              </m:mc>
                            </m:mcs>
                            <m:ctrlPr>
                              <a:rPr lang="en-US" i="1">
                                <a:latin typeface="Cambria Math"/>
                              </a:rPr>
                            </m:ctrlPr>
                          </m:mPr>
                          <m:mr>
                            <m:e>
                              <m:r>
                                <a:rPr lang="en-US" i="1">
                                  <a:latin typeface="Cambria Math"/>
                                </a:rPr>
                                <m:t>.625</m:t>
                              </m:r>
                            </m:e>
                            <m:e>
                              <m:r>
                                <a:rPr lang="en-US" i="1">
                                  <a:latin typeface="Cambria Math"/>
                                </a:rPr>
                                <m:t>.25</m:t>
                              </m:r>
                            </m:e>
                            <m:e>
                              <m:r>
                                <a:rPr lang="en-US" i="1">
                                  <a:latin typeface="Cambria Math"/>
                                </a:rPr>
                                <m:t>.125</m:t>
                              </m:r>
                            </m:e>
                          </m:mr>
                        </m:m>
                      </m:e>
                    </m:d>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a:rPr>
                                <m:t>.1</m:t>
                              </m:r>
                            </m:e>
                          </m:mr>
                          <m:mr>
                            <m:e>
                              <m:r>
                                <a:rPr lang="en-US" i="1">
                                  <a:latin typeface="Cambria Math"/>
                                </a:rPr>
                                <m:t>.2</m:t>
                              </m:r>
                            </m:e>
                          </m:mr>
                          <m:mr>
                            <m:e>
                              <m:r>
                                <a:rPr lang="en-US" i="1">
                                  <a:latin typeface="Cambria Math"/>
                                </a:rPr>
                                <m:t>.3</m:t>
                              </m:r>
                            </m:e>
                          </m:mr>
                        </m:m>
                      </m:e>
                    </m:d>
                    <m:r>
                      <a:rPr lang="en-US" b="1" i="1">
                        <a:latin typeface="Cambria Math"/>
                      </a:rPr>
                      <m:t>= </m:t>
                    </m:r>
                    <m:r>
                      <a:rPr lang="en-US" i="1">
                        <a:latin typeface="Cambria Math"/>
                      </a:rPr>
                      <m:t>.15</m:t>
                    </m:r>
                  </m:oMath>
                </a14:m>
                <a:endParaRPr lang="en-US" dirty="0" smtClean="0"/>
              </a:p>
              <a:p>
                <a:pPr marL="0" indent="0">
                  <a:buNone/>
                </a:pPr>
                <a:endParaRPr lang="en-US" dirty="0" smtClean="0"/>
              </a:p>
              <a:p>
                <a:pPr marL="0" indent="0">
                  <a:buNone/>
                </a:pPr>
                <a14:m>
                  <m:oMathPara xmlns:m="http://schemas.openxmlformats.org/officeDocument/2006/math">
                    <m:oMathParaPr>
                      <m:jc m:val="left"/>
                    </m:oMathParaPr>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𝑝</m:t>
                          </m:r>
                        </m:sub>
                        <m:sup>
                          <m:r>
                            <a:rPr lang="en-US" i="1">
                              <a:latin typeface="Cambria Math"/>
                            </a:rPr>
                            <m:t>2</m:t>
                          </m:r>
                        </m:sup>
                      </m:sSubSup>
                      <m:r>
                        <a:rPr lang="en-US" i="1">
                          <a:latin typeface="Cambria Math"/>
                        </a:rPr>
                        <m:t>= </m:t>
                      </m:r>
                      <m:sSup>
                        <m:sSupPr>
                          <m:ctrlPr>
                            <a:rPr lang="en-US" b="1" i="1">
                              <a:latin typeface="Cambria Math"/>
                            </a:rPr>
                          </m:ctrlPr>
                        </m:sSupPr>
                        <m:e>
                          <m:r>
                            <a:rPr lang="en-US" b="1" i="1">
                              <a:latin typeface="Cambria Math"/>
                            </a:rPr>
                            <m:t>𝒘</m:t>
                          </m:r>
                        </m:e>
                        <m:sup>
                          <m:r>
                            <a:rPr lang="en-US" b="1" i="1">
                              <a:latin typeface="Cambria Math"/>
                            </a:rPr>
                            <m:t>𝑻</m:t>
                          </m:r>
                        </m:sup>
                      </m:sSup>
                      <m:r>
                        <a:rPr lang="en-US" b="1" i="1">
                          <a:latin typeface="Cambria Math"/>
                        </a:rPr>
                        <m:t>𝑽𝒘</m:t>
                      </m:r>
                      <m:r>
                        <a:rPr lang="en-US" b="1" i="1">
                          <a:latin typeface="Cambria Math"/>
                        </a:rPr>
                        <m:t>=</m:t>
                      </m:r>
                      <m:d>
                        <m:dPr>
                          <m:begChr m:val="["/>
                          <m:endChr m:val="]"/>
                          <m:ctrlPr>
                            <a:rPr lang="en-US" i="1">
                              <a:latin typeface="Cambria Math"/>
                            </a:rPr>
                          </m:ctrlPr>
                        </m:dPr>
                        <m:e>
                          <m:m>
                            <m:mPr>
                              <m:mcs>
                                <m:mc>
                                  <m:mcPr>
                                    <m:count m:val="3"/>
                                    <m:mcJc m:val="center"/>
                                  </m:mcPr>
                                </m:mc>
                              </m:mcs>
                              <m:ctrlPr>
                                <a:rPr lang="en-US" i="1">
                                  <a:latin typeface="Cambria Math"/>
                                </a:rPr>
                              </m:ctrlPr>
                            </m:mPr>
                            <m:mr>
                              <m:e>
                                <m:r>
                                  <a:rPr lang="en-US" i="1">
                                    <a:latin typeface="Cambria Math"/>
                                  </a:rPr>
                                  <m:t>.625</m:t>
                                </m:r>
                              </m:e>
                              <m:e>
                                <m:r>
                                  <a:rPr lang="en-US" i="1">
                                    <a:latin typeface="Cambria Math"/>
                                  </a:rPr>
                                  <m:t>.25</m:t>
                                </m:r>
                              </m:e>
                              <m:e>
                                <m:r>
                                  <a:rPr lang="en-US" i="1">
                                    <a:latin typeface="Cambria Math"/>
                                  </a:rPr>
                                  <m:t>.125</m:t>
                                </m:r>
                              </m:e>
                            </m:mr>
                          </m:m>
                        </m:e>
                      </m:d>
                      <m:d>
                        <m:dPr>
                          <m:begChr m:val="["/>
                          <m:endChr m:val="]"/>
                          <m:ctrlPr>
                            <a:rPr lang="en-US" i="1">
                              <a:latin typeface="Cambria Math"/>
                            </a:rPr>
                          </m:ctrlPr>
                        </m:dPr>
                        <m:e>
                          <m:m>
                            <m:mPr>
                              <m:mcs>
                                <m:mc>
                                  <m:mcPr>
                                    <m:count m:val="3"/>
                                    <m:mcJc m:val="center"/>
                                  </m:mcPr>
                                </m:mc>
                              </m:mcs>
                              <m:ctrlPr>
                                <a:rPr lang="en-US" i="1">
                                  <a:latin typeface="Cambria Math"/>
                                </a:rPr>
                              </m:ctrlPr>
                            </m:mPr>
                            <m:mr>
                              <m:e>
                                <m:r>
                                  <a:rPr lang="en-US" i="1">
                                    <a:latin typeface="Cambria Math"/>
                                  </a:rPr>
                                  <m:t>.04</m:t>
                                </m:r>
                              </m:e>
                              <m:e>
                                <m:r>
                                  <a:rPr lang="en-US" i="1">
                                    <a:latin typeface="Cambria Math"/>
                                  </a:rPr>
                                  <m:t>.03</m:t>
                                </m:r>
                              </m:e>
                              <m:e>
                                <m:r>
                                  <a:rPr lang="en-US" i="1">
                                    <a:latin typeface="Cambria Math"/>
                                  </a:rPr>
                                  <m:t>.04</m:t>
                                </m:r>
                              </m:e>
                            </m:mr>
                            <m:mr>
                              <m:e>
                                <m:r>
                                  <a:rPr lang="en-US" i="1">
                                    <a:latin typeface="Cambria Math"/>
                                  </a:rPr>
                                  <m:t>.03</m:t>
                                </m:r>
                              </m:e>
                              <m:e>
                                <m:r>
                                  <a:rPr lang="en-US" i="1">
                                    <a:latin typeface="Cambria Math"/>
                                  </a:rPr>
                                  <m:t>.09</m:t>
                                </m:r>
                              </m:e>
                              <m:e>
                                <m:r>
                                  <a:rPr lang="en-US" i="1">
                                    <a:latin typeface="Cambria Math"/>
                                  </a:rPr>
                                  <m:t>.06</m:t>
                                </m:r>
                              </m:e>
                            </m:mr>
                            <m:mr>
                              <m:e>
                                <m:r>
                                  <a:rPr lang="en-US" i="1">
                                    <a:latin typeface="Cambria Math"/>
                                  </a:rPr>
                                  <m:t>.04</m:t>
                                </m:r>
                              </m:e>
                              <m:e>
                                <m:r>
                                  <a:rPr lang="en-US" i="1">
                                    <a:latin typeface="Cambria Math"/>
                                  </a:rPr>
                                  <m:t>.06</m:t>
                                </m:r>
                              </m:e>
                              <m:e>
                                <m:r>
                                  <a:rPr lang="en-US" i="1">
                                    <a:latin typeface="Cambria Math"/>
                                  </a:rPr>
                                  <m:t>.16</m:t>
                                </m:r>
                              </m:e>
                            </m:mr>
                          </m:m>
                        </m:e>
                      </m:d>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a:rPr>
                                  <m:t>.625</m:t>
                                </m:r>
                              </m:e>
                            </m:mr>
                            <m:mr>
                              <m:e>
                                <m:r>
                                  <a:rPr lang="en-US" i="1">
                                    <a:latin typeface="Cambria Math"/>
                                  </a:rPr>
                                  <m:t>.25</m:t>
                                </m:r>
                              </m:e>
                            </m:mr>
                            <m:mr>
                              <m:e>
                                <m:r>
                                  <a:rPr lang="en-US" i="1">
                                    <a:latin typeface="Cambria Math"/>
                                  </a:rPr>
                                  <m:t>.125</m:t>
                                </m:r>
                              </m:e>
                            </m:mr>
                          </m:m>
                        </m:e>
                      </m:d>
                      <m:r>
                        <a:rPr lang="en-US" i="1">
                          <a:latin typeface="Cambria Math"/>
                        </a:rPr>
                        <m:t>=.043125</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76410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 and Risk Neutral Probabilities</a:t>
            </a:r>
          </a:p>
        </p:txBody>
      </p:sp>
      <p:sp>
        <p:nvSpPr>
          <p:cNvPr id="3" name="Content Placeholder 2"/>
          <p:cNvSpPr>
            <a:spLocks noGrp="1"/>
          </p:cNvSpPr>
          <p:nvPr>
            <p:ph sz="quarter" idx="1"/>
          </p:nvPr>
        </p:nvSpPr>
        <p:spPr/>
        <p:txBody>
          <a:bodyPr/>
          <a:lstStyle/>
          <a:p>
            <a:endParaRPr lang="en-US" dirty="0" smtClean="0"/>
          </a:p>
          <a:p>
            <a:r>
              <a:rPr lang="en-US" dirty="0" smtClean="0"/>
              <a:t>A </a:t>
            </a:r>
            <a:r>
              <a:rPr lang="en-US" i="1" dirty="0"/>
              <a:t>physical probability</a:t>
            </a:r>
            <a:r>
              <a:rPr lang="en-US" dirty="0"/>
              <a:t> is a specific type of probability that reflects the frequency or likelihood of an </a:t>
            </a:r>
            <a:r>
              <a:rPr lang="en-US" dirty="0" smtClean="0"/>
              <a:t>event.</a:t>
            </a:r>
          </a:p>
          <a:p>
            <a:pPr marL="0" indent="0">
              <a:buNone/>
            </a:pPr>
            <a:endParaRPr lang="en-US" dirty="0" smtClean="0"/>
          </a:p>
          <a:p>
            <a:r>
              <a:rPr lang="en-US" i="1" dirty="0"/>
              <a:t>R</a:t>
            </a:r>
            <a:r>
              <a:rPr lang="en-US" i="1" dirty="0" smtClean="0"/>
              <a:t>isk-neutral probability is a </a:t>
            </a:r>
            <a:r>
              <a:rPr lang="en-US" dirty="0" smtClean="0"/>
              <a:t>synthetic probability </a:t>
            </a:r>
            <a:r>
              <a:rPr lang="en-US" dirty="0"/>
              <a:t>that </a:t>
            </a:r>
            <a:r>
              <a:rPr lang="en-US" dirty="0" smtClean="0"/>
              <a:t>leads </a:t>
            </a:r>
            <a:r>
              <a:rPr lang="en-US" dirty="0"/>
              <a:t>to correct and consistent valuations. </a:t>
            </a:r>
            <a:endParaRPr lang="en-US" dirty="0" smtClean="0"/>
          </a:p>
          <a:p>
            <a:pPr marL="0" indent="0">
              <a:buNone/>
            </a:pPr>
            <a:endParaRPr lang="en-US" dirty="0"/>
          </a:p>
        </p:txBody>
      </p:sp>
    </p:spTree>
    <p:extLst>
      <p:ext uri="{BB962C8B-B14F-4D97-AF65-F5344CB8AC3E}">
        <p14:creationId xmlns:p14="http://schemas.microsoft.com/office/powerpoint/2010/main" val="28948581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6481</Words>
  <Application>Microsoft Office PowerPoint</Application>
  <PresentationFormat>Custom</PresentationFormat>
  <Paragraphs>547</Paragraphs>
  <Slides>83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Civic</vt:lpstr>
      <vt:lpstr>Equation</vt:lpstr>
      <vt:lpstr>Chapter 2  Probability and Risk </vt:lpstr>
      <vt:lpstr>What Is Risk In Finance?</vt:lpstr>
      <vt:lpstr>Sets</vt:lpstr>
      <vt:lpstr>Set Notations</vt:lpstr>
      <vt:lpstr>Illustration: Toss of 2 Dice</vt:lpstr>
      <vt:lpstr>Finite, Countable, and Uncountable Sets</vt:lpstr>
      <vt:lpstr>Measurable Spaces</vt:lpstr>
      <vt:lpstr>Probability Spaces</vt:lpstr>
      <vt:lpstr>Physical and Risk Neutral Probabilities</vt:lpstr>
      <vt:lpstr>Illustration: Probability Space</vt:lpstr>
      <vt:lpstr>Illustration: Probability Space (continued)</vt:lpstr>
      <vt:lpstr>Random Variables</vt:lpstr>
      <vt:lpstr>Illustration: Discrete Random Variables </vt:lpstr>
      <vt:lpstr>Metrics in Discrete Spaces</vt:lpstr>
      <vt:lpstr>Expected Value</vt:lpstr>
      <vt:lpstr>Expected Value (continued)</vt:lpstr>
      <vt:lpstr>Variance and Standard Deviation</vt:lpstr>
      <vt:lpstr>Illustration: Expected Value, Variance and Standard Deviation</vt:lpstr>
      <vt:lpstr>Covariance</vt:lpstr>
      <vt:lpstr>Covariance (continued)</vt:lpstr>
      <vt:lpstr>Coefficient Of Correlation</vt:lpstr>
      <vt:lpstr>Coefficient of Correlation (continued)</vt:lpstr>
      <vt:lpstr>Metrics in Continuous Spaces</vt:lpstr>
      <vt:lpstr>Probability Density Function</vt:lpstr>
      <vt:lpstr>Cumulative Density Function</vt:lpstr>
      <vt:lpstr>The Mean And Variance</vt:lpstr>
      <vt:lpstr>Illustration: Distributions in a Continuous Space</vt:lpstr>
      <vt:lpstr>Illustration: Distributions in a Continuous Space (continued)</vt:lpstr>
      <vt:lpstr>Illustration: Distributions in a Continuous Space (continued)</vt:lpstr>
      <vt:lpstr>Conditional Probability</vt:lpstr>
      <vt:lpstr>Illustration: Drawing a Spade</vt:lpstr>
      <vt:lpstr>Conditional Expectation</vt:lpstr>
      <vt:lpstr>Bayes Theorem</vt:lpstr>
      <vt:lpstr>Illustration: Detecting Illegal Insider Trading</vt:lpstr>
      <vt:lpstr>Illustration: Detecting Illegal Insider Trading (continued)</vt:lpstr>
      <vt:lpstr>Independent Random Variables</vt:lpstr>
      <vt:lpstr>Independent Random Variables (continued)</vt:lpstr>
      <vt:lpstr>Independent Random Variables (continued)</vt:lpstr>
      <vt:lpstr>Independent Random Variables (continued)</vt:lpstr>
      <vt:lpstr>Distributions and Probability Density Functions</vt:lpstr>
      <vt:lpstr>Bernoulli Trial</vt:lpstr>
      <vt:lpstr>Binomial Random Variable</vt:lpstr>
      <vt:lpstr>Illustration: Coin Tossing</vt:lpstr>
      <vt:lpstr>Illustration: DK Trades</vt:lpstr>
      <vt:lpstr>The Uniform Random Variable</vt:lpstr>
      <vt:lpstr>The Uniform Random Variable (continued)</vt:lpstr>
      <vt:lpstr>Illustration: Uniform Random Variable</vt:lpstr>
      <vt:lpstr>The Normal Random Variable</vt:lpstr>
      <vt:lpstr>The Normal Random Variable</vt:lpstr>
      <vt:lpstr>The Normal Random Variable (continued)</vt:lpstr>
      <vt:lpstr>The Normal Random Variable (continued)</vt:lpstr>
      <vt:lpstr>Linear Combinations of Independent  Normal Random Variables</vt:lpstr>
      <vt:lpstr>The Lognormal  Random Variable</vt:lpstr>
      <vt:lpstr>  The Expected Value of the Lognormal Distribution</vt:lpstr>
      <vt:lpstr>Illustration: Risky Securities </vt:lpstr>
      <vt:lpstr>Illustration: Risky Securities (Continued)</vt:lpstr>
      <vt:lpstr>The Poisson Random Variable</vt:lpstr>
      <vt:lpstr>Deriving the Poisson Distribution</vt:lpstr>
      <vt:lpstr>Deriving the Poisson Distribution (continued)</vt:lpstr>
      <vt:lpstr>Deriving the Poisson Distribution (continued)</vt:lpstr>
      <vt:lpstr>Illustration: Stock Price Jumps</vt:lpstr>
      <vt:lpstr>Illustration: Bank Auditor</vt:lpstr>
      <vt:lpstr>The Central Limit Theorem</vt:lpstr>
      <vt:lpstr>The Central Limit Theorem (continued)</vt:lpstr>
      <vt:lpstr>Illustration of the Central Limit Theorem:  </vt:lpstr>
      <vt:lpstr>Joint Probability Distributions</vt:lpstr>
      <vt:lpstr>The joint probability distribution discrete random variables</vt:lpstr>
      <vt:lpstr>The joint probability distribution: Continuous random variables</vt:lpstr>
      <vt:lpstr>Illustration: Transaction Execution Delay</vt:lpstr>
      <vt:lpstr>Illustration: Transaction Execution Delay (continued)</vt:lpstr>
      <vt:lpstr>The Bivariate Normal Distribution</vt:lpstr>
      <vt:lpstr>The Bivariate Normal Distribution (continued)</vt:lpstr>
      <vt:lpstr>Illustration: Calculating Bivariate Normal Densities </vt:lpstr>
      <vt:lpstr>Illustration: Calculating Bivariate Normal Densities  (continued)</vt:lpstr>
      <vt:lpstr>Portfolio Mathematics: Portfolio Arithmetic  (continued)</vt:lpstr>
      <vt:lpstr>Portfolio Mathematics: Portfolio Arithmetic  (continued)</vt:lpstr>
      <vt:lpstr>Portfolio Mathematics: Portfolio Arithmetic  (continued)</vt:lpstr>
      <vt:lpstr>Optimal Portfolio Selection</vt:lpstr>
      <vt:lpstr>Optimal Portfolio Selection (Continued)</vt:lpstr>
      <vt:lpstr>Portfolio Selection Illustration</vt:lpstr>
      <vt:lpstr>Portfolio Selection Illustration (continued)</vt:lpstr>
      <vt:lpstr>Portfolio Selection Illustration (continued)</vt:lpstr>
      <vt:lpstr>Portfolio Selection Illustration (continued)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Probability and Risk</dc:title>
  <dc:creator>Eric Yan</dc:creator>
  <cp:lastModifiedBy>Susan Ikeda</cp:lastModifiedBy>
  <cp:revision>130</cp:revision>
  <cp:lastPrinted>2015-02-03T05:24:40Z</cp:lastPrinted>
  <dcterms:created xsi:type="dcterms:W3CDTF">2015-02-02T00:25:55Z</dcterms:created>
  <dcterms:modified xsi:type="dcterms:W3CDTF">2015-08-04T16:36:38Z</dcterms:modified>
</cp:coreProperties>
</file>