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9" r:id="rId2"/>
    <p:sldId id="357" r:id="rId3"/>
    <p:sldId id="261" r:id="rId4"/>
    <p:sldId id="283" r:id="rId5"/>
    <p:sldId id="286" r:id="rId6"/>
    <p:sldId id="314" r:id="rId7"/>
    <p:sldId id="288" r:id="rId8"/>
    <p:sldId id="316" r:id="rId9"/>
    <p:sldId id="287" r:id="rId10"/>
    <p:sldId id="315" r:id="rId11"/>
    <p:sldId id="284" r:id="rId12"/>
    <p:sldId id="296" r:id="rId13"/>
    <p:sldId id="294" r:id="rId14"/>
    <p:sldId id="325" r:id="rId15"/>
    <p:sldId id="303" r:id="rId16"/>
    <p:sldId id="304" r:id="rId17"/>
    <p:sldId id="295" r:id="rId18"/>
    <p:sldId id="309" r:id="rId19"/>
    <p:sldId id="310" r:id="rId20"/>
    <p:sldId id="326" r:id="rId21"/>
    <p:sldId id="328" r:id="rId22"/>
    <p:sldId id="329" r:id="rId23"/>
    <p:sldId id="331" r:id="rId24"/>
    <p:sldId id="332" r:id="rId25"/>
    <p:sldId id="333" r:id="rId26"/>
    <p:sldId id="327" r:id="rId27"/>
    <p:sldId id="334" r:id="rId28"/>
    <p:sldId id="336" r:id="rId29"/>
    <p:sldId id="335" r:id="rId30"/>
    <p:sldId id="337" r:id="rId31"/>
    <p:sldId id="338" r:id="rId32"/>
    <p:sldId id="339" r:id="rId33"/>
    <p:sldId id="340" r:id="rId34"/>
    <p:sldId id="356" r:id="rId35"/>
    <p:sldId id="341" r:id="rId36"/>
    <p:sldId id="346" r:id="rId37"/>
    <p:sldId id="353" r:id="rId38"/>
    <p:sldId id="347" r:id="rId39"/>
    <p:sldId id="348" r:id="rId40"/>
    <p:sldId id="351" r:id="rId41"/>
    <p:sldId id="352" r:id="rId42"/>
    <p:sldId id="345" r:id="rId43"/>
    <p:sldId id="342" r:id="rId44"/>
    <p:sldId id="354" r:id="rId45"/>
    <p:sldId id="343" r:id="rId46"/>
    <p:sldId id="355"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21" autoAdjust="0"/>
    <p:restoredTop sz="85265" autoAdjust="0"/>
  </p:normalViewPr>
  <p:slideViewPr>
    <p:cSldViewPr>
      <p:cViewPr varScale="1">
        <p:scale>
          <a:sx n="66" d="100"/>
          <a:sy n="66" d="100"/>
        </p:scale>
        <p:origin x="-142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4ABB6E-8084-45EB-A459-5A0A44341B42}" type="datetimeFigureOut">
              <a:rPr lang="en-US" smtClean="0"/>
              <a:pPr/>
              <a:t>3/28/2016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CEFECD-09E3-40DA-A418-CA04FDBB91E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Today’s lecture expands the idea of</a:t>
            </a:r>
            <a:r>
              <a:rPr lang="en-US" baseline="0" dirty="0" smtClean="0"/>
              <a:t> correlations within time series to correlations between time series.</a:t>
            </a:r>
            <a:endParaRPr lang="en-US" dirty="0" smtClean="0"/>
          </a:p>
        </p:txBody>
      </p:sp>
      <p:sp>
        <p:nvSpPr>
          <p:cNvPr id="4" name="Slide Number Placeholder 3"/>
          <p:cNvSpPr>
            <a:spLocks noGrp="1"/>
          </p:cNvSpPr>
          <p:nvPr>
            <p:ph type="sldNum" sz="quarter" idx="10"/>
          </p:nvPr>
        </p:nvSpPr>
        <p:spPr/>
        <p:txBody>
          <a:bodyPr/>
          <a:lstStyle/>
          <a:p>
            <a:fld id="{FD466815-0D95-47C5-9249-8299F627C37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scatter plot is more linear (meaning more highly correlated) for the shorter lags.</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Times New Roman" pitchFamily="18" charset="0"/>
                <a:cs typeface="Times New Roman" pitchFamily="18" charset="0"/>
              </a:rPr>
              <a:t>Autocorrelation function of the Neuse River hydrograph. </a:t>
            </a:r>
            <a:r>
              <a:rPr lang="en-US" sz="1200" baseline="0" dirty="0" smtClean="0">
                <a:latin typeface="Times New Roman" pitchFamily="18" charset="0"/>
                <a:cs typeface="Times New Roman" pitchFamily="18" charset="0"/>
              </a:rPr>
              <a:t>  The 1, 3, and 30 day correlations</a:t>
            </a:r>
          </a:p>
          <a:p>
            <a:r>
              <a:rPr lang="en-US" sz="1200" baseline="0" dirty="0" smtClean="0">
                <a:latin typeface="Times New Roman" pitchFamily="18" charset="0"/>
                <a:cs typeface="Times New Roman" pitchFamily="18" charset="0"/>
              </a:rPr>
              <a:t>from the previous slide are highlighted in red.</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formula</a:t>
            </a:r>
            <a:r>
              <a:rPr lang="en-US" baseline="0" dirty="0" smtClean="0"/>
              <a:t> for the autocorrelation.  Point out that two data values, lagged by time (k-1)</a:t>
            </a:r>
            <a:r>
              <a:rPr lang="el-GR" baseline="0" dirty="0" smtClean="0">
                <a:latin typeface="Cambria Math"/>
                <a:ea typeface="Cambria Math"/>
              </a:rPr>
              <a:t>Δ</a:t>
            </a:r>
            <a:r>
              <a:rPr lang="en-US" baseline="0" dirty="0" smtClean="0">
                <a:latin typeface="+mn-lt"/>
                <a:ea typeface="+mn-ea"/>
              </a:rPr>
              <a:t>t are multiplies,</a:t>
            </a:r>
          </a:p>
          <a:p>
            <a:r>
              <a:rPr lang="en-US" baseline="0" dirty="0" smtClean="0">
                <a:latin typeface="+mn-lt"/>
                <a:ea typeface="+mn-ea"/>
              </a:rPr>
              <a:t>and then all such data values are summed.</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autocorrelation is</a:t>
            </a:r>
            <a:r>
              <a:rPr lang="en-US" baseline="0" dirty="0" smtClean="0"/>
              <a:t> itself a time series, where the interpretation of time is lag-time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formula</a:t>
            </a:r>
            <a:r>
              <a:rPr lang="en-US" baseline="0" dirty="0" smtClean="0"/>
              <a:t> for the autocorrelation is very similar to the formula for the convolution.</a:t>
            </a:r>
          </a:p>
          <a:p>
            <a:r>
              <a:rPr lang="en-US" baseline="0" dirty="0" smtClean="0"/>
              <a:t>Note that we have written an integral version, modeled after the integral version of the convolution.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use a five-pointed start to indicate</a:t>
            </a:r>
            <a:r>
              <a:rPr lang="en-US" baseline="0" dirty="0" smtClean="0"/>
              <a:t> autocorrelation, an asterisk to indicate convolution.</a:t>
            </a:r>
            <a:endParaRPr lang="en-US" dirty="0" smtClean="0"/>
          </a:p>
          <a:p>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only difference is the sign.</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MatLab</a:t>
            </a:r>
            <a:r>
              <a:rPr lang="en-US" baseline="0" dirty="0" smtClean="0"/>
              <a:t> computes the autocorrelation with just one command.</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Because</a:t>
            </a:r>
            <a:r>
              <a:rPr lang="en-US" baseline="0" dirty="0" smtClean="0"/>
              <a:t> the formula for the autocorrelation is so similar to the formula for the convolution,</a:t>
            </a:r>
          </a:p>
          <a:p>
            <a:r>
              <a:rPr lang="en-US" baseline="0" dirty="0" smtClean="0"/>
              <a:t>there is a really simple relationship between the two.</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very similar to the convolution theorem.</a:t>
            </a:r>
          </a:p>
        </p:txBody>
      </p:sp>
      <p:sp>
        <p:nvSpPr>
          <p:cNvPr id="4" name="Slide Number Placeholder 3"/>
          <p:cNvSpPr>
            <a:spLocks noGrp="1"/>
          </p:cNvSpPr>
          <p:nvPr>
            <p:ph type="sldNum" sz="quarter" idx="10"/>
          </p:nvPr>
        </p:nvSpPr>
        <p:spPr/>
        <p:txBody>
          <a:bodyPr/>
          <a:lstStyle/>
          <a:p>
            <a:fld id="{39CEFECD-09E3-40DA-A418-CA04FDBB91E8}"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a:t>
            </a:r>
            <a:r>
              <a:rPr lang="en-US" baseline="0" dirty="0" smtClean="0"/>
              <a:t> the class to imagine the rain and discharge time series that correspond to this scenario.</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24 lectures</a:t>
            </a:r>
            <a:endParaRPr lang="en-US" dirty="0"/>
          </a:p>
        </p:txBody>
      </p:sp>
      <p:sp>
        <p:nvSpPr>
          <p:cNvPr id="4" name="Slide Number Placeholder 3"/>
          <p:cNvSpPr>
            <a:spLocks noGrp="1"/>
          </p:cNvSpPr>
          <p:nvPr>
            <p:ph type="sldNum" sz="quarter" idx="10"/>
          </p:nvPr>
        </p:nvSpPr>
        <p:spPr/>
        <p:txBody>
          <a:bodyPr/>
          <a:lstStyle/>
          <a:p>
            <a:fld id="{4121009E-8FA7-45D2-B37C-AB405C076F4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 a hypothetical version.</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peak in discharge is delayed behind the peak in rain.</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shape of the two time</a:t>
            </a:r>
            <a:r>
              <a:rPr lang="en-US" baseline="0" dirty="0" smtClean="0"/>
              <a:t> series is not exactly the same.  Rain tend to be spikier.</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Point</a:t>
            </a:r>
            <a:r>
              <a:rPr lang="en-US" baseline="0" dirty="0" smtClean="0"/>
              <a:t> out that the time series must be stationary for the covariance to depend only on the lag.</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autocorrelation</a:t>
            </a:r>
            <a:r>
              <a:rPr lang="en-US" baseline="0" dirty="0" smtClean="0"/>
              <a:t> is just a time-series cross-correlated with itself.</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28</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use a five-pointed start to indicate</a:t>
            </a:r>
            <a:r>
              <a:rPr lang="en-US" baseline="0" dirty="0" smtClean="0"/>
              <a:t> cross-correlation, an asterisk to indicate convolution.</a:t>
            </a:r>
            <a:endParaRPr lang="en-US" dirty="0" smtClean="0"/>
          </a:p>
        </p:txBody>
      </p:sp>
      <p:sp>
        <p:nvSpPr>
          <p:cNvPr id="4" name="Slide Number Placeholder 3"/>
          <p:cNvSpPr>
            <a:spLocks noGrp="1"/>
          </p:cNvSpPr>
          <p:nvPr>
            <p:ph type="sldNum" sz="quarter" idx="10"/>
          </p:nvPr>
        </p:nvSpPr>
        <p:spPr/>
        <p:txBody>
          <a:bodyPr/>
          <a:lstStyle/>
          <a:p>
            <a:fld id="{39CEFECD-09E3-40DA-A418-CA04FDBB91E8}" type="slidenum">
              <a:rPr lang="en-US" smtClean="0"/>
              <a:pPr/>
              <a:t>29</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might</a:t>
            </a:r>
            <a:r>
              <a:rPr lang="en-US" baseline="0" dirty="0" smtClean="0"/>
              <a:t> show on the board that if you set u=v=d, that is, use the same time series</a:t>
            </a:r>
          </a:p>
          <a:p>
            <a:r>
              <a:rPr lang="en-US" baseline="0" dirty="0" smtClean="0"/>
              <a:t>for both u and v, you get the rules that we worked out previously for the autocorrelation.</a:t>
            </a:r>
          </a:p>
          <a:p>
            <a:r>
              <a:rPr lang="en-US" baseline="0" dirty="0" smtClean="0"/>
              <a:t>Emphasize that autocorrelation is just a special case of cross-correlation.</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30</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will demonstrate one of the uses of the cross-spectral density when we talk about coherence.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31</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Cross-correlation</a:t>
            </a:r>
            <a:r>
              <a:rPr lang="en-US" baseline="0" dirty="0" smtClean="0"/>
              <a:t> is implemented with a single function, the same function as autocorrelation.</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32</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many cases, you want to know the delay of one time series behind another.</a:t>
            </a:r>
          </a:p>
          <a:p>
            <a:r>
              <a:rPr lang="en-US" baseline="0" dirty="0" smtClean="0"/>
              <a:t>Once you know the delay, you can plot the time series so that they are lined up.</a:t>
            </a:r>
          </a:p>
        </p:txBody>
      </p:sp>
      <p:sp>
        <p:nvSpPr>
          <p:cNvPr id="4" name="Slide Number Placeholder 3"/>
          <p:cNvSpPr>
            <a:spLocks noGrp="1"/>
          </p:cNvSpPr>
          <p:nvPr>
            <p:ph type="sldNum" sz="quarter" idx="10"/>
          </p:nvPr>
        </p:nvSpPr>
        <p:spPr/>
        <p:txBody>
          <a:bodyPr/>
          <a:lstStyle/>
          <a:p>
            <a:fld id="{39CEFECD-09E3-40DA-A418-CA04FDBB91E8}" type="slidenum">
              <a:rPr lang="en-US" smtClean="0"/>
              <a:pPr/>
              <a:t>33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key idea is that points</a:t>
            </a:r>
            <a:r>
              <a:rPr lang="en-US" baseline="0" dirty="0" smtClean="0"/>
              <a:t> in one</a:t>
            </a:r>
            <a:r>
              <a:rPr lang="en-US" dirty="0" smtClean="0"/>
              <a:t> time series can be correlated to points in a</a:t>
            </a:r>
            <a:r>
              <a:rPr lang="en-US" baseline="0" dirty="0" smtClean="0"/>
              <a:t> different time series</a:t>
            </a:r>
            <a:r>
              <a:rPr lang="en-US" dirty="0" smtClean="0"/>
              <a:t>,</a:t>
            </a:r>
            <a:r>
              <a:rPr lang="en-US" baseline="0" dirty="0" smtClean="0"/>
              <a:t> and the</a:t>
            </a:r>
          </a:p>
          <a:p>
            <a:r>
              <a:rPr lang="en-US" baseline="0" dirty="0" smtClean="0"/>
              <a:t>idea of covariance can be applied to quantify the correlation.</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Point</a:t>
            </a:r>
            <a:r>
              <a:rPr lang="en-US" baseline="0" dirty="0" smtClean="0"/>
              <a:t> out that the two time series don’t have to be identical for this to work.</a:t>
            </a:r>
          </a:p>
          <a:p>
            <a:r>
              <a:rPr lang="en-US" baseline="0" dirty="0" smtClean="0"/>
              <a:t>The merely have to track each other approximately, once aligned:</a:t>
            </a:r>
          </a:p>
          <a:p>
            <a:r>
              <a:rPr lang="en-US" baseline="0" dirty="0" smtClean="0"/>
              <a:t>high values on average line up with high values.</a:t>
            </a:r>
          </a:p>
          <a:p>
            <a:r>
              <a:rPr lang="en-US" baseline="0" dirty="0" smtClean="0"/>
              <a:t>low values on average line up with low values.</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34</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Point</a:t>
            </a:r>
            <a:r>
              <a:rPr lang="en-US" baseline="0" dirty="0" smtClean="0"/>
              <a:t> out the importance of testing a method with a “test” or “synthetic” dataset with known properties.  Here the</a:t>
            </a:r>
          </a:p>
          <a:p>
            <a:r>
              <a:rPr lang="en-US" baseline="0" dirty="0" smtClean="0"/>
              <a:t>times series contain a simple oscillatory function with known time lags superimposed upon random noise.</a:t>
            </a:r>
            <a:endParaRPr lang="en-US" dirty="0"/>
          </a:p>
        </p:txBody>
      </p:sp>
      <p:sp>
        <p:nvSpPr>
          <p:cNvPr id="4" name="Slide Number Placeholder 3"/>
          <p:cNvSpPr>
            <a:spLocks noGrp="1"/>
          </p:cNvSpPr>
          <p:nvPr>
            <p:ph type="sldNum" sz="quarter" idx="10"/>
          </p:nvPr>
        </p:nvSpPr>
        <p:spPr/>
        <p:txBody>
          <a:bodyPr/>
          <a:lstStyle/>
          <a:p>
            <a:fld id="{DF432B8F-38F4-43CB-B572-DFD0040CD537}" type="slidenum">
              <a:rPr lang="en-US" smtClean="0"/>
              <a:pPr/>
              <a:t>35</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a:t>
            </a:r>
            <a:r>
              <a:rPr lang="en-US" baseline="0" dirty="0" smtClean="0"/>
              <a:t> the cross-correlation, computed with the </a:t>
            </a:r>
            <a:r>
              <a:rPr lang="en-US" baseline="0" dirty="0" err="1" smtClean="0"/>
              <a:t>MatLab</a:t>
            </a:r>
            <a:r>
              <a:rPr lang="en-US" baseline="0" dirty="0" smtClean="0"/>
              <a:t> </a:t>
            </a:r>
            <a:r>
              <a:rPr lang="en-US" baseline="0" dirty="0" err="1" smtClean="0"/>
              <a:t>xcorr</a:t>
            </a:r>
            <a:r>
              <a:rPr lang="en-US" baseline="0" dirty="0" smtClean="0"/>
              <a:t>() function.</a:t>
            </a:r>
            <a:endParaRPr lang="en-US" dirty="0"/>
          </a:p>
        </p:txBody>
      </p:sp>
      <p:sp>
        <p:nvSpPr>
          <p:cNvPr id="4" name="Slide Number Placeholder 3"/>
          <p:cNvSpPr>
            <a:spLocks noGrp="1"/>
          </p:cNvSpPr>
          <p:nvPr>
            <p:ph type="sldNum" sz="quarter" idx="10"/>
          </p:nvPr>
        </p:nvSpPr>
        <p:spPr/>
        <p:txBody>
          <a:bodyPr/>
          <a:lstStyle/>
          <a:p>
            <a:fld id="{DF432B8F-38F4-43CB-B572-DFD0040CD537}" type="slidenum">
              <a:rPr lang="en-US" smtClean="0"/>
              <a:pPr/>
              <a:t>36</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It’s the time lag of the maximum that’s of interest.</a:t>
            </a:r>
            <a:endParaRPr lang="en-US" dirty="0"/>
          </a:p>
        </p:txBody>
      </p:sp>
      <p:sp>
        <p:nvSpPr>
          <p:cNvPr id="4" name="Slide Number Placeholder 3"/>
          <p:cNvSpPr>
            <a:spLocks noGrp="1"/>
          </p:cNvSpPr>
          <p:nvPr>
            <p:ph type="sldNum" sz="quarter" idx="10"/>
          </p:nvPr>
        </p:nvSpPr>
        <p:spPr/>
        <p:txBody>
          <a:bodyPr/>
          <a:lstStyle/>
          <a:p>
            <a:fld id="{DF432B8F-38F4-43CB-B572-DFD0040CD537}" type="slidenum">
              <a:rPr lang="en-US" smtClean="0"/>
              <a:pPr/>
              <a:t>37</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 the </a:t>
            </a:r>
            <a:r>
              <a:rPr lang="en-US" dirty="0" err="1" smtClean="0"/>
              <a:t>MatLab</a:t>
            </a:r>
            <a:r>
              <a:rPr lang="en-US" dirty="0" smtClean="0"/>
              <a:t> script that computes the time lag</a:t>
            </a:r>
            <a:r>
              <a:rPr lang="en-US" baseline="0" dirty="0" smtClean="0"/>
              <a:t> needed to best-align the time series.</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38</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Point</a:t>
            </a:r>
            <a:r>
              <a:rPr lang="en-US" baseline="0" dirty="0" smtClean="0"/>
              <a:t> out that it makes a difference whether you compute </a:t>
            </a:r>
            <a:r>
              <a:rPr lang="en-US" baseline="0" dirty="0" err="1" smtClean="0"/>
              <a:t>xcorr</a:t>
            </a:r>
            <a:r>
              <a:rPr lang="en-US" baseline="0" dirty="0" smtClean="0"/>
              <a:t>(</a:t>
            </a:r>
            <a:r>
              <a:rPr lang="en-US" baseline="0" dirty="0" err="1" smtClean="0"/>
              <a:t>u,v</a:t>
            </a:r>
            <a:r>
              <a:rPr lang="en-US" baseline="0" dirty="0" smtClean="0"/>
              <a:t>) or </a:t>
            </a:r>
            <a:r>
              <a:rPr lang="en-US" baseline="0" dirty="0" err="1" smtClean="0"/>
              <a:t>xcorr</a:t>
            </a:r>
            <a:r>
              <a:rPr lang="en-US" baseline="0" dirty="0" smtClean="0"/>
              <a:t>(</a:t>
            </a:r>
            <a:r>
              <a:rPr lang="en-US" baseline="0" dirty="0" err="1" smtClean="0"/>
              <a:t>v,u</a:t>
            </a:r>
            <a:r>
              <a:rPr lang="en-US" baseline="0" dirty="0" smtClean="0"/>
              <a:t>).</a:t>
            </a:r>
          </a:p>
          <a:p>
            <a:r>
              <a:rPr lang="en-US" baseline="0" dirty="0" smtClean="0"/>
              <a:t>One is the time-reversed version of the other.</a:t>
            </a:r>
          </a:p>
        </p:txBody>
      </p:sp>
      <p:sp>
        <p:nvSpPr>
          <p:cNvPr id="4" name="Slide Number Placeholder 3"/>
          <p:cNvSpPr>
            <a:spLocks noGrp="1"/>
          </p:cNvSpPr>
          <p:nvPr>
            <p:ph type="sldNum" sz="quarter" idx="10"/>
          </p:nvPr>
        </p:nvSpPr>
        <p:spPr/>
        <p:txBody>
          <a:bodyPr/>
          <a:lstStyle/>
          <a:p>
            <a:fld id="{39CEFECD-09E3-40DA-A418-CA04FDBB91E8}" type="slidenum">
              <a:rPr lang="en-US" smtClean="0"/>
              <a:pPr/>
              <a:t>39</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Remind students that the max()</a:t>
            </a:r>
            <a:r>
              <a:rPr lang="en-US" baseline="0" dirty="0" smtClean="0"/>
              <a:t> function returns both the value of the maximum and the</a:t>
            </a:r>
          </a:p>
          <a:p>
            <a:r>
              <a:rPr lang="en-US" baseline="0" dirty="0" smtClean="0"/>
              <a:t>index at which the maximum value occurs.  In our case, it is the latter value, the lag, that is</a:t>
            </a:r>
          </a:p>
          <a:p>
            <a:r>
              <a:rPr lang="en-US" baseline="0" dirty="0" smtClean="0"/>
              <a:t>of interest.</a:t>
            </a:r>
          </a:p>
        </p:txBody>
      </p:sp>
      <p:sp>
        <p:nvSpPr>
          <p:cNvPr id="4" name="Slide Number Placeholder 3"/>
          <p:cNvSpPr>
            <a:spLocks noGrp="1"/>
          </p:cNvSpPr>
          <p:nvPr>
            <p:ph type="sldNum" sz="quarter" idx="10"/>
          </p:nvPr>
        </p:nvSpPr>
        <p:spPr/>
        <p:txBody>
          <a:bodyPr/>
          <a:lstStyle/>
          <a:p>
            <a:fld id="{39CEFECD-09E3-40DA-A418-CA04FDBB91E8}" type="slidenum">
              <a:rPr lang="en-US" smtClean="0"/>
              <a:pPr/>
              <a:t>40</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zero-lag element is in the middle of the cross-correlation time series</a:t>
            </a:r>
          </a:p>
          <a:p>
            <a:r>
              <a:rPr lang="en-US" baseline="0" dirty="0" smtClean="0"/>
              <a:t>c, hence the somewhat complicated formula for the time lag.</a:t>
            </a:r>
          </a:p>
          <a:p>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41</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a:t>
            </a:r>
            <a:r>
              <a:rPr lang="en-US" baseline="0" dirty="0" smtClean="0"/>
              <a:t> case the procedure recovers exactly the known time lag.</a:t>
            </a:r>
            <a:endParaRPr lang="en-US" dirty="0"/>
          </a:p>
        </p:txBody>
      </p:sp>
      <p:sp>
        <p:nvSpPr>
          <p:cNvPr id="4" name="Slide Number Placeholder 3"/>
          <p:cNvSpPr>
            <a:spLocks noGrp="1"/>
          </p:cNvSpPr>
          <p:nvPr>
            <p:ph type="sldNum" sz="quarter" idx="10"/>
          </p:nvPr>
        </p:nvSpPr>
        <p:spPr/>
        <p:txBody>
          <a:bodyPr/>
          <a:lstStyle/>
          <a:p>
            <a:fld id="{DF432B8F-38F4-43CB-B572-DFD0040CD537}" type="slidenum">
              <a:rPr lang="en-US" smtClean="0"/>
              <a:pPr/>
              <a:t>42</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dirty="0" smtClean="0">
                <a:latin typeface="Times New Roman" pitchFamily="18" charset="0"/>
                <a:cs typeface="Times New Roman" pitchFamily="18" charset="0"/>
              </a:rPr>
              <a:t>Introduce</a:t>
            </a:r>
            <a:r>
              <a:rPr lang="en-US" sz="1200" baseline="0" dirty="0" smtClean="0">
                <a:latin typeface="Times New Roman" pitchFamily="18" charset="0"/>
                <a:cs typeface="Times New Roman" pitchFamily="18" charset="0"/>
              </a:rPr>
              <a:t> this </a:t>
            </a:r>
            <a:r>
              <a:rPr lang="en-US" sz="1200" baseline="0" dirty="0" err="1" smtClean="0">
                <a:latin typeface="Times New Roman" pitchFamily="18" charset="0"/>
                <a:cs typeface="Times New Roman" pitchFamily="18" charset="0"/>
              </a:rPr>
              <a:t>datset</a:t>
            </a:r>
            <a:r>
              <a:rPr lang="en-US" sz="1200" baseline="0" dirty="0" smtClean="0">
                <a:latin typeface="Times New Roman" pitchFamily="18" charset="0"/>
                <a:cs typeface="Times New Roman" pitchFamily="18" charset="0"/>
              </a:rPr>
              <a:t>:</a:t>
            </a:r>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(Top)</a:t>
            </a:r>
            <a:r>
              <a:rPr lang="en-US" sz="1200" baseline="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Hourly solar radiation data, in W/m</a:t>
            </a:r>
            <a:r>
              <a:rPr lang="en-US" sz="1200" baseline="30000" dirty="0" smtClean="0">
                <a:latin typeface="Times New Roman" pitchFamily="18" charset="0"/>
                <a:cs typeface="Times New Roman" pitchFamily="18" charset="0"/>
              </a:rPr>
              <a:t>2</a:t>
            </a:r>
            <a:r>
              <a:rPr lang="en-US" sz="1200" dirty="0" smtClean="0">
                <a:latin typeface="Times New Roman" pitchFamily="18" charset="0"/>
                <a:cs typeface="Times New Roman" pitchFamily="18" charset="0"/>
              </a:rPr>
              <a:t>, from West Point, NY, for fifteen days starting August 1, 1993.</a:t>
            </a:r>
          </a:p>
          <a:p>
            <a:r>
              <a:rPr lang="en-US" sz="1200" dirty="0" smtClean="0">
                <a:latin typeface="Times New Roman" pitchFamily="18" charset="0"/>
                <a:cs typeface="Times New Roman" pitchFamily="18" charset="0"/>
              </a:rPr>
              <a:t>Point</a:t>
            </a:r>
            <a:r>
              <a:rPr lang="en-US" sz="1200" baseline="0" dirty="0" smtClean="0">
                <a:latin typeface="Times New Roman" pitchFamily="18" charset="0"/>
                <a:cs typeface="Times New Roman" pitchFamily="18" charset="0"/>
              </a:rPr>
              <a:t> out that the energy delivered by the sun to the top of the atmosphere is 1366 W/</a:t>
            </a:r>
            <a:r>
              <a:rPr lang="en-US" sz="1200" dirty="0" smtClean="0">
                <a:latin typeface="Times New Roman" pitchFamily="18" charset="0"/>
                <a:cs typeface="Times New Roman" pitchFamily="18" charset="0"/>
              </a:rPr>
              <a:t>m</a:t>
            </a:r>
            <a:r>
              <a:rPr lang="en-US" sz="1200" baseline="30000" dirty="0" smtClean="0">
                <a:latin typeface="Times New Roman" pitchFamily="18" charset="0"/>
                <a:cs typeface="Times New Roman" pitchFamily="18" charset="0"/>
              </a:rPr>
              <a:t>2</a:t>
            </a:r>
            <a:r>
              <a:rPr lang="en-US" sz="1200" dirty="0" smtClean="0">
                <a:latin typeface="Times New Roman" pitchFamily="18" charset="0"/>
                <a:cs typeface="Times New Roman" pitchFamily="18" charset="0"/>
              </a:rPr>
              <a:t>. </a:t>
            </a:r>
            <a:r>
              <a:rPr lang="en-US" sz="1200" baseline="0" dirty="0" smtClean="0">
                <a:latin typeface="Times New Roman" pitchFamily="18" charset="0"/>
                <a:cs typeface="Times New Roman" pitchFamily="18" charset="0"/>
              </a:rPr>
              <a:t> These</a:t>
            </a:r>
          </a:p>
          <a:p>
            <a:r>
              <a:rPr lang="en-US" sz="1200" baseline="0" dirty="0" smtClean="0">
                <a:latin typeface="Times New Roman" pitchFamily="18" charset="0"/>
                <a:cs typeface="Times New Roman" pitchFamily="18" charset="0"/>
              </a:rPr>
              <a:t>values are somewhat less, presumably because the sun is not directly overhead at the latitude of NY,</a:t>
            </a:r>
          </a:p>
          <a:p>
            <a:r>
              <a:rPr lang="en-US" sz="1200" baseline="0" dirty="0" smtClean="0">
                <a:latin typeface="Times New Roman" pitchFamily="18" charset="0"/>
                <a:cs typeface="Times New Roman" pitchFamily="18" charset="0"/>
              </a:rPr>
              <a:t>and because of shading by clouds.</a:t>
            </a:r>
            <a:endParaRPr lang="en-US" sz="1200" baseline="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(Bottom)</a:t>
            </a:r>
            <a:r>
              <a:rPr lang="en-US" sz="1200" baseline="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Hourly </a:t>
            </a:r>
            <a:r>
              <a:rPr lang="en-US" sz="1200" dirty="0" err="1" smtClean="0">
                <a:latin typeface="Times New Roman" pitchFamily="18" charset="0"/>
                <a:cs typeface="Times New Roman" pitchFamily="18" charset="0"/>
              </a:rPr>
              <a:t>tropospheric</a:t>
            </a:r>
            <a:r>
              <a:rPr lang="en-US" sz="1200" dirty="0" smtClean="0">
                <a:latin typeface="Times New Roman" pitchFamily="18" charset="0"/>
                <a:cs typeface="Times New Roman" pitchFamily="18" charset="0"/>
              </a:rPr>
              <a:t> ozone data, in parts per billion, from the same location and time period.</a:t>
            </a: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Ask for</a:t>
            </a:r>
            <a:r>
              <a:rPr lang="en-US" sz="1200" baseline="0" dirty="0" smtClean="0">
                <a:latin typeface="Times New Roman" pitchFamily="18" charset="0"/>
                <a:cs typeface="Times New Roman" pitchFamily="18" charset="0"/>
              </a:rPr>
              <a:t> a volunteer to describe what ozone is and why we care about it.  The text provides this synopsis:</a:t>
            </a:r>
          </a:p>
          <a:p>
            <a:endParaRPr lang="en-US" sz="1200" baseline="0" dirty="0" smtClean="0">
              <a:latin typeface="Times New Roman" pitchFamily="18" charset="0"/>
              <a:cs typeface="Times New Roman" pitchFamily="18" charset="0"/>
            </a:endParaRPr>
          </a:p>
          <a:p>
            <a:r>
              <a:rPr lang="en-US" sz="1200" kern="1200" dirty="0" smtClean="0">
                <a:solidFill>
                  <a:schemeClr val="tx1"/>
                </a:solidFill>
                <a:latin typeface="+mn-lt"/>
                <a:ea typeface="+mn-ea"/>
                <a:cs typeface="+mn-cs"/>
              </a:rPr>
              <a:t>We apply this technique to an air quality dataset, in which the objective is to understand the diurnal fluctuations</a:t>
            </a:r>
          </a:p>
          <a:p>
            <a:r>
              <a:rPr lang="en-US" sz="1200" kern="1200" dirty="0" smtClean="0">
                <a:solidFill>
                  <a:schemeClr val="tx1"/>
                </a:solidFill>
                <a:latin typeface="+mn-lt"/>
                <a:ea typeface="+mn-ea"/>
                <a:cs typeface="+mn-cs"/>
              </a:rPr>
              <a:t>of ozone (O</a:t>
            </a:r>
            <a:r>
              <a:rPr lang="en-US" sz="1200" kern="1200" baseline="-25000" dirty="0" smtClean="0">
                <a:solidFill>
                  <a:schemeClr val="tx1"/>
                </a:solidFill>
                <a:latin typeface="+mn-lt"/>
                <a:ea typeface="+mn-ea"/>
                <a:cs typeface="+mn-cs"/>
              </a:rPr>
              <a:t>3</a:t>
            </a:r>
            <a:r>
              <a:rPr lang="en-US" sz="1200" kern="1200" dirty="0" smtClean="0">
                <a:solidFill>
                  <a:schemeClr val="tx1"/>
                </a:solidFill>
                <a:latin typeface="+mn-lt"/>
                <a:ea typeface="+mn-ea"/>
                <a:cs typeface="+mn-cs"/>
              </a:rPr>
              <a:t>). Ozone is a highly reactive gas that occurs in small (parts per billion) concentrations in the earth’s</a:t>
            </a:r>
          </a:p>
          <a:p>
            <a:r>
              <a:rPr lang="en-US" sz="1200" kern="1200" dirty="0" smtClean="0">
                <a:solidFill>
                  <a:schemeClr val="tx1"/>
                </a:solidFill>
                <a:latin typeface="+mn-lt"/>
                <a:ea typeface="+mn-ea"/>
                <a:cs typeface="+mn-cs"/>
              </a:rPr>
              <a:t>atmosphere.  Ozone in the stratosphere plays an important role in shielding the earth’s surface from</a:t>
            </a:r>
          </a:p>
          <a:p>
            <a:r>
              <a:rPr lang="en-US" sz="1200" kern="1200" dirty="0" smtClean="0">
                <a:solidFill>
                  <a:schemeClr val="tx1"/>
                </a:solidFill>
                <a:latin typeface="+mn-lt"/>
                <a:ea typeface="+mn-ea"/>
                <a:cs typeface="+mn-cs"/>
              </a:rPr>
              <a:t>ultraviolet (UV) light from the sun, for it is a strong UV absorber.  But its presence in the troposphere at ground</a:t>
            </a:r>
          </a:p>
          <a:p>
            <a:r>
              <a:rPr lang="en-US" sz="1200" kern="1200" dirty="0" smtClean="0">
                <a:solidFill>
                  <a:schemeClr val="tx1"/>
                </a:solidFill>
                <a:latin typeface="+mn-lt"/>
                <a:ea typeface="+mn-ea"/>
                <a:cs typeface="+mn-cs"/>
              </a:rPr>
              <a:t>level is problematical. It is a major ingredient in smog and a health risk, increasing susceptibility to</a:t>
            </a:r>
          </a:p>
          <a:p>
            <a:r>
              <a:rPr lang="en-US" sz="1200" kern="1200" dirty="0" smtClean="0">
                <a:solidFill>
                  <a:schemeClr val="tx1"/>
                </a:solidFill>
                <a:latin typeface="+mn-lt"/>
                <a:ea typeface="+mn-ea"/>
                <a:cs typeface="+mn-cs"/>
              </a:rPr>
              <a:t>respiratory diseases.  </a:t>
            </a:r>
            <a:r>
              <a:rPr lang="en-US" sz="1200" kern="1200" dirty="0" err="1" smtClean="0">
                <a:solidFill>
                  <a:schemeClr val="tx1"/>
                </a:solidFill>
                <a:latin typeface="+mn-lt"/>
                <a:ea typeface="+mn-ea"/>
                <a:cs typeface="+mn-cs"/>
              </a:rPr>
              <a:t>Tropospheric</a:t>
            </a:r>
            <a:r>
              <a:rPr lang="en-US" sz="1200" kern="1200" dirty="0" smtClean="0">
                <a:solidFill>
                  <a:schemeClr val="tx1"/>
                </a:solidFill>
                <a:latin typeface="+mn-lt"/>
                <a:ea typeface="+mn-ea"/>
                <a:cs typeface="+mn-cs"/>
              </a:rPr>
              <a:t> ozone has several sources, including chemical reactions between</a:t>
            </a:r>
          </a:p>
          <a:p>
            <a:r>
              <a:rPr lang="en-US" sz="1200" kern="1200" dirty="0" smtClean="0">
                <a:solidFill>
                  <a:schemeClr val="tx1"/>
                </a:solidFill>
                <a:latin typeface="+mn-lt"/>
                <a:ea typeface="+mn-ea"/>
                <a:cs typeface="+mn-cs"/>
              </a:rPr>
              <a:t>oxides of nitrogen and volatile organic compounds in the presence of sunlight and high temperatures.</a:t>
            </a:r>
          </a:p>
          <a:p>
            <a:r>
              <a:rPr lang="en-US" sz="1200" kern="1200" dirty="0" smtClean="0">
                <a:solidFill>
                  <a:schemeClr val="tx1"/>
                </a:solidFill>
                <a:latin typeface="+mn-lt"/>
                <a:ea typeface="+mn-ea"/>
                <a:cs typeface="+mn-cs"/>
              </a:rPr>
              <a:t>We thus focus on the relationship between ozone concentration and the intensity of sunlight (that is,</a:t>
            </a:r>
          </a:p>
          <a:p>
            <a:r>
              <a:rPr lang="en-US" sz="1200" kern="1200" dirty="0" smtClean="0">
                <a:solidFill>
                  <a:schemeClr val="tx1"/>
                </a:solidFill>
                <a:latin typeface="+mn-lt"/>
                <a:ea typeface="+mn-ea"/>
                <a:cs typeface="+mn-cs"/>
              </a:rPr>
              <a:t>of solar radiation). </a:t>
            </a:r>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Note the strong diurnal periodicity in both time series. Peaks in the ozone lag peaks in solar radiation (see vertical line)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Last</a:t>
            </a:r>
            <a:r>
              <a:rPr lang="en-US" baseline="0" dirty="0" smtClean="0"/>
              <a:t> lecture we derived the autocorrelation function.</a:t>
            </a:r>
          </a:p>
          <a:p>
            <a:r>
              <a:rPr lang="en-US" baseline="0" dirty="0" smtClean="0"/>
              <a:t>It expresses the degree of correlation of two points in a time series, separated by a lag,</a:t>
            </a:r>
          </a:p>
          <a:p>
            <a:r>
              <a:rPr lang="en-US" baseline="0" dirty="0" smtClean="0"/>
              <a:t>Up to a multiplicative constant, it is just the covariance.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Times New Roman" pitchFamily="18" charset="0"/>
                <a:cs typeface="Times New Roman" pitchFamily="18" charset="0"/>
              </a:rPr>
              <a:t>Ask for a volunteer from the class to</a:t>
            </a:r>
            <a:r>
              <a:rPr lang="en-US" sz="1200" baseline="0" dirty="0" smtClean="0">
                <a:latin typeface="Times New Roman" pitchFamily="18" charset="0"/>
                <a:cs typeface="Times New Roman" pitchFamily="18" charset="0"/>
              </a:rPr>
              <a:t> explain what ozone is and why we care about it.</a:t>
            </a:r>
          </a:p>
          <a:p>
            <a:r>
              <a:rPr lang="en-US" sz="1200" baseline="0" dirty="0" smtClean="0">
                <a:latin typeface="Times New Roman" pitchFamily="18" charset="0"/>
                <a:cs typeface="Times New Roman" pitchFamily="18" charset="0"/>
              </a:rPr>
              <a:t>Ozone is produced by solar radiation interacting with the atmosphere.  Ozone builds up during the course of the day,</a:t>
            </a:r>
          </a:p>
          <a:p>
            <a:r>
              <a:rPr lang="en-US" sz="1200" baseline="0" dirty="0" smtClean="0">
                <a:latin typeface="Times New Roman" pitchFamily="18" charset="0"/>
                <a:cs typeface="Times New Roman" pitchFamily="18" charset="0"/>
              </a:rPr>
              <a:t>so its concentration lags sunlight (as quantified by solar </a:t>
            </a:r>
            <a:r>
              <a:rPr lang="en-US" sz="1200" baseline="0" dirty="0" err="1" smtClean="0">
                <a:latin typeface="Times New Roman" pitchFamily="18" charset="0"/>
                <a:cs typeface="Times New Roman" pitchFamily="18" charset="0"/>
              </a:rPr>
              <a:t>insolation</a:t>
            </a:r>
            <a:r>
              <a:rPr lang="en-US" sz="1200" baseline="0" dirty="0" smtClean="0">
                <a:latin typeface="Times New Roman" pitchFamily="18" charset="0"/>
                <a:cs typeface="Times New Roman" pitchFamily="18" charset="0"/>
              </a:rPr>
              <a:t>).</a:t>
            </a:r>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Hourly solar radiation data, in W/m</a:t>
            </a:r>
            <a:r>
              <a:rPr lang="en-US" sz="1200" baseline="30000" dirty="0" smtClean="0">
                <a:latin typeface="Times New Roman" pitchFamily="18" charset="0"/>
                <a:cs typeface="Times New Roman" pitchFamily="18" charset="0"/>
              </a:rPr>
              <a:t>2</a:t>
            </a:r>
            <a:r>
              <a:rPr lang="en-US" sz="1200" dirty="0" smtClean="0">
                <a:latin typeface="Times New Roman" pitchFamily="18" charset="0"/>
                <a:cs typeface="Times New Roman" pitchFamily="18" charset="0"/>
              </a:rPr>
              <a:t>, from West Point, NY, for fifteen days starting August 1, 1993. B) Hourly </a:t>
            </a:r>
            <a:r>
              <a:rPr lang="en-US" sz="1200" dirty="0" err="1" smtClean="0">
                <a:latin typeface="Times New Roman" pitchFamily="18" charset="0"/>
                <a:cs typeface="Times New Roman" pitchFamily="18" charset="0"/>
              </a:rPr>
              <a:t>tropospheric</a:t>
            </a:r>
            <a:r>
              <a:rPr lang="en-US" sz="1200" dirty="0" smtClean="0">
                <a:latin typeface="Times New Roman" pitchFamily="18" charset="0"/>
                <a:cs typeface="Times New Roman" pitchFamily="18" charset="0"/>
              </a:rPr>
              <a:t>  ozone data, in parts per billion, from the same location and time period.  Note the strong diurnal periodicity in both time series. Peaks in the ozone lag peaks in solar radiation (see vertical line)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44</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a:t>
            </a:r>
            <a:r>
              <a:rPr lang="en-US" baseline="0" dirty="0" smtClean="0"/>
              <a:t> same procedure as was applied to the synthetic data.</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45</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dotted curve</a:t>
            </a:r>
            <a:r>
              <a:rPr lang="en-US" baseline="0" dirty="0" smtClean="0"/>
              <a:t> is the “</a:t>
            </a:r>
            <a:r>
              <a:rPr lang="en-US" baseline="0" dirty="0" err="1" smtClean="0"/>
              <a:t>delagged</a:t>
            </a:r>
            <a:r>
              <a:rPr lang="en-US" baseline="0" dirty="0" smtClean="0"/>
              <a:t>” version of the ozone data.</a:t>
            </a:r>
          </a:p>
          <a:p>
            <a:r>
              <a:rPr lang="en-US" baseline="0" dirty="0" smtClean="0"/>
              <a:t>Point out that it now lines up pretty </a:t>
            </a:r>
            <a:r>
              <a:rPr lang="en-US" baseline="0" dirty="0" err="1" smtClean="0"/>
              <a:t>welll</a:t>
            </a:r>
            <a:r>
              <a:rPr lang="en-US" baseline="0" dirty="0" smtClean="0"/>
              <a:t> with the solar radiation.</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Time</a:t>
            </a:r>
            <a:r>
              <a:rPr lang="en-US" baseline="0" dirty="0" smtClean="0"/>
              <a:t> series usually differ in the degree of correlation of points with different lags.</a:t>
            </a:r>
          </a:p>
          <a:p>
            <a:r>
              <a:rPr lang="en-US" baseline="0" dirty="0" smtClean="0"/>
              <a:t>Usually, points with small lags are highly correlated.</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Pairs of points (red) separated by a few days</a:t>
            </a:r>
            <a:r>
              <a:rPr lang="en-US" baseline="0" dirty="0" smtClean="0"/>
              <a:t> tend to have the same value.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correlation</a:t>
            </a:r>
            <a:r>
              <a:rPr lang="en-US" baseline="0" dirty="0" smtClean="0"/>
              <a:t> decreases as the lag increases.</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Pairs of points (red) separated by a month </a:t>
            </a:r>
            <a:r>
              <a:rPr lang="en-US" baseline="0" dirty="0" smtClean="0"/>
              <a:t>tend to have different values.</a:t>
            </a:r>
          </a:p>
          <a:p>
            <a:r>
              <a:rPr lang="en-US" baseline="0" dirty="0" smtClean="0"/>
              <a:t>Some are high-high, some hi-low, so the correlation averages out to near-zero.</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Pairs of points (red) separated by a year </a:t>
            </a:r>
            <a:r>
              <a:rPr lang="en-US" baseline="0" dirty="0" smtClean="0"/>
              <a:t>tend to have similar values.</a:t>
            </a:r>
          </a:p>
          <a:p>
            <a:r>
              <a:rPr lang="en-US" baseline="0" dirty="0" smtClean="0"/>
              <a:t>Because of the precipitation has an annual cycle.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54ED11-FE75-4B22-B41D-E6EAA17BCC3E}" type="datetimeFigureOut">
              <a:rPr lang="en-US" smtClean="0"/>
              <a:pPr/>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54ED11-FE75-4B22-B41D-E6EAA17BCC3E}" type="datetimeFigureOut">
              <a:rPr lang="en-US" smtClean="0"/>
              <a:pPr/>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54ED11-FE75-4B22-B41D-E6EAA17BCC3E}" type="datetimeFigureOut">
              <a:rPr lang="en-US" smtClean="0"/>
              <a:pPr/>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54ED11-FE75-4B22-B41D-E6EAA17BCC3E}" type="datetimeFigureOut">
              <a:rPr lang="en-US" smtClean="0"/>
              <a:pPr/>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54ED11-FE75-4B22-B41D-E6EAA17BCC3E}" type="datetimeFigureOut">
              <a:rPr lang="en-US" smtClean="0"/>
              <a:pPr/>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54ED11-FE75-4B22-B41D-E6EAA17BCC3E}" type="datetimeFigureOut">
              <a:rPr lang="en-US" smtClean="0"/>
              <a:pPr/>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54ED11-FE75-4B22-B41D-E6EAA17BCC3E}" type="datetimeFigureOut">
              <a:rPr lang="en-US" smtClean="0"/>
              <a:pPr/>
              <a:t>3/28/2016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54ED11-FE75-4B22-B41D-E6EAA17BCC3E}" type="datetimeFigureOut">
              <a:rPr lang="en-US" smtClean="0"/>
              <a:pPr/>
              <a:t>3/28/2016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54ED11-FE75-4B22-B41D-E6EAA17BCC3E}" type="datetimeFigureOut">
              <a:rPr lang="en-US" smtClean="0"/>
              <a:pPr/>
              <a:t>3/28/2016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54ED11-FE75-4B22-B41D-E6EAA17BCC3E}" type="datetimeFigureOut">
              <a:rPr lang="en-US" smtClean="0"/>
              <a:pPr/>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54ED11-FE75-4B22-B41D-E6EAA17BCC3E}" type="datetimeFigureOut">
              <a:rPr lang="en-US" smtClean="0"/>
              <a:pPr/>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54ED11-FE75-4B22-B41D-E6EAA17BCC3E}" type="datetimeFigureOut">
              <a:rPr lang="en-US" smtClean="0"/>
              <a:pPr/>
              <a:t>3/28/2016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F9FAFE-1520-45A8-906A-AA7CFB193E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0" y="1295400"/>
            <a:ext cx="9144000" cy="1143000"/>
          </a:xfrm>
        </p:spPr>
        <p:txBody>
          <a:bodyPr>
            <a:normAutofit fontScale="92500" lnSpcReduction="10000"/>
          </a:bodyPr>
          <a:lstStyle/>
          <a:p>
            <a:pPr algn="ctr">
              <a:lnSpc>
                <a:spcPct val="90000"/>
              </a:lnSpc>
              <a:buFontTx/>
              <a:buNone/>
            </a:pPr>
            <a:r>
              <a:rPr lang="en-US" sz="4000" dirty="0" smtClean="0">
                <a:latin typeface="Times New Roman" pitchFamily="18" charset="0"/>
                <a:cs typeface="Times New Roman" pitchFamily="18" charset="0"/>
              </a:rPr>
              <a:t>Environmental Data Analysis with </a:t>
            </a:r>
            <a:r>
              <a:rPr lang="en-US" sz="4000" i="1" dirty="0" err="1" smtClean="0">
                <a:latin typeface="Times New Roman" pitchFamily="18" charset="0"/>
                <a:cs typeface="Times New Roman" pitchFamily="18" charset="0"/>
              </a:rPr>
              <a:t>MatLab</a:t>
            </a:r>
            <a:endParaRPr lang="en-US" sz="4000" i="1" dirty="0" smtClean="0">
              <a:latin typeface="Times New Roman" pitchFamily="18" charset="0"/>
              <a:cs typeface="Times New Roman" pitchFamily="18" charset="0"/>
            </a:endParaRPr>
          </a:p>
          <a:p>
            <a:pPr algn="ctr">
              <a:lnSpc>
                <a:spcPct val="90000"/>
              </a:lnSpc>
              <a:buFontTx/>
              <a:buNone/>
            </a:pPr>
            <a:r>
              <a:rPr lang="en-US" sz="4000" dirty="0" smtClean="0">
                <a:latin typeface="Times New Roman" pitchFamily="18" charset="0"/>
                <a:cs typeface="Times New Roman" pitchFamily="18" charset="0"/>
              </a:rPr>
              <a:t>2</a:t>
            </a:r>
            <a:r>
              <a:rPr lang="en-US" sz="4000" baseline="30000" dirty="0" smtClean="0">
                <a:latin typeface="Times New Roman" pitchFamily="18" charset="0"/>
                <a:cs typeface="Times New Roman" pitchFamily="18" charset="0"/>
              </a:rPr>
              <a:t>nd</a:t>
            </a:r>
            <a:r>
              <a:rPr lang="en-US" sz="4000" dirty="0" smtClean="0">
                <a:latin typeface="Times New Roman" pitchFamily="18" charset="0"/>
                <a:cs typeface="Times New Roman" pitchFamily="18" charset="0"/>
              </a:rPr>
              <a:t> Edition</a:t>
            </a:r>
            <a:endParaRPr lang="en-US" dirty="0">
              <a:latin typeface="Times New Roman" pitchFamily="18" charset="0"/>
              <a:cs typeface="Times New Roman" pitchFamily="18" charset="0"/>
            </a:endParaRPr>
          </a:p>
        </p:txBody>
      </p:sp>
      <p:sp>
        <p:nvSpPr>
          <p:cNvPr id="11" name="Rectangle 3"/>
          <p:cNvSpPr txBox="1">
            <a:spLocks noChangeArrowheads="1"/>
          </p:cNvSpPr>
          <p:nvPr/>
        </p:nvSpPr>
        <p:spPr bwMode="auto">
          <a:xfrm>
            <a:off x="0" y="2895600"/>
            <a:ext cx="9144000" cy="2895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90000"/>
              </a:lnSpc>
              <a:spcBef>
                <a:spcPct val="20000"/>
              </a:spcBef>
              <a:spcAft>
                <a:spcPct val="0"/>
              </a:spcAft>
              <a:buClrTx/>
              <a:buSzTx/>
              <a:buFontTx/>
              <a:buNone/>
              <a:tabLst/>
              <a:defRPr/>
            </a:pPr>
            <a:r>
              <a:rPr kumimoji="0" lang="en-US" sz="40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Lecture 18:</a:t>
            </a:r>
          </a:p>
          <a:p>
            <a:pPr marL="342900" lvl="0" indent="-342900" algn="ctr">
              <a:lnSpc>
                <a:spcPct val="90000"/>
              </a:lnSpc>
              <a:spcBef>
                <a:spcPct val="20000"/>
              </a:spcBef>
              <a:defRPr/>
            </a:pPr>
            <a:endParaRPr lang="en-US" sz="4000" dirty="0" smtClean="0">
              <a:latin typeface="Times New Roman" pitchFamily="18" charset="0"/>
              <a:cs typeface="Times New Roman" pitchFamily="18" charset="0"/>
            </a:endParaRPr>
          </a:p>
          <a:p>
            <a:pPr marL="342900" lvl="0" indent="-342900" algn="ctr">
              <a:lnSpc>
                <a:spcPct val="90000"/>
              </a:lnSpc>
              <a:spcBef>
                <a:spcPct val="20000"/>
              </a:spcBef>
              <a:defRPr/>
            </a:pPr>
            <a:r>
              <a:rPr lang="en-US" sz="3600" dirty="0" smtClean="0">
                <a:latin typeface="Times New Roman" pitchFamily="18" charset="0"/>
                <a:cs typeface="Times New Roman" pitchFamily="18" charset="0"/>
              </a:rPr>
              <a:t>Cross-correlation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p:nvPr/>
        </p:nvGrpSpPr>
        <p:grpSpPr>
          <a:xfrm>
            <a:off x="0" y="838200"/>
            <a:ext cx="8915400" cy="2971800"/>
            <a:chOff x="1066800" y="1524000"/>
            <a:chExt cx="5334000" cy="1676400"/>
          </a:xfrm>
        </p:grpSpPr>
        <p:pic>
          <p:nvPicPr>
            <p:cNvPr id="1027" name="Picture 3"/>
            <p:cNvPicPr>
              <a:picLocks noChangeAspect="1" noChangeArrowheads="1"/>
            </p:cNvPicPr>
            <p:nvPr/>
          </p:nvPicPr>
          <p:blipFill>
            <a:blip r:embed="rId3" cstate="print"/>
            <a:srcRect b="50296"/>
            <a:stretch>
              <a:fillRect/>
            </a:stretch>
          </p:blipFill>
          <p:spPr bwMode="auto">
            <a:xfrm>
              <a:off x="1066800" y="1524000"/>
              <a:ext cx="5334000" cy="1600200"/>
            </a:xfrm>
            <a:prstGeom prst="rect">
              <a:avLst/>
            </a:prstGeom>
            <a:noFill/>
            <a:ln w="9525">
              <a:noFill/>
              <a:miter lim="800000"/>
              <a:headEnd/>
              <a:tailEnd/>
            </a:ln>
            <a:effectLst/>
          </p:spPr>
        </p:pic>
        <p:sp>
          <p:nvSpPr>
            <p:cNvPr id="18" name="TextBox 17"/>
            <p:cNvSpPr txBox="1"/>
            <p:nvPr/>
          </p:nvSpPr>
          <p:spPr>
            <a:xfrm>
              <a:off x="2286000" y="1628001"/>
              <a:ext cx="16764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 time series, </a:t>
              </a:r>
              <a:r>
                <a:rPr lang="en-US" sz="1200" i="1" dirty="0" smtClean="0">
                  <a:latin typeface="Times New Roman" pitchFamily="18" charset="0"/>
                  <a:cs typeface="Times New Roman" pitchFamily="18" charset="0"/>
                </a:rPr>
                <a:t>d(t)</a:t>
              </a:r>
              <a:endParaRPr lang="en-US" sz="1200" i="1" baseline="30000" dirty="0">
                <a:latin typeface="Times New Roman" pitchFamily="18" charset="0"/>
                <a:cs typeface="Times New Roman" pitchFamily="18" charset="0"/>
              </a:endParaRPr>
            </a:p>
          </p:txBody>
        </p:sp>
        <p:sp>
          <p:nvSpPr>
            <p:cNvPr id="48" name="Rectangle 47"/>
            <p:cNvSpPr/>
            <p:nvPr/>
          </p:nvSpPr>
          <p:spPr>
            <a:xfrm>
              <a:off x="3429000" y="2971800"/>
              <a:ext cx="762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1219200" y="1752600"/>
              <a:ext cx="381000" cy="121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3124200" y="2895600"/>
              <a:ext cx="13716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time</a:t>
              </a:r>
              <a:r>
                <a:rPr lang="en-US" sz="1200" i="1" dirty="0" smtClean="0">
                  <a:latin typeface="Times New Roman" pitchFamily="18" charset="0"/>
                  <a:cs typeface="Times New Roman" pitchFamily="18" charset="0"/>
                </a:rPr>
                <a:t> t, </a:t>
              </a:r>
              <a:r>
                <a:rPr lang="en-US" sz="1200" dirty="0" smtClean="0">
                  <a:latin typeface="Times New Roman" pitchFamily="18" charset="0"/>
                  <a:cs typeface="Times New Roman" pitchFamily="18" charset="0"/>
                </a:rPr>
                <a:t>days</a:t>
              </a:r>
              <a:endParaRPr lang="en-US" sz="1200" baseline="30000" dirty="0">
                <a:latin typeface="Times New Roman" pitchFamily="18" charset="0"/>
                <a:cs typeface="Times New Roman" pitchFamily="18" charset="0"/>
              </a:endParaRPr>
            </a:p>
          </p:txBody>
        </p:sp>
        <p:sp>
          <p:nvSpPr>
            <p:cNvPr id="20" name="TextBox 19"/>
            <p:cNvSpPr txBox="1"/>
            <p:nvPr/>
          </p:nvSpPr>
          <p:spPr>
            <a:xfrm rot="16200000">
              <a:off x="1052899" y="2147501"/>
              <a:ext cx="762000" cy="276999"/>
            </a:xfrm>
            <a:prstGeom prst="rect">
              <a:avLst/>
            </a:prstGeom>
            <a:noFill/>
          </p:spPr>
          <p:txBody>
            <a:bodyPr wrap="square" rtlCol="0">
              <a:spAutoFit/>
            </a:bodyPr>
            <a:lstStyle/>
            <a:p>
              <a:r>
                <a:rPr lang="en-US" sz="1200" i="1" dirty="0" smtClean="0">
                  <a:latin typeface="Times New Roman" pitchFamily="18" charset="0"/>
                  <a:cs typeface="Times New Roman" pitchFamily="18" charset="0"/>
                </a:rPr>
                <a:t>d(t), </a:t>
              </a:r>
              <a:r>
                <a:rPr lang="en-US" sz="1200" dirty="0" err="1" smtClean="0">
                  <a:latin typeface="Times New Roman" pitchFamily="18" charset="0"/>
                  <a:cs typeface="Times New Roman" pitchFamily="18" charset="0"/>
                </a:rPr>
                <a:t>cfs</a:t>
              </a:r>
              <a:endParaRPr lang="en-US" sz="1200" baseline="30000" dirty="0">
                <a:latin typeface="Times New Roman" pitchFamily="18" charset="0"/>
                <a:cs typeface="Times New Roman" pitchFamily="18" charset="0"/>
              </a:endParaRPr>
            </a:p>
          </p:txBody>
        </p:sp>
      </p:grpSp>
      <p:sp>
        <p:nvSpPr>
          <p:cNvPr id="21" name="Rectangle 20"/>
          <p:cNvSpPr/>
          <p:nvPr/>
        </p:nvSpPr>
        <p:spPr>
          <a:xfrm>
            <a:off x="254726" y="3834245"/>
            <a:ext cx="636814" cy="216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
          <p:cNvPicPr>
            <a:picLocks noChangeAspect="1" noChangeArrowheads="1"/>
          </p:cNvPicPr>
          <p:nvPr/>
        </p:nvPicPr>
        <p:blipFill>
          <a:blip r:embed="rId4" cstate="print"/>
          <a:srcRect l="7143" t="5714" r="68572" b="14286"/>
          <a:stretch>
            <a:fillRect/>
          </a:stretch>
        </p:blipFill>
        <p:spPr bwMode="auto">
          <a:xfrm rot="16200000">
            <a:off x="3924300" y="2247900"/>
            <a:ext cx="1295400" cy="5638800"/>
          </a:xfrm>
          <a:prstGeom prst="rect">
            <a:avLst/>
          </a:prstGeom>
          <a:noFill/>
          <a:ln w="9525">
            <a:noFill/>
            <a:miter lim="800000"/>
            <a:headEnd/>
            <a:tailEnd/>
          </a:ln>
        </p:spPr>
      </p:pic>
      <p:sp>
        <p:nvSpPr>
          <p:cNvPr id="38" name="TextBox 37"/>
          <p:cNvSpPr txBox="1"/>
          <p:nvPr/>
        </p:nvSpPr>
        <p:spPr>
          <a:xfrm>
            <a:off x="533400" y="228600"/>
            <a:ext cx="69342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Neuse River Hydrograph</a:t>
            </a:r>
            <a:endParaRPr lang="en-US" sz="3200" dirty="0">
              <a:latin typeface="Times New Roman" pitchFamily="18" charset="0"/>
              <a:cs typeface="Times New Roman" pitchFamily="18" charset="0"/>
            </a:endParaRPr>
          </a:p>
        </p:txBody>
      </p:sp>
      <p:sp>
        <p:nvSpPr>
          <p:cNvPr id="17" name="Oval 16"/>
          <p:cNvSpPr/>
          <p:nvPr/>
        </p:nvSpPr>
        <p:spPr>
          <a:xfrm>
            <a:off x="2286000" y="2667000"/>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2847976" y="2590800"/>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2286000" y="2204721"/>
            <a:ext cx="609600" cy="386079"/>
          </a:xfrm>
          <a:custGeom>
            <a:avLst/>
            <a:gdLst>
              <a:gd name="connsiteX0" fmla="*/ 0 w 295275"/>
              <a:gd name="connsiteY0" fmla="*/ 58737 h 125412"/>
              <a:gd name="connsiteX1" fmla="*/ 147638 w 295275"/>
              <a:gd name="connsiteY1" fmla="*/ 11112 h 125412"/>
              <a:gd name="connsiteX2" fmla="*/ 295275 w 295275"/>
              <a:gd name="connsiteY2" fmla="*/ 125412 h 125412"/>
              <a:gd name="connsiteX0" fmla="*/ 0 w 295275"/>
              <a:gd name="connsiteY0" fmla="*/ 166320 h 232995"/>
              <a:gd name="connsiteX1" fmla="*/ 147638 w 295275"/>
              <a:gd name="connsiteY1" fmla="*/ 11112 h 232995"/>
              <a:gd name="connsiteX2" fmla="*/ 295275 w 295275"/>
              <a:gd name="connsiteY2" fmla="*/ 232995 h 232995"/>
              <a:gd name="connsiteX0" fmla="*/ 0 w 295275"/>
              <a:gd name="connsiteY0" fmla="*/ 244394 h 244394"/>
              <a:gd name="connsiteX1" fmla="*/ 147638 w 295275"/>
              <a:gd name="connsiteY1" fmla="*/ 3216 h 244394"/>
              <a:gd name="connsiteX2" fmla="*/ 295275 w 295275"/>
              <a:gd name="connsiteY2" fmla="*/ 225099 h 244394"/>
              <a:gd name="connsiteX0" fmla="*/ 0 w 295275"/>
              <a:gd name="connsiteY0" fmla="*/ 244394 h 244394"/>
              <a:gd name="connsiteX1" fmla="*/ 147638 w 295275"/>
              <a:gd name="connsiteY1" fmla="*/ 3216 h 244394"/>
              <a:gd name="connsiteX2" fmla="*/ 295275 w 295275"/>
              <a:gd name="connsiteY2" fmla="*/ 225099 h 244394"/>
              <a:gd name="connsiteX0" fmla="*/ 0 w 295275"/>
              <a:gd name="connsiteY0" fmla="*/ 244394 h 244394"/>
              <a:gd name="connsiteX1" fmla="*/ 147638 w 295275"/>
              <a:gd name="connsiteY1" fmla="*/ 3216 h 244394"/>
              <a:gd name="connsiteX2" fmla="*/ 295275 w 295275"/>
              <a:gd name="connsiteY2" fmla="*/ 225099 h 244394"/>
              <a:gd name="connsiteX0" fmla="*/ 0 w 295275"/>
              <a:gd name="connsiteY0" fmla="*/ 244394 h 244394"/>
              <a:gd name="connsiteX1" fmla="*/ 147638 w 295275"/>
              <a:gd name="connsiteY1" fmla="*/ 3216 h 244394"/>
              <a:gd name="connsiteX2" fmla="*/ 295275 w 295275"/>
              <a:gd name="connsiteY2" fmla="*/ 225099 h 244394"/>
              <a:gd name="connsiteX0" fmla="*/ 0 w 295275"/>
              <a:gd name="connsiteY0" fmla="*/ 244394 h 244394"/>
              <a:gd name="connsiteX1" fmla="*/ 147638 w 295275"/>
              <a:gd name="connsiteY1" fmla="*/ 3216 h 244394"/>
              <a:gd name="connsiteX2" fmla="*/ 295275 w 295275"/>
              <a:gd name="connsiteY2" fmla="*/ 225099 h 244394"/>
            </a:gdLst>
            <a:ahLst/>
            <a:cxnLst>
              <a:cxn ang="0">
                <a:pos x="connsiteX0" y="connsiteY0"/>
              </a:cxn>
              <a:cxn ang="0">
                <a:pos x="connsiteX1" y="connsiteY1"/>
              </a:cxn>
              <a:cxn ang="0">
                <a:pos x="connsiteX2" y="connsiteY2"/>
              </a:cxn>
            </a:cxnLst>
            <a:rect l="l" t="t" r="r" b="b"/>
            <a:pathLst>
              <a:path w="295275" h="244394">
                <a:moveTo>
                  <a:pt x="0" y="244394"/>
                </a:moveTo>
                <a:cubicBezTo>
                  <a:pt x="9998" y="157745"/>
                  <a:pt x="98426" y="6432"/>
                  <a:pt x="147638" y="3216"/>
                </a:cubicBezTo>
                <a:cubicBezTo>
                  <a:pt x="196850" y="0"/>
                  <a:pt x="285278" y="131299"/>
                  <a:pt x="295275" y="225099"/>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Oval 32"/>
          <p:cNvSpPr/>
          <p:nvPr/>
        </p:nvSpPr>
        <p:spPr>
          <a:xfrm>
            <a:off x="6148387" y="2938462"/>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6615112" y="2909887"/>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6172199" y="2428878"/>
            <a:ext cx="533401" cy="390522"/>
          </a:xfrm>
          <a:custGeom>
            <a:avLst/>
            <a:gdLst>
              <a:gd name="connsiteX0" fmla="*/ 0 w 295275"/>
              <a:gd name="connsiteY0" fmla="*/ 58737 h 125412"/>
              <a:gd name="connsiteX1" fmla="*/ 147638 w 295275"/>
              <a:gd name="connsiteY1" fmla="*/ 11112 h 125412"/>
              <a:gd name="connsiteX2" fmla="*/ 295275 w 295275"/>
              <a:gd name="connsiteY2" fmla="*/ 125412 h 125412"/>
              <a:gd name="connsiteX0" fmla="*/ 0 w 295275"/>
              <a:gd name="connsiteY0" fmla="*/ 166320 h 232995"/>
              <a:gd name="connsiteX1" fmla="*/ 147638 w 295275"/>
              <a:gd name="connsiteY1" fmla="*/ 11112 h 232995"/>
              <a:gd name="connsiteX2" fmla="*/ 295275 w 295275"/>
              <a:gd name="connsiteY2" fmla="*/ 232995 h 232995"/>
              <a:gd name="connsiteX0" fmla="*/ 0 w 295275"/>
              <a:gd name="connsiteY0" fmla="*/ 244394 h 244394"/>
              <a:gd name="connsiteX1" fmla="*/ 147638 w 295275"/>
              <a:gd name="connsiteY1" fmla="*/ 3216 h 244394"/>
              <a:gd name="connsiteX2" fmla="*/ 295275 w 295275"/>
              <a:gd name="connsiteY2" fmla="*/ 225099 h 244394"/>
              <a:gd name="connsiteX0" fmla="*/ 0 w 295275"/>
              <a:gd name="connsiteY0" fmla="*/ 244394 h 244394"/>
              <a:gd name="connsiteX1" fmla="*/ 147638 w 295275"/>
              <a:gd name="connsiteY1" fmla="*/ 3216 h 244394"/>
              <a:gd name="connsiteX2" fmla="*/ 295275 w 295275"/>
              <a:gd name="connsiteY2" fmla="*/ 225099 h 244394"/>
              <a:gd name="connsiteX0" fmla="*/ 0 w 269900"/>
              <a:gd name="connsiteY0" fmla="*/ 242183 h 248212"/>
              <a:gd name="connsiteX1" fmla="*/ 147638 w 269900"/>
              <a:gd name="connsiteY1" fmla="*/ 1005 h 248212"/>
              <a:gd name="connsiteX2" fmla="*/ 269900 w 269900"/>
              <a:gd name="connsiteY2" fmla="*/ 248212 h 248212"/>
              <a:gd name="connsiteX0" fmla="*/ 0 w 269900"/>
              <a:gd name="connsiteY0" fmla="*/ 242183 h 248212"/>
              <a:gd name="connsiteX1" fmla="*/ 147638 w 269900"/>
              <a:gd name="connsiteY1" fmla="*/ 1005 h 248212"/>
              <a:gd name="connsiteX2" fmla="*/ 269900 w 269900"/>
              <a:gd name="connsiteY2" fmla="*/ 248212 h 248212"/>
              <a:gd name="connsiteX0" fmla="*/ 0 w 258366"/>
              <a:gd name="connsiteY0" fmla="*/ 247207 h 247207"/>
              <a:gd name="connsiteX1" fmla="*/ 136104 w 258366"/>
              <a:gd name="connsiteY1" fmla="*/ 0 h 247207"/>
              <a:gd name="connsiteX2" fmla="*/ 258366 w 258366"/>
              <a:gd name="connsiteY2" fmla="*/ 247207 h 247207"/>
            </a:gdLst>
            <a:ahLst/>
            <a:cxnLst>
              <a:cxn ang="0">
                <a:pos x="connsiteX0" y="connsiteY0"/>
              </a:cxn>
              <a:cxn ang="0">
                <a:pos x="connsiteX1" y="connsiteY1"/>
              </a:cxn>
              <a:cxn ang="0">
                <a:pos x="connsiteX2" y="connsiteY2"/>
              </a:cxn>
            </a:cxnLst>
            <a:rect l="l" t="t" r="r" b="b"/>
            <a:pathLst>
              <a:path w="258366" h="247207">
                <a:moveTo>
                  <a:pt x="0" y="247207"/>
                </a:moveTo>
                <a:cubicBezTo>
                  <a:pt x="5383" y="181661"/>
                  <a:pt x="93043" y="0"/>
                  <a:pt x="136104" y="0"/>
                </a:cubicBezTo>
                <a:cubicBezTo>
                  <a:pt x="179165" y="0"/>
                  <a:pt x="255290" y="195613"/>
                  <a:pt x="258366" y="247207"/>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52400" y="1371600"/>
            <a:ext cx="8763000" cy="4038600"/>
            <a:chOff x="838200" y="1460267"/>
            <a:chExt cx="7086600" cy="2916765"/>
          </a:xfrm>
        </p:grpSpPr>
        <p:pic>
          <p:nvPicPr>
            <p:cNvPr id="4" name="Picture 3"/>
            <p:cNvPicPr>
              <a:picLocks noChangeAspect="1" noChangeArrowheads="1"/>
            </p:cNvPicPr>
            <p:nvPr/>
          </p:nvPicPr>
          <p:blipFill>
            <a:blip r:embed="rId3" cstate="print"/>
            <a:srcRect l="7339" r="7339"/>
            <a:stretch>
              <a:fillRect/>
            </a:stretch>
          </p:blipFill>
          <p:spPr bwMode="auto">
            <a:xfrm>
              <a:off x="838200" y="2065633"/>
              <a:ext cx="7086600" cy="2311399"/>
            </a:xfrm>
            <a:prstGeom prst="rect">
              <a:avLst/>
            </a:prstGeom>
            <a:noFill/>
            <a:ln w="9525">
              <a:noFill/>
              <a:miter lim="800000"/>
              <a:headEnd/>
              <a:tailEnd/>
            </a:ln>
            <a:effectLst/>
          </p:spPr>
        </p:pic>
        <p:sp>
          <p:nvSpPr>
            <p:cNvPr id="5" name="TextBox 4"/>
            <p:cNvSpPr txBox="1"/>
            <p:nvPr/>
          </p:nvSpPr>
          <p:spPr>
            <a:xfrm>
              <a:off x="1702242" y="1460267"/>
              <a:ext cx="914400" cy="377881"/>
            </a:xfrm>
            <a:prstGeom prst="rect">
              <a:avLst/>
            </a:prstGeom>
            <a:noFill/>
          </p:spPr>
          <p:txBody>
            <a:bodyPr wrap="square" rtlCol="0">
              <a:spAutoFit/>
            </a:bodyPr>
            <a:lstStyle/>
            <a:p>
              <a:r>
                <a:rPr lang="en-US" sz="2800" dirty="0" smtClean="0">
                  <a:latin typeface="Times New Roman" pitchFamily="18" charset="0"/>
                  <a:cs typeface="Times New Roman" pitchFamily="18" charset="0"/>
                </a:rPr>
                <a:t>1 day</a:t>
              </a:r>
              <a:endParaRPr lang="en-US" sz="2800" dirty="0">
                <a:latin typeface="Times New Roman" pitchFamily="18" charset="0"/>
                <a:cs typeface="Times New Roman" pitchFamily="18" charset="0"/>
              </a:endParaRPr>
            </a:p>
          </p:txBody>
        </p:sp>
        <p:sp>
          <p:nvSpPr>
            <p:cNvPr id="6" name="TextBox 5"/>
            <p:cNvSpPr txBox="1"/>
            <p:nvPr/>
          </p:nvSpPr>
          <p:spPr>
            <a:xfrm>
              <a:off x="4064442" y="1460267"/>
              <a:ext cx="1066800" cy="377881"/>
            </a:xfrm>
            <a:prstGeom prst="rect">
              <a:avLst/>
            </a:prstGeom>
            <a:noFill/>
          </p:spPr>
          <p:txBody>
            <a:bodyPr wrap="square" rtlCol="0">
              <a:spAutoFit/>
            </a:bodyPr>
            <a:lstStyle/>
            <a:p>
              <a:r>
                <a:rPr lang="en-US" sz="2800" dirty="0" smtClean="0">
                  <a:latin typeface="Times New Roman" pitchFamily="18" charset="0"/>
                  <a:cs typeface="Times New Roman" pitchFamily="18" charset="0"/>
                </a:rPr>
                <a:t>3 days</a:t>
              </a:r>
              <a:endParaRPr lang="en-US" sz="2800" dirty="0">
                <a:latin typeface="Times New Roman" pitchFamily="18" charset="0"/>
                <a:cs typeface="Times New Roman" pitchFamily="18" charset="0"/>
              </a:endParaRPr>
            </a:p>
          </p:txBody>
        </p:sp>
        <p:sp>
          <p:nvSpPr>
            <p:cNvPr id="7" name="TextBox 6"/>
            <p:cNvSpPr txBox="1"/>
            <p:nvPr/>
          </p:nvSpPr>
          <p:spPr>
            <a:xfrm>
              <a:off x="6350442" y="1460267"/>
              <a:ext cx="1143000" cy="377881"/>
            </a:xfrm>
            <a:prstGeom prst="rect">
              <a:avLst/>
            </a:prstGeom>
            <a:noFill/>
          </p:spPr>
          <p:txBody>
            <a:bodyPr wrap="square" rtlCol="0">
              <a:spAutoFit/>
            </a:bodyPr>
            <a:lstStyle/>
            <a:p>
              <a:r>
                <a:rPr lang="en-US" sz="2800" dirty="0" smtClean="0">
                  <a:latin typeface="Times New Roman" pitchFamily="18" charset="0"/>
                  <a:cs typeface="Times New Roman" pitchFamily="18" charset="0"/>
                </a:rPr>
                <a:t>30 days</a:t>
              </a:r>
              <a:endParaRPr lang="en-US" sz="2800" dirty="0">
                <a:latin typeface="Times New Roman" pitchFamily="18" charset="0"/>
                <a:cs typeface="Times New Roman" pitchFamily="18" charset="0"/>
              </a:endParaRPr>
            </a:p>
          </p:txBody>
        </p:sp>
        <p:sp>
          <p:nvSpPr>
            <p:cNvPr id="9" name="Rectangle 8"/>
            <p:cNvSpPr/>
            <p:nvPr/>
          </p:nvSpPr>
          <p:spPr>
            <a:xfrm>
              <a:off x="1219200" y="2067213"/>
              <a:ext cx="76200" cy="76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l="7339" r="7339" b="50000"/>
          <a:stretch>
            <a:fillRect/>
          </a:stretch>
        </p:blipFill>
        <p:spPr bwMode="auto">
          <a:xfrm>
            <a:off x="-14068" y="2819400"/>
            <a:ext cx="9158068" cy="1600200"/>
          </a:xfrm>
          <a:prstGeom prst="rect">
            <a:avLst/>
          </a:prstGeom>
          <a:noFill/>
          <a:ln w="9525">
            <a:noFill/>
            <a:miter lim="800000"/>
            <a:headEnd/>
            <a:tailEnd/>
          </a:ln>
          <a:effectLst/>
        </p:spPr>
      </p:pic>
      <p:sp>
        <p:nvSpPr>
          <p:cNvPr id="6" name="TextBox 5"/>
          <p:cNvSpPr txBox="1"/>
          <p:nvPr/>
        </p:nvSpPr>
        <p:spPr>
          <a:xfrm>
            <a:off x="2590800" y="609600"/>
            <a:ext cx="39624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Autocorrelation Function</a:t>
            </a:r>
            <a:endParaRPr lang="en-US" sz="2800" dirty="0">
              <a:latin typeface="Times New Roman" pitchFamily="18" charset="0"/>
              <a:cs typeface="Times New Roman" pitchFamily="18" charset="0"/>
            </a:endParaRPr>
          </a:p>
        </p:txBody>
      </p:sp>
      <p:sp>
        <p:nvSpPr>
          <p:cNvPr id="4" name="Oval 3"/>
          <p:cNvSpPr/>
          <p:nvPr/>
        </p:nvSpPr>
        <p:spPr>
          <a:xfrm>
            <a:off x="8782051" y="3690938"/>
            <a:ext cx="138112" cy="13811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238751" y="3319463"/>
            <a:ext cx="138112" cy="13811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824413" y="3205163"/>
            <a:ext cx="138112" cy="13811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rot="16200000" flipH="1">
            <a:off x="4007644" y="4193381"/>
            <a:ext cx="1771650" cy="142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4448175" y="4219574"/>
            <a:ext cx="1700213" cy="476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8146257" y="4369594"/>
            <a:ext cx="1400175" cy="47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181600" y="5105400"/>
            <a:ext cx="381000" cy="523220"/>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3</a:t>
            </a:r>
            <a:endParaRPr lang="en-US" sz="2800" dirty="0">
              <a:solidFill>
                <a:srgbClr val="FF0000"/>
              </a:solidFill>
              <a:latin typeface="Times New Roman" pitchFamily="18" charset="0"/>
              <a:cs typeface="Times New Roman" pitchFamily="18" charset="0"/>
            </a:endParaRPr>
          </a:p>
        </p:txBody>
      </p:sp>
      <p:sp>
        <p:nvSpPr>
          <p:cNvPr id="18" name="TextBox 17"/>
          <p:cNvSpPr txBox="1"/>
          <p:nvPr/>
        </p:nvSpPr>
        <p:spPr>
          <a:xfrm>
            <a:off x="4724400" y="5105400"/>
            <a:ext cx="381000" cy="523220"/>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1</a:t>
            </a:r>
            <a:endParaRPr lang="en-US" sz="2800" dirty="0">
              <a:solidFill>
                <a:srgbClr val="FF0000"/>
              </a:solidFill>
              <a:latin typeface="Times New Roman" pitchFamily="18" charset="0"/>
              <a:cs typeface="Times New Roman" pitchFamily="18" charset="0"/>
            </a:endParaRPr>
          </a:p>
        </p:txBody>
      </p:sp>
      <p:sp>
        <p:nvSpPr>
          <p:cNvPr id="19" name="TextBox 18"/>
          <p:cNvSpPr txBox="1"/>
          <p:nvPr/>
        </p:nvSpPr>
        <p:spPr>
          <a:xfrm>
            <a:off x="8534400" y="5105400"/>
            <a:ext cx="609600" cy="523220"/>
          </a:xfrm>
          <a:prstGeom prst="rect">
            <a:avLst/>
          </a:prstGeom>
          <a:noFill/>
          <a:ln>
            <a:noFill/>
          </a:ln>
        </p:spPr>
        <p:txBody>
          <a:bodyPr wrap="square" rtlCol="0">
            <a:spAutoFit/>
          </a:bodyPr>
          <a:lstStyle/>
          <a:p>
            <a:r>
              <a:rPr lang="en-US" sz="2800" dirty="0" smtClean="0">
                <a:solidFill>
                  <a:srgbClr val="FF0000"/>
                </a:solidFill>
                <a:latin typeface="Times New Roman" pitchFamily="18" charset="0"/>
                <a:cs typeface="Times New Roman" pitchFamily="18" charset="0"/>
              </a:rPr>
              <a:t>30</a:t>
            </a:r>
            <a:endParaRPr lang="en-US" sz="2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p:cNvPicPr>
            <a:picLocks noChangeAspect="1" noChangeArrowheads="1"/>
          </p:cNvPicPr>
          <p:nvPr/>
        </p:nvPicPr>
        <p:blipFill>
          <a:blip r:embed="rId3" cstate="print"/>
          <a:srcRect l="33639" t="48912" r="41993" b="32585"/>
          <a:stretch>
            <a:fillRect/>
          </a:stretch>
        </p:blipFill>
        <p:spPr bwMode="auto">
          <a:xfrm>
            <a:off x="1905000" y="1828800"/>
            <a:ext cx="5852032" cy="2971800"/>
          </a:xfrm>
          <a:prstGeom prst="rect">
            <a:avLst/>
          </a:prstGeom>
          <a:noFill/>
          <a:ln w="9525">
            <a:noFill/>
            <a:miter lim="800000"/>
            <a:headEnd/>
            <a:tailEnd/>
          </a:ln>
        </p:spPr>
      </p:pic>
      <p:sp>
        <p:nvSpPr>
          <p:cNvPr id="11" name="TextBox 10"/>
          <p:cNvSpPr txBox="1"/>
          <p:nvPr/>
        </p:nvSpPr>
        <p:spPr>
          <a:xfrm>
            <a:off x="457200" y="304800"/>
            <a:ext cx="8229600" cy="58477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formula for covariance</a:t>
            </a:r>
            <a:endParaRPr lang="en-US" sz="32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p:cNvPicPr>
            <a:picLocks noChangeAspect="1" noChangeArrowheads="1"/>
          </p:cNvPicPr>
          <p:nvPr/>
        </p:nvPicPr>
        <p:blipFill>
          <a:blip r:embed="rId3" cstate="print"/>
          <a:srcRect l="33639" t="48912" r="41993" b="32585"/>
          <a:stretch>
            <a:fillRect/>
          </a:stretch>
        </p:blipFill>
        <p:spPr bwMode="auto">
          <a:xfrm>
            <a:off x="1905000" y="1828800"/>
            <a:ext cx="5852032" cy="2971800"/>
          </a:xfrm>
          <a:prstGeom prst="rect">
            <a:avLst/>
          </a:prstGeom>
          <a:noFill/>
          <a:ln w="9525">
            <a:noFill/>
            <a:miter lim="800000"/>
            <a:headEnd/>
            <a:tailEnd/>
          </a:ln>
        </p:spPr>
      </p:pic>
      <p:sp>
        <p:nvSpPr>
          <p:cNvPr id="11" name="TextBox 10"/>
          <p:cNvSpPr txBox="1"/>
          <p:nvPr/>
        </p:nvSpPr>
        <p:spPr>
          <a:xfrm>
            <a:off x="457200" y="304800"/>
            <a:ext cx="8229600"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formula for autocorrelation</a:t>
            </a:r>
            <a:endParaRPr lang="en-US" sz="4000" dirty="0">
              <a:latin typeface="Times New Roman" pitchFamily="18" charset="0"/>
              <a:cs typeface="Times New Roman" pitchFamily="18" charset="0"/>
            </a:endParaRPr>
          </a:p>
        </p:txBody>
      </p:sp>
      <p:sp>
        <p:nvSpPr>
          <p:cNvPr id="13" name="TextBox 12"/>
          <p:cNvSpPr txBox="1"/>
          <p:nvPr/>
        </p:nvSpPr>
        <p:spPr>
          <a:xfrm>
            <a:off x="4495800" y="5257800"/>
            <a:ext cx="3048000" cy="1077218"/>
          </a:xfrm>
          <a:prstGeom prst="rect">
            <a:avLst/>
          </a:prstGeom>
          <a:noFill/>
        </p:spPr>
        <p:txBody>
          <a:bodyPr wrap="square" rtlCol="0">
            <a:spAutoFit/>
          </a:bodyPr>
          <a:lstStyle/>
          <a:p>
            <a:pPr algn="ctr"/>
            <a:r>
              <a:rPr lang="en-US" sz="3200" dirty="0" smtClean="0">
                <a:solidFill>
                  <a:srgbClr val="FF0000"/>
                </a:solidFill>
                <a:latin typeface="Times New Roman" pitchFamily="18" charset="0"/>
                <a:cs typeface="Times New Roman" pitchFamily="18" charset="0"/>
              </a:rPr>
              <a:t>autocorrelation</a:t>
            </a:r>
          </a:p>
          <a:p>
            <a:pPr algn="ctr"/>
            <a:r>
              <a:rPr lang="en-US" sz="3200" dirty="0" smtClean="0">
                <a:solidFill>
                  <a:srgbClr val="FF0000"/>
                </a:solidFill>
                <a:latin typeface="Times New Roman" pitchFamily="18" charset="0"/>
                <a:cs typeface="Times New Roman" pitchFamily="18" charset="0"/>
              </a:rPr>
              <a:t>at lag </a:t>
            </a:r>
            <a:r>
              <a:rPr lang="en-US" sz="3200" dirty="0" smtClean="0">
                <a:solidFill>
                  <a:srgbClr val="FF0000"/>
                </a:solidFill>
                <a:latin typeface="Cambria Math" pitchFamily="18" charset="0"/>
                <a:ea typeface="Cambria Math" pitchFamily="18" charset="0"/>
                <a:cs typeface="Times New Roman" pitchFamily="18" charset="0"/>
              </a:rPr>
              <a:t>(k-1)</a:t>
            </a:r>
            <a:r>
              <a:rPr lang="el-GR" sz="3200" dirty="0" smtClean="0">
                <a:solidFill>
                  <a:srgbClr val="FF0000"/>
                </a:solidFill>
                <a:latin typeface="Cambria Math" pitchFamily="18" charset="0"/>
                <a:ea typeface="Cambria Math" pitchFamily="18" charset="0"/>
                <a:cs typeface="Times New Roman" pitchFamily="18" charset="0"/>
              </a:rPr>
              <a:t>Δ</a:t>
            </a:r>
            <a:r>
              <a:rPr lang="en-US" sz="3200" dirty="0" smtClean="0">
                <a:solidFill>
                  <a:srgbClr val="FF0000"/>
                </a:solidFill>
                <a:latin typeface="Cambria Math" pitchFamily="18" charset="0"/>
                <a:ea typeface="Cambria Math" pitchFamily="18" charset="0"/>
                <a:cs typeface="Times New Roman" pitchFamily="18" charset="0"/>
              </a:rPr>
              <a:t>t</a:t>
            </a:r>
            <a:r>
              <a:rPr lang="en-US" sz="3200" dirty="0" smtClean="0">
                <a:solidFill>
                  <a:srgbClr val="FF0000"/>
                </a:solidFill>
                <a:latin typeface="Times New Roman" pitchFamily="18" charset="0"/>
                <a:cs typeface="Times New Roman" pitchFamily="18" charset="0"/>
              </a:rPr>
              <a:t> </a:t>
            </a:r>
            <a:endParaRPr lang="en-US" sz="3200" dirty="0">
              <a:solidFill>
                <a:srgbClr val="FF0000"/>
              </a:solidFill>
              <a:latin typeface="Times New Roman" pitchFamily="18" charset="0"/>
              <a:cs typeface="Times New Roman" pitchFamily="18" charset="0"/>
            </a:endParaRPr>
          </a:p>
        </p:txBody>
      </p:sp>
      <p:sp>
        <p:nvSpPr>
          <p:cNvPr id="14" name="Freeform 13"/>
          <p:cNvSpPr/>
          <p:nvPr/>
        </p:nvSpPr>
        <p:spPr>
          <a:xfrm>
            <a:off x="2590800" y="3733800"/>
            <a:ext cx="1752600" cy="1981200"/>
          </a:xfrm>
          <a:custGeom>
            <a:avLst/>
            <a:gdLst>
              <a:gd name="connsiteX0" fmla="*/ 714375 w 714375"/>
              <a:gd name="connsiteY0" fmla="*/ 300038 h 300038"/>
              <a:gd name="connsiteX1" fmla="*/ 242888 w 714375"/>
              <a:gd name="connsiteY1" fmla="*/ 242888 h 300038"/>
              <a:gd name="connsiteX2" fmla="*/ 0 w 714375"/>
              <a:gd name="connsiteY2" fmla="*/ 0 h 300038"/>
            </a:gdLst>
            <a:ahLst/>
            <a:cxnLst>
              <a:cxn ang="0">
                <a:pos x="connsiteX0" y="connsiteY0"/>
              </a:cxn>
              <a:cxn ang="0">
                <a:pos x="connsiteX1" y="connsiteY1"/>
              </a:cxn>
              <a:cxn ang="0">
                <a:pos x="connsiteX2" y="connsiteY2"/>
              </a:cxn>
            </a:cxnLst>
            <a:rect l="l" t="t" r="r" b="b"/>
            <a:pathLst>
              <a:path w="714375" h="300038">
                <a:moveTo>
                  <a:pt x="714375" y="300038"/>
                </a:moveTo>
                <a:cubicBezTo>
                  <a:pt x="538162" y="296466"/>
                  <a:pt x="361950" y="292894"/>
                  <a:pt x="242888" y="242888"/>
                </a:cubicBezTo>
                <a:cubicBezTo>
                  <a:pt x="123826" y="192882"/>
                  <a:pt x="61913" y="96441"/>
                  <a:pt x="0" y="0"/>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autocorrelation similar to convolution</a:t>
            </a:r>
            <a:endParaRPr lang="en-US" dirty="0">
              <a:latin typeface="Times New Roman" pitchFamily="18" charset="0"/>
              <a:cs typeface="Times New Roman" pitchFamily="18" charset="0"/>
            </a:endParaRPr>
          </a:p>
        </p:txBody>
      </p:sp>
      <p:pic>
        <p:nvPicPr>
          <p:cNvPr id="7170" name="Picture 2"/>
          <p:cNvPicPr>
            <a:picLocks noGrp="1" noChangeAspect="1" noChangeArrowheads="1"/>
          </p:cNvPicPr>
          <p:nvPr>
            <p:ph idx="1"/>
          </p:nvPr>
        </p:nvPicPr>
        <p:blipFill>
          <a:blip r:embed="rId3" cstate="print"/>
          <a:srcRect l="7318" t="30305" r="16547" b="30972"/>
          <a:stretch>
            <a:fillRect/>
          </a:stretch>
        </p:blipFill>
        <p:spPr bwMode="auto">
          <a:xfrm>
            <a:off x="228600" y="2209800"/>
            <a:ext cx="8746435" cy="30480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autocorrelation similar to convolution</a:t>
            </a:r>
            <a:endParaRPr lang="en-US" dirty="0">
              <a:latin typeface="Times New Roman" pitchFamily="18" charset="0"/>
              <a:cs typeface="Times New Roman" pitchFamily="18" charset="0"/>
            </a:endParaRPr>
          </a:p>
        </p:txBody>
      </p:sp>
      <p:pic>
        <p:nvPicPr>
          <p:cNvPr id="7170" name="Picture 2"/>
          <p:cNvPicPr>
            <a:picLocks noGrp="1" noChangeAspect="1" noChangeArrowheads="1"/>
          </p:cNvPicPr>
          <p:nvPr>
            <p:ph idx="1"/>
          </p:nvPr>
        </p:nvPicPr>
        <p:blipFill>
          <a:blip r:embed="rId3" cstate="print"/>
          <a:srcRect l="7318" t="30305" r="16547" b="30972"/>
          <a:stretch>
            <a:fillRect/>
          </a:stretch>
        </p:blipFill>
        <p:spPr bwMode="auto">
          <a:xfrm>
            <a:off x="228600" y="2438400"/>
            <a:ext cx="8746435" cy="3048000"/>
          </a:xfrm>
          <a:prstGeom prst="rect">
            <a:avLst/>
          </a:prstGeom>
          <a:noFill/>
          <a:ln w="9525">
            <a:noFill/>
            <a:miter lim="800000"/>
            <a:headEnd/>
            <a:tailEnd/>
          </a:ln>
        </p:spPr>
      </p:pic>
      <p:cxnSp>
        <p:nvCxnSpPr>
          <p:cNvPr id="5" name="Straight Arrow Connector 4"/>
          <p:cNvCxnSpPr/>
          <p:nvPr/>
        </p:nvCxnSpPr>
        <p:spPr>
          <a:xfrm rot="16200000" flipV="1">
            <a:off x="2943845" y="4709491"/>
            <a:ext cx="304800" cy="29818"/>
          </a:xfrm>
          <a:prstGeom prst="straightConnector1">
            <a:avLst/>
          </a:prstGeom>
          <a:ln w="190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6200000" flipV="1">
            <a:off x="2681909" y="3795091"/>
            <a:ext cx="304800" cy="29818"/>
          </a:xfrm>
          <a:prstGeom prst="straightConnector1">
            <a:avLst/>
          </a:prstGeom>
          <a:ln w="190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V="1">
            <a:off x="6949109" y="3795091"/>
            <a:ext cx="304800" cy="29818"/>
          </a:xfrm>
          <a:prstGeom prst="straightConnector1">
            <a:avLst/>
          </a:prstGeom>
          <a:ln w="190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6200000" flipV="1">
            <a:off x="7711109" y="4709491"/>
            <a:ext cx="304800" cy="29818"/>
          </a:xfrm>
          <a:prstGeom prst="straightConnector1">
            <a:avLst/>
          </a:prstGeom>
          <a:ln w="190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876800" y="5943600"/>
            <a:ext cx="4038600" cy="523220"/>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note difference in sign</a:t>
            </a:r>
            <a:endParaRPr lang="en-US" sz="2800" dirty="0">
              <a:solidFill>
                <a:srgbClr val="FF0000"/>
              </a:solidFill>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143000"/>
          </a:xfrm>
        </p:spPr>
        <p:txBody>
          <a:bodyPr/>
          <a:lstStyle/>
          <a:p>
            <a:r>
              <a:rPr lang="en-US" dirty="0" smtClean="0">
                <a:latin typeface="Times New Roman" pitchFamily="18" charset="0"/>
                <a:cs typeface="Times New Roman" pitchFamily="18" charset="0"/>
              </a:rPr>
              <a:t>autocorrelation in </a:t>
            </a:r>
            <a:r>
              <a:rPr lang="en-US" dirty="0" err="1" smtClean="0">
                <a:latin typeface="Times New Roman" pitchFamily="18" charset="0"/>
                <a:cs typeface="Times New Roman" pitchFamily="18" charset="0"/>
              </a:rPr>
              <a:t>MatLab</a:t>
            </a:r>
            <a:endParaRPr lang="en-US" dirty="0">
              <a:latin typeface="Times New Roman" pitchFamily="18" charset="0"/>
              <a:cs typeface="Times New Roman" pitchFamily="18" charset="0"/>
            </a:endParaRPr>
          </a:p>
        </p:txBody>
      </p:sp>
      <p:pic>
        <p:nvPicPr>
          <p:cNvPr id="6146" name="Picture 2"/>
          <p:cNvPicPr>
            <a:picLocks noGrp="1" noChangeAspect="1" noChangeArrowheads="1"/>
          </p:cNvPicPr>
          <p:nvPr>
            <p:ph idx="1"/>
          </p:nvPr>
        </p:nvPicPr>
        <p:blipFill>
          <a:blip r:embed="rId3" cstate="print"/>
          <a:srcRect l="18854" t="40407" r="51153" b="46124"/>
          <a:stretch>
            <a:fillRect/>
          </a:stretch>
        </p:blipFill>
        <p:spPr bwMode="auto">
          <a:xfrm>
            <a:off x="2133600" y="2895600"/>
            <a:ext cx="4953000" cy="15240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44762"/>
          </a:xfrm>
        </p:spPr>
        <p:txBody>
          <a:bodyPr>
            <a:normAutofit fontScale="90000"/>
          </a:bodyPr>
          <a:lstStyle/>
          <a:p>
            <a:r>
              <a:rPr lang="en-US" dirty="0" smtClean="0">
                <a:latin typeface="Times New Roman" pitchFamily="18" charset="0"/>
                <a:cs typeface="Times New Roman" pitchFamily="18" charset="0"/>
              </a:rPr>
              <a:t>Important Relation #1</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autocorrelation is the convolution of a time series with its time-reversed self</a:t>
            </a:r>
            <a:endParaRPr lang="en-US" dirty="0">
              <a:latin typeface="Times New Roman" pitchFamily="18" charset="0"/>
              <a:cs typeface="Times New Roman" pitchFamily="18" charset="0"/>
            </a:endParaRPr>
          </a:p>
        </p:txBody>
      </p:sp>
      <p:pic>
        <p:nvPicPr>
          <p:cNvPr id="4" name="Picture 2"/>
          <p:cNvPicPr>
            <a:picLocks noGrp="1" noChangeAspect="1" noChangeArrowheads="1"/>
          </p:cNvPicPr>
          <p:nvPr>
            <p:ph idx="1"/>
          </p:nvPr>
        </p:nvPicPr>
        <p:blipFill>
          <a:blip r:embed="rId3" cstate="print"/>
          <a:srcRect l="2246" t="30305" r="75296" b="52859"/>
          <a:stretch>
            <a:fillRect/>
          </a:stretch>
        </p:blipFill>
        <p:spPr bwMode="auto">
          <a:xfrm>
            <a:off x="1295400" y="4057650"/>
            <a:ext cx="3352768" cy="1676400"/>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l="78605" t="30305" r="3428" b="52859"/>
          <a:stretch>
            <a:fillRect/>
          </a:stretch>
        </p:blipFill>
        <p:spPr bwMode="auto">
          <a:xfrm>
            <a:off x="4648200" y="3981450"/>
            <a:ext cx="2895600" cy="180975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2544762"/>
          </a:xfrm>
        </p:spPr>
        <p:txBody>
          <a:bodyPr>
            <a:normAutofit fontScale="90000"/>
          </a:bodyPr>
          <a:lstStyle/>
          <a:p>
            <a:r>
              <a:rPr lang="en-US" dirty="0" smtClean="0">
                <a:latin typeface="Times New Roman" pitchFamily="18" charset="0"/>
                <a:cs typeface="Times New Roman" pitchFamily="18" charset="0"/>
              </a:rPr>
              <a:t>Important Relationship #2</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Fourier Transform of an autocorrelation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is proportional to the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Power Spectral Density of time series</a:t>
            </a:r>
            <a:endParaRPr lang="en-US" dirty="0">
              <a:latin typeface="Times New Roman" pitchFamily="18" charset="0"/>
              <a:cs typeface="Times New Roman" pitchFamily="18" charset="0"/>
            </a:endParaRPr>
          </a:p>
        </p:txBody>
      </p:sp>
      <p:pic>
        <p:nvPicPr>
          <p:cNvPr id="10243" name="Picture 3"/>
          <p:cNvPicPr>
            <a:picLocks noChangeAspect="1" noChangeArrowheads="1"/>
          </p:cNvPicPr>
          <p:nvPr/>
        </p:nvPicPr>
        <p:blipFill>
          <a:blip r:embed="rId3" cstate="print"/>
          <a:srcRect l="29618" t="59836" r="31074" b="27049"/>
          <a:stretch>
            <a:fillRect/>
          </a:stretch>
        </p:blipFill>
        <p:spPr bwMode="auto">
          <a:xfrm>
            <a:off x="1524000" y="3733800"/>
            <a:ext cx="6172200" cy="13716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685800"/>
            <a:ext cx="8229600" cy="5943600"/>
          </a:xfrm>
        </p:spPr>
        <p:txBody>
          <a:bodyPr>
            <a:normAutofit lnSpcReduction="10000"/>
          </a:bodyPr>
          <a:lstStyle/>
          <a:p>
            <a:pPr>
              <a:spcBef>
                <a:spcPts val="100"/>
              </a:spcBef>
              <a:buFontTx/>
              <a:buNone/>
            </a:pPr>
            <a:r>
              <a:rPr lang="en-US" sz="18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Lecture 01</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Using </a:t>
            </a:r>
            <a:r>
              <a:rPr lang="en-US" sz="1600" dirty="0" err="1" smtClean="0">
                <a:latin typeface="Times New Roman" pitchFamily="18" charset="0"/>
                <a:cs typeface="Times New Roman" pitchFamily="18" charset="0"/>
              </a:rPr>
              <a:t>MatLab</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02		Looking At Data</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03		Probability and Measurement Error</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04		Multivariate Distributions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05		Linear Models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06		The Principle of Least Squares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07		Prior Information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08		Solving Generalized Least Squares Problems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09		Fourier Series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10		Complex Fourier Series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11		Lessons Learned from the Fourier Transform</a:t>
            </a:r>
          </a:p>
          <a:p>
            <a:pPr>
              <a:spcBef>
                <a:spcPts val="100"/>
              </a:spcBef>
              <a:buFontTx/>
              <a:buNone/>
            </a:pP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Lecture 12		Power Spectra</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13		Filter Theory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14		Applications of Filters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15		Factor Analysis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16		Orthogonal functions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17		Covariance and Autocorrelation</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b="1" dirty="0" smtClean="0">
                <a:latin typeface="Times New Roman" pitchFamily="18" charset="0"/>
                <a:cs typeface="Times New Roman" pitchFamily="18" charset="0"/>
              </a:rPr>
              <a:t>Lecture 18		Cross-correlation</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19		Smoothing, Correlation and Spectra</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20		Coherence; Tapering and Spectral Analysis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21		Interpolation</a:t>
            </a:r>
          </a:p>
          <a:p>
            <a:pPr>
              <a:spcBef>
                <a:spcPts val="100"/>
              </a:spcBef>
              <a:buFontTx/>
              <a:buNone/>
            </a:pP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Lecture 22		Linear Approximations and Non Linear Least Squares</a:t>
            </a:r>
          </a:p>
          <a:p>
            <a:pPr>
              <a:spcBef>
                <a:spcPts val="100"/>
              </a:spcBef>
              <a:buFontTx/>
              <a:buNone/>
            </a:pPr>
            <a:r>
              <a:rPr lang="en-US" sz="1600" dirty="0" smtClean="0">
                <a:latin typeface="Times New Roman" pitchFamily="18" charset="0"/>
                <a:cs typeface="Times New Roman" pitchFamily="18" charset="0"/>
              </a:rPr>
              <a:t>	Lecture 23		Adaptable Approximations with Neural Networks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24 		Hypothesis testing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25 		Hypothesis Testing continued; F-Tests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26 		Confidence Limits of Spectra, Bootstraps</a:t>
            </a:r>
            <a:endParaRPr lang="en-US" sz="1600" dirty="0">
              <a:latin typeface="Times New Roman" pitchFamily="18" charset="0"/>
              <a:cs typeface="Times New Roman" pitchFamily="18" charset="0"/>
            </a:endParaRPr>
          </a:p>
        </p:txBody>
      </p:sp>
      <p:sp>
        <p:nvSpPr>
          <p:cNvPr id="7172" name="Text Box 4"/>
          <p:cNvSpPr txBox="1">
            <a:spLocks noChangeArrowheads="1"/>
          </p:cNvSpPr>
          <p:nvPr/>
        </p:nvSpPr>
        <p:spPr bwMode="auto">
          <a:xfrm>
            <a:off x="0" y="228600"/>
            <a:ext cx="9144000" cy="457200"/>
          </a:xfrm>
          <a:prstGeom prst="rect">
            <a:avLst/>
          </a:prstGeom>
          <a:noFill/>
          <a:ln w="9525">
            <a:noFill/>
            <a:miter lim="800000"/>
            <a:headEnd/>
            <a:tailEnd/>
          </a:ln>
          <a:effectLst/>
        </p:spPr>
        <p:txBody>
          <a:bodyPr wrap="square">
            <a:spAutoFit/>
          </a:bodyPr>
          <a:lstStyle/>
          <a:p>
            <a:pPr algn="ctr">
              <a:spcBef>
                <a:spcPct val="50000"/>
              </a:spcBef>
            </a:pPr>
            <a:r>
              <a:rPr lang="en-US" sz="2400" dirty="0">
                <a:latin typeface="Times New Roman" pitchFamily="18" charset="0"/>
                <a:cs typeface="Times New Roman" pitchFamily="18" charset="0"/>
              </a:rPr>
              <a:t>SYLLABUS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8229600" cy="3048000"/>
          </a:xfrm>
        </p:spPr>
        <p:txBody>
          <a:bodyPr>
            <a:normAutofit/>
          </a:bodyPr>
          <a:lstStyle/>
          <a:p>
            <a:r>
              <a:rPr lang="en-US" dirty="0" smtClean="0">
                <a:latin typeface="Times New Roman" pitchFamily="18" charset="0"/>
                <a:cs typeface="Times New Roman" pitchFamily="18" charset="0"/>
              </a:rPr>
              <a:t>End of Review</a:t>
            </a:r>
            <a:endParaRPr lang="en-US"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8229600" cy="3048000"/>
          </a:xfrm>
        </p:spPr>
        <p:txBody>
          <a:bodyPr>
            <a:normAutofit/>
          </a:bodyPr>
          <a:lstStyle/>
          <a:p>
            <a:r>
              <a:rPr lang="en-US" dirty="0" smtClean="0">
                <a:latin typeface="Times New Roman" pitchFamily="18" charset="0"/>
                <a:cs typeface="Times New Roman" pitchFamily="18" charset="0"/>
              </a:rPr>
              <a:t>Part 1</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correlations between time-series</a:t>
            </a:r>
            <a:endParaRPr lang="en-US"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0"/>
          </a:xfrm>
        </p:spPr>
        <p:txBody>
          <a:bodyPr>
            <a:normAutofit/>
          </a:bodyPr>
          <a:lstStyle/>
          <a:p>
            <a:r>
              <a:rPr lang="en-US" dirty="0" smtClean="0">
                <a:latin typeface="Times New Roman" pitchFamily="18" charset="0"/>
                <a:cs typeface="Times New Roman" pitchFamily="18" charset="0"/>
              </a:rPr>
              <a:t>scenario</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discharge correlated with rain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but discharge is delayed behind rain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because rain takes time to drain from the land </a:t>
            </a:r>
            <a:endParaRPr lang="en-US"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933451" y="1086505"/>
            <a:ext cx="7234238" cy="1510861"/>
          </a:xfrm>
          <a:custGeom>
            <a:avLst/>
            <a:gdLst>
              <a:gd name="connsiteX0" fmla="*/ 0 w 6943725"/>
              <a:gd name="connsiteY0" fmla="*/ 0 h 1657350"/>
              <a:gd name="connsiteX1" fmla="*/ 0 w 6943725"/>
              <a:gd name="connsiteY1" fmla="*/ 1643062 h 1657350"/>
              <a:gd name="connsiteX2" fmla="*/ 6943725 w 6943725"/>
              <a:gd name="connsiteY2" fmla="*/ 1657350 h 1657350"/>
              <a:gd name="connsiteX0" fmla="*/ 0 w 7008318"/>
              <a:gd name="connsiteY0" fmla="*/ 0 h 1643062"/>
              <a:gd name="connsiteX1" fmla="*/ 0 w 7008318"/>
              <a:gd name="connsiteY1" fmla="*/ 1643062 h 1643062"/>
              <a:gd name="connsiteX2" fmla="*/ 7008318 w 7008318"/>
              <a:gd name="connsiteY2" fmla="*/ 1636633 h 1643062"/>
              <a:gd name="connsiteX0" fmla="*/ 0 w 7008318"/>
              <a:gd name="connsiteY0" fmla="*/ 0 h 1683245"/>
              <a:gd name="connsiteX1" fmla="*/ 0 w 7008318"/>
              <a:gd name="connsiteY1" fmla="*/ 1643062 h 1683245"/>
              <a:gd name="connsiteX2" fmla="*/ 7008318 w 7008318"/>
              <a:gd name="connsiteY2" fmla="*/ 1683245 h 1683245"/>
              <a:gd name="connsiteX0" fmla="*/ 0 w 7008318"/>
              <a:gd name="connsiteY0" fmla="*/ 0 h 1643062"/>
              <a:gd name="connsiteX1" fmla="*/ 0 w 7008318"/>
              <a:gd name="connsiteY1" fmla="*/ 1643062 h 1643062"/>
              <a:gd name="connsiteX2" fmla="*/ 7008318 w 7008318"/>
              <a:gd name="connsiteY2" fmla="*/ 1636631 h 1643062"/>
            </a:gdLst>
            <a:ahLst/>
            <a:cxnLst>
              <a:cxn ang="0">
                <a:pos x="connsiteX0" y="connsiteY0"/>
              </a:cxn>
              <a:cxn ang="0">
                <a:pos x="connsiteX1" y="connsiteY1"/>
              </a:cxn>
              <a:cxn ang="0">
                <a:pos x="connsiteX2" y="connsiteY2"/>
              </a:cxn>
            </a:cxnLst>
            <a:rect l="l" t="t" r="r" b="b"/>
            <a:pathLst>
              <a:path w="7008318" h="1643062">
                <a:moveTo>
                  <a:pt x="0" y="0"/>
                </a:moveTo>
                <a:lnTo>
                  <a:pt x="0" y="1643062"/>
                </a:lnTo>
                <a:lnTo>
                  <a:pt x="7008318" y="1636631"/>
                </a:lnTo>
              </a:path>
            </a:pathLst>
          </a:custGeom>
          <a:noFill/>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914400" y="4061919"/>
            <a:ext cx="7234238" cy="1510861"/>
          </a:xfrm>
          <a:custGeom>
            <a:avLst/>
            <a:gdLst>
              <a:gd name="connsiteX0" fmla="*/ 0 w 6943725"/>
              <a:gd name="connsiteY0" fmla="*/ 0 h 1657350"/>
              <a:gd name="connsiteX1" fmla="*/ 0 w 6943725"/>
              <a:gd name="connsiteY1" fmla="*/ 1643062 h 1657350"/>
              <a:gd name="connsiteX2" fmla="*/ 6943725 w 6943725"/>
              <a:gd name="connsiteY2" fmla="*/ 1657350 h 1657350"/>
              <a:gd name="connsiteX0" fmla="*/ 0 w 7008318"/>
              <a:gd name="connsiteY0" fmla="*/ 0 h 1643062"/>
              <a:gd name="connsiteX1" fmla="*/ 0 w 7008318"/>
              <a:gd name="connsiteY1" fmla="*/ 1643062 h 1643062"/>
              <a:gd name="connsiteX2" fmla="*/ 7008318 w 7008318"/>
              <a:gd name="connsiteY2" fmla="*/ 1636633 h 1643062"/>
              <a:gd name="connsiteX0" fmla="*/ 0 w 7008318"/>
              <a:gd name="connsiteY0" fmla="*/ 0 h 1683245"/>
              <a:gd name="connsiteX1" fmla="*/ 0 w 7008318"/>
              <a:gd name="connsiteY1" fmla="*/ 1643062 h 1683245"/>
              <a:gd name="connsiteX2" fmla="*/ 7008318 w 7008318"/>
              <a:gd name="connsiteY2" fmla="*/ 1683245 h 1683245"/>
              <a:gd name="connsiteX0" fmla="*/ 0 w 7008318"/>
              <a:gd name="connsiteY0" fmla="*/ 0 h 1643062"/>
              <a:gd name="connsiteX1" fmla="*/ 0 w 7008318"/>
              <a:gd name="connsiteY1" fmla="*/ 1643062 h 1643062"/>
              <a:gd name="connsiteX2" fmla="*/ 7008318 w 7008318"/>
              <a:gd name="connsiteY2" fmla="*/ 1636631 h 1643062"/>
            </a:gdLst>
            <a:ahLst/>
            <a:cxnLst>
              <a:cxn ang="0">
                <a:pos x="connsiteX0" y="connsiteY0"/>
              </a:cxn>
              <a:cxn ang="0">
                <a:pos x="connsiteX1" y="connsiteY1"/>
              </a:cxn>
              <a:cxn ang="0">
                <a:pos x="connsiteX2" y="connsiteY2"/>
              </a:cxn>
            </a:cxnLst>
            <a:rect l="l" t="t" r="r" b="b"/>
            <a:pathLst>
              <a:path w="7008318" h="1643062">
                <a:moveTo>
                  <a:pt x="0" y="0"/>
                </a:moveTo>
                <a:lnTo>
                  <a:pt x="0" y="1643062"/>
                </a:lnTo>
                <a:lnTo>
                  <a:pt x="7008318" y="1636631"/>
                </a:lnTo>
              </a:path>
            </a:pathLst>
          </a:custGeom>
          <a:noFill/>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3352800" y="5648980"/>
            <a:ext cx="1828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time, days</a:t>
            </a:r>
            <a:endParaRPr lang="en-US" sz="2800" dirty="0">
              <a:latin typeface="Times New Roman" pitchFamily="18" charset="0"/>
              <a:cs typeface="Times New Roman" pitchFamily="18" charset="0"/>
            </a:endParaRPr>
          </a:p>
        </p:txBody>
      </p:sp>
      <p:sp>
        <p:nvSpPr>
          <p:cNvPr id="7" name="TextBox 6"/>
          <p:cNvSpPr txBox="1"/>
          <p:nvPr/>
        </p:nvSpPr>
        <p:spPr>
          <a:xfrm>
            <a:off x="3357560" y="2600980"/>
            <a:ext cx="1828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time, days</a:t>
            </a:r>
            <a:endParaRPr lang="en-US" sz="2800" dirty="0">
              <a:latin typeface="Times New Roman" pitchFamily="18" charset="0"/>
              <a:cs typeface="Times New Roman" pitchFamily="18" charset="0"/>
            </a:endParaRPr>
          </a:p>
        </p:txBody>
      </p:sp>
      <p:sp>
        <p:nvSpPr>
          <p:cNvPr id="8" name="TextBox 7"/>
          <p:cNvSpPr txBox="1"/>
          <p:nvPr/>
        </p:nvSpPr>
        <p:spPr>
          <a:xfrm rot="16200000">
            <a:off x="-614689" y="1452890"/>
            <a:ext cx="2209799"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rain, mm/day</a:t>
            </a:r>
            <a:endParaRPr lang="en-US" sz="2800" dirty="0">
              <a:latin typeface="Times New Roman" pitchFamily="18" charset="0"/>
              <a:cs typeface="Times New Roman" pitchFamily="18" charset="0"/>
            </a:endParaRPr>
          </a:p>
        </p:txBody>
      </p:sp>
      <p:sp>
        <p:nvSpPr>
          <p:cNvPr id="9" name="TextBox 8"/>
          <p:cNvSpPr txBox="1"/>
          <p:nvPr/>
        </p:nvSpPr>
        <p:spPr>
          <a:xfrm rot="16200000">
            <a:off x="-783594" y="4288796"/>
            <a:ext cx="2700011" cy="523220"/>
          </a:xfrm>
          <a:prstGeom prst="rect">
            <a:avLst/>
          </a:prstGeom>
          <a:noFill/>
        </p:spPr>
        <p:txBody>
          <a:bodyPr wrap="square" rtlCol="0">
            <a:spAutoFit/>
          </a:bodyPr>
          <a:lstStyle/>
          <a:p>
            <a:r>
              <a:rPr lang="en-US" sz="2800" dirty="0" err="1" smtClean="0">
                <a:latin typeface="Times New Roman" pitchFamily="18" charset="0"/>
                <a:cs typeface="Times New Roman" pitchFamily="18" charset="0"/>
              </a:rPr>
              <a:t>dischagre</a:t>
            </a:r>
            <a:r>
              <a:rPr lang="en-US" sz="2800" dirty="0" smtClean="0">
                <a:latin typeface="Times New Roman" pitchFamily="18" charset="0"/>
                <a:cs typeface="Times New Roman" pitchFamily="18" charset="0"/>
              </a:rPr>
              <a:t>, m</a:t>
            </a:r>
            <a:r>
              <a:rPr lang="en-US" sz="2800" baseline="30000" dirty="0" smtClean="0">
                <a:latin typeface="Times New Roman" pitchFamily="18" charset="0"/>
                <a:cs typeface="Times New Roman" pitchFamily="18" charset="0"/>
              </a:rPr>
              <a:t>3</a:t>
            </a:r>
            <a:r>
              <a:rPr lang="en-US" sz="2800" dirty="0" smtClean="0">
                <a:latin typeface="Times New Roman" pitchFamily="18" charset="0"/>
                <a:cs typeface="Times New Roman" pitchFamily="18" charset="0"/>
              </a:rPr>
              <a:t>/s</a:t>
            </a:r>
            <a:endParaRPr lang="en-US" sz="2800" dirty="0">
              <a:latin typeface="Times New Roman" pitchFamily="18" charset="0"/>
              <a:cs typeface="Times New Roman" pitchFamily="18" charset="0"/>
            </a:endParaRPr>
          </a:p>
        </p:txBody>
      </p:sp>
      <p:sp>
        <p:nvSpPr>
          <p:cNvPr id="10" name="Freeform 9"/>
          <p:cNvSpPr/>
          <p:nvPr/>
        </p:nvSpPr>
        <p:spPr>
          <a:xfrm>
            <a:off x="981075" y="791230"/>
            <a:ext cx="6715125" cy="1859756"/>
          </a:xfrm>
          <a:custGeom>
            <a:avLst/>
            <a:gdLst>
              <a:gd name="connsiteX0" fmla="*/ 0 w 6972300"/>
              <a:gd name="connsiteY0" fmla="*/ 1762125 h 1957388"/>
              <a:gd name="connsiteX1" fmla="*/ 285750 w 6972300"/>
              <a:gd name="connsiteY1" fmla="*/ 1776413 h 1957388"/>
              <a:gd name="connsiteX2" fmla="*/ 685800 w 6972300"/>
              <a:gd name="connsiteY2" fmla="*/ 676275 h 1957388"/>
              <a:gd name="connsiteX3" fmla="*/ 842962 w 6972300"/>
              <a:gd name="connsiteY3" fmla="*/ 1619250 h 1957388"/>
              <a:gd name="connsiteX4" fmla="*/ 1114425 w 6972300"/>
              <a:gd name="connsiteY4" fmla="*/ 1790700 h 1957388"/>
              <a:gd name="connsiteX5" fmla="*/ 3157537 w 6972300"/>
              <a:gd name="connsiteY5" fmla="*/ 1790700 h 1957388"/>
              <a:gd name="connsiteX6" fmla="*/ 3657600 w 6972300"/>
              <a:gd name="connsiteY6" fmla="*/ 1604963 h 1957388"/>
              <a:gd name="connsiteX7" fmla="*/ 3943350 w 6972300"/>
              <a:gd name="connsiteY7" fmla="*/ 804863 h 1957388"/>
              <a:gd name="connsiteX8" fmla="*/ 4100512 w 6972300"/>
              <a:gd name="connsiteY8" fmla="*/ 19050 h 1957388"/>
              <a:gd name="connsiteX9" fmla="*/ 4243387 w 6972300"/>
              <a:gd name="connsiteY9" fmla="*/ 919163 h 1957388"/>
              <a:gd name="connsiteX10" fmla="*/ 4314825 w 6972300"/>
              <a:gd name="connsiteY10" fmla="*/ 1619250 h 1957388"/>
              <a:gd name="connsiteX11" fmla="*/ 4814887 w 6972300"/>
              <a:gd name="connsiteY11" fmla="*/ 1790700 h 1957388"/>
              <a:gd name="connsiteX12" fmla="*/ 5700712 w 6972300"/>
              <a:gd name="connsiteY12" fmla="*/ 1790700 h 1957388"/>
              <a:gd name="connsiteX13" fmla="*/ 6143625 w 6972300"/>
              <a:gd name="connsiteY13" fmla="*/ 1319213 h 1957388"/>
              <a:gd name="connsiteX14" fmla="*/ 6372225 w 6972300"/>
              <a:gd name="connsiteY14" fmla="*/ 1633538 h 1957388"/>
              <a:gd name="connsiteX15" fmla="*/ 6972300 w 6972300"/>
              <a:gd name="connsiteY15" fmla="*/ 1804988 h 1957388"/>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1147762 w 6715125"/>
              <a:gd name="connsiteY4" fmla="*/ 17907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15125" h="1859756">
                <a:moveTo>
                  <a:pt x="33337" y="1762125"/>
                </a:moveTo>
                <a:cubicBezTo>
                  <a:pt x="119062" y="1859756"/>
                  <a:pt x="0" y="1785938"/>
                  <a:pt x="319087" y="1776413"/>
                </a:cubicBezTo>
                <a:cubicBezTo>
                  <a:pt x="519112" y="1276351"/>
                  <a:pt x="631031" y="746919"/>
                  <a:pt x="719137" y="676275"/>
                </a:cubicBezTo>
                <a:cubicBezTo>
                  <a:pt x="807243" y="605631"/>
                  <a:pt x="776288" y="1166814"/>
                  <a:pt x="847725" y="1352551"/>
                </a:cubicBezTo>
                <a:cubicBezTo>
                  <a:pt x="919162" y="1538288"/>
                  <a:pt x="862012" y="1560513"/>
                  <a:pt x="1147762" y="1790700"/>
                </a:cubicBezTo>
                <a:cubicBezTo>
                  <a:pt x="1552575" y="1782763"/>
                  <a:pt x="2790825" y="1802606"/>
                  <a:pt x="3190874" y="1790700"/>
                </a:cubicBezTo>
                <a:cubicBezTo>
                  <a:pt x="3595687" y="1688307"/>
                  <a:pt x="3559968" y="1769269"/>
                  <a:pt x="3690937" y="1604963"/>
                </a:cubicBezTo>
                <a:cubicBezTo>
                  <a:pt x="3821906" y="1440657"/>
                  <a:pt x="3902868" y="1069182"/>
                  <a:pt x="3976687" y="804863"/>
                </a:cubicBezTo>
                <a:cubicBezTo>
                  <a:pt x="4050506" y="540544"/>
                  <a:pt x="4083843" y="0"/>
                  <a:pt x="4133849" y="19050"/>
                </a:cubicBezTo>
                <a:cubicBezTo>
                  <a:pt x="4183855" y="38100"/>
                  <a:pt x="4241005" y="652463"/>
                  <a:pt x="4276724" y="919163"/>
                </a:cubicBezTo>
                <a:cubicBezTo>
                  <a:pt x="4312443" y="1185863"/>
                  <a:pt x="4252912" y="1473994"/>
                  <a:pt x="4348162" y="1619250"/>
                </a:cubicBezTo>
                <a:cubicBezTo>
                  <a:pt x="4562475" y="1707356"/>
                  <a:pt x="4617243" y="1762125"/>
                  <a:pt x="4848224" y="1790700"/>
                </a:cubicBezTo>
                <a:cubicBezTo>
                  <a:pt x="4983955" y="1826419"/>
                  <a:pt x="4967288" y="1809751"/>
                  <a:pt x="5114925" y="1809751"/>
                </a:cubicBezTo>
                <a:cubicBezTo>
                  <a:pt x="5457825" y="1762126"/>
                  <a:pt x="5318918" y="1777206"/>
                  <a:pt x="5734049" y="1790700"/>
                </a:cubicBezTo>
                <a:cubicBezTo>
                  <a:pt x="5911055" y="1708944"/>
                  <a:pt x="6065043" y="1345407"/>
                  <a:pt x="6176962" y="1319213"/>
                </a:cubicBezTo>
                <a:cubicBezTo>
                  <a:pt x="6288881" y="1293019"/>
                  <a:pt x="6267450" y="1552576"/>
                  <a:pt x="6405562" y="1633538"/>
                </a:cubicBezTo>
                <a:cubicBezTo>
                  <a:pt x="6700837" y="1690688"/>
                  <a:pt x="6484143" y="1764506"/>
                  <a:pt x="6715125" y="1809750"/>
                </a:cubicBezTo>
              </a:path>
            </a:pathLst>
          </a:custGeom>
          <a:ln w="571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990599" y="3780740"/>
            <a:ext cx="7162801" cy="1792040"/>
          </a:xfrm>
          <a:custGeom>
            <a:avLst/>
            <a:gdLst>
              <a:gd name="connsiteX0" fmla="*/ 0 w 6972300"/>
              <a:gd name="connsiteY0" fmla="*/ 1762125 h 1957388"/>
              <a:gd name="connsiteX1" fmla="*/ 285750 w 6972300"/>
              <a:gd name="connsiteY1" fmla="*/ 1776413 h 1957388"/>
              <a:gd name="connsiteX2" fmla="*/ 685800 w 6972300"/>
              <a:gd name="connsiteY2" fmla="*/ 676275 h 1957388"/>
              <a:gd name="connsiteX3" fmla="*/ 842962 w 6972300"/>
              <a:gd name="connsiteY3" fmla="*/ 1619250 h 1957388"/>
              <a:gd name="connsiteX4" fmla="*/ 1114425 w 6972300"/>
              <a:gd name="connsiteY4" fmla="*/ 1790700 h 1957388"/>
              <a:gd name="connsiteX5" fmla="*/ 3157537 w 6972300"/>
              <a:gd name="connsiteY5" fmla="*/ 1790700 h 1957388"/>
              <a:gd name="connsiteX6" fmla="*/ 3657600 w 6972300"/>
              <a:gd name="connsiteY6" fmla="*/ 1604963 h 1957388"/>
              <a:gd name="connsiteX7" fmla="*/ 3943350 w 6972300"/>
              <a:gd name="connsiteY7" fmla="*/ 804863 h 1957388"/>
              <a:gd name="connsiteX8" fmla="*/ 4100512 w 6972300"/>
              <a:gd name="connsiteY8" fmla="*/ 19050 h 1957388"/>
              <a:gd name="connsiteX9" fmla="*/ 4243387 w 6972300"/>
              <a:gd name="connsiteY9" fmla="*/ 919163 h 1957388"/>
              <a:gd name="connsiteX10" fmla="*/ 4314825 w 6972300"/>
              <a:gd name="connsiteY10" fmla="*/ 1619250 h 1957388"/>
              <a:gd name="connsiteX11" fmla="*/ 4814887 w 6972300"/>
              <a:gd name="connsiteY11" fmla="*/ 1790700 h 1957388"/>
              <a:gd name="connsiteX12" fmla="*/ 5700712 w 6972300"/>
              <a:gd name="connsiteY12" fmla="*/ 1790700 h 1957388"/>
              <a:gd name="connsiteX13" fmla="*/ 6143625 w 6972300"/>
              <a:gd name="connsiteY13" fmla="*/ 1319213 h 1957388"/>
              <a:gd name="connsiteX14" fmla="*/ 6372225 w 6972300"/>
              <a:gd name="connsiteY14" fmla="*/ 1633538 h 1957388"/>
              <a:gd name="connsiteX15" fmla="*/ 6972300 w 6972300"/>
              <a:gd name="connsiteY15" fmla="*/ 1804988 h 1957388"/>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1147762 w 6715125"/>
              <a:gd name="connsiteY4" fmla="*/ 17907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2209800 w 6715125"/>
              <a:gd name="connsiteY4" fmla="*/ 18288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2209800 w 6715125"/>
              <a:gd name="connsiteY4" fmla="*/ 18288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1295400 w 6715125"/>
              <a:gd name="connsiteY3" fmla="*/ 1295400 h 1859756"/>
              <a:gd name="connsiteX4" fmla="*/ 2209800 w 6715125"/>
              <a:gd name="connsiteY4" fmla="*/ 18288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348162 w 6715125"/>
              <a:gd name="connsiteY10" fmla="*/ 1631156 h 1871662"/>
              <a:gd name="connsiteX11" fmla="*/ 4848224 w 6715125"/>
              <a:gd name="connsiteY11" fmla="*/ 1802606 h 1871662"/>
              <a:gd name="connsiteX12" fmla="*/ 5114925 w 6715125"/>
              <a:gd name="connsiteY12" fmla="*/ 1821657 h 1871662"/>
              <a:gd name="connsiteX13" fmla="*/ 5734049 w 6715125"/>
              <a:gd name="connsiteY13" fmla="*/ 1802606 h 1871662"/>
              <a:gd name="connsiteX14" fmla="*/ 6176962 w 6715125"/>
              <a:gd name="connsiteY14" fmla="*/ 1331119 h 1871662"/>
              <a:gd name="connsiteX15" fmla="*/ 6405562 w 6715125"/>
              <a:gd name="connsiteY15" fmla="*/ 1645444 h 1871662"/>
              <a:gd name="connsiteX16" fmla="*/ 6715125 w 6715125"/>
              <a:gd name="connsiteY16"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876800 w 6715125"/>
              <a:gd name="connsiteY10" fmla="*/ 1535906 h 1871662"/>
              <a:gd name="connsiteX11" fmla="*/ 4848224 w 6715125"/>
              <a:gd name="connsiteY11" fmla="*/ 1802606 h 1871662"/>
              <a:gd name="connsiteX12" fmla="*/ 5114925 w 6715125"/>
              <a:gd name="connsiteY12" fmla="*/ 1821657 h 1871662"/>
              <a:gd name="connsiteX13" fmla="*/ 5734049 w 6715125"/>
              <a:gd name="connsiteY13" fmla="*/ 1802606 h 1871662"/>
              <a:gd name="connsiteX14" fmla="*/ 6176962 w 6715125"/>
              <a:gd name="connsiteY14" fmla="*/ 1331119 h 1871662"/>
              <a:gd name="connsiteX15" fmla="*/ 6405562 w 6715125"/>
              <a:gd name="connsiteY15" fmla="*/ 1645444 h 1871662"/>
              <a:gd name="connsiteX16" fmla="*/ 6715125 w 6715125"/>
              <a:gd name="connsiteY16"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876800 w 6715125"/>
              <a:gd name="connsiteY10" fmla="*/ 1535906 h 1871662"/>
              <a:gd name="connsiteX11" fmla="*/ 5114925 w 6715125"/>
              <a:gd name="connsiteY11" fmla="*/ 1821657 h 1871662"/>
              <a:gd name="connsiteX12" fmla="*/ 5734049 w 6715125"/>
              <a:gd name="connsiteY12" fmla="*/ 1802606 h 1871662"/>
              <a:gd name="connsiteX13" fmla="*/ 6176962 w 6715125"/>
              <a:gd name="connsiteY13" fmla="*/ 1331119 h 1871662"/>
              <a:gd name="connsiteX14" fmla="*/ 6405562 w 6715125"/>
              <a:gd name="connsiteY14" fmla="*/ 1645444 h 1871662"/>
              <a:gd name="connsiteX15" fmla="*/ 6715125 w 6715125"/>
              <a:gd name="connsiteY15"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876800 w 6715125"/>
              <a:gd name="connsiteY10" fmla="*/ 1535906 h 1871662"/>
              <a:gd name="connsiteX11" fmla="*/ 5734049 w 6715125"/>
              <a:gd name="connsiteY11" fmla="*/ 1802606 h 1871662"/>
              <a:gd name="connsiteX12" fmla="*/ 6176962 w 6715125"/>
              <a:gd name="connsiteY12" fmla="*/ 1331119 h 1871662"/>
              <a:gd name="connsiteX13" fmla="*/ 6405562 w 6715125"/>
              <a:gd name="connsiteY13" fmla="*/ 1645444 h 1871662"/>
              <a:gd name="connsiteX14" fmla="*/ 6715125 w 6715125"/>
              <a:gd name="connsiteY14"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5029200 w 6715125"/>
              <a:gd name="connsiteY10" fmla="*/ 1612106 h 1871662"/>
              <a:gd name="connsiteX11" fmla="*/ 5734049 w 6715125"/>
              <a:gd name="connsiteY11" fmla="*/ 1802606 h 1871662"/>
              <a:gd name="connsiteX12" fmla="*/ 6176962 w 6715125"/>
              <a:gd name="connsiteY12" fmla="*/ 1331119 h 1871662"/>
              <a:gd name="connsiteX13" fmla="*/ 6405562 w 6715125"/>
              <a:gd name="connsiteY13" fmla="*/ 1645444 h 1871662"/>
              <a:gd name="connsiteX14" fmla="*/ 6715125 w 6715125"/>
              <a:gd name="connsiteY14" fmla="*/ 1821656 h 1871662"/>
              <a:gd name="connsiteX0" fmla="*/ 33337 w 6715125"/>
              <a:gd name="connsiteY0" fmla="*/ 1786731 h 1884362"/>
              <a:gd name="connsiteX1" fmla="*/ 319087 w 6715125"/>
              <a:gd name="connsiteY1" fmla="*/ 1801019 h 1884362"/>
              <a:gd name="connsiteX2" fmla="*/ 719137 w 6715125"/>
              <a:gd name="connsiteY2" fmla="*/ 700881 h 1884362"/>
              <a:gd name="connsiteX3" fmla="*/ 1295400 w 6715125"/>
              <a:gd name="connsiteY3" fmla="*/ 1320006 h 1884362"/>
              <a:gd name="connsiteX4" fmla="*/ 2209800 w 6715125"/>
              <a:gd name="connsiteY4" fmla="*/ 1853406 h 1884362"/>
              <a:gd name="connsiteX5" fmla="*/ 3190874 w 6715125"/>
              <a:gd name="connsiteY5" fmla="*/ 1815306 h 1884362"/>
              <a:gd name="connsiteX6" fmla="*/ 3690937 w 6715125"/>
              <a:gd name="connsiteY6" fmla="*/ 1629569 h 1884362"/>
              <a:gd name="connsiteX7" fmla="*/ 3976687 w 6715125"/>
              <a:gd name="connsiteY7" fmla="*/ 829469 h 1884362"/>
              <a:gd name="connsiteX8" fmla="*/ 4133849 w 6715125"/>
              <a:gd name="connsiteY8" fmla="*/ 43656 h 1884362"/>
              <a:gd name="connsiteX9" fmla="*/ 4572000 w 6715125"/>
              <a:gd name="connsiteY9" fmla="*/ 1091406 h 1884362"/>
              <a:gd name="connsiteX10" fmla="*/ 5029200 w 6715125"/>
              <a:gd name="connsiteY10" fmla="*/ 1624806 h 1884362"/>
              <a:gd name="connsiteX11" fmla="*/ 5734049 w 6715125"/>
              <a:gd name="connsiteY11" fmla="*/ 1815306 h 1884362"/>
              <a:gd name="connsiteX12" fmla="*/ 6176962 w 6715125"/>
              <a:gd name="connsiteY12" fmla="*/ 1343819 h 1884362"/>
              <a:gd name="connsiteX13" fmla="*/ 6405562 w 6715125"/>
              <a:gd name="connsiteY13" fmla="*/ 1658144 h 1884362"/>
              <a:gd name="connsiteX14" fmla="*/ 6715125 w 6715125"/>
              <a:gd name="connsiteY14" fmla="*/ 1834356 h 1884362"/>
              <a:gd name="connsiteX0" fmla="*/ 33337 w 6772275"/>
              <a:gd name="connsiteY0" fmla="*/ 1786731 h 1884362"/>
              <a:gd name="connsiteX1" fmla="*/ 319087 w 6772275"/>
              <a:gd name="connsiteY1" fmla="*/ 1801019 h 1884362"/>
              <a:gd name="connsiteX2" fmla="*/ 719137 w 6772275"/>
              <a:gd name="connsiteY2" fmla="*/ 700881 h 1884362"/>
              <a:gd name="connsiteX3" fmla="*/ 1295400 w 6772275"/>
              <a:gd name="connsiteY3" fmla="*/ 1320006 h 1884362"/>
              <a:gd name="connsiteX4" fmla="*/ 2209800 w 6772275"/>
              <a:gd name="connsiteY4" fmla="*/ 1853406 h 1884362"/>
              <a:gd name="connsiteX5" fmla="*/ 3190874 w 6772275"/>
              <a:gd name="connsiteY5" fmla="*/ 1815306 h 1884362"/>
              <a:gd name="connsiteX6" fmla="*/ 3690937 w 6772275"/>
              <a:gd name="connsiteY6" fmla="*/ 1629569 h 1884362"/>
              <a:gd name="connsiteX7" fmla="*/ 3976687 w 6772275"/>
              <a:gd name="connsiteY7" fmla="*/ 829469 h 1884362"/>
              <a:gd name="connsiteX8" fmla="*/ 4133849 w 6772275"/>
              <a:gd name="connsiteY8" fmla="*/ 43656 h 1884362"/>
              <a:gd name="connsiteX9" fmla="*/ 4572000 w 6772275"/>
              <a:gd name="connsiteY9" fmla="*/ 1091406 h 1884362"/>
              <a:gd name="connsiteX10" fmla="*/ 5029200 w 6772275"/>
              <a:gd name="connsiteY10" fmla="*/ 1624806 h 1884362"/>
              <a:gd name="connsiteX11" fmla="*/ 5734049 w 6772275"/>
              <a:gd name="connsiteY11" fmla="*/ 1815306 h 1884362"/>
              <a:gd name="connsiteX12" fmla="*/ 6176962 w 6772275"/>
              <a:gd name="connsiteY12" fmla="*/ 1343819 h 1884362"/>
              <a:gd name="connsiteX13" fmla="*/ 6477000 w 6772275"/>
              <a:gd name="connsiteY13" fmla="*/ 1624806 h 1884362"/>
              <a:gd name="connsiteX14" fmla="*/ 6715125 w 6772275"/>
              <a:gd name="connsiteY14" fmla="*/ 183435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029200 w 6858000"/>
              <a:gd name="connsiteY10" fmla="*/ 1624806 h 1884362"/>
              <a:gd name="connsiteX11" fmla="*/ 5734049 w 6858000"/>
              <a:gd name="connsiteY11" fmla="*/ 1815306 h 1884362"/>
              <a:gd name="connsiteX12" fmla="*/ 6176962 w 6858000"/>
              <a:gd name="connsiteY12" fmla="*/ 1343819 h 1884362"/>
              <a:gd name="connsiteX13" fmla="*/ 6477000 w 6858000"/>
              <a:gd name="connsiteY13" fmla="*/ 1624806 h 1884362"/>
              <a:gd name="connsiteX14" fmla="*/ 6858000 w 6858000"/>
              <a:gd name="connsiteY14" fmla="*/ 185340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029200 w 6858000"/>
              <a:gd name="connsiteY10" fmla="*/ 1624806 h 1884362"/>
              <a:gd name="connsiteX11" fmla="*/ 5734049 w 6858000"/>
              <a:gd name="connsiteY11" fmla="*/ 1815306 h 1884362"/>
              <a:gd name="connsiteX12" fmla="*/ 6176962 w 6858000"/>
              <a:gd name="connsiteY12" fmla="*/ 1343819 h 1884362"/>
              <a:gd name="connsiteX13" fmla="*/ 6858000 w 6858000"/>
              <a:gd name="connsiteY13" fmla="*/ 185340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181599 w 6858000"/>
              <a:gd name="connsiteY10" fmla="*/ 1624806 h 1884362"/>
              <a:gd name="connsiteX11" fmla="*/ 5734049 w 6858000"/>
              <a:gd name="connsiteY11" fmla="*/ 1815306 h 1884362"/>
              <a:gd name="connsiteX12" fmla="*/ 6176962 w 6858000"/>
              <a:gd name="connsiteY12" fmla="*/ 1343819 h 1884362"/>
              <a:gd name="connsiteX13" fmla="*/ 6858000 w 6858000"/>
              <a:gd name="connsiteY13" fmla="*/ 185340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181599 w 6858000"/>
              <a:gd name="connsiteY10" fmla="*/ 1624806 h 1884362"/>
              <a:gd name="connsiteX11" fmla="*/ 5714999 w 6858000"/>
              <a:gd name="connsiteY11" fmla="*/ 1548606 h 1884362"/>
              <a:gd name="connsiteX12" fmla="*/ 6176962 w 6858000"/>
              <a:gd name="connsiteY12" fmla="*/ 1343819 h 1884362"/>
              <a:gd name="connsiteX13" fmla="*/ 6858000 w 6858000"/>
              <a:gd name="connsiteY13" fmla="*/ 1853406 h 1884362"/>
              <a:gd name="connsiteX0" fmla="*/ 0 w 7010401"/>
              <a:gd name="connsiteY0" fmla="*/ 1853406 h 1951037"/>
              <a:gd name="connsiteX1" fmla="*/ 471488 w 7010401"/>
              <a:gd name="connsiteY1" fmla="*/ 1801019 h 1951037"/>
              <a:gd name="connsiteX2" fmla="*/ 871538 w 7010401"/>
              <a:gd name="connsiteY2" fmla="*/ 700881 h 1951037"/>
              <a:gd name="connsiteX3" fmla="*/ 1447801 w 7010401"/>
              <a:gd name="connsiteY3" fmla="*/ 1320006 h 1951037"/>
              <a:gd name="connsiteX4" fmla="*/ 2362201 w 7010401"/>
              <a:gd name="connsiteY4" fmla="*/ 1853406 h 1951037"/>
              <a:gd name="connsiteX5" fmla="*/ 3343275 w 7010401"/>
              <a:gd name="connsiteY5" fmla="*/ 1815306 h 1951037"/>
              <a:gd name="connsiteX6" fmla="*/ 3843338 w 7010401"/>
              <a:gd name="connsiteY6" fmla="*/ 1629569 h 1951037"/>
              <a:gd name="connsiteX7" fmla="*/ 4129088 w 7010401"/>
              <a:gd name="connsiteY7" fmla="*/ 829469 h 1951037"/>
              <a:gd name="connsiteX8" fmla="*/ 4286250 w 7010401"/>
              <a:gd name="connsiteY8" fmla="*/ 43656 h 1951037"/>
              <a:gd name="connsiteX9" fmla="*/ 4724401 w 7010401"/>
              <a:gd name="connsiteY9" fmla="*/ 1091406 h 1951037"/>
              <a:gd name="connsiteX10" fmla="*/ 5334000 w 7010401"/>
              <a:gd name="connsiteY10" fmla="*/ 1624806 h 1951037"/>
              <a:gd name="connsiteX11" fmla="*/ 5867400 w 7010401"/>
              <a:gd name="connsiteY11" fmla="*/ 1548606 h 1951037"/>
              <a:gd name="connsiteX12" fmla="*/ 6329363 w 7010401"/>
              <a:gd name="connsiteY12" fmla="*/ 1343819 h 1951037"/>
              <a:gd name="connsiteX13" fmla="*/ 7010401 w 7010401"/>
              <a:gd name="connsiteY13" fmla="*/ 1853406 h 1951037"/>
              <a:gd name="connsiteX0" fmla="*/ 0 w 7010401"/>
              <a:gd name="connsiteY0" fmla="*/ 1853406 h 1853406"/>
              <a:gd name="connsiteX1" fmla="*/ 471488 w 7010401"/>
              <a:gd name="connsiteY1" fmla="*/ 1801019 h 1853406"/>
              <a:gd name="connsiteX2" fmla="*/ 871538 w 7010401"/>
              <a:gd name="connsiteY2" fmla="*/ 700881 h 1853406"/>
              <a:gd name="connsiteX3" fmla="*/ 1447801 w 7010401"/>
              <a:gd name="connsiteY3" fmla="*/ 1320006 h 1853406"/>
              <a:gd name="connsiteX4" fmla="*/ 2362201 w 7010401"/>
              <a:gd name="connsiteY4" fmla="*/ 1853406 h 1853406"/>
              <a:gd name="connsiteX5" fmla="*/ 3343275 w 7010401"/>
              <a:gd name="connsiteY5" fmla="*/ 1815306 h 1853406"/>
              <a:gd name="connsiteX6" fmla="*/ 3843338 w 7010401"/>
              <a:gd name="connsiteY6" fmla="*/ 1629569 h 1853406"/>
              <a:gd name="connsiteX7" fmla="*/ 4129088 w 7010401"/>
              <a:gd name="connsiteY7" fmla="*/ 829469 h 1853406"/>
              <a:gd name="connsiteX8" fmla="*/ 4286250 w 7010401"/>
              <a:gd name="connsiteY8" fmla="*/ 43656 h 1853406"/>
              <a:gd name="connsiteX9" fmla="*/ 4724401 w 7010401"/>
              <a:gd name="connsiteY9" fmla="*/ 1091406 h 1853406"/>
              <a:gd name="connsiteX10" fmla="*/ 5334000 w 7010401"/>
              <a:gd name="connsiteY10" fmla="*/ 1624806 h 1853406"/>
              <a:gd name="connsiteX11" fmla="*/ 5867400 w 7010401"/>
              <a:gd name="connsiteY11" fmla="*/ 1548606 h 1853406"/>
              <a:gd name="connsiteX12" fmla="*/ 6329363 w 7010401"/>
              <a:gd name="connsiteY12" fmla="*/ 1343819 h 1853406"/>
              <a:gd name="connsiteX13" fmla="*/ 7010401 w 7010401"/>
              <a:gd name="connsiteY13" fmla="*/ 1853406 h 1853406"/>
              <a:gd name="connsiteX0" fmla="*/ 0 w 7010401"/>
              <a:gd name="connsiteY0" fmla="*/ 1853406 h 1853406"/>
              <a:gd name="connsiteX1" fmla="*/ 471488 w 7010401"/>
              <a:gd name="connsiteY1" fmla="*/ 1801019 h 1853406"/>
              <a:gd name="connsiteX2" fmla="*/ 914401 w 7010401"/>
              <a:gd name="connsiteY2" fmla="*/ 624026 h 1853406"/>
              <a:gd name="connsiteX3" fmla="*/ 1447801 w 7010401"/>
              <a:gd name="connsiteY3" fmla="*/ 1320006 h 1853406"/>
              <a:gd name="connsiteX4" fmla="*/ 2362201 w 7010401"/>
              <a:gd name="connsiteY4" fmla="*/ 1853406 h 1853406"/>
              <a:gd name="connsiteX5" fmla="*/ 3343275 w 7010401"/>
              <a:gd name="connsiteY5" fmla="*/ 1815306 h 1853406"/>
              <a:gd name="connsiteX6" fmla="*/ 3843338 w 7010401"/>
              <a:gd name="connsiteY6" fmla="*/ 1629569 h 1853406"/>
              <a:gd name="connsiteX7" fmla="*/ 4129088 w 7010401"/>
              <a:gd name="connsiteY7" fmla="*/ 829469 h 1853406"/>
              <a:gd name="connsiteX8" fmla="*/ 4286250 w 7010401"/>
              <a:gd name="connsiteY8" fmla="*/ 43656 h 1853406"/>
              <a:gd name="connsiteX9" fmla="*/ 4724401 w 7010401"/>
              <a:gd name="connsiteY9" fmla="*/ 1091406 h 1853406"/>
              <a:gd name="connsiteX10" fmla="*/ 5334000 w 7010401"/>
              <a:gd name="connsiteY10" fmla="*/ 1624806 h 1853406"/>
              <a:gd name="connsiteX11" fmla="*/ 5867400 w 7010401"/>
              <a:gd name="connsiteY11" fmla="*/ 1548606 h 1853406"/>
              <a:gd name="connsiteX12" fmla="*/ 6329363 w 7010401"/>
              <a:gd name="connsiteY12" fmla="*/ 1343819 h 1853406"/>
              <a:gd name="connsiteX13" fmla="*/ 7010401 w 7010401"/>
              <a:gd name="connsiteY13" fmla="*/ 1853406 h 1853406"/>
              <a:gd name="connsiteX0" fmla="*/ 0 w 7010401"/>
              <a:gd name="connsiteY0" fmla="*/ 1853406 h 1853406"/>
              <a:gd name="connsiteX1" fmla="*/ 471488 w 7010401"/>
              <a:gd name="connsiteY1" fmla="*/ 1801019 h 1853406"/>
              <a:gd name="connsiteX2" fmla="*/ 990601 w 7010401"/>
              <a:gd name="connsiteY2" fmla="*/ 624026 h 1853406"/>
              <a:gd name="connsiteX3" fmla="*/ 1447801 w 7010401"/>
              <a:gd name="connsiteY3" fmla="*/ 1320006 h 1853406"/>
              <a:gd name="connsiteX4" fmla="*/ 2362201 w 7010401"/>
              <a:gd name="connsiteY4" fmla="*/ 1853406 h 1853406"/>
              <a:gd name="connsiteX5" fmla="*/ 3343275 w 7010401"/>
              <a:gd name="connsiteY5" fmla="*/ 1815306 h 1853406"/>
              <a:gd name="connsiteX6" fmla="*/ 3843338 w 7010401"/>
              <a:gd name="connsiteY6" fmla="*/ 1629569 h 1853406"/>
              <a:gd name="connsiteX7" fmla="*/ 4129088 w 7010401"/>
              <a:gd name="connsiteY7" fmla="*/ 829469 h 1853406"/>
              <a:gd name="connsiteX8" fmla="*/ 4286250 w 7010401"/>
              <a:gd name="connsiteY8" fmla="*/ 43656 h 1853406"/>
              <a:gd name="connsiteX9" fmla="*/ 4724401 w 7010401"/>
              <a:gd name="connsiteY9" fmla="*/ 1091406 h 1853406"/>
              <a:gd name="connsiteX10" fmla="*/ 5334000 w 7010401"/>
              <a:gd name="connsiteY10" fmla="*/ 1624806 h 1853406"/>
              <a:gd name="connsiteX11" fmla="*/ 5867400 w 7010401"/>
              <a:gd name="connsiteY11" fmla="*/ 1548606 h 1853406"/>
              <a:gd name="connsiteX12" fmla="*/ 6329363 w 7010401"/>
              <a:gd name="connsiteY12" fmla="*/ 1343819 h 1853406"/>
              <a:gd name="connsiteX13" fmla="*/ 7010401 w 7010401"/>
              <a:gd name="connsiteY13" fmla="*/ 1853406 h 1853406"/>
              <a:gd name="connsiteX0" fmla="*/ 0 w 7010401"/>
              <a:gd name="connsiteY0" fmla="*/ 1806436 h 1806436"/>
              <a:gd name="connsiteX1" fmla="*/ 471488 w 7010401"/>
              <a:gd name="connsiteY1" fmla="*/ 1754049 h 1806436"/>
              <a:gd name="connsiteX2" fmla="*/ 990601 w 7010401"/>
              <a:gd name="connsiteY2" fmla="*/ 577056 h 1806436"/>
              <a:gd name="connsiteX3" fmla="*/ 1447801 w 7010401"/>
              <a:gd name="connsiteY3" fmla="*/ 1273036 h 1806436"/>
              <a:gd name="connsiteX4" fmla="*/ 2362201 w 7010401"/>
              <a:gd name="connsiteY4" fmla="*/ 1806436 h 1806436"/>
              <a:gd name="connsiteX5" fmla="*/ 3343275 w 7010401"/>
              <a:gd name="connsiteY5" fmla="*/ 1768336 h 1806436"/>
              <a:gd name="connsiteX6" fmla="*/ 3843338 w 7010401"/>
              <a:gd name="connsiteY6" fmla="*/ 1582599 h 1806436"/>
              <a:gd name="connsiteX7" fmla="*/ 4129088 w 7010401"/>
              <a:gd name="connsiteY7" fmla="*/ 782499 h 1806436"/>
              <a:gd name="connsiteX8" fmla="*/ 4419601 w 7010401"/>
              <a:gd name="connsiteY8" fmla="*/ 43656 h 1806436"/>
              <a:gd name="connsiteX9" fmla="*/ 4724401 w 7010401"/>
              <a:gd name="connsiteY9" fmla="*/ 1044436 h 1806436"/>
              <a:gd name="connsiteX10" fmla="*/ 5334000 w 7010401"/>
              <a:gd name="connsiteY10" fmla="*/ 1577836 h 1806436"/>
              <a:gd name="connsiteX11" fmla="*/ 5867400 w 7010401"/>
              <a:gd name="connsiteY11" fmla="*/ 1501636 h 1806436"/>
              <a:gd name="connsiteX12" fmla="*/ 6329363 w 7010401"/>
              <a:gd name="connsiteY12" fmla="*/ 1296849 h 1806436"/>
              <a:gd name="connsiteX13" fmla="*/ 7010401 w 7010401"/>
              <a:gd name="connsiteY13" fmla="*/ 1806436 h 1806436"/>
              <a:gd name="connsiteX0" fmla="*/ 0 w 7010401"/>
              <a:gd name="connsiteY0" fmla="*/ 1792040 h 1792040"/>
              <a:gd name="connsiteX1" fmla="*/ 471488 w 7010401"/>
              <a:gd name="connsiteY1" fmla="*/ 1739653 h 1792040"/>
              <a:gd name="connsiteX2" fmla="*/ 990601 w 7010401"/>
              <a:gd name="connsiteY2" fmla="*/ 562660 h 1792040"/>
              <a:gd name="connsiteX3" fmla="*/ 1447801 w 7010401"/>
              <a:gd name="connsiteY3" fmla="*/ 1258640 h 1792040"/>
              <a:gd name="connsiteX4" fmla="*/ 2362201 w 7010401"/>
              <a:gd name="connsiteY4" fmla="*/ 1792040 h 1792040"/>
              <a:gd name="connsiteX5" fmla="*/ 3343275 w 7010401"/>
              <a:gd name="connsiteY5" fmla="*/ 1753940 h 1792040"/>
              <a:gd name="connsiteX6" fmla="*/ 3843338 w 7010401"/>
              <a:gd name="connsiteY6" fmla="*/ 1568203 h 1792040"/>
              <a:gd name="connsiteX7" fmla="*/ 4129088 w 7010401"/>
              <a:gd name="connsiteY7" fmla="*/ 768103 h 1792040"/>
              <a:gd name="connsiteX8" fmla="*/ 4419601 w 7010401"/>
              <a:gd name="connsiteY8" fmla="*/ 29260 h 1792040"/>
              <a:gd name="connsiteX9" fmla="*/ 4876801 w 7010401"/>
              <a:gd name="connsiteY9" fmla="*/ 943660 h 1792040"/>
              <a:gd name="connsiteX10" fmla="*/ 5334000 w 7010401"/>
              <a:gd name="connsiteY10" fmla="*/ 1563440 h 1792040"/>
              <a:gd name="connsiteX11" fmla="*/ 5867400 w 7010401"/>
              <a:gd name="connsiteY11" fmla="*/ 1487240 h 1792040"/>
              <a:gd name="connsiteX12" fmla="*/ 6329363 w 7010401"/>
              <a:gd name="connsiteY12" fmla="*/ 1282453 h 1792040"/>
              <a:gd name="connsiteX13" fmla="*/ 7010401 w 7010401"/>
              <a:gd name="connsiteY13" fmla="*/ 1792040 h 1792040"/>
              <a:gd name="connsiteX0" fmla="*/ 0 w 7010401"/>
              <a:gd name="connsiteY0" fmla="*/ 1792040 h 1792040"/>
              <a:gd name="connsiteX1" fmla="*/ 471488 w 7010401"/>
              <a:gd name="connsiteY1" fmla="*/ 1739653 h 1792040"/>
              <a:gd name="connsiteX2" fmla="*/ 990601 w 7010401"/>
              <a:gd name="connsiteY2" fmla="*/ 562660 h 1792040"/>
              <a:gd name="connsiteX3" fmla="*/ 1447801 w 7010401"/>
              <a:gd name="connsiteY3" fmla="*/ 1258640 h 1792040"/>
              <a:gd name="connsiteX4" fmla="*/ 2362201 w 7010401"/>
              <a:gd name="connsiteY4" fmla="*/ 1792040 h 1792040"/>
              <a:gd name="connsiteX5" fmla="*/ 3343275 w 7010401"/>
              <a:gd name="connsiteY5" fmla="*/ 1753940 h 1792040"/>
              <a:gd name="connsiteX6" fmla="*/ 3843338 w 7010401"/>
              <a:gd name="connsiteY6" fmla="*/ 1568203 h 1792040"/>
              <a:gd name="connsiteX7" fmla="*/ 4129088 w 7010401"/>
              <a:gd name="connsiteY7" fmla="*/ 768103 h 1792040"/>
              <a:gd name="connsiteX8" fmla="*/ 4419601 w 7010401"/>
              <a:gd name="connsiteY8" fmla="*/ 29260 h 1792040"/>
              <a:gd name="connsiteX9" fmla="*/ 4876801 w 7010401"/>
              <a:gd name="connsiteY9" fmla="*/ 943660 h 1792040"/>
              <a:gd name="connsiteX10" fmla="*/ 5334000 w 7010401"/>
              <a:gd name="connsiteY10" fmla="*/ 1563440 h 1792040"/>
              <a:gd name="connsiteX11" fmla="*/ 5867400 w 7010401"/>
              <a:gd name="connsiteY11" fmla="*/ 1487240 h 1792040"/>
              <a:gd name="connsiteX12" fmla="*/ 6477001 w 7010401"/>
              <a:gd name="connsiteY12" fmla="*/ 1172260 h 1792040"/>
              <a:gd name="connsiteX13" fmla="*/ 7010401 w 7010401"/>
              <a:gd name="connsiteY13" fmla="*/ 179204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334000 w 7162801"/>
              <a:gd name="connsiteY10" fmla="*/ 1563440 h 1792040"/>
              <a:gd name="connsiteX11" fmla="*/ 5867400 w 7162801"/>
              <a:gd name="connsiteY11" fmla="*/ 1487240 h 1792040"/>
              <a:gd name="connsiteX12" fmla="*/ 6477001 w 7162801"/>
              <a:gd name="connsiteY12" fmla="*/ 1172260 h 1792040"/>
              <a:gd name="connsiteX13" fmla="*/ 7162801 w 7162801"/>
              <a:gd name="connsiteY13" fmla="*/ 155326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334000 w 7162801"/>
              <a:gd name="connsiteY10" fmla="*/ 1563440 h 1792040"/>
              <a:gd name="connsiteX11" fmla="*/ 5867400 w 7162801"/>
              <a:gd name="connsiteY11" fmla="*/ 1487240 h 1792040"/>
              <a:gd name="connsiteX12" fmla="*/ 6477001 w 7162801"/>
              <a:gd name="connsiteY12" fmla="*/ 1172260 h 1792040"/>
              <a:gd name="connsiteX13" fmla="*/ 7162801 w 7162801"/>
              <a:gd name="connsiteY13" fmla="*/ 155326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486401 w 7162801"/>
              <a:gd name="connsiteY10" fmla="*/ 1477060 h 1792040"/>
              <a:gd name="connsiteX11" fmla="*/ 5867400 w 7162801"/>
              <a:gd name="connsiteY11" fmla="*/ 1487240 h 1792040"/>
              <a:gd name="connsiteX12" fmla="*/ 6477001 w 7162801"/>
              <a:gd name="connsiteY12" fmla="*/ 1172260 h 1792040"/>
              <a:gd name="connsiteX13" fmla="*/ 7162801 w 7162801"/>
              <a:gd name="connsiteY13" fmla="*/ 155326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486401 w 7162801"/>
              <a:gd name="connsiteY10" fmla="*/ 1477060 h 1792040"/>
              <a:gd name="connsiteX11" fmla="*/ 5867400 w 7162801"/>
              <a:gd name="connsiteY11" fmla="*/ 1487240 h 1792040"/>
              <a:gd name="connsiteX12" fmla="*/ 6477001 w 7162801"/>
              <a:gd name="connsiteY12" fmla="*/ 1172260 h 1792040"/>
              <a:gd name="connsiteX13" fmla="*/ 7162801 w 7162801"/>
              <a:gd name="connsiteY13" fmla="*/ 1553260 h 179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2801" h="1792040">
                <a:moveTo>
                  <a:pt x="0" y="1792040"/>
                </a:moveTo>
                <a:cubicBezTo>
                  <a:pt x="204788" y="1775371"/>
                  <a:pt x="152401" y="1749178"/>
                  <a:pt x="471488" y="1739653"/>
                </a:cubicBezTo>
                <a:cubicBezTo>
                  <a:pt x="671513" y="1239591"/>
                  <a:pt x="827882" y="642829"/>
                  <a:pt x="990601" y="562660"/>
                </a:cubicBezTo>
                <a:cubicBezTo>
                  <a:pt x="1153320" y="482491"/>
                  <a:pt x="1219201" y="1053743"/>
                  <a:pt x="1447801" y="1258640"/>
                </a:cubicBezTo>
                <a:cubicBezTo>
                  <a:pt x="1676401" y="1463537"/>
                  <a:pt x="1838326" y="1638053"/>
                  <a:pt x="2362201" y="1792040"/>
                </a:cubicBezTo>
                <a:cubicBezTo>
                  <a:pt x="2767014" y="1784103"/>
                  <a:pt x="2943226" y="1765846"/>
                  <a:pt x="3343275" y="1753940"/>
                </a:cubicBezTo>
                <a:cubicBezTo>
                  <a:pt x="3748088" y="1651547"/>
                  <a:pt x="3712369" y="1732509"/>
                  <a:pt x="3843338" y="1568203"/>
                </a:cubicBezTo>
                <a:cubicBezTo>
                  <a:pt x="3974307" y="1403897"/>
                  <a:pt x="4033044" y="1024593"/>
                  <a:pt x="4129088" y="768103"/>
                </a:cubicBezTo>
                <a:cubicBezTo>
                  <a:pt x="4225132" y="511613"/>
                  <a:pt x="4294982" y="0"/>
                  <a:pt x="4419601" y="29260"/>
                </a:cubicBezTo>
                <a:cubicBezTo>
                  <a:pt x="4544220" y="58520"/>
                  <a:pt x="4699001" y="702360"/>
                  <a:pt x="4876801" y="943660"/>
                </a:cubicBezTo>
                <a:cubicBezTo>
                  <a:pt x="5054601" y="1184960"/>
                  <a:pt x="5391151" y="1331804"/>
                  <a:pt x="5486401" y="1477060"/>
                </a:cubicBezTo>
                <a:cubicBezTo>
                  <a:pt x="5799139" y="1562785"/>
                  <a:pt x="5702300" y="1538040"/>
                  <a:pt x="5867400" y="1487240"/>
                </a:cubicBezTo>
                <a:cubicBezTo>
                  <a:pt x="6032500" y="1436440"/>
                  <a:pt x="6261101" y="1161257"/>
                  <a:pt x="6477001" y="1172260"/>
                </a:cubicBezTo>
                <a:cubicBezTo>
                  <a:pt x="6692901" y="1183263"/>
                  <a:pt x="6935193" y="1537584"/>
                  <a:pt x="7162801" y="1553260"/>
                </a:cubicBezTo>
              </a:path>
            </a:pathLst>
          </a:custGeom>
          <a:ln w="57150">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933451" y="1086505"/>
            <a:ext cx="7234238" cy="1510861"/>
          </a:xfrm>
          <a:custGeom>
            <a:avLst/>
            <a:gdLst>
              <a:gd name="connsiteX0" fmla="*/ 0 w 6943725"/>
              <a:gd name="connsiteY0" fmla="*/ 0 h 1657350"/>
              <a:gd name="connsiteX1" fmla="*/ 0 w 6943725"/>
              <a:gd name="connsiteY1" fmla="*/ 1643062 h 1657350"/>
              <a:gd name="connsiteX2" fmla="*/ 6943725 w 6943725"/>
              <a:gd name="connsiteY2" fmla="*/ 1657350 h 1657350"/>
              <a:gd name="connsiteX0" fmla="*/ 0 w 7008318"/>
              <a:gd name="connsiteY0" fmla="*/ 0 h 1643062"/>
              <a:gd name="connsiteX1" fmla="*/ 0 w 7008318"/>
              <a:gd name="connsiteY1" fmla="*/ 1643062 h 1643062"/>
              <a:gd name="connsiteX2" fmla="*/ 7008318 w 7008318"/>
              <a:gd name="connsiteY2" fmla="*/ 1636633 h 1643062"/>
              <a:gd name="connsiteX0" fmla="*/ 0 w 7008318"/>
              <a:gd name="connsiteY0" fmla="*/ 0 h 1683245"/>
              <a:gd name="connsiteX1" fmla="*/ 0 w 7008318"/>
              <a:gd name="connsiteY1" fmla="*/ 1643062 h 1683245"/>
              <a:gd name="connsiteX2" fmla="*/ 7008318 w 7008318"/>
              <a:gd name="connsiteY2" fmla="*/ 1683245 h 1683245"/>
              <a:gd name="connsiteX0" fmla="*/ 0 w 7008318"/>
              <a:gd name="connsiteY0" fmla="*/ 0 h 1643062"/>
              <a:gd name="connsiteX1" fmla="*/ 0 w 7008318"/>
              <a:gd name="connsiteY1" fmla="*/ 1643062 h 1643062"/>
              <a:gd name="connsiteX2" fmla="*/ 7008318 w 7008318"/>
              <a:gd name="connsiteY2" fmla="*/ 1636631 h 1643062"/>
            </a:gdLst>
            <a:ahLst/>
            <a:cxnLst>
              <a:cxn ang="0">
                <a:pos x="connsiteX0" y="connsiteY0"/>
              </a:cxn>
              <a:cxn ang="0">
                <a:pos x="connsiteX1" y="connsiteY1"/>
              </a:cxn>
              <a:cxn ang="0">
                <a:pos x="connsiteX2" y="connsiteY2"/>
              </a:cxn>
            </a:cxnLst>
            <a:rect l="l" t="t" r="r" b="b"/>
            <a:pathLst>
              <a:path w="7008318" h="1643062">
                <a:moveTo>
                  <a:pt x="0" y="0"/>
                </a:moveTo>
                <a:lnTo>
                  <a:pt x="0" y="1643062"/>
                </a:lnTo>
                <a:lnTo>
                  <a:pt x="7008318" y="1636631"/>
                </a:lnTo>
              </a:path>
            </a:pathLst>
          </a:custGeom>
          <a:noFill/>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914400" y="4061919"/>
            <a:ext cx="7234238" cy="1510861"/>
          </a:xfrm>
          <a:custGeom>
            <a:avLst/>
            <a:gdLst>
              <a:gd name="connsiteX0" fmla="*/ 0 w 6943725"/>
              <a:gd name="connsiteY0" fmla="*/ 0 h 1657350"/>
              <a:gd name="connsiteX1" fmla="*/ 0 w 6943725"/>
              <a:gd name="connsiteY1" fmla="*/ 1643062 h 1657350"/>
              <a:gd name="connsiteX2" fmla="*/ 6943725 w 6943725"/>
              <a:gd name="connsiteY2" fmla="*/ 1657350 h 1657350"/>
              <a:gd name="connsiteX0" fmla="*/ 0 w 7008318"/>
              <a:gd name="connsiteY0" fmla="*/ 0 h 1643062"/>
              <a:gd name="connsiteX1" fmla="*/ 0 w 7008318"/>
              <a:gd name="connsiteY1" fmla="*/ 1643062 h 1643062"/>
              <a:gd name="connsiteX2" fmla="*/ 7008318 w 7008318"/>
              <a:gd name="connsiteY2" fmla="*/ 1636633 h 1643062"/>
              <a:gd name="connsiteX0" fmla="*/ 0 w 7008318"/>
              <a:gd name="connsiteY0" fmla="*/ 0 h 1683245"/>
              <a:gd name="connsiteX1" fmla="*/ 0 w 7008318"/>
              <a:gd name="connsiteY1" fmla="*/ 1643062 h 1683245"/>
              <a:gd name="connsiteX2" fmla="*/ 7008318 w 7008318"/>
              <a:gd name="connsiteY2" fmla="*/ 1683245 h 1683245"/>
              <a:gd name="connsiteX0" fmla="*/ 0 w 7008318"/>
              <a:gd name="connsiteY0" fmla="*/ 0 h 1643062"/>
              <a:gd name="connsiteX1" fmla="*/ 0 w 7008318"/>
              <a:gd name="connsiteY1" fmla="*/ 1643062 h 1643062"/>
              <a:gd name="connsiteX2" fmla="*/ 7008318 w 7008318"/>
              <a:gd name="connsiteY2" fmla="*/ 1636631 h 1643062"/>
            </a:gdLst>
            <a:ahLst/>
            <a:cxnLst>
              <a:cxn ang="0">
                <a:pos x="connsiteX0" y="connsiteY0"/>
              </a:cxn>
              <a:cxn ang="0">
                <a:pos x="connsiteX1" y="connsiteY1"/>
              </a:cxn>
              <a:cxn ang="0">
                <a:pos x="connsiteX2" y="connsiteY2"/>
              </a:cxn>
            </a:cxnLst>
            <a:rect l="l" t="t" r="r" b="b"/>
            <a:pathLst>
              <a:path w="7008318" h="1643062">
                <a:moveTo>
                  <a:pt x="0" y="0"/>
                </a:moveTo>
                <a:lnTo>
                  <a:pt x="0" y="1643062"/>
                </a:lnTo>
                <a:lnTo>
                  <a:pt x="7008318" y="1636631"/>
                </a:lnTo>
              </a:path>
            </a:pathLst>
          </a:custGeom>
          <a:noFill/>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3352800" y="5648980"/>
            <a:ext cx="1828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time, days</a:t>
            </a:r>
            <a:endParaRPr lang="en-US" sz="2800" dirty="0">
              <a:latin typeface="Times New Roman" pitchFamily="18" charset="0"/>
              <a:cs typeface="Times New Roman" pitchFamily="18" charset="0"/>
            </a:endParaRPr>
          </a:p>
        </p:txBody>
      </p:sp>
      <p:sp>
        <p:nvSpPr>
          <p:cNvPr id="7" name="TextBox 6"/>
          <p:cNvSpPr txBox="1"/>
          <p:nvPr/>
        </p:nvSpPr>
        <p:spPr>
          <a:xfrm>
            <a:off x="3357560" y="2600980"/>
            <a:ext cx="1828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time, days</a:t>
            </a:r>
            <a:endParaRPr lang="en-US" sz="2800" dirty="0">
              <a:latin typeface="Times New Roman" pitchFamily="18" charset="0"/>
              <a:cs typeface="Times New Roman" pitchFamily="18" charset="0"/>
            </a:endParaRPr>
          </a:p>
        </p:txBody>
      </p:sp>
      <p:sp>
        <p:nvSpPr>
          <p:cNvPr id="8" name="TextBox 7"/>
          <p:cNvSpPr txBox="1"/>
          <p:nvPr/>
        </p:nvSpPr>
        <p:spPr>
          <a:xfrm rot="16200000">
            <a:off x="-614689" y="1452890"/>
            <a:ext cx="2209799"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rain, mm/day</a:t>
            </a:r>
            <a:endParaRPr lang="en-US" sz="2800" dirty="0">
              <a:latin typeface="Times New Roman" pitchFamily="18" charset="0"/>
              <a:cs typeface="Times New Roman" pitchFamily="18" charset="0"/>
            </a:endParaRPr>
          </a:p>
        </p:txBody>
      </p:sp>
      <p:sp>
        <p:nvSpPr>
          <p:cNvPr id="9" name="TextBox 8"/>
          <p:cNvSpPr txBox="1"/>
          <p:nvPr/>
        </p:nvSpPr>
        <p:spPr>
          <a:xfrm rot="16200000">
            <a:off x="-783594" y="4288796"/>
            <a:ext cx="2700011" cy="523220"/>
          </a:xfrm>
          <a:prstGeom prst="rect">
            <a:avLst/>
          </a:prstGeom>
          <a:noFill/>
        </p:spPr>
        <p:txBody>
          <a:bodyPr wrap="square" rtlCol="0">
            <a:spAutoFit/>
          </a:bodyPr>
          <a:lstStyle/>
          <a:p>
            <a:r>
              <a:rPr lang="en-US" sz="2800" dirty="0" err="1" smtClean="0">
                <a:latin typeface="Times New Roman" pitchFamily="18" charset="0"/>
                <a:cs typeface="Times New Roman" pitchFamily="18" charset="0"/>
              </a:rPr>
              <a:t>dischagre</a:t>
            </a:r>
            <a:r>
              <a:rPr lang="en-US" sz="2800" dirty="0" smtClean="0">
                <a:latin typeface="Times New Roman" pitchFamily="18" charset="0"/>
                <a:cs typeface="Times New Roman" pitchFamily="18" charset="0"/>
              </a:rPr>
              <a:t>, m</a:t>
            </a:r>
            <a:r>
              <a:rPr lang="en-US" sz="2800" baseline="30000" dirty="0" smtClean="0">
                <a:latin typeface="Times New Roman" pitchFamily="18" charset="0"/>
                <a:cs typeface="Times New Roman" pitchFamily="18" charset="0"/>
              </a:rPr>
              <a:t>3</a:t>
            </a:r>
            <a:r>
              <a:rPr lang="en-US" sz="2800" dirty="0" smtClean="0">
                <a:latin typeface="Times New Roman" pitchFamily="18" charset="0"/>
                <a:cs typeface="Times New Roman" pitchFamily="18" charset="0"/>
              </a:rPr>
              <a:t>/s</a:t>
            </a:r>
            <a:endParaRPr lang="en-US" sz="2800" dirty="0">
              <a:latin typeface="Times New Roman" pitchFamily="18" charset="0"/>
              <a:cs typeface="Times New Roman" pitchFamily="18" charset="0"/>
            </a:endParaRPr>
          </a:p>
        </p:txBody>
      </p:sp>
      <p:sp>
        <p:nvSpPr>
          <p:cNvPr id="10" name="Freeform 9"/>
          <p:cNvSpPr/>
          <p:nvPr/>
        </p:nvSpPr>
        <p:spPr>
          <a:xfrm>
            <a:off x="981075" y="791230"/>
            <a:ext cx="6715125" cy="1859756"/>
          </a:xfrm>
          <a:custGeom>
            <a:avLst/>
            <a:gdLst>
              <a:gd name="connsiteX0" fmla="*/ 0 w 6972300"/>
              <a:gd name="connsiteY0" fmla="*/ 1762125 h 1957388"/>
              <a:gd name="connsiteX1" fmla="*/ 285750 w 6972300"/>
              <a:gd name="connsiteY1" fmla="*/ 1776413 h 1957388"/>
              <a:gd name="connsiteX2" fmla="*/ 685800 w 6972300"/>
              <a:gd name="connsiteY2" fmla="*/ 676275 h 1957388"/>
              <a:gd name="connsiteX3" fmla="*/ 842962 w 6972300"/>
              <a:gd name="connsiteY3" fmla="*/ 1619250 h 1957388"/>
              <a:gd name="connsiteX4" fmla="*/ 1114425 w 6972300"/>
              <a:gd name="connsiteY4" fmla="*/ 1790700 h 1957388"/>
              <a:gd name="connsiteX5" fmla="*/ 3157537 w 6972300"/>
              <a:gd name="connsiteY5" fmla="*/ 1790700 h 1957388"/>
              <a:gd name="connsiteX6" fmla="*/ 3657600 w 6972300"/>
              <a:gd name="connsiteY6" fmla="*/ 1604963 h 1957388"/>
              <a:gd name="connsiteX7" fmla="*/ 3943350 w 6972300"/>
              <a:gd name="connsiteY7" fmla="*/ 804863 h 1957388"/>
              <a:gd name="connsiteX8" fmla="*/ 4100512 w 6972300"/>
              <a:gd name="connsiteY8" fmla="*/ 19050 h 1957388"/>
              <a:gd name="connsiteX9" fmla="*/ 4243387 w 6972300"/>
              <a:gd name="connsiteY9" fmla="*/ 919163 h 1957388"/>
              <a:gd name="connsiteX10" fmla="*/ 4314825 w 6972300"/>
              <a:gd name="connsiteY10" fmla="*/ 1619250 h 1957388"/>
              <a:gd name="connsiteX11" fmla="*/ 4814887 w 6972300"/>
              <a:gd name="connsiteY11" fmla="*/ 1790700 h 1957388"/>
              <a:gd name="connsiteX12" fmla="*/ 5700712 w 6972300"/>
              <a:gd name="connsiteY12" fmla="*/ 1790700 h 1957388"/>
              <a:gd name="connsiteX13" fmla="*/ 6143625 w 6972300"/>
              <a:gd name="connsiteY13" fmla="*/ 1319213 h 1957388"/>
              <a:gd name="connsiteX14" fmla="*/ 6372225 w 6972300"/>
              <a:gd name="connsiteY14" fmla="*/ 1633538 h 1957388"/>
              <a:gd name="connsiteX15" fmla="*/ 6972300 w 6972300"/>
              <a:gd name="connsiteY15" fmla="*/ 1804988 h 1957388"/>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1147762 w 6715125"/>
              <a:gd name="connsiteY4" fmla="*/ 17907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15125" h="1859756">
                <a:moveTo>
                  <a:pt x="33337" y="1762125"/>
                </a:moveTo>
                <a:cubicBezTo>
                  <a:pt x="119062" y="1859756"/>
                  <a:pt x="0" y="1785938"/>
                  <a:pt x="319087" y="1776413"/>
                </a:cubicBezTo>
                <a:cubicBezTo>
                  <a:pt x="519112" y="1276351"/>
                  <a:pt x="631031" y="746919"/>
                  <a:pt x="719137" y="676275"/>
                </a:cubicBezTo>
                <a:cubicBezTo>
                  <a:pt x="807243" y="605631"/>
                  <a:pt x="776288" y="1166814"/>
                  <a:pt x="847725" y="1352551"/>
                </a:cubicBezTo>
                <a:cubicBezTo>
                  <a:pt x="919162" y="1538288"/>
                  <a:pt x="862012" y="1560513"/>
                  <a:pt x="1147762" y="1790700"/>
                </a:cubicBezTo>
                <a:cubicBezTo>
                  <a:pt x="1552575" y="1782763"/>
                  <a:pt x="2790825" y="1802606"/>
                  <a:pt x="3190874" y="1790700"/>
                </a:cubicBezTo>
                <a:cubicBezTo>
                  <a:pt x="3595687" y="1688307"/>
                  <a:pt x="3559968" y="1769269"/>
                  <a:pt x="3690937" y="1604963"/>
                </a:cubicBezTo>
                <a:cubicBezTo>
                  <a:pt x="3821906" y="1440657"/>
                  <a:pt x="3902868" y="1069182"/>
                  <a:pt x="3976687" y="804863"/>
                </a:cubicBezTo>
                <a:cubicBezTo>
                  <a:pt x="4050506" y="540544"/>
                  <a:pt x="4083843" y="0"/>
                  <a:pt x="4133849" y="19050"/>
                </a:cubicBezTo>
                <a:cubicBezTo>
                  <a:pt x="4183855" y="38100"/>
                  <a:pt x="4241005" y="652463"/>
                  <a:pt x="4276724" y="919163"/>
                </a:cubicBezTo>
                <a:cubicBezTo>
                  <a:pt x="4312443" y="1185863"/>
                  <a:pt x="4252912" y="1473994"/>
                  <a:pt x="4348162" y="1619250"/>
                </a:cubicBezTo>
                <a:cubicBezTo>
                  <a:pt x="4562475" y="1707356"/>
                  <a:pt x="4617243" y="1762125"/>
                  <a:pt x="4848224" y="1790700"/>
                </a:cubicBezTo>
                <a:cubicBezTo>
                  <a:pt x="4983955" y="1826419"/>
                  <a:pt x="4967288" y="1809751"/>
                  <a:pt x="5114925" y="1809751"/>
                </a:cubicBezTo>
                <a:cubicBezTo>
                  <a:pt x="5457825" y="1762126"/>
                  <a:pt x="5318918" y="1777206"/>
                  <a:pt x="5734049" y="1790700"/>
                </a:cubicBezTo>
                <a:cubicBezTo>
                  <a:pt x="5911055" y="1708944"/>
                  <a:pt x="6065043" y="1345407"/>
                  <a:pt x="6176962" y="1319213"/>
                </a:cubicBezTo>
                <a:cubicBezTo>
                  <a:pt x="6288881" y="1293019"/>
                  <a:pt x="6267450" y="1552576"/>
                  <a:pt x="6405562" y="1633538"/>
                </a:cubicBezTo>
                <a:cubicBezTo>
                  <a:pt x="6700837" y="1690688"/>
                  <a:pt x="6484143" y="1764506"/>
                  <a:pt x="6715125" y="1809750"/>
                </a:cubicBezTo>
              </a:path>
            </a:pathLst>
          </a:custGeom>
          <a:ln w="571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990599" y="3780740"/>
            <a:ext cx="7162801" cy="1792040"/>
          </a:xfrm>
          <a:custGeom>
            <a:avLst/>
            <a:gdLst>
              <a:gd name="connsiteX0" fmla="*/ 0 w 6972300"/>
              <a:gd name="connsiteY0" fmla="*/ 1762125 h 1957388"/>
              <a:gd name="connsiteX1" fmla="*/ 285750 w 6972300"/>
              <a:gd name="connsiteY1" fmla="*/ 1776413 h 1957388"/>
              <a:gd name="connsiteX2" fmla="*/ 685800 w 6972300"/>
              <a:gd name="connsiteY2" fmla="*/ 676275 h 1957388"/>
              <a:gd name="connsiteX3" fmla="*/ 842962 w 6972300"/>
              <a:gd name="connsiteY3" fmla="*/ 1619250 h 1957388"/>
              <a:gd name="connsiteX4" fmla="*/ 1114425 w 6972300"/>
              <a:gd name="connsiteY4" fmla="*/ 1790700 h 1957388"/>
              <a:gd name="connsiteX5" fmla="*/ 3157537 w 6972300"/>
              <a:gd name="connsiteY5" fmla="*/ 1790700 h 1957388"/>
              <a:gd name="connsiteX6" fmla="*/ 3657600 w 6972300"/>
              <a:gd name="connsiteY6" fmla="*/ 1604963 h 1957388"/>
              <a:gd name="connsiteX7" fmla="*/ 3943350 w 6972300"/>
              <a:gd name="connsiteY7" fmla="*/ 804863 h 1957388"/>
              <a:gd name="connsiteX8" fmla="*/ 4100512 w 6972300"/>
              <a:gd name="connsiteY8" fmla="*/ 19050 h 1957388"/>
              <a:gd name="connsiteX9" fmla="*/ 4243387 w 6972300"/>
              <a:gd name="connsiteY9" fmla="*/ 919163 h 1957388"/>
              <a:gd name="connsiteX10" fmla="*/ 4314825 w 6972300"/>
              <a:gd name="connsiteY10" fmla="*/ 1619250 h 1957388"/>
              <a:gd name="connsiteX11" fmla="*/ 4814887 w 6972300"/>
              <a:gd name="connsiteY11" fmla="*/ 1790700 h 1957388"/>
              <a:gd name="connsiteX12" fmla="*/ 5700712 w 6972300"/>
              <a:gd name="connsiteY12" fmla="*/ 1790700 h 1957388"/>
              <a:gd name="connsiteX13" fmla="*/ 6143625 w 6972300"/>
              <a:gd name="connsiteY13" fmla="*/ 1319213 h 1957388"/>
              <a:gd name="connsiteX14" fmla="*/ 6372225 w 6972300"/>
              <a:gd name="connsiteY14" fmla="*/ 1633538 h 1957388"/>
              <a:gd name="connsiteX15" fmla="*/ 6972300 w 6972300"/>
              <a:gd name="connsiteY15" fmla="*/ 1804988 h 1957388"/>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1147762 w 6715125"/>
              <a:gd name="connsiteY4" fmla="*/ 17907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2209800 w 6715125"/>
              <a:gd name="connsiteY4" fmla="*/ 18288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2209800 w 6715125"/>
              <a:gd name="connsiteY4" fmla="*/ 18288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1295400 w 6715125"/>
              <a:gd name="connsiteY3" fmla="*/ 1295400 h 1859756"/>
              <a:gd name="connsiteX4" fmla="*/ 2209800 w 6715125"/>
              <a:gd name="connsiteY4" fmla="*/ 18288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348162 w 6715125"/>
              <a:gd name="connsiteY10" fmla="*/ 1631156 h 1871662"/>
              <a:gd name="connsiteX11" fmla="*/ 4848224 w 6715125"/>
              <a:gd name="connsiteY11" fmla="*/ 1802606 h 1871662"/>
              <a:gd name="connsiteX12" fmla="*/ 5114925 w 6715125"/>
              <a:gd name="connsiteY12" fmla="*/ 1821657 h 1871662"/>
              <a:gd name="connsiteX13" fmla="*/ 5734049 w 6715125"/>
              <a:gd name="connsiteY13" fmla="*/ 1802606 h 1871662"/>
              <a:gd name="connsiteX14" fmla="*/ 6176962 w 6715125"/>
              <a:gd name="connsiteY14" fmla="*/ 1331119 h 1871662"/>
              <a:gd name="connsiteX15" fmla="*/ 6405562 w 6715125"/>
              <a:gd name="connsiteY15" fmla="*/ 1645444 h 1871662"/>
              <a:gd name="connsiteX16" fmla="*/ 6715125 w 6715125"/>
              <a:gd name="connsiteY16"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876800 w 6715125"/>
              <a:gd name="connsiteY10" fmla="*/ 1535906 h 1871662"/>
              <a:gd name="connsiteX11" fmla="*/ 4848224 w 6715125"/>
              <a:gd name="connsiteY11" fmla="*/ 1802606 h 1871662"/>
              <a:gd name="connsiteX12" fmla="*/ 5114925 w 6715125"/>
              <a:gd name="connsiteY12" fmla="*/ 1821657 h 1871662"/>
              <a:gd name="connsiteX13" fmla="*/ 5734049 w 6715125"/>
              <a:gd name="connsiteY13" fmla="*/ 1802606 h 1871662"/>
              <a:gd name="connsiteX14" fmla="*/ 6176962 w 6715125"/>
              <a:gd name="connsiteY14" fmla="*/ 1331119 h 1871662"/>
              <a:gd name="connsiteX15" fmla="*/ 6405562 w 6715125"/>
              <a:gd name="connsiteY15" fmla="*/ 1645444 h 1871662"/>
              <a:gd name="connsiteX16" fmla="*/ 6715125 w 6715125"/>
              <a:gd name="connsiteY16"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876800 w 6715125"/>
              <a:gd name="connsiteY10" fmla="*/ 1535906 h 1871662"/>
              <a:gd name="connsiteX11" fmla="*/ 5114925 w 6715125"/>
              <a:gd name="connsiteY11" fmla="*/ 1821657 h 1871662"/>
              <a:gd name="connsiteX12" fmla="*/ 5734049 w 6715125"/>
              <a:gd name="connsiteY12" fmla="*/ 1802606 h 1871662"/>
              <a:gd name="connsiteX13" fmla="*/ 6176962 w 6715125"/>
              <a:gd name="connsiteY13" fmla="*/ 1331119 h 1871662"/>
              <a:gd name="connsiteX14" fmla="*/ 6405562 w 6715125"/>
              <a:gd name="connsiteY14" fmla="*/ 1645444 h 1871662"/>
              <a:gd name="connsiteX15" fmla="*/ 6715125 w 6715125"/>
              <a:gd name="connsiteY15"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876800 w 6715125"/>
              <a:gd name="connsiteY10" fmla="*/ 1535906 h 1871662"/>
              <a:gd name="connsiteX11" fmla="*/ 5734049 w 6715125"/>
              <a:gd name="connsiteY11" fmla="*/ 1802606 h 1871662"/>
              <a:gd name="connsiteX12" fmla="*/ 6176962 w 6715125"/>
              <a:gd name="connsiteY12" fmla="*/ 1331119 h 1871662"/>
              <a:gd name="connsiteX13" fmla="*/ 6405562 w 6715125"/>
              <a:gd name="connsiteY13" fmla="*/ 1645444 h 1871662"/>
              <a:gd name="connsiteX14" fmla="*/ 6715125 w 6715125"/>
              <a:gd name="connsiteY14"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5029200 w 6715125"/>
              <a:gd name="connsiteY10" fmla="*/ 1612106 h 1871662"/>
              <a:gd name="connsiteX11" fmla="*/ 5734049 w 6715125"/>
              <a:gd name="connsiteY11" fmla="*/ 1802606 h 1871662"/>
              <a:gd name="connsiteX12" fmla="*/ 6176962 w 6715125"/>
              <a:gd name="connsiteY12" fmla="*/ 1331119 h 1871662"/>
              <a:gd name="connsiteX13" fmla="*/ 6405562 w 6715125"/>
              <a:gd name="connsiteY13" fmla="*/ 1645444 h 1871662"/>
              <a:gd name="connsiteX14" fmla="*/ 6715125 w 6715125"/>
              <a:gd name="connsiteY14" fmla="*/ 1821656 h 1871662"/>
              <a:gd name="connsiteX0" fmla="*/ 33337 w 6715125"/>
              <a:gd name="connsiteY0" fmla="*/ 1786731 h 1884362"/>
              <a:gd name="connsiteX1" fmla="*/ 319087 w 6715125"/>
              <a:gd name="connsiteY1" fmla="*/ 1801019 h 1884362"/>
              <a:gd name="connsiteX2" fmla="*/ 719137 w 6715125"/>
              <a:gd name="connsiteY2" fmla="*/ 700881 h 1884362"/>
              <a:gd name="connsiteX3" fmla="*/ 1295400 w 6715125"/>
              <a:gd name="connsiteY3" fmla="*/ 1320006 h 1884362"/>
              <a:gd name="connsiteX4" fmla="*/ 2209800 w 6715125"/>
              <a:gd name="connsiteY4" fmla="*/ 1853406 h 1884362"/>
              <a:gd name="connsiteX5" fmla="*/ 3190874 w 6715125"/>
              <a:gd name="connsiteY5" fmla="*/ 1815306 h 1884362"/>
              <a:gd name="connsiteX6" fmla="*/ 3690937 w 6715125"/>
              <a:gd name="connsiteY6" fmla="*/ 1629569 h 1884362"/>
              <a:gd name="connsiteX7" fmla="*/ 3976687 w 6715125"/>
              <a:gd name="connsiteY7" fmla="*/ 829469 h 1884362"/>
              <a:gd name="connsiteX8" fmla="*/ 4133849 w 6715125"/>
              <a:gd name="connsiteY8" fmla="*/ 43656 h 1884362"/>
              <a:gd name="connsiteX9" fmla="*/ 4572000 w 6715125"/>
              <a:gd name="connsiteY9" fmla="*/ 1091406 h 1884362"/>
              <a:gd name="connsiteX10" fmla="*/ 5029200 w 6715125"/>
              <a:gd name="connsiteY10" fmla="*/ 1624806 h 1884362"/>
              <a:gd name="connsiteX11" fmla="*/ 5734049 w 6715125"/>
              <a:gd name="connsiteY11" fmla="*/ 1815306 h 1884362"/>
              <a:gd name="connsiteX12" fmla="*/ 6176962 w 6715125"/>
              <a:gd name="connsiteY12" fmla="*/ 1343819 h 1884362"/>
              <a:gd name="connsiteX13" fmla="*/ 6405562 w 6715125"/>
              <a:gd name="connsiteY13" fmla="*/ 1658144 h 1884362"/>
              <a:gd name="connsiteX14" fmla="*/ 6715125 w 6715125"/>
              <a:gd name="connsiteY14" fmla="*/ 1834356 h 1884362"/>
              <a:gd name="connsiteX0" fmla="*/ 33337 w 6772275"/>
              <a:gd name="connsiteY0" fmla="*/ 1786731 h 1884362"/>
              <a:gd name="connsiteX1" fmla="*/ 319087 w 6772275"/>
              <a:gd name="connsiteY1" fmla="*/ 1801019 h 1884362"/>
              <a:gd name="connsiteX2" fmla="*/ 719137 w 6772275"/>
              <a:gd name="connsiteY2" fmla="*/ 700881 h 1884362"/>
              <a:gd name="connsiteX3" fmla="*/ 1295400 w 6772275"/>
              <a:gd name="connsiteY3" fmla="*/ 1320006 h 1884362"/>
              <a:gd name="connsiteX4" fmla="*/ 2209800 w 6772275"/>
              <a:gd name="connsiteY4" fmla="*/ 1853406 h 1884362"/>
              <a:gd name="connsiteX5" fmla="*/ 3190874 w 6772275"/>
              <a:gd name="connsiteY5" fmla="*/ 1815306 h 1884362"/>
              <a:gd name="connsiteX6" fmla="*/ 3690937 w 6772275"/>
              <a:gd name="connsiteY6" fmla="*/ 1629569 h 1884362"/>
              <a:gd name="connsiteX7" fmla="*/ 3976687 w 6772275"/>
              <a:gd name="connsiteY7" fmla="*/ 829469 h 1884362"/>
              <a:gd name="connsiteX8" fmla="*/ 4133849 w 6772275"/>
              <a:gd name="connsiteY8" fmla="*/ 43656 h 1884362"/>
              <a:gd name="connsiteX9" fmla="*/ 4572000 w 6772275"/>
              <a:gd name="connsiteY9" fmla="*/ 1091406 h 1884362"/>
              <a:gd name="connsiteX10" fmla="*/ 5029200 w 6772275"/>
              <a:gd name="connsiteY10" fmla="*/ 1624806 h 1884362"/>
              <a:gd name="connsiteX11" fmla="*/ 5734049 w 6772275"/>
              <a:gd name="connsiteY11" fmla="*/ 1815306 h 1884362"/>
              <a:gd name="connsiteX12" fmla="*/ 6176962 w 6772275"/>
              <a:gd name="connsiteY12" fmla="*/ 1343819 h 1884362"/>
              <a:gd name="connsiteX13" fmla="*/ 6477000 w 6772275"/>
              <a:gd name="connsiteY13" fmla="*/ 1624806 h 1884362"/>
              <a:gd name="connsiteX14" fmla="*/ 6715125 w 6772275"/>
              <a:gd name="connsiteY14" fmla="*/ 183435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029200 w 6858000"/>
              <a:gd name="connsiteY10" fmla="*/ 1624806 h 1884362"/>
              <a:gd name="connsiteX11" fmla="*/ 5734049 w 6858000"/>
              <a:gd name="connsiteY11" fmla="*/ 1815306 h 1884362"/>
              <a:gd name="connsiteX12" fmla="*/ 6176962 w 6858000"/>
              <a:gd name="connsiteY12" fmla="*/ 1343819 h 1884362"/>
              <a:gd name="connsiteX13" fmla="*/ 6477000 w 6858000"/>
              <a:gd name="connsiteY13" fmla="*/ 1624806 h 1884362"/>
              <a:gd name="connsiteX14" fmla="*/ 6858000 w 6858000"/>
              <a:gd name="connsiteY14" fmla="*/ 185340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029200 w 6858000"/>
              <a:gd name="connsiteY10" fmla="*/ 1624806 h 1884362"/>
              <a:gd name="connsiteX11" fmla="*/ 5734049 w 6858000"/>
              <a:gd name="connsiteY11" fmla="*/ 1815306 h 1884362"/>
              <a:gd name="connsiteX12" fmla="*/ 6176962 w 6858000"/>
              <a:gd name="connsiteY12" fmla="*/ 1343819 h 1884362"/>
              <a:gd name="connsiteX13" fmla="*/ 6858000 w 6858000"/>
              <a:gd name="connsiteY13" fmla="*/ 185340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181599 w 6858000"/>
              <a:gd name="connsiteY10" fmla="*/ 1624806 h 1884362"/>
              <a:gd name="connsiteX11" fmla="*/ 5734049 w 6858000"/>
              <a:gd name="connsiteY11" fmla="*/ 1815306 h 1884362"/>
              <a:gd name="connsiteX12" fmla="*/ 6176962 w 6858000"/>
              <a:gd name="connsiteY12" fmla="*/ 1343819 h 1884362"/>
              <a:gd name="connsiteX13" fmla="*/ 6858000 w 6858000"/>
              <a:gd name="connsiteY13" fmla="*/ 185340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181599 w 6858000"/>
              <a:gd name="connsiteY10" fmla="*/ 1624806 h 1884362"/>
              <a:gd name="connsiteX11" fmla="*/ 5714999 w 6858000"/>
              <a:gd name="connsiteY11" fmla="*/ 1548606 h 1884362"/>
              <a:gd name="connsiteX12" fmla="*/ 6176962 w 6858000"/>
              <a:gd name="connsiteY12" fmla="*/ 1343819 h 1884362"/>
              <a:gd name="connsiteX13" fmla="*/ 6858000 w 6858000"/>
              <a:gd name="connsiteY13" fmla="*/ 1853406 h 1884362"/>
              <a:gd name="connsiteX0" fmla="*/ 0 w 7010401"/>
              <a:gd name="connsiteY0" fmla="*/ 1853406 h 1951037"/>
              <a:gd name="connsiteX1" fmla="*/ 471488 w 7010401"/>
              <a:gd name="connsiteY1" fmla="*/ 1801019 h 1951037"/>
              <a:gd name="connsiteX2" fmla="*/ 871538 w 7010401"/>
              <a:gd name="connsiteY2" fmla="*/ 700881 h 1951037"/>
              <a:gd name="connsiteX3" fmla="*/ 1447801 w 7010401"/>
              <a:gd name="connsiteY3" fmla="*/ 1320006 h 1951037"/>
              <a:gd name="connsiteX4" fmla="*/ 2362201 w 7010401"/>
              <a:gd name="connsiteY4" fmla="*/ 1853406 h 1951037"/>
              <a:gd name="connsiteX5" fmla="*/ 3343275 w 7010401"/>
              <a:gd name="connsiteY5" fmla="*/ 1815306 h 1951037"/>
              <a:gd name="connsiteX6" fmla="*/ 3843338 w 7010401"/>
              <a:gd name="connsiteY6" fmla="*/ 1629569 h 1951037"/>
              <a:gd name="connsiteX7" fmla="*/ 4129088 w 7010401"/>
              <a:gd name="connsiteY7" fmla="*/ 829469 h 1951037"/>
              <a:gd name="connsiteX8" fmla="*/ 4286250 w 7010401"/>
              <a:gd name="connsiteY8" fmla="*/ 43656 h 1951037"/>
              <a:gd name="connsiteX9" fmla="*/ 4724401 w 7010401"/>
              <a:gd name="connsiteY9" fmla="*/ 1091406 h 1951037"/>
              <a:gd name="connsiteX10" fmla="*/ 5334000 w 7010401"/>
              <a:gd name="connsiteY10" fmla="*/ 1624806 h 1951037"/>
              <a:gd name="connsiteX11" fmla="*/ 5867400 w 7010401"/>
              <a:gd name="connsiteY11" fmla="*/ 1548606 h 1951037"/>
              <a:gd name="connsiteX12" fmla="*/ 6329363 w 7010401"/>
              <a:gd name="connsiteY12" fmla="*/ 1343819 h 1951037"/>
              <a:gd name="connsiteX13" fmla="*/ 7010401 w 7010401"/>
              <a:gd name="connsiteY13" fmla="*/ 1853406 h 1951037"/>
              <a:gd name="connsiteX0" fmla="*/ 0 w 7010401"/>
              <a:gd name="connsiteY0" fmla="*/ 1853406 h 1853406"/>
              <a:gd name="connsiteX1" fmla="*/ 471488 w 7010401"/>
              <a:gd name="connsiteY1" fmla="*/ 1801019 h 1853406"/>
              <a:gd name="connsiteX2" fmla="*/ 871538 w 7010401"/>
              <a:gd name="connsiteY2" fmla="*/ 700881 h 1853406"/>
              <a:gd name="connsiteX3" fmla="*/ 1447801 w 7010401"/>
              <a:gd name="connsiteY3" fmla="*/ 1320006 h 1853406"/>
              <a:gd name="connsiteX4" fmla="*/ 2362201 w 7010401"/>
              <a:gd name="connsiteY4" fmla="*/ 1853406 h 1853406"/>
              <a:gd name="connsiteX5" fmla="*/ 3343275 w 7010401"/>
              <a:gd name="connsiteY5" fmla="*/ 1815306 h 1853406"/>
              <a:gd name="connsiteX6" fmla="*/ 3843338 w 7010401"/>
              <a:gd name="connsiteY6" fmla="*/ 1629569 h 1853406"/>
              <a:gd name="connsiteX7" fmla="*/ 4129088 w 7010401"/>
              <a:gd name="connsiteY7" fmla="*/ 829469 h 1853406"/>
              <a:gd name="connsiteX8" fmla="*/ 4286250 w 7010401"/>
              <a:gd name="connsiteY8" fmla="*/ 43656 h 1853406"/>
              <a:gd name="connsiteX9" fmla="*/ 4724401 w 7010401"/>
              <a:gd name="connsiteY9" fmla="*/ 1091406 h 1853406"/>
              <a:gd name="connsiteX10" fmla="*/ 5334000 w 7010401"/>
              <a:gd name="connsiteY10" fmla="*/ 1624806 h 1853406"/>
              <a:gd name="connsiteX11" fmla="*/ 5867400 w 7010401"/>
              <a:gd name="connsiteY11" fmla="*/ 1548606 h 1853406"/>
              <a:gd name="connsiteX12" fmla="*/ 6329363 w 7010401"/>
              <a:gd name="connsiteY12" fmla="*/ 1343819 h 1853406"/>
              <a:gd name="connsiteX13" fmla="*/ 7010401 w 7010401"/>
              <a:gd name="connsiteY13" fmla="*/ 1853406 h 1853406"/>
              <a:gd name="connsiteX0" fmla="*/ 0 w 7010401"/>
              <a:gd name="connsiteY0" fmla="*/ 1853406 h 1853406"/>
              <a:gd name="connsiteX1" fmla="*/ 471488 w 7010401"/>
              <a:gd name="connsiteY1" fmla="*/ 1801019 h 1853406"/>
              <a:gd name="connsiteX2" fmla="*/ 914401 w 7010401"/>
              <a:gd name="connsiteY2" fmla="*/ 624026 h 1853406"/>
              <a:gd name="connsiteX3" fmla="*/ 1447801 w 7010401"/>
              <a:gd name="connsiteY3" fmla="*/ 1320006 h 1853406"/>
              <a:gd name="connsiteX4" fmla="*/ 2362201 w 7010401"/>
              <a:gd name="connsiteY4" fmla="*/ 1853406 h 1853406"/>
              <a:gd name="connsiteX5" fmla="*/ 3343275 w 7010401"/>
              <a:gd name="connsiteY5" fmla="*/ 1815306 h 1853406"/>
              <a:gd name="connsiteX6" fmla="*/ 3843338 w 7010401"/>
              <a:gd name="connsiteY6" fmla="*/ 1629569 h 1853406"/>
              <a:gd name="connsiteX7" fmla="*/ 4129088 w 7010401"/>
              <a:gd name="connsiteY7" fmla="*/ 829469 h 1853406"/>
              <a:gd name="connsiteX8" fmla="*/ 4286250 w 7010401"/>
              <a:gd name="connsiteY8" fmla="*/ 43656 h 1853406"/>
              <a:gd name="connsiteX9" fmla="*/ 4724401 w 7010401"/>
              <a:gd name="connsiteY9" fmla="*/ 1091406 h 1853406"/>
              <a:gd name="connsiteX10" fmla="*/ 5334000 w 7010401"/>
              <a:gd name="connsiteY10" fmla="*/ 1624806 h 1853406"/>
              <a:gd name="connsiteX11" fmla="*/ 5867400 w 7010401"/>
              <a:gd name="connsiteY11" fmla="*/ 1548606 h 1853406"/>
              <a:gd name="connsiteX12" fmla="*/ 6329363 w 7010401"/>
              <a:gd name="connsiteY12" fmla="*/ 1343819 h 1853406"/>
              <a:gd name="connsiteX13" fmla="*/ 7010401 w 7010401"/>
              <a:gd name="connsiteY13" fmla="*/ 1853406 h 1853406"/>
              <a:gd name="connsiteX0" fmla="*/ 0 w 7010401"/>
              <a:gd name="connsiteY0" fmla="*/ 1853406 h 1853406"/>
              <a:gd name="connsiteX1" fmla="*/ 471488 w 7010401"/>
              <a:gd name="connsiteY1" fmla="*/ 1801019 h 1853406"/>
              <a:gd name="connsiteX2" fmla="*/ 990601 w 7010401"/>
              <a:gd name="connsiteY2" fmla="*/ 624026 h 1853406"/>
              <a:gd name="connsiteX3" fmla="*/ 1447801 w 7010401"/>
              <a:gd name="connsiteY3" fmla="*/ 1320006 h 1853406"/>
              <a:gd name="connsiteX4" fmla="*/ 2362201 w 7010401"/>
              <a:gd name="connsiteY4" fmla="*/ 1853406 h 1853406"/>
              <a:gd name="connsiteX5" fmla="*/ 3343275 w 7010401"/>
              <a:gd name="connsiteY5" fmla="*/ 1815306 h 1853406"/>
              <a:gd name="connsiteX6" fmla="*/ 3843338 w 7010401"/>
              <a:gd name="connsiteY6" fmla="*/ 1629569 h 1853406"/>
              <a:gd name="connsiteX7" fmla="*/ 4129088 w 7010401"/>
              <a:gd name="connsiteY7" fmla="*/ 829469 h 1853406"/>
              <a:gd name="connsiteX8" fmla="*/ 4286250 w 7010401"/>
              <a:gd name="connsiteY8" fmla="*/ 43656 h 1853406"/>
              <a:gd name="connsiteX9" fmla="*/ 4724401 w 7010401"/>
              <a:gd name="connsiteY9" fmla="*/ 1091406 h 1853406"/>
              <a:gd name="connsiteX10" fmla="*/ 5334000 w 7010401"/>
              <a:gd name="connsiteY10" fmla="*/ 1624806 h 1853406"/>
              <a:gd name="connsiteX11" fmla="*/ 5867400 w 7010401"/>
              <a:gd name="connsiteY11" fmla="*/ 1548606 h 1853406"/>
              <a:gd name="connsiteX12" fmla="*/ 6329363 w 7010401"/>
              <a:gd name="connsiteY12" fmla="*/ 1343819 h 1853406"/>
              <a:gd name="connsiteX13" fmla="*/ 7010401 w 7010401"/>
              <a:gd name="connsiteY13" fmla="*/ 1853406 h 1853406"/>
              <a:gd name="connsiteX0" fmla="*/ 0 w 7010401"/>
              <a:gd name="connsiteY0" fmla="*/ 1806436 h 1806436"/>
              <a:gd name="connsiteX1" fmla="*/ 471488 w 7010401"/>
              <a:gd name="connsiteY1" fmla="*/ 1754049 h 1806436"/>
              <a:gd name="connsiteX2" fmla="*/ 990601 w 7010401"/>
              <a:gd name="connsiteY2" fmla="*/ 577056 h 1806436"/>
              <a:gd name="connsiteX3" fmla="*/ 1447801 w 7010401"/>
              <a:gd name="connsiteY3" fmla="*/ 1273036 h 1806436"/>
              <a:gd name="connsiteX4" fmla="*/ 2362201 w 7010401"/>
              <a:gd name="connsiteY4" fmla="*/ 1806436 h 1806436"/>
              <a:gd name="connsiteX5" fmla="*/ 3343275 w 7010401"/>
              <a:gd name="connsiteY5" fmla="*/ 1768336 h 1806436"/>
              <a:gd name="connsiteX6" fmla="*/ 3843338 w 7010401"/>
              <a:gd name="connsiteY6" fmla="*/ 1582599 h 1806436"/>
              <a:gd name="connsiteX7" fmla="*/ 4129088 w 7010401"/>
              <a:gd name="connsiteY7" fmla="*/ 782499 h 1806436"/>
              <a:gd name="connsiteX8" fmla="*/ 4419601 w 7010401"/>
              <a:gd name="connsiteY8" fmla="*/ 43656 h 1806436"/>
              <a:gd name="connsiteX9" fmla="*/ 4724401 w 7010401"/>
              <a:gd name="connsiteY9" fmla="*/ 1044436 h 1806436"/>
              <a:gd name="connsiteX10" fmla="*/ 5334000 w 7010401"/>
              <a:gd name="connsiteY10" fmla="*/ 1577836 h 1806436"/>
              <a:gd name="connsiteX11" fmla="*/ 5867400 w 7010401"/>
              <a:gd name="connsiteY11" fmla="*/ 1501636 h 1806436"/>
              <a:gd name="connsiteX12" fmla="*/ 6329363 w 7010401"/>
              <a:gd name="connsiteY12" fmla="*/ 1296849 h 1806436"/>
              <a:gd name="connsiteX13" fmla="*/ 7010401 w 7010401"/>
              <a:gd name="connsiteY13" fmla="*/ 1806436 h 1806436"/>
              <a:gd name="connsiteX0" fmla="*/ 0 w 7010401"/>
              <a:gd name="connsiteY0" fmla="*/ 1792040 h 1792040"/>
              <a:gd name="connsiteX1" fmla="*/ 471488 w 7010401"/>
              <a:gd name="connsiteY1" fmla="*/ 1739653 h 1792040"/>
              <a:gd name="connsiteX2" fmla="*/ 990601 w 7010401"/>
              <a:gd name="connsiteY2" fmla="*/ 562660 h 1792040"/>
              <a:gd name="connsiteX3" fmla="*/ 1447801 w 7010401"/>
              <a:gd name="connsiteY3" fmla="*/ 1258640 h 1792040"/>
              <a:gd name="connsiteX4" fmla="*/ 2362201 w 7010401"/>
              <a:gd name="connsiteY4" fmla="*/ 1792040 h 1792040"/>
              <a:gd name="connsiteX5" fmla="*/ 3343275 w 7010401"/>
              <a:gd name="connsiteY5" fmla="*/ 1753940 h 1792040"/>
              <a:gd name="connsiteX6" fmla="*/ 3843338 w 7010401"/>
              <a:gd name="connsiteY6" fmla="*/ 1568203 h 1792040"/>
              <a:gd name="connsiteX7" fmla="*/ 4129088 w 7010401"/>
              <a:gd name="connsiteY7" fmla="*/ 768103 h 1792040"/>
              <a:gd name="connsiteX8" fmla="*/ 4419601 w 7010401"/>
              <a:gd name="connsiteY8" fmla="*/ 29260 h 1792040"/>
              <a:gd name="connsiteX9" fmla="*/ 4876801 w 7010401"/>
              <a:gd name="connsiteY9" fmla="*/ 943660 h 1792040"/>
              <a:gd name="connsiteX10" fmla="*/ 5334000 w 7010401"/>
              <a:gd name="connsiteY10" fmla="*/ 1563440 h 1792040"/>
              <a:gd name="connsiteX11" fmla="*/ 5867400 w 7010401"/>
              <a:gd name="connsiteY11" fmla="*/ 1487240 h 1792040"/>
              <a:gd name="connsiteX12" fmla="*/ 6329363 w 7010401"/>
              <a:gd name="connsiteY12" fmla="*/ 1282453 h 1792040"/>
              <a:gd name="connsiteX13" fmla="*/ 7010401 w 7010401"/>
              <a:gd name="connsiteY13" fmla="*/ 1792040 h 1792040"/>
              <a:gd name="connsiteX0" fmla="*/ 0 w 7010401"/>
              <a:gd name="connsiteY0" fmla="*/ 1792040 h 1792040"/>
              <a:gd name="connsiteX1" fmla="*/ 471488 w 7010401"/>
              <a:gd name="connsiteY1" fmla="*/ 1739653 h 1792040"/>
              <a:gd name="connsiteX2" fmla="*/ 990601 w 7010401"/>
              <a:gd name="connsiteY2" fmla="*/ 562660 h 1792040"/>
              <a:gd name="connsiteX3" fmla="*/ 1447801 w 7010401"/>
              <a:gd name="connsiteY3" fmla="*/ 1258640 h 1792040"/>
              <a:gd name="connsiteX4" fmla="*/ 2362201 w 7010401"/>
              <a:gd name="connsiteY4" fmla="*/ 1792040 h 1792040"/>
              <a:gd name="connsiteX5" fmla="*/ 3343275 w 7010401"/>
              <a:gd name="connsiteY5" fmla="*/ 1753940 h 1792040"/>
              <a:gd name="connsiteX6" fmla="*/ 3843338 w 7010401"/>
              <a:gd name="connsiteY6" fmla="*/ 1568203 h 1792040"/>
              <a:gd name="connsiteX7" fmla="*/ 4129088 w 7010401"/>
              <a:gd name="connsiteY7" fmla="*/ 768103 h 1792040"/>
              <a:gd name="connsiteX8" fmla="*/ 4419601 w 7010401"/>
              <a:gd name="connsiteY8" fmla="*/ 29260 h 1792040"/>
              <a:gd name="connsiteX9" fmla="*/ 4876801 w 7010401"/>
              <a:gd name="connsiteY9" fmla="*/ 943660 h 1792040"/>
              <a:gd name="connsiteX10" fmla="*/ 5334000 w 7010401"/>
              <a:gd name="connsiteY10" fmla="*/ 1563440 h 1792040"/>
              <a:gd name="connsiteX11" fmla="*/ 5867400 w 7010401"/>
              <a:gd name="connsiteY11" fmla="*/ 1487240 h 1792040"/>
              <a:gd name="connsiteX12" fmla="*/ 6477001 w 7010401"/>
              <a:gd name="connsiteY12" fmla="*/ 1172260 h 1792040"/>
              <a:gd name="connsiteX13" fmla="*/ 7010401 w 7010401"/>
              <a:gd name="connsiteY13" fmla="*/ 179204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334000 w 7162801"/>
              <a:gd name="connsiteY10" fmla="*/ 1563440 h 1792040"/>
              <a:gd name="connsiteX11" fmla="*/ 5867400 w 7162801"/>
              <a:gd name="connsiteY11" fmla="*/ 1487240 h 1792040"/>
              <a:gd name="connsiteX12" fmla="*/ 6477001 w 7162801"/>
              <a:gd name="connsiteY12" fmla="*/ 1172260 h 1792040"/>
              <a:gd name="connsiteX13" fmla="*/ 7162801 w 7162801"/>
              <a:gd name="connsiteY13" fmla="*/ 155326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334000 w 7162801"/>
              <a:gd name="connsiteY10" fmla="*/ 1563440 h 1792040"/>
              <a:gd name="connsiteX11" fmla="*/ 5867400 w 7162801"/>
              <a:gd name="connsiteY11" fmla="*/ 1487240 h 1792040"/>
              <a:gd name="connsiteX12" fmla="*/ 6477001 w 7162801"/>
              <a:gd name="connsiteY12" fmla="*/ 1172260 h 1792040"/>
              <a:gd name="connsiteX13" fmla="*/ 7162801 w 7162801"/>
              <a:gd name="connsiteY13" fmla="*/ 155326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486401 w 7162801"/>
              <a:gd name="connsiteY10" fmla="*/ 1477060 h 1792040"/>
              <a:gd name="connsiteX11" fmla="*/ 5867400 w 7162801"/>
              <a:gd name="connsiteY11" fmla="*/ 1487240 h 1792040"/>
              <a:gd name="connsiteX12" fmla="*/ 6477001 w 7162801"/>
              <a:gd name="connsiteY12" fmla="*/ 1172260 h 1792040"/>
              <a:gd name="connsiteX13" fmla="*/ 7162801 w 7162801"/>
              <a:gd name="connsiteY13" fmla="*/ 155326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486401 w 7162801"/>
              <a:gd name="connsiteY10" fmla="*/ 1477060 h 1792040"/>
              <a:gd name="connsiteX11" fmla="*/ 5867400 w 7162801"/>
              <a:gd name="connsiteY11" fmla="*/ 1487240 h 1792040"/>
              <a:gd name="connsiteX12" fmla="*/ 6477001 w 7162801"/>
              <a:gd name="connsiteY12" fmla="*/ 1172260 h 1792040"/>
              <a:gd name="connsiteX13" fmla="*/ 7162801 w 7162801"/>
              <a:gd name="connsiteY13" fmla="*/ 1553260 h 179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2801" h="1792040">
                <a:moveTo>
                  <a:pt x="0" y="1792040"/>
                </a:moveTo>
                <a:cubicBezTo>
                  <a:pt x="204788" y="1775371"/>
                  <a:pt x="152401" y="1749178"/>
                  <a:pt x="471488" y="1739653"/>
                </a:cubicBezTo>
                <a:cubicBezTo>
                  <a:pt x="671513" y="1239591"/>
                  <a:pt x="827882" y="642829"/>
                  <a:pt x="990601" y="562660"/>
                </a:cubicBezTo>
                <a:cubicBezTo>
                  <a:pt x="1153320" y="482491"/>
                  <a:pt x="1219201" y="1053743"/>
                  <a:pt x="1447801" y="1258640"/>
                </a:cubicBezTo>
                <a:cubicBezTo>
                  <a:pt x="1676401" y="1463537"/>
                  <a:pt x="1838326" y="1638053"/>
                  <a:pt x="2362201" y="1792040"/>
                </a:cubicBezTo>
                <a:cubicBezTo>
                  <a:pt x="2767014" y="1784103"/>
                  <a:pt x="2943226" y="1765846"/>
                  <a:pt x="3343275" y="1753940"/>
                </a:cubicBezTo>
                <a:cubicBezTo>
                  <a:pt x="3748088" y="1651547"/>
                  <a:pt x="3712369" y="1732509"/>
                  <a:pt x="3843338" y="1568203"/>
                </a:cubicBezTo>
                <a:cubicBezTo>
                  <a:pt x="3974307" y="1403897"/>
                  <a:pt x="4033044" y="1024593"/>
                  <a:pt x="4129088" y="768103"/>
                </a:cubicBezTo>
                <a:cubicBezTo>
                  <a:pt x="4225132" y="511613"/>
                  <a:pt x="4294982" y="0"/>
                  <a:pt x="4419601" y="29260"/>
                </a:cubicBezTo>
                <a:cubicBezTo>
                  <a:pt x="4544220" y="58520"/>
                  <a:pt x="4699001" y="702360"/>
                  <a:pt x="4876801" y="943660"/>
                </a:cubicBezTo>
                <a:cubicBezTo>
                  <a:pt x="5054601" y="1184960"/>
                  <a:pt x="5391151" y="1331804"/>
                  <a:pt x="5486401" y="1477060"/>
                </a:cubicBezTo>
                <a:cubicBezTo>
                  <a:pt x="5799139" y="1562785"/>
                  <a:pt x="5702300" y="1538040"/>
                  <a:pt x="5867400" y="1487240"/>
                </a:cubicBezTo>
                <a:cubicBezTo>
                  <a:pt x="6032500" y="1436440"/>
                  <a:pt x="6261101" y="1161257"/>
                  <a:pt x="6477001" y="1172260"/>
                </a:cubicBezTo>
                <a:cubicBezTo>
                  <a:pt x="6692901" y="1183263"/>
                  <a:pt x="6935193" y="1537584"/>
                  <a:pt x="7162801" y="1553260"/>
                </a:cubicBezTo>
              </a:path>
            </a:pathLst>
          </a:custGeom>
          <a:ln w="57150">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 name="Straight Connector 12"/>
          <p:cNvCxnSpPr/>
          <p:nvPr/>
        </p:nvCxnSpPr>
        <p:spPr>
          <a:xfrm rot="16200000" flipH="1">
            <a:off x="-685800" y="3581400"/>
            <a:ext cx="4800600" cy="7620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457201" y="3571872"/>
            <a:ext cx="4800600" cy="7620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6" idx="3"/>
          </p:cNvCxnSpPr>
          <p:nvPr/>
        </p:nvCxnSpPr>
        <p:spPr>
          <a:xfrm rot="16200000" flipH="1">
            <a:off x="2573970" y="3302959"/>
            <a:ext cx="5139061" cy="76199"/>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2781301" y="3314700"/>
            <a:ext cx="5181599" cy="7620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4795841" y="3352800"/>
            <a:ext cx="4800600" cy="7620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5024440" y="3343272"/>
            <a:ext cx="4800600" cy="7620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362200" y="3124200"/>
            <a:ext cx="2209800" cy="954107"/>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rain ahead of</a:t>
            </a:r>
          </a:p>
          <a:p>
            <a:r>
              <a:rPr lang="en-US" sz="2800" dirty="0" smtClean="0">
                <a:solidFill>
                  <a:srgbClr val="FF0000"/>
                </a:solidFill>
                <a:latin typeface="Times New Roman" pitchFamily="18" charset="0"/>
                <a:cs typeface="Times New Roman" pitchFamily="18" charset="0"/>
              </a:rPr>
              <a:t>discharge</a:t>
            </a:r>
            <a:endParaRPr lang="en-US" sz="2800" dirty="0">
              <a:solidFill>
                <a:srgbClr val="FF0000"/>
              </a:solidFill>
              <a:latin typeface="Times New Roman" pitchFamily="18" charset="0"/>
              <a:cs typeface="Times New Roman" pitchFamily="18" charset="0"/>
            </a:endParaRPr>
          </a:p>
        </p:txBody>
      </p:sp>
      <p:sp>
        <p:nvSpPr>
          <p:cNvPr id="20" name="Freeform 19"/>
          <p:cNvSpPr/>
          <p:nvPr/>
        </p:nvSpPr>
        <p:spPr>
          <a:xfrm>
            <a:off x="1676400" y="3048001"/>
            <a:ext cx="762000" cy="228599"/>
          </a:xfrm>
          <a:custGeom>
            <a:avLst/>
            <a:gdLst>
              <a:gd name="connsiteX0" fmla="*/ 0 w 585787"/>
              <a:gd name="connsiteY0" fmla="*/ 19050 h 561975"/>
              <a:gd name="connsiteX1" fmla="*/ 371475 w 585787"/>
              <a:gd name="connsiteY1" fmla="*/ 90487 h 561975"/>
              <a:gd name="connsiteX2" fmla="*/ 585787 w 585787"/>
              <a:gd name="connsiteY2" fmla="*/ 561975 h 561975"/>
            </a:gdLst>
            <a:ahLst/>
            <a:cxnLst>
              <a:cxn ang="0">
                <a:pos x="connsiteX0" y="connsiteY0"/>
              </a:cxn>
              <a:cxn ang="0">
                <a:pos x="connsiteX1" y="connsiteY1"/>
              </a:cxn>
              <a:cxn ang="0">
                <a:pos x="connsiteX2" y="connsiteY2"/>
              </a:cxn>
            </a:cxnLst>
            <a:rect l="l" t="t" r="r" b="b"/>
            <a:pathLst>
              <a:path w="585787" h="561975">
                <a:moveTo>
                  <a:pt x="0" y="19050"/>
                </a:moveTo>
                <a:cubicBezTo>
                  <a:pt x="136922" y="9525"/>
                  <a:pt x="273844" y="0"/>
                  <a:pt x="371475" y="90487"/>
                </a:cubicBezTo>
                <a:cubicBezTo>
                  <a:pt x="469106" y="180974"/>
                  <a:pt x="527446" y="371474"/>
                  <a:pt x="585787" y="561975"/>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flipV="1">
            <a:off x="1981201" y="3962399"/>
            <a:ext cx="533400" cy="166687"/>
          </a:xfrm>
          <a:custGeom>
            <a:avLst/>
            <a:gdLst>
              <a:gd name="connsiteX0" fmla="*/ 0 w 585787"/>
              <a:gd name="connsiteY0" fmla="*/ 19050 h 561975"/>
              <a:gd name="connsiteX1" fmla="*/ 371475 w 585787"/>
              <a:gd name="connsiteY1" fmla="*/ 90487 h 561975"/>
              <a:gd name="connsiteX2" fmla="*/ 585787 w 585787"/>
              <a:gd name="connsiteY2" fmla="*/ 561975 h 561975"/>
            </a:gdLst>
            <a:ahLst/>
            <a:cxnLst>
              <a:cxn ang="0">
                <a:pos x="connsiteX0" y="connsiteY0"/>
              </a:cxn>
              <a:cxn ang="0">
                <a:pos x="connsiteX1" y="connsiteY1"/>
              </a:cxn>
              <a:cxn ang="0">
                <a:pos x="connsiteX2" y="connsiteY2"/>
              </a:cxn>
            </a:cxnLst>
            <a:rect l="l" t="t" r="r" b="b"/>
            <a:pathLst>
              <a:path w="585787" h="561975">
                <a:moveTo>
                  <a:pt x="0" y="19050"/>
                </a:moveTo>
                <a:cubicBezTo>
                  <a:pt x="136922" y="9525"/>
                  <a:pt x="273844" y="0"/>
                  <a:pt x="371475" y="90487"/>
                </a:cubicBezTo>
                <a:cubicBezTo>
                  <a:pt x="469106" y="180974"/>
                  <a:pt x="527446" y="371474"/>
                  <a:pt x="585787" y="561975"/>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933451" y="1086505"/>
            <a:ext cx="7234238" cy="1510861"/>
          </a:xfrm>
          <a:custGeom>
            <a:avLst/>
            <a:gdLst>
              <a:gd name="connsiteX0" fmla="*/ 0 w 6943725"/>
              <a:gd name="connsiteY0" fmla="*/ 0 h 1657350"/>
              <a:gd name="connsiteX1" fmla="*/ 0 w 6943725"/>
              <a:gd name="connsiteY1" fmla="*/ 1643062 h 1657350"/>
              <a:gd name="connsiteX2" fmla="*/ 6943725 w 6943725"/>
              <a:gd name="connsiteY2" fmla="*/ 1657350 h 1657350"/>
              <a:gd name="connsiteX0" fmla="*/ 0 w 7008318"/>
              <a:gd name="connsiteY0" fmla="*/ 0 h 1643062"/>
              <a:gd name="connsiteX1" fmla="*/ 0 w 7008318"/>
              <a:gd name="connsiteY1" fmla="*/ 1643062 h 1643062"/>
              <a:gd name="connsiteX2" fmla="*/ 7008318 w 7008318"/>
              <a:gd name="connsiteY2" fmla="*/ 1636633 h 1643062"/>
              <a:gd name="connsiteX0" fmla="*/ 0 w 7008318"/>
              <a:gd name="connsiteY0" fmla="*/ 0 h 1683245"/>
              <a:gd name="connsiteX1" fmla="*/ 0 w 7008318"/>
              <a:gd name="connsiteY1" fmla="*/ 1643062 h 1683245"/>
              <a:gd name="connsiteX2" fmla="*/ 7008318 w 7008318"/>
              <a:gd name="connsiteY2" fmla="*/ 1683245 h 1683245"/>
              <a:gd name="connsiteX0" fmla="*/ 0 w 7008318"/>
              <a:gd name="connsiteY0" fmla="*/ 0 h 1643062"/>
              <a:gd name="connsiteX1" fmla="*/ 0 w 7008318"/>
              <a:gd name="connsiteY1" fmla="*/ 1643062 h 1643062"/>
              <a:gd name="connsiteX2" fmla="*/ 7008318 w 7008318"/>
              <a:gd name="connsiteY2" fmla="*/ 1636631 h 1643062"/>
            </a:gdLst>
            <a:ahLst/>
            <a:cxnLst>
              <a:cxn ang="0">
                <a:pos x="connsiteX0" y="connsiteY0"/>
              </a:cxn>
              <a:cxn ang="0">
                <a:pos x="connsiteX1" y="connsiteY1"/>
              </a:cxn>
              <a:cxn ang="0">
                <a:pos x="connsiteX2" y="connsiteY2"/>
              </a:cxn>
            </a:cxnLst>
            <a:rect l="l" t="t" r="r" b="b"/>
            <a:pathLst>
              <a:path w="7008318" h="1643062">
                <a:moveTo>
                  <a:pt x="0" y="0"/>
                </a:moveTo>
                <a:lnTo>
                  <a:pt x="0" y="1643062"/>
                </a:lnTo>
                <a:lnTo>
                  <a:pt x="7008318" y="1636631"/>
                </a:lnTo>
              </a:path>
            </a:pathLst>
          </a:custGeom>
          <a:noFill/>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914400" y="4061919"/>
            <a:ext cx="7234238" cy="1510861"/>
          </a:xfrm>
          <a:custGeom>
            <a:avLst/>
            <a:gdLst>
              <a:gd name="connsiteX0" fmla="*/ 0 w 6943725"/>
              <a:gd name="connsiteY0" fmla="*/ 0 h 1657350"/>
              <a:gd name="connsiteX1" fmla="*/ 0 w 6943725"/>
              <a:gd name="connsiteY1" fmla="*/ 1643062 h 1657350"/>
              <a:gd name="connsiteX2" fmla="*/ 6943725 w 6943725"/>
              <a:gd name="connsiteY2" fmla="*/ 1657350 h 1657350"/>
              <a:gd name="connsiteX0" fmla="*/ 0 w 7008318"/>
              <a:gd name="connsiteY0" fmla="*/ 0 h 1643062"/>
              <a:gd name="connsiteX1" fmla="*/ 0 w 7008318"/>
              <a:gd name="connsiteY1" fmla="*/ 1643062 h 1643062"/>
              <a:gd name="connsiteX2" fmla="*/ 7008318 w 7008318"/>
              <a:gd name="connsiteY2" fmla="*/ 1636633 h 1643062"/>
              <a:gd name="connsiteX0" fmla="*/ 0 w 7008318"/>
              <a:gd name="connsiteY0" fmla="*/ 0 h 1683245"/>
              <a:gd name="connsiteX1" fmla="*/ 0 w 7008318"/>
              <a:gd name="connsiteY1" fmla="*/ 1643062 h 1683245"/>
              <a:gd name="connsiteX2" fmla="*/ 7008318 w 7008318"/>
              <a:gd name="connsiteY2" fmla="*/ 1683245 h 1683245"/>
              <a:gd name="connsiteX0" fmla="*/ 0 w 7008318"/>
              <a:gd name="connsiteY0" fmla="*/ 0 h 1643062"/>
              <a:gd name="connsiteX1" fmla="*/ 0 w 7008318"/>
              <a:gd name="connsiteY1" fmla="*/ 1643062 h 1643062"/>
              <a:gd name="connsiteX2" fmla="*/ 7008318 w 7008318"/>
              <a:gd name="connsiteY2" fmla="*/ 1636631 h 1643062"/>
            </a:gdLst>
            <a:ahLst/>
            <a:cxnLst>
              <a:cxn ang="0">
                <a:pos x="connsiteX0" y="connsiteY0"/>
              </a:cxn>
              <a:cxn ang="0">
                <a:pos x="connsiteX1" y="connsiteY1"/>
              </a:cxn>
              <a:cxn ang="0">
                <a:pos x="connsiteX2" y="connsiteY2"/>
              </a:cxn>
            </a:cxnLst>
            <a:rect l="l" t="t" r="r" b="b"/>
            <a:pathLst>
              <a:path w="7008318" h="1643062">
                <a:moveTo>
                  <a:pt x="0" y="0"/>
                </a:moveTo>
                <a:lnTo>
                  <a:pt x="0" y="1643062"/>
                </a:lnTo>
                <a:lnTo>
                  <a:pt x="7008318" y="1636631"/>
                </a:lnTo>
              </a:path>
            </a:pathLst>
          </a:custGeom>
          <a:noFill/>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3352800" y="5648980"/>
            <a:ext cx="1828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time, days</a:t>
            </a:r>
            <a:endParaRPr lang="en-US" sz="2800" dirty="0">
              <a:latin typeface="Times New Roman" pitchFamily="18" charset="0"/>
              <a:cs typeface="Times New Roman" pitchFamily="18" charset="0"/>
            </a:endParaRPr>
          </a:p>
        </p:txBody>
      </p:sp>
      <p:sp>
        <p:nvSpPr>
          <p:cNvPr id="7" name="TextBox 6"/>
          <p:cNvSpPr txBox="1"/>
          <p:nvPr/>
        </p:nvSpPr>
        <p:spPr>
          <a:xfrm>
            <a:off x="3357560" y="2600980"/>
            <a:ext cx="1828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time, days</a:t>
            </a:r>
            <a:endParaRPr lang="en-US" sz="2800" dirty="0">
              <a:latin typeface="Times New Roman" pitchFamily="18" charset="0"/>
              <a:cs typeface="Times New Roman" pitchFamily="18" charset="0"/>
            </a:endParaRPr>
          </a:p>
        </p:txBody>
      </p:sp>
      <p:sp>
        <p:nvSpPr>
          <p:cNvPr id="8" name="TextBox 7"/>
          <p:cNvSpPr txBox="1"/>
          <p:nvPr/>
        </p:nvSpPr>
        <p:spPr>
          <a:xfrm rot="16200000">
            <a:off x="-614689" y="1452890"/>
            <a:ext cx="2209799"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rain, mm/day</a:t>
            </a:r>
            <a:endParaRPr lang="en-US" sz="2800" dirty="0">
              <a:latin typeface="Times New Roman" pitchFamily="18" charset="0"/>
              <a:cs typeface="Times New Roman" pitchFamily="18" charset="0"/>
            </a:endParaRPr>
          </a:p>
        </p:txBody>
      </p:sp>
      <p:sp>
        <p:nvSpPr>
          <p:cNvPr id="9" name="TextBox 8"/>
          <p:cNvSpPr txBox="1"/>
          <p:nvPr/>
        </p:nvSpPr>
        <p:spPr>
          <a:xfrm rot="16200000">
            <a:off x="-783594" y="4288796"/>
            <a:ext cx="2700011" cy="523220"/>
          </a:xfrm>
          <a:prstGeom prst="rect">
            <a:avLst/>
          </a:prstGeom>
          <a:noFill/>
        </p:spPr>
        <p:txBody>
          <a:bodyPr wrap="square" rtlCol="0">
            <a:spAutoFit/>
          </a:bodyPr>
          <a:lstStyle/>
          <a:p>
            <a:r>
              <a:rPr lang="en-US" sz="2800" dirty="0" err="1" smtClean="0">
                <a:latin typeface="Times New Roman" pitchFamily="18" charset="0"/>
                <a:cs typeface="Times New Roman" pitchFamily="18" charset="0"/>
              </a:rPr>
              <a:t>dischagre</a:t>
            </a:r>
            <a:r>
              <a:rPr lang="en-US" sz="2800" dirty="0" smtClean="0">
                <a:latin typeface="Times New Roman" pitchFamily="18" charset="0"/>
                <a:cs typeface="Times New Roman" pitchFamily="18" charset="0"/>
              </a:rPr>
              <a:t>, m</a:t>
            </a:r>
            <a:r>
              <a:rPr lang="en-US" sz="2800" baseline="30000" dirty="0" smtClean="0">
                <a:latin typeface="Times New Roman" pitchFamily="18" charset="0"/>
                <a:cs typeface="Times New Roman" pitchFamily="18" charset="0"/>
              </a:rPr>
              <a:t>3</a:t>
            </a:r>
            <a:r>
              <a:rPr lang="en-US" sz="2800" dirty="0" smtClean="0">
                <a:latin typeface="Times New Roman" pitchFamily="18" charset="0"/>
                <a:cs typeface="Times New Roman" pitchFamily="18" charset="0"/>
              </a:rPr>
              <a:t>/s</a:t>
            </a:r>
            <a:endParaRPr lang="en-US" sz="2800" dirty="0">
              <a:latin typeface="Times New Roman" pitchFamily="18" charset="0"/>
              <a:cs typeface="Times New Roman" pitchFamily="18" charset="0"/>
            </a:endParaRPr>
          </a:p>
        </p:txBody>
      </p:sp>
      <p:sp>
        <p:nvSpPr>
          <p:cNvPr id="10" name="Freeform 9"/>
          <p:cNvSpPr/>
          <p:nvPr/>
        </p:nvSpPr>
        <p:spPr>
          <a:xfrm>
            <a:off x="981075" y="791230"/>
            <a:ext cx="6715125" cy="1859756"/>
          </a:xfrm>
          <a:custGeom>
            <a:avLst/>
            <a:gdLst>
              <a:gd name="connsiteX0" fmla="*/ 0 w 6972300"/>
              <a:gd name="connsiteY0" fmla="*/ 1762125 h 1957388"/>
              <a:gd name="connsiteX1" fmla="*/ 285750 w 6972300"/>
              <a:gd name="connsiteY1" fmla="*/ 1776413 h 1957388"/>
              <a:gd name="connsiteX2" fmla="*/ 685800 w 6972300"/>
              <a:gd name="connsiteY2" fmla="*/ 676275 h 1957388"/>
              <a:gd name="connsiteX3" fmla="*/ 842962 w 6972300"/>
              <a:gd name="connsiteY3" fmla="*/ 1619250 h 1957388"/>
              <a:gd name="connsiteX4" fmla="*/ 1114425 w 6972300"/>
              <a:gd name="connsiteY4" fmla="*/ 1790700 h 1957388"/>
              <a:gd name="connsiteX5" fmla="*/ 3157537 w 6972300"/>
              <a:gd name="connsiteY5" fmla="*/ 1790700 h 1957388"/>
              <a:gd name="connsiteX6" fmla="*/ 3657600 w 6972300"/>
              <a:gd name="connsiteY6" fmla="*/ 1604963 h 1957388"/>
              <a:gd name="connsiteX7" fmla="*/ 3943350 w 6972300"/>
              <a:gd name="connsiteY7" fmla="*/ 804863 h 1957388"/>
              <a:gd name="connsiteX8" fmla="*/ 4100512 w 6972300"/>
              <a:gd name="connsiteY8" fmla="*/ 19050 h 1957388"/>
              <a:gd name="connsiteX9" fmla="*/ 4243387 w 6972300"/>
              <a:gd name="connsiteY9" fmla="*/ 919163 h 1957388"/>
              <a:gd name="connsiteX10" fmla="*/ 4314825 w 6972300"/>
              <a:gd name="connsiteY10" fmla="*/ 1619250 h 1957388"/>
              <a:gd name="connsiteX11" fmla="*/ 4814887 w 6972300"/>
              <a:gd name="connsiteY11" fmla="*/ 1790700 h 1957388"/>
              <a:gd name="connsiteX12" fmla="*/ 5700712 w 6972300"/>
              <a:gd name="connsiteY12" fmla="*/ 1790700 h 1957388"/>
              <a:gd name="connsiteX13" fmla="*/ 6143625 w 6972300"/>
              <a:gd name="connsiteY13" fmla="*/ 1319213 h 1957388"/>
              <a:gd name="connsiteX14" fmla="*/ 6372225 w 6972300"/>
              <a:gd name="connsiteY14" fmla="*/ 1633538 h 1957388"/>
              <a:gd name="connsiteX15" fmla="*/ 6972300 w 6972300"/>
              <a:gd name="connsiteY15" fmla="*/ 1804988 h 1957388"/>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1147762 w 6715125"/>
              <a:gd name="connsiteY4" fmla="*/ 17907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15125" h="1859756">
                <a:moveTo>
                  <a:pt x="33337" y="1762125"/>
                </a:moveTo>
                <a:cubicBezTo>
                  <a:pt x="119062" y="1859756"/>
                  <a:pt x="0" y="1785938"/>
                  <a:pt x="319087" y="1776413"/>
                </a:cubicBezTo>
                <a:cubicBezTo>
                  <a:pt x="519112" y="1276351"/>
                  <a:pt x="631031" y="746919"/>
                  <a:pt x="719137" y="676275"/>
                </a:cubicBezTo>
                <a:cubicBezTo>
                  <a:pt x="807243" y="605631"/>
                  <a:pt x="776288" y="1166814"/>
                  <a:pt x="847725" y="1352551"/>
                </a:cubicBezTo>
                <a:cubicBezTo>
                  <a:pt x="919162" y="1538288"/>
                  <a:pt x="862012" y="1560513"/>
                  <a:pt x="1147762" y="1790700"/>
                </a:cubicBezTo>
                <a:cubicBezTo>
                  <a:pt x="1552575" y="1782763"/>
                  <a:pt x="2790825" y="1802606"/>
                  <a:pt x="3190874" y="1790700"/>
                </a:cubicBezTo>
                <a:cubicBezTo>
                  <a:pt x="3595687" y="1688307"/>
                  <a:pt x="3559968" y="1769269"/>
                  <a:pt x="3690937" y="1604963"/>
                </a:cubicBezTo>
                <a:cubicBezTo>
                  <a:pt x="3821906" y="1440657"/>
                  <a:pt x="3902868" y="1069182"/>
                  <a:pt x="3976687" y="804863"/>
                </a:cubicBezTo>
                <a:cubicBezTo>
                  <a:pt x="4050506" y="540544"/>
                  <a:pt x="4083843" y="0"/>
                  <a:pt x="4133849" y="19050"/>
                </a:cubicBezTo>
                <a:cubicBezTo>
                  <a:pt x="4183855" y="38100"/>
                  <a:pt x="4241005" y="652463"/>
                  <a:pt x="4276724" y="919163"/>
                </a:cubicBezTo>
                <a:cubicBezTo>
                  <a:pt x="4312443" y="1185863"/>
                  <a:pt x="4252912" y="1473994"/>
                  <a:pt x="4348162" y="1619250"/>
                </a:cubicBezTo>
                <a:cubicBezTo>
                  <a:pt x="4562475" y="1707356"/>
                  <a:pt x="4617243" y="1762125"/>
                  <a:pt x="4848224" y="1790700"/>
                </a:cubicBezTo>
                <a:cubicBezTo>
                  <a:pt x="4983955" y="1826419"/>
                  <a:pt x="4967288" y="1809751"/>
                  <a:pt x="5114925" y="1809751"/>
                </a:cubicBezTo>
                <a:cubicBezTo>
                  <a:pt x="5457825" y="1762126"/>
                  <a:pt x="5318918" y="1777206"/>
                  <a:pt x="5734049" y="1790700"/>
                </a:cubicBezTo>
                <a:cubicBezTo>
                  <a:pt x="5911055" y="1708944"/>
                  <a:pt x="6065043" y="1345407"/>
                  <a:pt x="6176962" y="1319213"/>
                </a:cubicBezTo>
                <a:cubicBezTo>
                  <a:pt x="6288881" y="1293019"/>
                  <a:pt x="6267450" y="1552576"/>
                  <a:pt x="6405562" y="1633538"/>
                </a:cubicBezTo>
                <a:cubicBezTo>
                  <a:pt x="6700837" y="1690688"/>
                  <a:pt x="6484143" y="1764506"/>
                  <a:pt x="6715125" y="1809750"/>
                </a:cubicBezTo>
              </a:path>
            </a:pathLst>
          </a:custGeom>
          <a:ln w="571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990599" y="3780740"/>
            <a:ext cx="7162801" cy="1792040"/>
          </a:xfrm>
          <a:custGeom>
            <a:avLst/>
            <a:gdLst>
              <a:gd name="connsiteX0" fmla="*/ 0 w 6972300"/>
              <a:gd name="connsiteY0" fmla="*/ 1762125 h 1957388"/>
              <a:gd name="connsiteX1" fmla="*/ 285750 w 6972300"/>
              <a:gd name="connsiteY1" fmla="*/ 1776413 h 1957388"/>
              <a:gd name="connsiteX2" fmla="*/ 685800 w 6972300"/>
              <a:gd name="connsiteY2" fmla="*/ 676275 h 1957388"/>
              <a:gd name="connsiteX3" fmla="*/ 842962 w 6972300"/>
              <a:gd name="connsiteY3" fmla="*/ 1619250 h 1957388"/>
              <a:gd name="connsiteX4" fmla="*/ 1114425 w 6972300"/>
              <a:gd name="connsiteY4" fmla="*/ 1790700 h 1957388"/>
              <a:gd name="connsiteX5" fmla="*/ 3157537 w 6972300"/>
              <a:gd name="connsiteY5" fmla="*/ 1790700 h 1957388"/>
              <a:gd name="connsiteX6" fmla="*/ 3657600 w 6972300"/>
              <a:gd name="connsiteY6" fmla="*/ 1604963 h 1957388"/>
              <a:gd name="connsiteX7" fmla="*/ 3943350 w 6972300"/>
              <a:gd name="connsiteY7" fmla="*/ 804863 h 1957388"/>
              <a:gd name="connsiteX8" fmla="*/ 4100512 w 6972300"/>
              <a:gd name="connsiteY8" fmla="*/ 19050 h 1957388"/>
              <a:gd name="connsiteX9" fmla="*/ 4243387 w 6972300"/>
              <a:gd name="connsiteY9" fmla="*/ 919163 h 1957388"/>
              <a:gd name="connsiteX10" fmla="*/ 4314825 w 6972300"/>
              <a:gd name="connsiteY10" fmla="*/ 1619250 h 1957388"/>
              <a:gd name="connsiteX11" fmla="*/ 4814887 w 6972300"/>
              <a:gd name="connsiteY11" fmla="*/ 1790700 h 1957388"/>
              <a:gd name="connsiteX12" fmla="*/ 5700712 w 6972300"/>
              <a:gd name="connsiteY12" fmla="*/ 1790700 h 1957388"/>
              <a:gd name="connsiteX13" fmla="*/ 6143625 w 6972300"/>
              <a:gd name="connsiteY13" fmla="*/ 1319213 h 1957388"/>
              <a:gd name="connsiteX14" fmla="*/ 6372225 w 6972300"/>
              <a:gd name="connsiteY14" fmla="*/ 1633538 h 1957388"/>
              <a:gd name="connsiteX15" fmla="*/ 6972300 w 6972300"/>
              <a:gd name="connsiteY15" fmla="*/ 1804988 h 1957388"/>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1147762 w 6715125"/>
              <a:gd name="connsiteY4" fmla="*/ 17907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2209800 w 6715125"/>
              <a:gd name="connsiteY4" fmla="*/ 18288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2209800 w 6715125"/>
              <a:gd name="connsiteY4" fmla="*/ 18288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1295400 w 6715125"/>
              <a:gd name="connsiteY3" fmla="*/ 1295400 h 1859756"/>
              <a:gd name="connsiteX4" fmla="*/ 2209800 w 6715125"/>
              <a:gd name="connsiteY4" fmla="*/ 18288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348162 w 6715125"/>
              <a:gd name="connsiteY10" fmla="*/ 1631156 h 1871662"/>
              <a:gd name="connsiteX11" fmla="*/ 4848224 w 6715125"/>
              <a:gd name="connsiteY11" fmla="*/ 1802606 h 1871662"/>
              <a:gd name="connsiteX12" fmla="*/ 5114925 w 6715125"/>
              <a:gd name="connsiteY12" fmla="*/ 1821657 h 1871662"/>
              <a:gd name="connsiteX13" fmla="*/ 5734049 w 6715125"/>
              <a:gd name="connsiteY13" fmla="*/ 1802606 h 1871662"/>
              <a:gd name="connsiteX14" fmla="*/ 6176962 w 6715125"/>
              <a:gd name="connsiteY14" fmla="*/ 1331119 h 1871662"/>
              <a:gd name="connsiteX15" fmla="*/ 6405562 w 6715125"/>
              <a:gd name="connsiteY15" fmla="*/ 1645444 h 1871662"/>
              <a:gd name="connsiteX16" fmla="*/ 6715125 w 6715125"/>
              <a:gd name="connsiteY16"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876800 w 6715125"/>
              <a:gd name="connsiteY10" fmla="*/ 1535906 h 1871662"/>
              <a:gd name="connsiteX11" fmla="*/ 4848224 w 6715125"/>
              <a:gd name="connsiteY11" fmla="*/ 1802606 h 1871662"/>
              <a:gd name="connsiteX12" fmla="*/ 5114925 w 6715125"/>
              <a:gd name="connsiteY12" fmla="*/ 1821657 h 1871662"/>
              <a:gd name="connsiteX13" fmla="*/ 5734049 w 6715125"/>
              <a:gd name="connsiteY13" fmla="*/ 1802606 h 1871662"/>
              <a:gd name="connsiteX14" fmla="*/ 6176962 w 6715125"/>
              <a:gd name="connsiteY14" fmla="*/ 1331119 h 1871662"/>
              <a:gd name="connsiteX15" fmla="*/ 6405562 w 6715125"/>
              <a:gd name="connsiteY15" fmla="*/ 1645444 h 1871662"/>
              <a:gd name="connsiteX16" fmla="*/ 6715125 w 6715125"/>
              <a:gd name="connsiteY16"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876800 w 6715125"/>
              <a:gd name="connsiteY10" fmla="*/ 1535906 h 1871662"/>
              <a:gd name="connsiteX11" fmla="*/ 5114925 w 6715125"/>
              <a:gd name="connsiteY11" fmla="*/ 1821657 h 1871662"/>
              <a:gd name="connsiteX12" fmla="*/ 5734049 w 6715125"/>
              <a:gd name="connsiteY12" fmla="*/ 1802606 h 1871662"/>
              <a:gd name="connsiteX13" fmla="*/ 6176962 w 6715125"/>
              <a:gd name="connsiteY13" fmla="*/ 1331119 h 1871662"/>
              <a:gd name="connsiteX14" fmla="*/ 6405562 w 6715125"/>
              <a:gd name="connsiteY14" fmla="*/ 1645444 h 1871662"/>
              <a:gd name="connsiteX15" fmla="*/ 6715125 w 6715125"/>
              <a:gd name="connsiteY15"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876800 w 6715125"/>
              <a:gd name="connsiteY10" fmla="*/ 1535906 h 1871662"/>
              <a:gd name="connsiteX11" fmla="*/ 5734049 w 6715125"/>
              <a:gd name="connsiteY11" fmla="*/ 1802606 h 1871662"/>
              <a:gd name="connsiteX12" fmla="*/ 6176962 w 6715125"/>
              <a:gd name="connsiteY12" fmla="*/ 1331119 h 1871662"/>
              <a:gd name="connsiteX13" fmla="*/ 6405562 w 6715125"/>
              <a:gd name="connsiteY13" fmla="*/ 1645444 h 1871662"/>
              <a:gd name="connsiteX14" fmla="*/ 6715125 w 6715125"/>
              <a:gd name="connsiteY14"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5029200 w 6715125"/>
              <a:gd name="connsiteY10" fmla="*/ 1612106 h 1871662"/>
              <a:gd name="connsiteX11" fmla="*/ 5734049 w 6715125"/>
              <a:gd name="connsiteY11" fmla="*/ 1802606 h 1871662"/>
              <a:gd name="connsiteX12" fmla="*/ 6176962 w 6715125"/>
              <a:gd name="connsiteY12" fmla="*/ 1331119 h 1871662"/>
              <a:gd name="connsiteX13" fmla="*/ 6405562 w 6715125"/>
              <a:gd name="connsiteY13" fmla="*/ 1645444 h 1871662"/>
              <a:gd name="connsiteX14" fmla="*/ 6715125 w 6715125"/>
              <a:gd name="connsiteY14" fmla="*/ 1821656 h 1871662"/>
              <a:gd name="connsiteX0" fmla="*/ 33337 w 6715125"/>
              <a:gd name="connsiteY0" fmla="*/ 1786731 h 1884362"/>
              <a:gd name="connsiteX1" fmla="*/ 319087 w 6715125"/>
              <a:gd name="connsiteY1" fmla="*/ 1801019 h 1884362"/>
              <a:gd name="connsiteX2" fmla="*/ 719137 w 6715125"/>
              <a:gd name="connsiteY2" fmla="*/ 700881 h 1884362"/>
              <a:gd name="connsiteX3" fmla="*/ 1295400 w 6715125"/>
              <a:gd name="connsiteY3" fmla="*/ 1320006 h 1884362"/>
              <a:gd name="connsiteX4" fmla="*/ 2209800 w 6715125"/>
              <a:gd name="connsiteY4" fmla="*/ 1853406 h 1884362"/>
              <a:gd name="connsiteX5" fmla="*/ 3190874 w 6715125"/>
              <a:gd name="connsiteY5" fmla="*/ 1815306 h 1884362"/>
              <a:gd name="connsiteX6" fmla="*/ 3690937 w 6715125"/>
              <a:gd name="connsiteY6" fmla="*/ 1629569 h 1884362"/>
              <a:gd name="connsiteX7" fmla="*/ 3976687 w 6715125"/>
              <a:gd name="connsiteY7" fmla="*/ 829469 h 1884362"/>
              <a:gd name="connsiteX8" fmla="*/ 4133849 w 6715125"/>
              <a:gd name="connsiteY8" fmla="*/ 43656 h 1884362"/>
              <a:gd name="connsiteX9" fmla="*/ 4572000 w 6715125"/>
              <a:gd name="connsiteY9" fmla="*/ 1091406 h 1884362"/>
              <a:gd name="connsiteX10" fmla="*/ 5029200 w 6715125"/>
              <a:gd name="connsiteY10" fmla="*/ 1624806 h 1884362"/>
              <a:gd name="connsiteX11" fmla="*/ 5734049 w 6715125"/>
              <a:gd name="connsiteY11" fmla="*/ 1815306 h 1884362"/>
              <a:gd name="connsiteX12" fmla="*/ 6176962 w 6715125"/>
              <a:gd name="connsiteY12" fmla="*/ 1343819 h 1884362"/>
              <a:gd name="connsiteX13" fmla="*/ 6405562 w 6715125"/>
              <a:gd name="connsiteY13" fmla="*/ 1658144 h 1884362"/>
              <a:gd name="connsiteX14" fmla="*/ 6715125 w 6715125"/>
              <a:gd name="connsiteY14" fmla="*/ 1834356 h 1884362"/>
              <a:gd name="connsiteX0" fmla="*/ 33337 w 6772275"/>
              <a:gd name="connsiteY0" fmla="*/ 1786731 h 1884362"/>
              <a:gd name="connsiteX1" fmla="*/ 319087 w 6772275"/>
              <a:gd name="connsiteY1" fmla="*/ 1801019 h 1884362"/>
              <a:gd name="connsiteX2" fmla="*/ 719137 w 6772275"/>
              <a:gd name="connsiteY2" fmla="*/ 700881 h 1884362"/>
              <a:gd name="connsiteX3" fmla="*/ 1295400 w 6772275"/>
              <a:gd name="connsiteY3" fmla="*/ 1320006 h 1884362"/>
              <a:gd name="connsiteX4" fmla="*/ 2209800 w 6772275"/>
              <a:gd name="connsiteY4" fmla="*/ 1853406 h 1884362"/>
              <a:gd name="connsiteX5" fmla="*/ 3190874 w 6772275"/>
              <a:gd name="connsiteY5" fmla="*/ 1815306 h 1884362"/>
              <a:gd name="connsiteX6" fmla="*/ 3690937 w 6772275"/>
              <a:gd name="connsiteY6" fmla="*/ 1629569 h 1884362"/>
              <a:gd name="connsiteX7" fmla="*/ 3976687 w 6772275"/>
              <a:gd name="connsiteY7" fmla="*/ 829469 h 1884362"/>
              <a:gd name="connsiteX8" fmla="*/ 4133849 w 6772275"/>
              <a:gd name="connsiteY8" fmla="*/ 43656 h 1884362"/>
              <a:gd name="connsiteX9" fmla="*/ 4572000 w 6772275"/>
              <a:gd name="connsiteY9" fmla="*/ 1091406 h 1884362"/>
              <a:gd name="connsiteX10" fmla="*/ 5029200 w 6772275"/>
              <a:gd name="connsiteY10" fmla="*/ 1624806 h 1884362"/>
              <a:gd name="connsiteX11" fmla="*/ 5734049 w 6772275"/>
              <a:gd name="connsiteY11" fmla="*/ 1815306 h 1884362"/>
              <a:gd name="connsiteX12" fmla="*/ 6176962 w 6772275"/>
              <a:gd name="connsiteY12" fmla="*/ 1343819 h 1884362"/>
              <a:gd name="connsiteX13" fmla="*/ 6477000 w 6772275"/>
              <a:gd name="connsiteY13" fmla="*/ 1624806 h 1884362"/>
              <a:gd name="connsiteX14" fmla="*/ 6715125 w 6772275"/>
              <a:gd name="connsiteY14" fmla="*/ 183435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029200 w 6858000"/>
              <a:gd name="connsiteY10" fmla="*/ 1624806 h 1884362"/>
              <a:gd name="connsiteX11" fmla="*/ 5734049 w 6858000"/>
              <a:gd name="connsiteY11" fmla="*/ 1815306 h 1884362"/>
              <a:gd name="connsiteX12" fmla="*/ 6176962 w 6858000"/>
              <a:gd name="connsiteY12" fmla="*/ 1343819 h 1884362"/>
              <a:gd name="connsiteX13" fmla="*/ 6477000 w 6858000"/>
              <a:gd name="connsiteY13" fmla="*/ 1624806 h 1884362"/>
              <a:gd name="connsiteX14" fmla="*/ 6858000 w 6858000"/>
              <a:gd name="connsiteY14" fmla="*/ 185340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029200 w 6858000"/>
              <a:gd name="connsiteY10" fmla="*/ 1624806 h 1884362"/>
              <a:gd name="connsiteX11" fmla="*/ 5734049 w 6858000"/>
              <a:gd name="connsiteY11" fmla="*/ 1815306 h 1884362"/>
              <a:gd name="connsiteX12" fmla="*/ 6176962 w 6858000"/>
              <a:gd name="connsiteY12" fmla="*/ 1343819 h 1884362"/>
              <a:gd name="connsiteX13" fmla="*/ 6858000 w 6858000"/>
              <a:gd name="connsiteY13" fmla="*/ 185340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181599 w 6858000"/>
              <a:gd name="connsiteY10" fmla="*/ 1624806 h 1884362"/>
              <a:gd name="connsiteX11" fmla="*/ 5734049 w 6858000"/>
              <a:gd name="connsiteY11" fmla="*/ 1815306 h 1884362"/>
              <a:gd name="connsiteX12" fmla="*/ 6176962 w 6858000"/>
              <a:gd name="connsiteY12" fmla="*/ 1343819 h 1884362"/>
              <a:gd name="connsiteX13" fmla="*/ 6858000 w 6858000"/>
              <a:gd name="connsiteY13" fmla="*/ 185340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181599 w 6858000"/>
              <a:gd name="connsiteY10" fmla="*/ 1624806 h 1884362"/>
              <a:gd name="connsiteX11" fmla="*/ 5714999 w 6858000"/>
              <a:gd name="connsiteY11" fmla="*/ 1548606 h 1884362"/>
              <a:gd name="connsiteX12" fmla="*/ 6176962 w 6858000"/>
              <a:gd name="connsiteY12" fmla="*/ 1343819 h 1884362"/>
              <a:gd name="connsiteX13" fmla="*/ 6858000 w 6858000"/>
              <a:gd name="connsiteY13" fmla="*/ 1853406 h 1884362"/>
              <a:gd name="connsiteX0" fmla="*/ 0 w 7010401"/>
              <a:gd name="connsiteY0" fmla="*/ 1853406 h 1951037"/>
              <a:gd name="connsiteX1" fmla="*/ 471488 w 7010401"/>
              <a:gd name="connsiteY1" fmla="*/ 1801019 h 1951037"/>
              <a:gd name="connsiteX2" fmla="*/ 871538 w 7010401"/>
              <a:gd name="connsiteY2" fmla="*/ 700881 h 1951037"/>
              <a:gd name="connsiteX3" fmla="*/ 1447801 w 7010401"/>
              <a:gd name="connsiteY3" fmla="*/ 1320006 h 1951037"/>
              <a:gd name="connsiteX4" fmla="*/ 2362201 w 7010401"/>
              <a:gd name="connsiteY4" fmla="*/ 1853406 h 1951037"/>
              <a:gd name="connsiteX5" fmla="*/ 3343275 w 7010401"/>
              <a:gd name="connsiteY5" fmla="*/ 1815306 h 1951037"/>
              <a:gd name="connsiteX6" fmla="*/ 3843338 w 7010401"/>
              <a:gd name="connsiteY6" fmla="*/ 1629569 h 1951037"/>
              <a:gd name="connsiteX7" fmla="*/ 4129088 w 7010401"/>
              <a:gd name="connsiteY7" fmla="*/ 829469 h 1951037"/>
              <a:gd name="connsiteX8" fmla="*/ 4286250 w 7010401"/>
              <a:gd name="connsiteY8" fmla="*/ 43656 h 1951037"/>
              <a:gd name="connsiteX9" fmla="*/ 4724401 w 7010401"/>
              <a:gd name="connsiteY9" fmla="*/ 1091406 h 1951037"/>
              <a:gd name="connsiteX10" fmla="*/ 5334000 w 7010401"/>
              <a:gd name="connsiteY10" fmla="*/ 1624806 h 1951037"/>
              <a:gd name="connsiteX11" fmla="*/ 5867400 w 7010401"/>
              <a:gd name="connsiteY11" fmla="*/ 1548606 h 1951037"/>
              <a:gd name="connsiteX12" fmla="*/ 6329363 w 7010401"/>
              <a:gd name="connsiteY12" fmla="*/ 1343819 h 1951037"/>
              <a:gd name="connsiteX13" fmla="*/ 7010401 w 7010401"/>
              <a:gd name="connsiteY13" fmla="*/ 1853406 h 1951037"/>
              <a:gd name="connsiteX0" fmla="*/ 0 w 7010401"/>
              <a:gd name="connsiteY0" fmla="*/ 1853406 h 1853406"/>
              <a:gd name="connsiteX1" fmla="*/ 471488 w 7010401"/>
              <a:gd name="connsiteY1" fmla="*/ 1801019 h 1853406"/>
              <a:gd name="connsiteX2" fmla="*/ 871538 w 7010401"/>
              <a:gd name="connsiteY2" fmla="*/ 700881 h 1853406"/>
              <a:gd name="connsiteX3" fmla="*/ 1447801 w 7010401"/>
              <a:gd name="connsiteY3" fmla="*/ 1320006 h 1853406"/>
              <a:gd name="connsiteX4" fmla="*/ 2362201 w 7010401"/>
              <a:gd name="connsiteY4" fmla="*/ 1853406 h 1853406"/>
              <a:gd name="connsiteX5" fmla="*/ 3343275 w 7010401"/>
              <a:gd name="connsiteY5" fmla="*/ 1815306 h 1853406"/>
              <a:gd name="connsiteX6" fmla="*/ 3843338 w 7010401"/>
              <a:gd name="connsiteY6" fmla="*/ 1629569 h 1853406"/>
              <a:gd name="connsiteX7" fmla="*/ 4129088 w 7010401"/>
              <a:gd name="connsiteY7" fmla="*/ 829469 h 1853406"/>
              <a:gd name="connsiteX8" fmla="*/ 4286250 w 7010401"/>
              <a:gd name="connsiteY8" fmla="*/ 43656 h 1853406"/>
              <a:gd name="connsiteX9" fmla="*/ 4724401 w 7010401"/>
              <a:gd name="connsiteY9" fmla="*/ 1091406 h 1853406"/>
              <a:gd name="connsiteX10" fmla="*/ 5334000 w 7010401"/>
              <a:gd name="connsiteY10" fmla="*/ 1624806 h 1853406"/>
              <a:gd name="connsiteX11" fmla="*/ 5867400 w 7010401"/>
              <a:gd name="connsiteY11" fmla="*/ 1548606 h 1853406"/>
              <a:gd name="connsiteX12" fmla="*/ 6329363 w 7010401"/>
              <a:gd name="connsiteY12" fmla="*/ 1343819 h 1853406"/>
              <a:gd name="connsiteX13" fmla="*/ 7010401 w 7010401"/>
              <a:gd name="connsiteY13" fmla="*/ 1853406 h 1853406"/>
              <a:gd name="connsiteX0" fmla="*/ 0 w 7010401"/>
              <a:gd name="connsiteY0" fmla="*/ 1853406 h 1853406"/>
              <a:gd name="connsiteX1" fmla="*/ 471488 w 7010401"/>
              <a:gd name="connsiteY1" fmla="*/ 1801019 h 1853406"/>
              <a:gd name="connsiteX2" fmla="*/ 914401 w 7010401"/>
              <a:gd name="connsiteY2" fmla="*/ 624026 h 1853406"/>
              <a:gd name="connsiteX3" fmla="*/ 1447801 w 7010401"/>
              <a:gd name="connsiteY3" fmla="*/ 1320006 h 1853406"/>
              <a:gd name="connsiteX4" fmla="*/ 2362201 w 7010401"/>
              <a:gd name="connsiteY4" fmla="*/ 1853406 h 1853406"/>
              <a:gd name="connsiteX5" fmla="*/ 3343275 w 7010401"/>
              <a:gd name="connsiteY5" fmla="*/ 1815306 h 1853406"/>
              <a:gd name="connsiteX6" fmla="*/ 3843338 w 7010401"/>
              <a:gd name="connsiteY6" fmla="*/ 1629569 h 1853406"/>
              <a:gd name="connsiteX7" fmla="*/ 4129088 w 7010401"/>
              <a:gd name="connsiteY7" fmla="*/ 829469 h 1853406"/>
              <a:gd name="connsiteX8" fmla="*/ 4286250 w 7010401"/>
              <a:gd name="connsiteY8" fmla="*/ 43656 h 1853406"/>
              <a:gd name="connsiteX9" fmla="*/ 4724401 w 7010401"/>
              <a:gd name="connsiteY9" fmla="*/ 1091406 h 1853406"/>
              <a:gd name="connsiteX10" fmla="*/ 5334000 w 7010401"/>
              <a:gd name="connsiteY10" fmla="*/ 1624806 h 1853406"/>
              <a:gd name="connsiteX11" fmla="*/ 5867400 w 7010401"/>
              <a:gd name="connsiteY11" fmla="*/ 1548606 h 1853406"/>
              <a:gd name="connsiteX12" fmla="*/ 6329363 w 7010401"/>
              <a:gd name="connsiteY12" fmla="*/ 1343819 h 1853406"/>
              <a:gd name="connsiteX13" fmla="*/ 7010401 w 7010401"/>
              <a:gd name="connsiteY13" fmla="*/ 1853406 h 1853406"/>
              <a:gd name="connsiteX0" fmla="*/ 0 w 7010401"/>
              <a:gd name="connsiteY0" fmla="*/ 1853406 h 1853406"/>
              <a:gd name="connsiteX1" fmla="*/ 471488 w 7010401"/>
              <a:gd name="connsiteY1" fmla="*/ 1801019 h 1853406"/>
              <a:gd name="connsiteX2" fmla="*/ 990601 w 7010401"/>
              <a:gd name="connsiteY2" fmla="*/ 624026 h 1853406"/>
              <a:gd name="connsiteX3" fmla="*/ 1447801 w 7010401"/>
              <a:gd name="connsiteY3" fmla="*/ 1320006 h 1853406"/>
              <a:gd name="connsiteX4" fmla="*/ 2362201 w 7010401"/>
              <a:gd name="connsiteY4" fmla="*/ 1853406 h 1853406"/>
              <a:gd name="connsiteX5" fmla="*/ 3343275 w 7010401"/>
              <a:gd name="connsiteY5" fmla="*/ 1815306 h 1853406"/>
              <a:gd name="connsiteX6" fmla="*/ 3843338 w 7010401"/>
              <a:gd name="connsiteY6" fmla="*/ 1629569 h 1853406"/>
              <a:gd name="connsiteX7" fmla="*/ 4129088 w 7010401"/>
              <a:gd name="connsiteY7" fmla="*/ 829469 h 1853406"/>
              <a:gd name="connsiteX8" fmla="*/ 4286250 w 7010401"/>
              <a:gd name="connsiteY8" fmla="*/ 43656 h 1853406"/>
              <a:gd name="connsiteX9" fmla="*/ 4724401 w 7010401"/>
              <a:gd name="connsiteY9" fmla="*/ 1091406 h 1853406"/>
              <a:gd name="connsiteX10" fmla="*/ 5334000 w 7010401"/>
              <a:gd name="connsiteY10" fmla="*/ 1624806 h 1853406"/>
              <a:gd name="connsiteX11" fmla="*/ 5867400 w 7010401"/>
              <a:gd name="connsiteY11" fmla="*/ 1548606 h 1853406"/>
              <a:gd name="connsiteX12" fmla="*/ 6329363 w 7010401"/>
              <a:gd name="connsiteY12" fmla="*/ 1343819 h 1853406"/>
              <a:gd name="connsiteX13" fmla="*/ 7010401 w 7010401"/>
              <a:gd name="connsiteY13" fmla="*/ 1853406 h 1853406"/>
              <a:gd name="connsiteX0" fmla="*/ 0 w 7010401"/>
              <a:gd name="connsiteY0" fmla="*/ 1806436 h 1806436"/>
              <a:gd name="connsiteX1" fmla="*/ 471488 w 7010401"/>
              <a:gd name="connsiteY1" fmla="*/ 1754049 h 1806436"/>
              <a:gd name="connsiteX2" fmla="*/ 990601 w 7010401"/>
              <a:gd name="connsiteY2" fmla="*/ 577056 h 1806436"/>
              <a:gd name="connsiteX3" fmla="*/ 1447801 w 7010401"/>
              <a:gd name="connsiteY3" fmla="*/ 1273036 h 1806436"/>
              <a:gd name="connsiteX4" fmla="*/ 2362201 w 7010401"/>
              <a:gd name="connsiteY4" fmla="*/ 1806436 h 1806436"/>
              <a:gd name="connsiteX5" fmla="*/ 3343275 w 7010401"/>
              <a:gd name="connsiteY5" fmla="*/ 1768336 h 1806436"/>
              <a:gd name="connsiteX6" fmla="*/ 3843338 w 7010401"/>
              <a:gd name="connsiteY6" fmla="*/ 1582599 h 1806436"/>
              <a:gd name="connsiteX7" fmla="*/ 4129088 w 7010401"/>
              <a:gd name="connsiteY7" fmla="*/ 782499 h 1806436"/>
              <a:gd name="connsiteX8" fmla="*/ 4419601 w 7010401"/>
              <a:gd name="connsiteY8" fmla="*/ 43656 h 1806436"/>
              <a:gd name="connsiteX9" fmla="*/ 4724401 w 7010401"/>
              <a:gd name="connsiteY9" fmla="*/ 1044436 h 1806436"/>
              <a:gd name="connsiteX10" fmla="*/ 5334000 w 7010401"/>
              <a:gd name="connsiteY10" fmla="*/ 1577836 h 1806436"/>
              <a:gd name="connsiteX11" fmla="*/ 5867400 w 7010401"/>
              <a:gd name="connsiteY11" fmla="*/ 1501636 h 1806436"/>
              <a:gd name="connsiteX12" fmla="*/ 6329363 w 7010401"/>
              <a:gd name="connsiteY12" fmla="*/ 1296849 h 1806436"/>
              <a:gd name="connsiteX13" fmla="*/ 7010401 w 7010401"/>
              <a:gd name="connsiteY13" fmla="*/ 1806436 h 1806436"/>
              <a:gd name="connsiteX0" fmla="*/ 0 w 7010401"/>
              <a:gd name="connsiteY0" fmla="*/ 1792040 h 1792040"/>
              <a:gd name="connsiteX1" fmla="*/ 471488 w 7010401"/>
              <a:gd name="connsiteY1" fmla="*/ 1739653 h 1792040"/>
              <a:gd name="connsiteX2" fmla="*/ 990601 w 7010401"/>
              <a:gd name="connsiteY2" fmla="*/ 562660 h 1792040"/>
              <a:gd name="connsiteX3" fmla="*/ 1447801 w 7010401"/>
              <a:gd name="connsiteY3" fmla="*/ 1258640 h 1792040"/>
              <a:gd name="connsiteX4" fmla="*/ 2362201 w 7010401"/>
              <a:gd name="connsiteY4" fmla="*/ 1792040 h 1792040"/>
              <a:gd name="connsiteX5" fmla="*/ 3343275 w 7010401"/>
              <a:gd name="connsiteY5" fmla="*/ 1753940 h 1792040"/>
              <a:gd name="connsiteX6" fmla="*/ 3843338 w 7010401"/>
              <a:gd name="connsiteY6" fmla="*/ 1568203 h 1792040"/>
              <a:gd name="connsiteX7" fmla="*/ 4129088 w 7010401"/>
              <a:gd name="connsiteY7" fmla="*/ 768103 h 1792040"/>
              <a:gd name="connsiteX8" fmla="*/ 4419601 w 7010401"/>
              <a:gd name="connsiteY8" fmla="*/ 29260 h 1792040"/>
              <a:gd name="connsiteX9" fmla="*/ 4876801 w 7010401"/>
              <a:gd name="connsiteY9" fmla="*/ 943660 h 1792040"/>
              <a:gd name="connsiteX10" fmla="*/ 5334000 w 7010401"/>
              <a:gd name="connsiteY10" fmla="*/ 1563440 h 1792040"/>
              <a:gd name="connsiteX11" fmla="*/ 5867400 w 7010401"/>
              <a:gd name="connsiteY11" fmla="*/ 1487240 h 1792040"/>
              <a:gd name="connsiteX12" fmla="*/ 6329363 w 7010401"/>
              <a:gd name="connsiteY12" fmla="*/ 1282453 h 1792040"/>
              <a:gd name="connsiteX13" fmla="*/ 7010401 w 7010401"/>
              <a:gd name="connsiteY13" fmla="*/ 1792040 h 1792040"/>
              <a:gd name="connsiteX0" fmla="*/ 0 w 7010401"/>
              <a:gd name="connsiteY0" fmla="*/ 1792040 h 1792040"/>
              <a:gd name="connsiteX1" fmla="*/ 471488 w 7010401"/>
              <a:gd name="connsiteY1" fmla="*/ 1739653 h 1792040"/>
              <a:gd name="connsiteX2" fmla="*/ 990601 w 7010401"/>
              <a:gd name="connsiteY2" fmla="*/ 562660 h 1792040"/>
              <a:gd name="connsiteX3" fmla="*/ 1447801 w 7010401"/>
              <a:gd name="connsiteY3" fmla="*/ 1258640 h 1792040"/>
              <a:gd name="connsiteX4" fmla="*/ 2362201 w 7010401"/>
              <a:gd name="connsiteY4" fmla="*/ 1792040 h 1792040"/>
              <a:gd name="connsiteX5" fmla="*/ 3343275 w 7010401"/>
              <a:gd name="connsiteY5" fmla="*/ 1753940 h 1792040"/>
              <a:gd name="connsiteX6" fmla="*/ 3843338 w 7010401"/>
              <a:gd name="connsiteY6" fmla="*/ 1568203 h 1792040"/>
              <a:gd name="connsiteX7" fmla="*/ 4129088 w 7010401"/>
              <a:gd name="connsiteY7" fmla="*/ 768103 h 1792040"/>
              <a:gd name="connsiteX8" fmla="*/ 4419601 w 7010401"/>
              <a:gd name="connsiteY8" fmla="*/ 29260 h 1792040"/>
              <a:gd name="connsiteX9" fmla="*/ 4876801 w 7010401"/>
              <a:gd name="connsiteY9" fmla="*/ 943660 h 1792040"/>
              <a:gd name="connsiteX10" fmla="*/ 5334000 w 7010401"/>
              <a:gd name="connsiteY10" fmla="*/ 1563440 h 1792040"/>
              <a:gd name="connsiteX11" fmla="*/ 5867400 w 7010401"/>
              <a:gd name="connsiteY11" fmla="*/ 1487240 h 1792040"/>
              <a:gd name="connsiteX12" fmla="*/ 6477001 w 7010401"/>
              <a:gd name="connsiteY12" fmla="*/ 1172260 h 1792040"/>
              <a:gd name="connsiteX13" fmla="*/ 7010401 w 7010401"/>
              <a:gd name="connsiteY13" fmla="*/ 179204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334000 w 7162801"/>
              <a:gd name="connsiteY10" fmla="*/ 1563440 h 1792040"/>
              <a:gd name="connsiteX11" fmla="*/ 5867400 w 7162801"/>
              <a:gd name="connsiteY11" fmla="*/ 1487240 h 1792040"/>
              <a:gd name="connsiteX12" fmla="*/ 6477001 w 7162801"/>
              <a:gd name="connsiteY12" fmla="*/ 1172260 h 1792040"/>
              <a:gd name="connsiteX13" fmla="*/ 7162801 w 7162801"/>
              <a:gd name="connsiteY13" fmla="*/ 155326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334000 w 7162801"/>
              <a:gd name="connsiteY10" fmla="*/ 1563440 h 1792040"/>
              <a:gd name="connsiteX11" fmla="*/ 5867400 w 7162801"/>
              <a:gd name="connsiteY11" fmla="*/ 1487240 h 1792040"/>
              <a:gd name="connsiteX12" fmla="*/ 6477001 w 7162801"/>
              <a:gd name="connsiteY12" fmla="*/ 1172260 h 1792040"/>
              <a:gd name="connsiteX13" fmla="*/ 7162801 w 7162801"/>
              <a:gd name="connsiteY13" fmla="*/ 155326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486401 w 7162801"/>
              <a:gd name="connsiteY10" fmla="*/ 1477060 h 1792040"/>
              <a:gd name="connsiteX11" fmla="*/ 5867400 w 7162801"/>
              <a:gd name="connsiteY11" fmla="*/ 1487240 h 1792040"/>
              <a:gd name="connsiteX12" fmla="*/ 6477001 w 7162801"/>
              <a:gd name="connsiteY12" fmla="*/ 1172260 h 1792040"/>
              <a:gd name="connsiteX13" fmla="*/ 7162801 w 7162801"/>
              <a:gd name="connsiteY13" fmla="*/ 155326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486401 w 7162801"/>
              <a:gd name="connsiteY10" fmla="*/ 1477060 h 1792040"/>
              <a:gd name="connsiteX11" fmla="*/ 5867400 w 7162801"/>
              <a:gd name="connsiteY11" fmla="*/ 1487240 h 1792040"/>
              <a:gd name="connsiteX12" fmla="*/ 6477001 w 7162801"/>
              <a:gd name="connsiteY12" fmla="*/ 1172260 h 1792040"/>
              <a:gd name="connsiteX13" fmla="*/ 7162801 w 7162801"/>
              <a:gd name="connsiteY13" fmla="*/ 1553260 h 179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2801" h="1792040">
                <a:moveTo>
                  <a:pt x="0" y="1792040"/>
                </a:moveTo>
                <a:cubicBezTo>
                  <a:pt x="204788" y="1775371"/>
                  <a:pt x="152401" y="1749178"/>
                  <a:pt x="471488" y="1739653"/>
                </a:cubicBezTo>
                <a:cubicBezTo>
                  <a:pt x="671513" y="1239591"/>
                  <a:pt x="827882" y="642829"/>
                  <a:pt x="990601" y="562660"/>
                </a:cubicBezTo>
                <a:cubicBezTo>
                  <a:pt x="1153320" y="482491"/>
                  <a:pt x="1219201" y="1053743"/>
                  <a:pt x="1447801" y="1258640"/>
                </a:cubicBezTo>
                <a:cubicBezTo>
                  <a:pt x="1676401" y="1463537"/>
                  <a:pt x="1838326" y="1638053"/>
                  <a:pt x="2362201" y="1792040"/>
                </a:cubicBezTo>
                <a:cubicBezTo>
                  <a:pt x="2767014" y="1784103"/>
                  <a:pt x="2943226" y="1765846"/>
                  <a:pt x="3343275" y="1753940"/>
                </a:cubicBezTo>
                <a:cubicBezTo>
                  <a:pt x="3748088" y="1651547"/>
                  <a:pt x="3712369" y="1732509"/>
                  <a:pt x="3843338" y="1568203"/>
                </a:cubicBezTo>
                <a:cubicBezTo>
                  <a:pt x="3974307" y="1403897"/>
                  <a:pt x="4033044" y="1024593"/>
                  <a:pt x="4129088" y="768103"/>
                </a:cubicBezTo>
                <a:cubicBezTo>
                  <a:pt x="4225132" y="511613"/>
                  <a:pt x="4294982" y="0"/>
                  <a:pt x="4419601" y="29260"/>
                </a:cubicBezTo>
                <a:cubicBezTo>
                  <a:pt x="4544220" y="58520"/>
                  <a:pt x="4699001" y="702360"/>
                  <a:pt x="4876801" y="943660"/>
                </a:cubicBezTo>
                <a:cubicBezTo>
                  <a:pt x="5054601" y="1184960"/>
                  <a:pt x="5391151" y="1331804"/>
                  <a:pt x="5486401" y="1477060"/>
                </a:cubicBezTo>
                <a:cubicBezTo>
                  <a:pt x="5799139" y="1562785"/>
                  <a:pt x="5702300" y="1538040"/>
                  <a:pt x="5867400" y="1487240"/>
                </a:cubicBezTo>
                <a:cubicBezTo>
                  <a:pt x="6032500" y="1436440"/>
                  <a:pt x="6261101" y="1161257"/>
                  <a:pt x="6477001" y="1172260"/>
                </a:cubicBezTo>
                <a:cubicBezTo>
                  <a:pt x="6692901" y="1183263"/>
                  <a:pt x="6935193" y="1537584"/>
                  <a:pt x="7162801" y="1553260"/>
                </a:cubicBezTo>
              </a:path>
            </a:pathLst>
          </a:custGeom>
          <a:ln w="57150">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2362200" y="2971800"/>
            <a:ext cx="2209800" cy="1384995"/>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shape not exactly the same, either</a:t>
            </a:r>
            <a:endParaRPr lang="en-US" sz="2800" dirty="0">
              <a:solidFill>
                <a:srgbClr val="FF0000"/>
              </a:solidFill>
              <a:latin typeface="Times New Roman" pitchFamily="18" charset="0"/>
              <a:cs typeface="Times New Roman" pitchFamily="18" charset="0"/>
            </a:endParaRPr>
          </a:p>
        </p:txBody>
      </p:sp>
      <p:sp>
        <p:nvSpPr>
          <p:cNvPr id="20" name="Freeform 19"/>
          <p:cNvSpPr/>
          <p:nvPr/>
        </p:nvSpPr>
        <p:spPr>
          <a:xfrm>
            <a:off x="1905000" y="1981200"/>
            <a:ext cx="1066800" cy="1066800"/>
          </a:xfrm>
          <a:custGeom>
            <a:avLst/>
            <a:gdLst>
              <a:gd name="connsiteX0" fmla="*/ 0 w 585787"/>
              <a:gd name="connsiteY0" fmla="*/ 19050 h 561975"/>
              <a:gd name="connsiteX1" fmla="*/ 371475 w 585787"/>
              <a:gd name="connsiteY1" fmla="*/ 90487 h 561975"/>
              <a:gd name="connsiteX2" fmla="*/ 585787 w 585787"/>
              <a:gd name="connsiteY2" fmla="*/ 561975 h 561975"/>
            </a:gdLst>
            <a:ahLst/>
            <a:cxnLst>
              <a:cxn ang="0">
                <a:pos x="connsiteX0" y="connsiteY0"/>
              </a:cxn>
              <a:cxn ang="0">
                <a:pos x="connsiteX1" y="connsiteY1"/>
              </a:cxn>
              <a:cxn ang="0">
                <a:pos x="connsiteX2" y="connsiteY2"/>
              </a:cxn>
            </a:cxnLst>
            <a:rect l="l" t="t" r="r" b="b"/>
            <a:pathLst>
              <a:path w="585787" h="561975">
                <a:moveTo>
                  <a:pt x="0" y="19050"/>
                </a:moveTo>
                <a:cubicBezTo>
                  <a:pt x="136922" y="9525"/>
                  <a:pt x="273844" y="0"/>
                  <a:pt x="371475" y="90487"/>
                </a:cubicBezTo>
                <a:cubicBezTo>
                  <a:pt x="469106" y="180974"/>
                  <a:pt x="527446" y="371474"/>
                  <a:pt x="585787" y="561975"/>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rot="9890249" flipH="1">
            <a:off x="2491003" y="4424738"/>
            <a:ext cx="687663" cy="493753"/>
          </a:xfrm>
          <a:custGeom>
            <a:avLst/>
            <a:gdLst>
              <a:gd name="connsiteX0" fmla="*/ 0 w 585787"/>
              <a:gd name="connsiteY0" fmla="*/ 19050 h 561975"/>
              <a:gd name="connsiteX1" fmla="*/ 371475 w 585787"/>
              <a:gd name="connsiteY1" fmla="*/ 90487 h 561975"/>
              <a:gd name="connsiteX2" fmla="*/ 585787 w 585787"/>
              <a:gd name="connsiteY2" fmla="*/ 561975 h 561975"/>
            </a:gdLst>
            <a:ahLst/>
            <a:cxnLst>
              <a:cxn ang="0">
                <a:pos x="connsiteX0" y="connsiteY0"/>
              </a:cxn>
              <a:cxn ang="0">
                <a:pos x="connsiteX1" y="connsiteY1"/>
              </a:cxn>
              <a:cxn ang="0">
                <a:pos x="connsiteX2" y="connsiteY2"/>
              </a:cxn>
            </a:cxnLst>
            <a:rect l="l" t="t" r="r" b="b"/>
            <a:pathLst>
              <a:path w="585787" h="561975">
                <a:moveTo>
                  <a:pt x="0" y="19050"/>
                </a:moveTo>
                <a:cubicBezTo>
                  <a:pt x="136922" y="9525"/>
                  <a:pt x="273844" y="0"/>
                  <a:pt x="371475" y="90487"/>
                </a:cubicBezTo>
                <a:cubicBezTo>
                  <a:pt x="469106" y="180974"/>
                  <a:pt x="527446" y="371474"/>
                  <a:pt x="585787" y="561975"/>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5334000"/>
          </a:xfrm>
        </p:spPr>
        <p:txBody>
          <a:bodyPr>
            <a:normAutofit/>
          </a:bodyPr>
          <a:lstStyle/>
          <a:p>
            <a:pPr algn="ctr">
              <a:buNone/>
            </a:pPr>
            <a:r>
              <a:rPr lang="en-US" dirty="0" smtClean="0">
                <a:latin typeface="Times New Roman" pitchFamily="18" charset="0"/>
                <a:cs typeface="Times New Roman" pitchFamily="18" charset="0"/>
              </a:rPr>
              <a:t>treat two time series </a:t>
            </a:r>
            <a:r>
              <a:rPr lang="en-US" b="1" dirty="0" smtClean="0">
                <a:latin typeface="Cambria Math" pitchFamily="18" charset="0"/>
                <a:ea typeface="Cambria Math" pitchFamily="18" charset="0"/>
                <a:cs typeface="Times New Roman" pitchFamily="18" charset="0"/>
              </a:rPr>
              <a:t>u</a:t>
            </a:r>
            <a:r>
              <a:rPr lang="en-US" dirty="0" smtClean="0">
                <a:latin typeface="Times New Roman" pitchFamily="18" charset="0"/>
                <a:cs typeface="Times New Roman" pitchFamily="18" charset="0"/>
              </a:rPr>
              <a:t> and </a:t>
            </a:r>
            <a:r>
              <a:rPr lang="en-US" b="1" dirty="0" smtClean="0">
                <a:latin typeface="Cambria Math" pitchFamily="18" charset="0"/>
                <a:ea typeface="Cambria Math" pitchFamily="18" charset="0"/>
                <a:cs typeface="Times New Roman" pitchFamily="18" charset="0"/>
              </a:rPr>
              <a:t>v</a:t>
            </a:r>
            <a:r>
              <a:rPr lang="en-US" dirty="0" smtClean="0">
                <a:latin typeface="Times New Roman" pitchFamily="18" charset="0"/>
                <a:cs typeface="Times New Roman" pitchFamily="18" charset="0"/>
              </a:rPr>
              <a:t> probabilistically</a:t>
            </a:r>
          </a:p>
          <a:p>
            <a:pPr>
              <a:buNone/>
            </a:pPr>
            <a:endParaRPr lang="en-US" b="1" dirty="0" smtClean="0">
              <a:latin typeface="Times New Roman" pitchFamily="18" charset="0"/>
              <a:ea typeface="Cambria Math" pitchFamily="18" charset="0"/>
              <a:cs typeface="Times New Roman" pitchFamily="18" charset="0"/>
            </a:endParaRPr>
          </a:p>
          <a:p>
            <a:pPr algn="ctr">
              <a:buNone/>
            </a:pPr>
            <a:r>
              <a:rPr lang="en-US" dirty="0" err="1" smtClean="0">
                <a:latin typeface="Times New Roman" pitchFamily="18" charset="0"/>
                <a:ea typeface="Cambria Math" pitchFamily="18" charset="0"/>
                <a:cs typeface="Times New Roman" pitchFamily="18" charset="0"/>
              </a:rPr>
              <a:t>p.d.f</a:t>
            </a:r>
            <a:r>
              <a:rPr lang="en-US" dirty="0" smtClean="0">
                <a:latin typeface="Times New Roman" pitchFamily="18" charset="0"/>
                <a:ea typeface="Cambria Math" pitchFamily="18" charset="0"/>
                <a:cs typeface="Times New Roman" pitchFamily="18" charset="0"/>
              </a:rPr>
              <a:t>. </a:t>
            </a:r>
          </a:p>
          <a:p>
            <a:pPr algn="ctr">
              <a:buNone/>
            </a:pPr>
            <a:r>
              <a:rPr lang="en-US" i="1" dirty="0" smtClean="0">
                <a:latin typeface="Cambria Math" pitchFamily="18" charset="0"/>
                <a:ea typeface="Cambria Math" pitchFamily="18" charset="0"/>
                <a:cs typeface="Times New Roman" pitchFamily="18" charset="0"/>
              </a:rPr>
              <a:t>p(</a:t>
            </a:r>
            <a:r>
              <a:rPr lang="en-US" i="1" dirty="0" err="1" smtClean="0">
                <a:latin typeface="Cambria Math" pitchFamily="18" charset="0"/>
                <a:ea typeface="Cambria Math" pitchFamily="18" charset="0"/>
                <a:cs typeface="Times New Roman" pitchFamily="18" charset="0"/>
              </a:rPr>
              <a:t>u</a:t>
            </a:r>
            <a:r>
              <a:rPr lang="en-US" i="1" baseline="-25000"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v</a:t>
            </a:r>
            <a:r>
              <a:rPr lang="en-US" i="1" baseline="-25000" dirty="0" smtClean="0">
                <a:latin typeface="Cambria Math" pitchFamily="18" charset="0"/>
                <a:ea typeface="Cambria Math" pitchFamily="18" charset="0"/>
                <a:cs typeface="Times New Roman" pitchFamily="18" charset="0"/>
              </a:rPr>
              <a:t>i+k-1</a:t>
            </a:r>
            <a:r>
              <a:rPr lang="en-US" i="1" dirty="0" smtClean="0">
                <a:latin typeface="Cambria Math" pitchFamily="18" charset="0"/>
                <a:ea typeface="Cambria Math" pitchFamily="18" charset="0"/>
                <a:cs typeface="Times New Roman" pitchFamily="18" charset="0"/>
              </a:rPr>
              <a:t>)</a:t>
            </a:r>
          </a:p>
          <a:p>
            <a:pPr algn="ctr">
              <a:buNone/>
            </a:pPr>
            <a:endParaRPr lang="en-US" dirty="0" smtClean="0">
              <a:latin typeface="Times New Roman" pitchFamily="18" charset="0"/>
              <a:ea typeface="Cambria Math" pitchFamily="18" charset="0"/>
              <a:cs typeface="Times New Roman" pitchFamily="18" charset="0"/>
            </a:endParaRPr>
          </a:p>
          <a:p>
            <a:pPr algn="ctr">
              <a:buNone/>
            </a:pPr>
            <a:r>
              <a:rPr lang="en-US" dirty="0" smtClean="0">
                <a:latin typeface="Times New Roman" pitchFamily="18" charset="0"/>
                <a:ea typeface="Cambria Math" pitchFamily="18" charset="0"/>
                <a:cs typeface="Times New Roman" pitchFamily="18" charset="0"/>
              </a:rPr>
              <a:t>with elements lagged by time</a:t>
            </a:r>
          </a:p>
          <a:p>
            <a:pPr algn="ctr">
              <a:buNone/>
            </a:pPr>
            <a:r>
              <a:rPr lang="en-US" i="1" dirty="0" smtClean="0">
                <a:latin typeface="Cambria Math" pitchFamily="18" charset="0"/>
                <a:ea typeface="Cambria Math" pitchFamily="18" charset="0"/>
                <a:cs typeface="Times New Roman" pitchFamily="18" charset="0"/>
              </a:rPr>
              <a:t>(k-1)</a:t>
            </a:r>
            <a:r>
              <a:rPr lang="el-GR" i="1" dirty="0" smtClean="0">
                <a:latin typeface="Cambria Math"/>
                <a:ea typeface="Cambria Math"/>
                <a:cs typeface="Times New Roman" pitchFamily="18" charset="0"/>
              </a:rPr>
              <a:t>Δ</a:t>
            </a:r>
            <a:r>
              <a:rPr lang="en-US" i="1" dirty="0" smtClean="0">
                <a:latin typeface="Cambria Math" pitchFamily="18" charset="0"/>
                <a:ea typeface="Cambria Math" pitchFamily="18" charset="0"/>
                <a:cs typeface="Times New Roman" pitchFamily="18" charset="0"/>
              </a:rPr>
              <a:t>t</a:t>
            </a:r>
          </a:p>
          <a:p>
            <a:pPr>
              <a:buNone/>
            </a:pPr>
            <a:endParaRPr lang="en-US" dirty="0" smtClean="0">
              <a:latin typeface="Cambria Math" pitchFamily="18" charset="0"/>
              <a:ea typeface="Cambria Math" pitchFamily="18" charset="0"/>
              <a:cs typeface="Times New Roman" pitchFamily="18" charset="0"/>
            </a:endParaRPr>
          </a:p>
          <a:p>
            <a:pPr algn="ctr">
              <a:buNone/>
            </a:pPr>
            <a:r>
              <a:rPr lang="en-US" dirty="0" smtClean="0">
                <a:latin typeface="Times New Roman" pitchFamily="18" charset="0"/>
                <a:ea typeface="Cambria Math" pitchFamily="18" charset="0"/>
                <a:cs typeface="Times New Roman" pitchFamily="18" charset="0"/>
              </a:rPr>
              <a:t>and compute its covariance</a:t>
            </a:r>
          </a:p>
          <a:p>
            <a:pPr>
              <a:buNone/>
            </a:pPr>
            <a:endParaRPr lang="en-US" dirty="0" smtClean="0">
              <a:latin typeface="Cambria Math" pitchFamily="18" charset="0"/>
              <a:ea typeface="Cambria Math" pitchFamily="18" charset="0"/>
              <a:cs typeface="Times New Roman" pitchFamily="18" charset="0"/>
            </a:endParaRPr>
          </a:p>
          <a:p>
            <a:pPr>
              <a:buNone/>
            </a:pPr>
            <a:endParaRPr lang="en-US" dirty="0" smtClean="0">
              <a:latin typeface="Cambria Math" pitchFamily="18" charset="0"/>
              <a:ea typeface="Cambria Math" pitchFamily="18" charset="0"/>
              <a:cs typeface="Times New Roman" pitchFamily="18" charset="0"/>
            </a:endParaRPr>
          </a:p>
          <a:p>
            <a:pPr>
              <a:buNone/>
            </a:pPr>
            <a:endParaRPr lang="en-US" dirty="0" smtClean="0"/>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latin typeface="Times New Roman" pitchFamily="18" charset="0"/>
                <a:cs typeface="Times New Roman" pitchFamily="18" charset="0"/>
              </a:rPr>
              <a:t>this defines the cross-correlation</a:t>
            </a:r>
            <a:endParaRPr lang="en-US" dirty="0">
              <a:latin typeface="Times New Roman" pitchFamily="18" charset="0"/>
              <a:cs typeface="Times New Roman" pitchFamily="18" charset="0"/>
            </a:endParaRPr>
          </a:p>
        </p:txBody>
      </p:sp>
      <p:pic>
        <p:nvPicPr>
          <p:cNvPr id="1026" name="Picture 2"/>
          <p:cNvPicPr>
            <a:picLocks noGrp="1" noChangeAspect="1" noChangeArrowheads="1"/>
          </p:cNvPicPr>
          <p:nvPr>
            <p:ph idx="1"/>
          </p:nvPr>
        </p:nvPicPr>
        <p:blipFill>
          <a:blip r:embed="rId2" cstate="print"/>
          <a:srcRect l="20648" t="36623" r="55030" b="46660"/>
          <a:stretch>
            <a:fillRect/>
          </a:stretch>
        </p:blipFill>
        <p:spPr bwMode="auto">
          <a:xfrm>
            <a:off x="1752600" y="2133600"/>
            <a:ext cx="5638801" cy="25908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3" cstate="print"/>
          <a:srcRect l="32683" t="41767" r="55030" b="46660"/>
          <a:stretch>
            <a:fillRect/>
          </a:stretch>
        </p:blipFill>
        <p:spPr bwMode="auto">
          <a:xfrm>
            <a:off x="2393576" y="2690767"/>
            <a:ext cx="2178424" cy="1371600"/>
          </a:xfrm>
          <a:prstGeom prst="rect">
            <a:avLst/>
          </a:prstGeom>
          <a:noFill/>
          <a:ln w="9525">
            <a:noFill/>
            <a:miter lim="800000"/>
            <a:headEnd/>
            <a:tailEnd/>
          </a:ln>
        </p:spPr>
      </p:pic>
      <p:sp>
        <p:nvSpPr>
          <p:cNvPr id="2" name="Title 1"/>
          <p:cNvSpPr>
            <a:spLocks noGrp="1"/>
          </p:cNvSpPr>
          <p:nvPr>
            <p:ph type="title"/>
          </p:nvPr>
        </p:nvSpPr>
        <p:spPr>
          <a:xfrm>
            <a:off x="0" y="274638"/>
            <a:ext cx="9144000" cy="1143000"/>
          </a:xfrm>
        </p:spPr>
        <p:txBody>
          <a:bodyPr>
            <a:normAutofit fontScale="90000"/>
          </a:bodyPr>
          <a:lstStyle/>
          <a:p>
            <a:r>
              <a:rPr lang="en-US" dirty="0" smtClean="0">
                <a:latin typeface="Times New Roman" pitchFamily="18" charset="0"/>
                <a:cs typeface="Times New Roman" pitchFamily="18" charset="0"/>
              </a:rPr>
              <a:t>just a generalization of the auto-correlation</a:t>
            </a:r>
            <a:endParaRPr lang="en-US" dirty="0">
              <a:latin typeface="Times New Roman" pitchFamily="18" charset="0"/>
              <a:cs typeface="Times New Roman" pitchFamily="18" charset="0"/>
            </a:endParaRPr>
          </a:p>
        </p:txBody>
      </p:sp>
      <p:pic>
        <p:nvPicPr>
          <p:cNvPr id="1026" name="Picture 2"/>
          <p:cNvPicPr>
            <a:picLocks noGrp="1" noChangeAspect="1" noChangeArrowheads="1"/>
          </p:cNvPicPr>
          <p:nvPr>
            <p:ph idx="1"/>
          </p:nvPr>
        </p:nvPicPr>
        <p:blipFill>
          <a:blip r:embed="rId3" cstate="print"/>
          <a:srcRect l="22367" t="41767" r="70756" b="46660"/>
          <a:stretch>
            <a:fillRect/>
          </a:stretch>
        </p:blipFill>
        <p:spPr bwMode="auto">
          <a:xfrm>
            <a:off x="31376" y="2709815"/>
            <a:ext cx="1219200" cy="1371600"/>
          </a:xfrm>
          <a:prstGeom prst="rect">
            <a:avLst/>
          </a:prstGeom>
          <a:noFill/>
          <a:ln w="9525">
            <a:noFill/>
            <a:miter lim="800000"/>
            <a:headEnd/>
            <a:tailEnd/>
          </a:ln>
        </p:spPr>
      </p:pic>
      <p:pic>
        <p:nvPicPr>
          <p:cNvPr id="5" name="Picture 4"/>
          <p:cNvPicPr>
            <a:picLocks noChangeAspect="1" noChangeArrowheads="1"/>
          </p:cNvPicPr>
          <p:nvPr/>
        </p:nvPicPr>
        <p:blipFill>
          <a:blip r:embed="rId4" cstate="print"/>
          <a:srcRect l="33639" t="48912" r="41993" b="32585"/>
          <a:stretch>
            <a:fillRect/>
          </a:stretch>
        </p:blipFill>
        <p:spPr bwMode="auto">
          <a:xfrm>
            <a:off x="4800600" y="2100215"/>
            <a:ext cx="4267200" cy="2166985"/>
          </a:xfrm>
          <a:prstGeom prst="rect">
            <a:avLst/>
          </a:prstGeom>
          <a:noFill/>
          <a:ln w="9525">
            <a:noFill/>
            <a:miter lim="800000"/>
            <a:headEnd/>
            <a:tailEnd/>
          </a:ln>
        </p:spPr>
      </p:pic>
      <p:pic>
        <p:nvPicPr>
          <p:cNvPr id="6" name="Picture 5"/>
          <p:cNvPicPr>
            <a:picLocks noChangeAspect="1" noChangeArrowheads="1"/>
          </p:cNvPicPr>
          <p:nvPr/>
        </p:nvPicPr>
        <p:blipFill>
          <a:blip r:embed="rId4" cstate="print"/>
          <a:srcRect l="39731" t="48912" r="52872" b="32585"/>
          <a:stretch>
            <a:fillRect/>
          </a:stretch>
        </p:blipFill>
        <p:spPr bwMode="auto">
          <a:xfrm>
            <a:off x="1174376" y="2176415"/>
            <a:ext cx="1295400" cy="2166985"/>
          </a:xfrm>
          <a:prstGeom prst="rect">
            <a:avLst/>
          </a:prstGeom>
          <a:noFill/>
          <a:ln w="9525">
            <a:noFill/>
            <a:miter lim="800000"/>
            <a:headEnd/>
            <a:tailEnd/>
          </a:ln>
        </p:spPr>
      </p:pic>
      <p:sp>
        <p:nvSpPr>
          <p:cNvPr id="9" name="Freeform 8"/>
          <p:cNvSpPr/>
          <p:nvPr/>
        </p:nvSpPr>
        <p:spPr>
          <a:xfrm>
            <a:off x="7162800" y="3505200"/>
            <a:ext cx="502444" cy="1271588"/>
          </a:xfrm>
          <a:custGeom>
            <a:avLst/>
            <a:gdLst>
              <a:gd name="connsiteX0" fmla="*/ 185738 w 502444"/>
              <a:gd name="connsiteY0" fmla="*/ 0 h 1271588"/>
              <a:gd name="connsiteX1" fmla="*/ 471488 w 502444"/>
              <a:gd name="connsiteY1" fmla="*/ 571500 h 1271588"/>
              <a:gd name="connsiteX2" fmla="*/ 0 w 502444"/>
              <a:gd name="connsiteY2" fmla="*/ 1271588 h 1271588"/>
            </a:gdLst>
            <a:ahLst/>
            <a:cxnLst>
              <a:cxn ang="0">
                <a:pos x="connsiteX0" y="connsiteY0"/>
              </a:cxn>
              <a:cxn ang="0">
                <a:pos x="connsiteX1" y="connsiteY1"/>
              </a:cxn>
              <a:cxn ang="0">
                <a:pos x="connsiteX2" y="connsiteY2"/>
              </a:cxn>
            </a:cxnLst>
            <a:rect l="l" t="t" r="r" b="b"/>
            <a:pathLst>
              <a:path w="502444" h="1271588">
                <a:moveTo>
                  <a:pt x="185738" y="0"/>
                </a:moveTo>
                <a:cubicBezTo>
                  <a:pt x="344091" y="179784"/>
                  <a:pt x="502444" y="359569"/>
                  <a:pt x="471488" y="571500"/>
                </a:cubicBezTo>
                <a:cubicBezTo>
                  <a:pt x="440532" y="783431"/>
                  <a:pt x="220266" y="1027509"/>
                  <a:pt x="0" y="1271588"/>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7620000" y="3505200"/>
            <a:ext cx="502444" cy="1271588"/>
          </a:xfrm>
          <a:custGeom>
            <a:avLst/>
            <a:gdLst>
              <a:gd name="connsiteX0" fmla="*/ 185738 w 502444"/>
              <a:gd name="connsiteY0" fmla="*/ 0 h 1271588"/>
              <a:gd name="connsiteX1" fmla="*/ 471488 w 502444"/>
              <a:gd name="connsiteY1" fmla="*/ 571500 h 1271588"/>
              <a:gd name="connsiteX2" fmla="*/ 0 w 502444"/>
              <a:gd name="connsiteY2" fmla="*/ 1271588 h 1271588"/>
            </a:gdLst>
            <a:ahLst/>
            <a:cxnLst>
              <a:cxn ang="0">
                <a:pos x="connsiteX0" y="connsiteY0"/>
              </a:cxn>
              <a:cxn ang="0">
                <a:pos x="connsiteX1" y="connsiteY1"/>
              </a:cxn>
              <a:cxn ang="0">
                <a:pos x="connsiteX2" y="connsiteY2"/>
              </a:cxn>
            </a:cxnLst>
            <a:rect l="l" t="t" r="r" b="b"/>
            <a:pathLst>
              <a:path w="502444" h="1271588">
                <a:moveTo>
                  <a:pt x="185738" y="0"/>
                </a:moveTo>
                <a:cubicBezTo>
                  <a:pt x="344091" y="179784"/>
                  <a:pt x="502444" y="359569"/>
                  <a:pt x="471488" y="571500"/>
                </a:cubicBezTo>
                <a:cubicBezTo>
                  <a:pt x="440532" y="783431"/>
                  <a:pt x="220266" y="1027509"/>
                  <a:pt x="0" y="1271588"/>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itle 1"/>
          <p:cNvSpPr txBox="1">
            <a:spLocks/>
          </p:cNvSpPr>
          <p:nvPr/>
        </p:nvSpPr>
        <p:spPr>
          <a:xfrm>
            <a:off x="5334000" y="4876800"/>
            <a:ext cx="3581400" cy="1143000"/>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rgbClr val="FF0000"/>
                </a:solidFill>
                <a:latin typeface="Times New Roman" pitchFamily="18" charset="0"/>
                <a:ea typeface="+mj-ea"/>
                <a:cs typeface="Times New Roman" pitchFamily="18" charset="0"/>
              </a:rPr>
              <a:t>different times in the same time series</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12" name="Freeform 11"/>
          <p:cNvSpPr/>
          <p:nvPr/>
        </p:nvSpPr>
        <p:spPr>
          <a:xfrm>
            <a:off x="2438400" y="3505200"/>
            <a:ext cx="502444" cy="1271588"/>
          </a:xfrm>
          <a:custGeom>
            <a:avLst/>
            <a:gdLst>
              <a:gd name="connsiteX0" fmla="*/ 185738 w 502444"/>
              <a:gd name="connsiteY0" fmla="*/ 0 h 1271588"/>
              <a:gd name="connsiteX1" fmla="*/ 471488 w 502444"/>
              <a:gd name="connsiteY1" fmla="*/ 571500 h 1271588"/>
              <a:gd name="connsiteX2" fmla="*/ 0 w 502444"/>
              <a:gd name="connsiteY2" fmla="*/ 1271588 h 1271588"/>
            </a:gdLst>
            <a:ahLst/>
            <a:cxnLst>
              <a:cxn ang="0">
                <a:pos x="connsiteX0" y="connsiteY0"/>
              </a:cxn>
              <a:cxn ang="0">
                <a:pos x="connsiteX1" y="connsiteY1"/>
              </a:cxn>
              <a:cxn ang="0">
                <a:pos x="connsiteX2" y="connsiteY2"/>
              </a:cxn>
            </a:cxnLst>
            <a:rect l="l" t="t" r="r" b="b"/>
            <a:pathLst>
              <a:path w="502444" h="1271588">
                <a:moveTo>
                  <a:pt x="185738" y="0"/>
                </a:moveTo>
                <a:cubicBezTo>
                  <a:pt x="344091" y="179784"/>
                  <a:pt x="502444" y="359569"/>
                  <a:pt x="471488" y="571500"/>
                </a:cubicBezTo>
                <a:cubicBezTo>
                  <a:pt x="440532" y="783431"/>
                  <a:pt x="220266" y="1027509"/>
                  <a:pt x="0" y="1271588"/>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2895600" y="3505200"/>
            <a:ext cx="502444" cy="1271588"/>
          </a:xfrm>
          <a:custGeom>
            <a:avLst/>
            <a:gdLst>
              <a:gd name="connsiteX0" fmla="*/ 185738 w 502444"/>
              <a:gd name="connsiteY0" fmla="*/ 0 h 1271588"/>
              <a:gd name="connsiteX1" fmla="*/ 471488 w 502444"/>
              <a:gd name="connsiteY1" fmla="*/ 571500 h 1271588"/>
              <a:gd name="connsiteX2" fmla="*/ 0 w 502444"/>
              <a:gd name="connsiteY2" fmla="*/ 1271588 h 1271588"/>
            </a:gdLst>
            <a:ahLst/>
            <a:cxnLst>
              <a:cxn ang="0">
                <a:pos x="connsiteX0" y="connsiteY0"/>
              </a:cxn>
              <a:cxn ang="0">
                <a:pos x="connsiteX1" y="connsiteY1"/>
              </a:cxn>
              <a:cxn ang="0">
                <a:pos x="connsiteX2" y="connsiteY2"/>
              </a:cxn>
            </a:cxnLst>
            <a:rect l="l" t="t" r="r" b="b"/>
            <a:pathLst>
              <a:path w="502444" h="1271588">
                <a:moveTo>
                  <a:pt x="185738" y="0"/>
                </a:moveTo>
                <a:cubicBezTo>
                  <a:pt x="344091" y="179784"/>
                  <a:pt x="502444" y="359569"/>
                  <a:pt x="471488" y="571500"/>
                </a:cubicBezTo>
                <a:cubicBezTo>
                  <a:pt x="440532" y="783431"/>
                  <a:pt x="220266" y="1027509"/>
                  <a:pt x="0" y="1271588"/>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itle 1"/>
          <p:cNvSpPr txBox="1">
            <a:spLocks/>
          </p:cNvSpPr>
          <p:nvPr/>
        </p:nvSpPr>
        <p:spPr>
          <a:xfrm>
            <a:off x="609600" y="4876800"/>
            <a:ext cx="3581400" cy="1143000"/>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rgbClr val="FF0000"/>
                </a:solidFill>
                <a:latin typeface="Times New Roman" pitchFamily="18" charset="0"/>
                <a:ea typeface="+mj-ea"/>
                <a:cs typeface="Times New Roman" pitchFamily="18" charset="0"/>
              </a:rPr>
              <a:t>different times in different time series</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srcRect l="17361" t="33673" r="8357" b="27604"/>
          <a:stretch>
            <a:fillRect/>
          </a:stretch>
        </p:blipFill>
        <p:spPr bwMode="auto">
          <a:xfrm>
            <a:off x="381000" y="2209800"/>
            <a:ext cx="8610600" cy="3000664"/>
          </a:xfrm>
          <a:prstGeom prst="rect">
            <a:avLst/>
          </a:prstGeom>
          <a:noFill/>
          <a:ln w="9525">
            <a:noFill/>
            <a:miter lim="800000"/>
            <a:headEnd/>
            <a:tailEnd/>
          </a:ln>
        </p:spPr>
      </p:pic>
      <p:sp>
        <p:nvSpPr>
          <p:cNvPr id="4" name="Title 3"/>
          <p:cNvSpPr>
            <a:spLocks noGrp="1"/>
          </p:cNvSpPr>
          <p:nvPr>
            <p:ph type="title"/>
          </p:nvPr>
        </p:nvSpPr>
        <p:spPr>
          <a:xfrm>
            <a:off x="0" y="274638"/>
            <a:ext cx="9144000" cy="1143000"/>
          </a:xfrm>
        </p:spPr>
        <p:txBody>
          <a:bodyPr>
            <a:normAutofit fontScale="90000"/>
          </a:bodyPr>
          <a:lstStyle/>
          <a:p>
            <a:r>
              <a:rPr lang="en-US" dirty="0" smtClean="0">
                <a:latin typeface="Times New Roman" pitchFamily="18" charset="0"/>
                <a:cs typeface="Times New Roman" pitchFamily="18" charset="0"/>
              </a:rPr>
              <a:t>like autocorrelation, similar to convolution</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lstStyle/>
          <a:p>
            <a:r>
              <a:rPr lang="en-US" smtClean="0">
                <a:latin typeface="Times New Roman" pitchFamily="18" charset="0"/>
                <a:cs typeface="Times New Roman" pitchFamily="18" charset="0"/>
              </a:rPr>
              <a:t>Goals of </a:t>
            </a:r>
            <a:r>
              <a:rPr lang="en-US" dirty="0" smtClean="0">
                <a:latin typeface="Times New Roman" pitchFamily="18" charset="0"/>
                <a:cs typeface="Times New Roman" pitchFamily="18" charset="0"/>
              </a:rPr>
              <a:t>the lecture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685800" y="2667000"/>
            <a:ext cx="7772400" cy="1981200"/>
          </a:xfrm>
        </p:spPr>
        <p:txBody>
          <a:bodyPr>
            <a:normAutofit/>
          </a:bodyPr>
          <a:lstStyle/>
          <a:p>
            <a:pPr algn="ctr">
              <a:buNone/>
            </a:pPr>
            <a:r>
              <a:rPr lang="en-US" dirty="0" smtClean="0">
                <a:latin typeface="Times New Roman" pitchFamily="18" charset="0"/>
                <a:cs typeface="Times New Roman" pitchFamily="18" charset="0"/>
              </a:rPr>
              <a:t>generalize the idea of autocorrelation</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to multiple time series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2450"/>
            <a:ext cx="9144000" cy="1143000"/>
          </a:xfrm>
        </p:spPr>
        <p:txBody>
          <a:bodyPr>
            <a:normAutofit fontScale="90000"/>
          </a:bodyPr>
          <a:lstStyle/>
          <a:p>
            <a:r>
              <a:rPr lang="en-US" dirty="0" smtClean="0">
                <a:latin typeface="Times New Roman" pitchFamily="18" charset="0"/>
                <a:cs typeface="Times New Roman" pitchFamily="18" charset="0"/>
              </a:rPr>
              <a:t>As with auto-correlation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two important properties</a:t>
            </a:r>
            <a:endParaRPr lang="en-US" dirty="0">
              <a:latin typeface="Times New Roman" pitchFamily="18" charset="0"/>
              <a:cs typeface="Times New Roman" pitchFamily="18" charset="0"/>
            </a:endParaRPr>
          </a:p>
        </p:txBody>
      </p:sp>
      <p:pic>
        <p:nvPicPr>
          <p:cNvPr id="2050" name="Picture 2"/>
          <p:cNvPicPr>
            <a:picLocks noGrp="1" noChangeAspect="1" noChangeArrowheads="1"/>
          </p:cNvPicPr>
          <p:nvPr>
            <p:ph idx="1"/>
          </p:nvPr>
        </p:nvPicPr>
        <p:blipFill>
          <a:blip r:embed="rId3" cstate="print"/>
          <a:srcRect l="25239" t="57243" r="22988" b="30972"/>
          <a:stretch>
            <a:fillRect/>
          </a:stretch>
        </p:blipFill>
        <p:spPr bwMode="auto">
          <a:xfrm>
            <a:off x="1143000" y="2686050"/>
            <a:ext cx="7010400" cy="1066800"/>
          </a:xfrm>
          <a:prstGeom prst="rect">
            <a:avLst/>
          </a:prstGeom>
          <a:noFill/>
          <a:ln w="9525">
            <a:noFill/>
            <a:miter lim="800000"/>
            <a:headEnd/>
            <a:tailEnd/>
          </a:ln>
        </p:spPr>
      </p:pic>
      <p:sp>
        <p:nvSpPr>
          <p:cNvPr id="5" name="Title 1"/>
          <p:cNvSpPr txBox="1">
            <a:spLocks/>
          </p:cNvSpPr>
          <p:nvPr/>
        </p:nvSpPr>
        <p:spPr>
          <a:xfrm>
            <a:off x="0" y="2076450"/>
            <a:ext cx="91440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noProof="0" dirty="0" smtClean="0">
                <a:latin typeface="Times New Roman" pitchFamily="18" charset="0"/>
                <a:ea typeface="+mj-ea"/>
                <a:cs typeface="Times New Roman" pitchFamily="18" charset="0"/>
              </a:rPr>
              <a:t>#1: relationship to convolution</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6" name="Title 1"/>
          <p:cNvSpPr txBox="1">
            <a:spLocks/>
          </p:cNvSpPr>
          <p:nvPr/>
        </p:nvSpPr>
        <p:spPr>
          <a:xfrm>
            <a:off x="0" y="4514850"/>
            <a:ext cx="91440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noProof="0" dirty="0" smtClean="0">
                <a:latin typeface="Times New Roman" pitchFamily="18" charset="0"/>
                <a:ea typeface="+mj-ea"/>
                <a:cs typeface="Times New Roman" pitchFamily="18" charset="0"/>
              </a:rPr>
              <a:t>#2: relationship to Fourier Transform</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2051" name="Picture 3"/>
          <p:cNvPicPr>
            <a:picLocks noChangeAspect="1" noChangeArrowheads="1"/>
          </p:cNvPicPr>
          <p:nvPr/>
        </p:nvPicPr>
        <p:blipFill>
          <a:blip r:embed="rId4" cstate="print"/>
          <a:srcRect l="41941" t="20411" r="25825" b="63150"/>
          <a:stretch>
            <a:fillRect/>
          </a:stretch>
        </p:blipFill>
        <p:spPr bwMode="auto">
          <a:xfrm>
            <a:off x="2590800" y="5353050"/>
            <a:ext cx="4191000" cy="142875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dirty="0" smtClean="0">
                <a:latin typeface="Times New Roman" pitchFamily="18" charset="0"/>
                <a:cs typeface="Times New Roman" pitchFamily="18" charset="0"/>
              </a:rPr>
              <a:t>As with auto-correlation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two important properties</a:t>
            </a:r>
            <a:endParaRPr lang="en-US" dirty="0">
              <a:latin typeface="Times New Roman" pitchFamily="18" charset="0"/>
              <a:cs typeface="Times New Roman" pitchFamily="18" charset="0"/>
            </a:endParaRPr>
          </a:p>
        </p:txBody>
      </p:sp>
      <p:pic>
        <p:nvPicPr>
          <p:cNvPr id="2050" name="Picture 2"/>
          <p:cNvPicPr>
            <a:picLocks noGrp="1" noChangeAspect="1" noChangeArrowheads="1"/>
          </p:cNvPicPr>
          <p:nvPr>
            <p:ph idx="1"/>
          </p:nvPr>
        </p:nvPicPr>
        <p:blipFill>
          <a:blip r:embed="rId3" cstate="print"/>
          <a:srcRect l="25239" t="57243" r="22988" b="30972"/>
          <a:stretch>
            <a:fillRect/>
          </a:stretch>
        </p:blipFill>
        <p:spPr bwMode="auto">
          <a:xfrm>
            <a:off x="1143000" y="2133600"/>
            <a:ext cx="7010400" cy="1066800"/>
          </a:xfrm>
          <a:prstGeom prst="rect">
            <a:avLst/>
          </a:prstGeom>
          <a:noFill/>
          <a:ln w="9525">
            <a:noFill/>
            <a:miter lim="800000"/>
            <a:headEnd/>
            <a:tailEnd/>
          </a:ln>
        </p:spPr>
      </p:pic>
      <p:sp>
        <p:nvSpPr>
          <p:cNvPr id="5" name="Title 1"/>
          <p:cNvSpPr txBox="1">
            <a:spLocks/>
          </p:cNvSpPr>
          <p:nvPr/>
        </p:nvSpPr>
        <p:spPr>
          <a:xfrm>
            <a:off x="0" y="1524000"/>
            <a:ext cx="91440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noProof="0" dirty="0" smtClean="0">
                <a:latin typeface="Times New Roman" pitchFamily="18" charset="0"/>
                <a:ea typeface="+mj-ea"/>
                <a:cs typeface="Times New Roman" pitchFamily="18" charset="0"/>
              </a:rPr>
              <a:t>#1: relationship to convolution</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6" name="Title 1"/>
          <p:cNvSpPr txBox="1">
            <a:spLocks/>
          </p:cNvSpPr>
          <p:nvPr/>
        </p:nvSpPr>
        <p:spPr>
          <a:xfrm>
            <a:off x="0" y="3962400"/>
            <a:ext cx="91440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noProof="0" dirty="0" smtClean="0">
                <a:latin typeface="Times New Roman" pitchFamily="18" charset="0"/>
                <a:ea typeface="+mj-ea"/>
                <a:cs typeface="Times New Roman" pitchFamily="18" charset="0"/>
              </a:rPr>
              <a:t>#2: relationship to Fourier Transform</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2051" name="Picture 3"/>
          <p:cNvPicPr>
            <a:picLocks noChangeAspect="1" noChangeArrowheads="1"/>
          </p:cNvPicPr>
          <p:nvPr/>
        </p:nvPicPr>
        <p:blipFill>
          <a:blip r:embed="rId4" cstate="print"/>
          <a:srcRect l="41941" t="20411" r="25825" b="63150"/>
          <a:stretch>
            <a:fillRect/>
          </a:stretch>
        </p:blipFill>
        <p:spPr bwMode="auto">
          <a:xfrm>
            <a:off x="2590800" y="4800600"/>
            <a:ext cx="4191000" cy="1428750"/>
          </a:xfrm>
          <a:prstGeom prst="rect">
            <a:avLst/>
          </a:prstGeom>
          <a:noFill/>
          <a:ln w="9525">
            <a:noFill/>
            <a:miter lim="800000"/>
            <a:headEnd/>
            <a:tailEnd/>
          </a:ln>
        </p:spPr>
      </p:pic>
      <p:sp>
        <p:nvSpPr>
          <p:cNvPr id="7" name="Freeform 6"/>
          <p:cNvSpPr/>
          <p:nvPr/>
        </p:nvSpPr>
        <p:spPr>
          <a:xfrm>
            <a:off x="4572000" y="5715000"/>
            <a:ext cx="714375" cy="442913"/>
          </a:xfrm>
          <a:custGeom>
            <a:avLst/>
            <a:gdLst>
              <a:gd name="connsiteX0" fmla="*/ 714375 w 714375"/>
              <a:gd name="connsiteY0" fmla="*/ 0 h 442913"/>
              <a:gd name="connsiteX1" fmla="*/ 528637 w 714375"/>
              <a:gd name="connsiteY1" fmla="*/ 257175 h 442913"/>
              <a:gd name="connsiteX2" fmla="*/ 0 w 714375"/>
              <a:gd name="connsiteY2" fmla="*/ 442913 h 442913"/>
            </a:gdLst>
            <a:ahLst/>
            <a:cxnLst>
              <a:cxn ang="0">
                <a:pos x="connsiteX0" y="connsiteY0"/>
              </a:cxn>
              <a:cxn ang="0">
                <a:pos x="connsiteX1" y="connsiteY1"/>
              </a:cxn>
              <a:cxn ang="0">
                <a:pos x="connsiteX2" y="connsiteY2"/>
              </a:cxn>
            </a:cxnLst>
            <a:rect l="l" t="t" r="r" b="b"/>
            <a:pathLst>
              <a:path w="714375" h="442913">
                <a:moveTo>
                  <a:pt x="714375" y="0"/>
                </a:moveTo>
                <a:cubicBezTo>
                  <a:pt x="681037" y="91678"/>
                  <a:pt x="647699" y="183356"/>
                  <a:pt x="528637" y="257175"/>
                </a:cubicBezTo>
                <a:cubicBezTo>
                  <a:pt x="409575" y="330994"/>
                  <a:pt x="204787" y="386953"/>
                  <a:pt x="0" y="442913"/>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itle 1"/>
          <p:cNvSpPr txBox="1">
            <a:spLocks/>
          </p:cNvSpPr>
          <p:nvPr/>
        </p:nvSpPr>
        <p:spPr>
          <a:xfrm>
            <a:off x="1981200" y="5715000"/>
            <a:ext cx="35814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rgbClr val="FF0000"/>
                </a:solidFill>
                <a:latin typeface="Times New Roman" pitchFamily="18" charset="0"/>
                <a:ea typeface="+mj-ea"/>
                <a:cs typeface="Times New Roman" pitchFamily="18" charset="0"/>
              </a:rPr>
              <a:t>cross-spectral density</a:t>
            </a:r>
            <a:endParaRPr kumimoji="0" lang="en-US" sz="28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143000"/>
          </a:xfrm>
        </p:spPr>
        <p:txBody>
          <a:bodyPr/>
          <a:lstStyle/>
          <a:p>
            <a:r>
              <a:rPr lang="en-US" dirty="0" smtClean="0">
                <a:latin typeface="Times New Roman" pitchFamily="18" charset="0"/>
                <a:cs typeface="Times New Roman" pitchFamily="18" charset="0"/>
              </a:rPr>
              <a:t>cross-correlation in </a:t>
            </a:r>
            <a:r>
              <a:rPr lang="en-US" dirty="0" err="1" smtClean="0">
                <a:latin typeface="Times New Roman" pitchFamily="18" charset="0"/>
                <a:cs typeface="Times New Roman" pitchFamily="18" charset="0"/>
              </a:rPr>
              <a:t>MatLab</a:t>
            </a:r>
            <a:endParaRPr lang="en-US"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3" cstate="print"/>
          <a:srcRect l="19375" t="42377" r="40625" b="45220"/>
          <a:stretch>
            <a:fillRect/>
          </a:stretch>
        </p:blipFill>
        <p:spPr bwMode="auto">
          <a:xfrm>
            <a:off x="2057400" y="2895600"/>
            <a:ext cx="4876800" cy="914400"/>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00"/>
            <a:ext cx="9144000" cy="3048000"/>
          </a:xfrm>
        </p:spPr>
        <p:txBody>
          <a:bodyPr>
            <a:normAutofit fontScale="90000"/>
          </a:bodyPr>
          <a:lstStyle/>
          <a:p>
            <a:r>
              <a:rPr lang="en-US" dirty="0" smtClean="0">
                <a:latin typeface="Times New Roman" pitchFamily="18" charset="0"/>
                <a:cs typeface="Times New Roman" pitchFamily="18" charset="0"/>
              </a:rPr>
              <a:t>Part 2</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aligning time-series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 simple application of cross-correlation</a:t>
            </a:r>
            <a:endParaRPr lang="en-US"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smtClean="0">
                <a:latin typeface="Times New Roman" pitchFamily="18" charset="0"/>
                <a:cs typeface="Times New Roman" pitchFamily="18" charset="0"/>
              </a:rPr>
              <a:t>central idea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2590800"/>
            <a:ext cx="9144000" cy="2590800"/>
          </a:xfrm>
        </p:spPr>
        <p:txBody>
          <a:bodyPr>
            <a:normAutofit/>
          </a:bodyPr>
          <a:lstStyle/>
          <a:p>
            <a:pPr algn="ctr">
              <a:buNone/>
            </a:pPr>
            <a:r>
              <a:rPr lang="en-US" dirty="0" smtClean="0">
                <a:latin typeface="Times New Roman" pitchFamily="18" charset="0"/>
                <a:cs typeface="Times New Roman" pitchFamily="18" charset="0"/>
              </a:rPr>
              <a:t>two time series are best aligned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at the lag at which they are most correlated,</a:t>
            </a:r>
          </a:p>
          <a:p>
            <a:pPr algn="ctr">
              <a:buNone/>
            </a:pPr>
            <a:r>
              <a:rPr lang="en-US" dirty="0" smtClean="0">
                <a:latin typeface="Times New Roman" pitchFamily="18" charset="0"/>
                <a:cs typeface="Times New Roman" pitchFamily="18" charset="0"/>
              </a:rPr>
              <a:t> which is</a:t>
            </a:r>
          </a:p>
          <a:p>
            <a:pPr algn="ctr">
              <a:buNone/>
            </a:pPr>
            <a:r>
              <a:rPr lang="en-US" dirty="0" smtClean="0">
                <a:latin typeface="Times New Roman" pitchFamily="18" charset="0"/>
                <a:cs typeface="Times New Roman" pitchFamily="18" charset="0"/>
              </a:rPr>
              <a:t> the lag at which their cross-correlation is maximum</a:t>
            </a:r>
            <a:endParaRPr lang="en-US"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304800" y="2362200"/>
            <a:ext cx="8305800" cy="2667000"/>
            <a:chOff x="533400" y="1595735"/>
            <a:chExt cx="5791200" cy="1299865"/>
          </a:xfrm>
        </p:grpSpPr>
        <p:pic>
          <p:nvPicPr>
            <p:cNvPr id="1026" name="Picture 2"/>
            <p:cNvPicPr>
              <a:picLocks noChangeAspect="1" noChangeArrowheads="1"/>
            </p:cNvPicPr>
            <p:nvPr/>
          </p:nvPicPr>
          <p:blipFill>
            <a:blip r:embed="rId3" cstate="print"/>
            <a:srcRect l="10724" r="7775" b="51086"/>
            <a:stretch>
              <a:fillRect/>
            </a:stretch>
          </p:blipFill>
          <p:spPr bwMode="auto">
            <a:xfrm>
              <a:off x="533400" y="1595735"/>
              <a:ext cx="5791200" cy="1299865"/>
            </a:xfrm>
            <a:prstGeom prst="rect">
              <a:avLst/>
            </a:prstGeom>
            <a:noFill/>
            <a:ln w="9525">
              <a:noFill/>
              <a:miter lim="800000"/>
              <a:headEnd/>
              <a:tailEnd/>
            </a:ln>
            <a:effectLst/>
          </p:spPr>
        </p:pic>
        <p:sp>
          <p:nvSpPr>
            <p:cNvPr id="8" name="TextBox 7"/>
            <p:cNvSpPr txBox="1"/>
            <p:nvPr/>
          </p:nvSpPr>
          <p:spPr>
            <a:xfrm>
              <a:off x="1064703" y="1892847"/>
              <a:ext cx="738414" cy="255011"/>
            </a:xfrm>
            <a:prstGeom prst="rect">
              <a:avLst/>
            </a:prstGeom>
            <a:noFill/>
          </p:spPr>
          <p:txBody>
            <a:bodyPr wrap="square" rtlCol="0">
              <a:spAutoFit/>
            </a:bodyPr>
            <a:lstStyle/>
            <a:p>
              <a:r>
                <a:rPr lang="en-US" sz="2800" i="1" dirty="0" smtClean="0">
                  <a:latin typeface="Times New Roman" pitchFamily="18" charset="0"/>
                  <a:cs typeface="Times New Roman" pitchFamily="18" charset="0"/>
                </a:rPr>
                <a:t>u(t)</a:t>
              </a:r>
              <a:endParaRPr lang="en-US" sz="2800" i="1" dirty="0">
                <a:latin typeface="Times New Roman" pitchFamily="18" charset="0"/>
                <a:cs typeface="Times New Roman" pitchFamily="18" charset="0"/>
              </a:endParaRPr>
            </a:p>
          </p:txBody>
        </p:sp>
        <p:sp>
          <p:nvSpPr>
            <p:cNvPr id="9" name="TextBox 8"/>
            <p:cNvSpPr txBox="1"/>
            <p:nvPr/>
          </p:nvSpPr>
          <p:spPr>
            <a:xfrm>
              <a:off x="1064703" y="2264237"/>
              <a:ext cx="632153" cy="255011"/>
            </a:xfrm>
            <a:prstGeom prst="rect">
              <a:avLst/>
            </a:prstGeom>
            <a:noFill/>
          </p:spPr>
          <p:txBody>
            <a:bodyPr wrap="square" rtlCol="0">
              <a:spAutoFit/>
            </a:bodyPr>
            <a:lstStyle/>
            <a:p>
              <a:r>
                <a:rPr lang="en-US" sz="2800" i="1" dirty="0" smtClean="0">
                  <a:latin typeface="Times New Roman" pitchFamily="18" charset="0"/>
                  <a:cs typeface="Times New Roman" pitchFamily="18" charset="0"/>
                </a:rPr>
                <a:t>v(t</a:t>
              </a:r>
              <a:r>
                <a:rPr lang="en-US" sz="2800" b="1" i="1" dirty="0" smtClean="0">
                  <a:latin typeface="Times New Roman" pitchFamily="18" charset="0"/>
                  <a:cs typeface="Times New Roman" pitchFamily="18" charset="0"/>
                </a:rPr>
                <a:t>)</a:t>
              </a:r>
              <a:endParaRPr lang="en-US" sz="2800" b="1" i="1" dirty="0">
                <a:latin typeface="Times New Roman" pitchFamily="18" charset="0"/>
                <a:cs typeface="Times New Roman" pitchFamily="18" charset="0"/>
              </a:endParaRPr>
            </a:p>
          </p:txBody>
        </p:sp>
      </p:grpSp>
      <p:sp>
        <p:nvSpPr>
          <p:cNvPr id="18" name="Title 1"/>
          <p:cNvSpPr txBox="1">
            <a:spLocks/>
          </p:cNvSpPr>
          <p:nvPr/>
        </p:nvSpPr>
        <p:spPr>
          <a:xfrm>
            <a:off x="0" y="152400"/>
            <a:ext cx="9144000" cy="1295400"/>
          </a:xfrm>
          <a:prstGeom prst="rect">
            <a:avLst/>
          </a:prstGeom>
        </p:spPr>
        <p:txBody>
          <a:bodyPr vert="horz" lIns="91440" tIns="45720" rIns="91440" bIns="45720" rtlCol="0" anchor="ct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6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two similar time-series, with a time shift</a:t>
            </a:r>
            <a:br>
              <a:rPr kumimoji="0" lang="en-US" sz="6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endParaRPr kumimoji="0" lang="en-US" sz="60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20" name="TextBox 19"/>
          <p:cNvSpPr txBox="1"/>
          <p:nvPr/>
        </p:nvSpPr>
        <p:spPr>
          <a:xfrm>
            <a:off x="0" y="990600"/>
            <a:ext cx="9144000" cy="58477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(this is simple “test” or “synthetic” dataset)</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srcRect r="6250"/>
          <a:stretch>
            <a:fillRect/>
          </a:stretch>
        </p:blipFill>
        <p:spPr bwMode="auto">
          <a:xfrm>
            <a:off x="1524000" y="759398"/>
            <a:ext cx="5334000" cy="4955602"/>
          </a:xfrm>
          <a:prstGeom prst="rect">
            <a:avLst/>
          </a:prstGeom>
          <a:noFill/>
          <a:ln w="9525">
            <a:noFill/>
            <a:miter lim="800000"/>
            <a:headEnd/>
            <a:tailEnd/>
          </a:ln>
          <a:effectLst/>
        </p:spPr>
      </p:pic>
      <p:sp>
        <p:nvSpPr>
          <p:cNvPr id="14" name="Title 1"/>
          <p:cNvSpPr txBox="1">
            <a:spLocks/>
          </p:cNvSpPr>
          <p:nvPr/>
        </p:nvSpPr>
        <p:spPr>
          <a:xfrm>
            <a:off x="0" y="152400"/>
            <a:ext cx="9144000" cy="685800"/>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89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cross-correlate</a:t>
            </a:r>
            <a:endParaRPr kumimoji="0" lang="en-US" sz="89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6"/>
          <p:cNvGrpSpPr/>
          <p:nvPr/>
        </p:nvGrpSpPr>
        <p:grpSpPr>
          <a:xfrm>
            <a:off x="1524000" y="759398"/>
            <a:ext cx="5334000" cy="4955602"/>
            <a:chOff x="6248400" y="2376785"/>
            <a:chExt cx="2286000" cy="1924050"/>
          </a:xfrm>
        </p:grpSpPr>
        <p:pic>
          <p:nvPicPr>
            <p:cNvPr id="2" name="Picture 2"/>
            <p:cNvPicPr>
              <a:picLocks noChangeAspect="1" noChangeArrowheads="1"/>
            </p:cNvPicPr>
            <p:nvPr/>
          </p:nvPicPr>
          <p:blipFill>
            <a:blip r:embed="rId3" cstate="print"/>
            <a:srcRect r="6250"/>
            <a:stretch>
              <a:fillRect/>
            </a:stretch>
          </p:blipFill>
          <p:spPr bwMode="auto">
            <a:xfrm>
              <a:off x="6248400" y="2376785"/>
              <a:ext cx="2286000" cy="1924050"/>
            </a:xfrm>
            <a:prstGeom prst="rect">
              <a:avLst/>
            </a:prstGeom>
            <a:noFill/>
            <a:ln w="9525">
              <a:noFill/>
              <a:miter lim="800000"/>
              <a:headEnd/>
              <a:tailEnd/>
            </a:ln>
            <a:effectLst/>
          </p:spPr>
        </p:pic>
        <p:sp>
          <p:nvSpPr>
            <p:cNvPr id="15" name="TextBox 14"/>
            <p:cNvSpPr txBox="1"/>
            <p:nvPr/>
          </p:nvSpPr>
          <p:spPr>
            <a:xfrm>
              <a:off x="7391400" y="2436966"/>
              <a:ext cx="847726" cy="203144"/>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maximum</a:t>
              </a:r>
              <a:endParaRPr lang="en-US" sz="2800" dirty="0">
                <a:solidFill>
                  <a:srgbClr val="FF0000"/>
                </a:solidFill>
                <a:latin typeface="Times New Roman" pitchFamily="18" charset="0"/>
                <a:cs typeface="Times New Roman" pitchFamily="18" charset="0"/>
              </a:endParaRPr>
            </a:p>
          </p:txBody>
        </p:sp>
        <p:sp>
          <p:nvSpPr>
            <p:cNvPr id="16" name="Freeform 15"/>
            <p:cNvSpPr/>
            <p:nvPr/>
          </p:nvSpPr>
          <p:spPr>
            <a:xfrm>
              <a:off x="7010400" y="2519660"/>
              <a:ext cx="361950" cy="117475"/>
            </a:xfrm>
            <a:custGeom>
              <a:avLst/>
              <a:gdLst>
                <a:gd name="connsiteX0" fmla="*/ 0 w 361950"/>
                <a:gd name="connsiteY0" fmla="*/ 47625 h 117475"/>
                <a:gd name="connsiteX1" fmla="*/ 152400 w 361950"/>
                <a:gd name="connsiteY1" fmla="*/ 19050 h 117475"/>
                <a:gd name="connsiteX2" fmla="*/ 171450 w 361950"/>
                <a:gd name="connsiteY2" fmla="*/ 114300 h 117475"/>
                <a:gd name="connsiteX3" fmla="*/ 361950 w 361950"/>
                <a:gd name="connsiteY3" fmla="*/ 0 h 117475"/>
              </a:gdLst>
              <a:ahLst/>
              <a:cxnLst>
                <a:cxn ang="0">
                  <a:pos x="connsiteX0" y="connsiteY0"/>
                </a:cxn>
                <a:cxn ang="0">
                  <a:pos x="connsiteX1" y="connsiteY1"/>
                </a:cxn>
                <a:cxn ang="0">
                  <a:pos x="connsiteX2" y="connsiteY2"/>
                </a:cxn>
                <a:cxn ang="0">
                  <a:pos x="connsiteX3" y="connsiteY3"/>
                </a:cxn>
              </a:cxnLst>
              <a:rect l="l" t="t" r="r" b="b"/>
              <a:pathLst>
                <a:path w="361950" h="117475">
                  <a:moveTo>
                    <a:pt x="0" y="47625"/>
                  </a:moveTo>
                  <a:cubicBezTo>
                    <a:pt x="61912" y="27781"/>
                    <a:pt x="123825" y="7938"/>
                    <a:pt x="152400" y="19050"/>
                  </a:cubicBezTo>
                  <a:cubicBezTo>
                    <a:pt x="180975" y="30162"/>
                    <a:pt x="136525" y="117475"/>
                    <a:pt x="171450" y="114300"/>
                  </a:cubicBezTo>
                  <a:cubicBezTo>
                    <a:pt x="206375" y="111125"/>
                    <a:pt x="284162" y="55562"/>
                    <a:pt x="361950" y="0"/>
                  </a:cubicBezTo>
                </a:path>
              </a:pathLst>
            </a:custGeom>
            <a:ln w="127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7" name="Straight Connector 6"/>
          <p:cNvCxnSpPr/>
          <p:nvPr/>
        </p:nvCxnSpPr>
        <p:spPr>
          <a:xfrm rot="5400000">
            <a:off x="904875" y="3552825"/>
            <a:ext cx="4648200" cy="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200400" y="6019800"/>
            <a:ext cx="1371600" cy="1588"/>
          </a:xfrm>
          <a:prstGeom prst="straightConnector1">
            <a:avLst/>
          </a:prstGeom>
          <a:ln w="28575">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995738" y="5319712"/>
            <a:ext cx="1095375" cy="1"/>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200400" y="6019800"/>
            <a:ext cx="1447800" cy="523220"/>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time lag</a:t>
            </a:r>
            <a:endParaRPr lang="en-US" sz="2800" dirty="0">
              <a:solidFill>
                <a:srgbClr val="FF0000"/>
              </a:solidFill>
              <a:latin typeface="Times New Roman" pitchFamily="18" charset="0"/>
              <a:cs typeface="Times New Roman" pitchFamily="18" charset="0"/>
            </a:endParaRPr>
          </a:p>
        </p:txBody>
      </p:sp>
      <p:sp>
        <p:nvSpPr>
          <p:cNvPr id="11" name="Title 1"/>
          <p:cNvSpPr txBox="1">
            <a:spLocks/>
          </p:cNvSpPr>
          <p:nvPr/>
        </p:nvSpPr>
        <p:spPr>
          <a:xfrm>
            <a:off x="0" y="152400"/>
            <a:ext cx="9144000" cy="685800"/>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89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find maximum</a:t>
            </a:r>
            <a:endParaRPr kumimoji="0" lang="en-US" sz="89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 </a:t>
            </a:r>
            <a:r>
              <a:rPr lang="en-US" dirty="0" err="1" smtClean="0">
                <a:latin typeface="Times New Roman" pitchFamily="18" charset="0"/>
                <a:cs typeface="Times New Roman" pitchFamily="18" charset="0"/>
              </a:rPr>
              <a:t>MatLab</a:t>
            </a:r>
            <a:endParaRPr lang="en-US" dirty="0">
              <a:latin typeface="Times New Roman" pitchFamily="18" charset="0"/>
              <a:cs typeface="Times New Roman" pitchFamily="18" charset="0"/>
            </a:endParaRPr>
          </a:p>
        </p:txBody>
      </p:sp>
      <p:pic>
        <p:nvPicPr>
          <p:cNvPr id="4" name="Picture 2"/>
          <p:cNvPicPr>
            <a:picLocks noGrp="1" noChangeAspect="1" noChangeArrowheads="1"/>
          </p:cNvPicPr>
          <p:nvPr>
            <p:ph idx="1"/>
          </p:nvPr>
        </p:nvPicPr>
        <p:blipFill>
          <a:blip r:embed="rId3" cstate="print"/>
          <a:srcRect l="13919" t="44980" r="34066" b="19679"/>
          <a:stretch>
            <a:fillRect/>
          </a:stretch>
        </p:blipFill>
        <p:spPr bwMode="auto">
          <a:xfrm>
            <a:off x="228600" y="2057400"/>
            <a:ext cx="6066085" cy="2819400"/>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 </a:t>
            </a:r>
            <a:r>
              <a:rPr lang="en-US" dirty="0" err="1" smtClean="0">
                <a:latin typeface="Times New Roman" pitchFamily="18" charset="0"/>
                <a:cs typeface="Times New Roman" pitchFamily="18" charset="0"/>
              </a:rPr>
              <a:t>MatLab</a:t>
            </a:r>
            <a:endParaRPr lang="en-US" dirty="0">
              <a:latin typeface="Times New Roman" pitchFamily="18" charset="0"/>
              <a:cs typeface="Times New Roman" pitchFamily="18" charset="0"/>
            </a:endParaRPr>
          </a:p>
        </p:txBody>
      </p:sp>
      <p:pic>
        <p:nvPicPr>
          <p:cNvPr id="4" name="Picture 2"/>
          <p:cNvPicPr>
            <a:picLocks noGrp="1" noChangeAspect="1" noChangeArrowheads="1"/>
          </p:cNvPicPr>
          <p:nvPr>
            <p:ph idx="1"/>
          </p:nvPr>
        </p:nvPicPr>
        <p:blipFill>
          <a:blip r:embed="rId3" cstate="print"/>
          <a:srcRect l="13919" t="44980" r="34066" b="19679"/>
          <a:stretch>
            <a:fillRect/>
          </a:stretch>
        </p:blipFill>
        <p:spPr bwMode="auto">
          <a:xfrm>
            <a:off x="228600" y="2057400"/>
            <a:ext cx="6066085" cy="2819400"/>
          </a:xfrm>
          <a:prstGeom prst="rect">
            <a:avLst/>
          </a:prstGeom>
          <a:noFill/>
          <a:ln w="9525">
            <a:noFill/>
            <a:miter lim="800000"/>
            <a:headEnd/>
            <a:tailEnd/>
          </a:ln>
        </p:spPr>
      </p:pic>
      <p:sp>
        <p:nvSpPr>
          <p:cNvPr id="5" name="TextBox 4"/>
          <p:cNvSpPr txBox="1"/>
          <p:nvPr/>
        </p:nvSpPr>
        <p:spPr>
          <a:xfrm>
            <a:off x="5257800" y="1828800"/>
            <a:ext cx="2971800" cy="954107"/>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compute cross-correlation</a:t>
            </a:r>
            <a:endParaRPr lang="en-US" sz="2800" dirty="0">
              <a:solidFill>
                <a:srgbClr val="FF000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8229600" cy="3048000"/>
          </a:xfrm>
        </p:spPr>
        <p:txBody>
          <a:bodyPr>
            <a:normAutofit fontScale="90000"/>
          </a:bodyPr>
          <a:lstStyle/>
          <a:p>
            <a:r>
              <a:rPr lang="en-US" dirty="0" smtClean="0">
                <a:latin typeface="Times New Roman" pitchFamily="18" charset="0"/>
                <a:cs typeface="Times New Roman" pitchFamily="18" charset="0"/>
              </a:rPr>
              <a:t>Review of last lecture</a:t>
            </a:r>
            <a:br>
              <a:rPr lang="en-US" dirty="0" smtClean="0">
                <a:latin typeface="Times New Roman" pitchFamily="18" charset="0"/>
                <a:cs typeface="Times New Roman" pitchFamily="18" charset="0"/>
              </a:rPr>
            </a:br>
            <a:r>
              <a:rPr lang="en-US" smtClean="0">
                <a:latin typeface="Times New Roman" pitchFamily="18" charset="0"/>
                <a:cs typeface="Times New Roman" pitchFamily="18" charset="0"/>
              </a:rPr>
              <a:t/>
            </a:r>
            <a:br>
              <a:rPr lang="en-US" smtClean="0">
                <a:latin typeface="Times New Roman" pitchFamily="18" charset="0"/>
                <a:cs typeface="Times New Roman" pitchFamily="18" charset="0"/>
              </a:rPr>
            </a:br>
            <a:r>
              <a:rPr lang="en-US" smtClean="0">
                <a:latin typeface="Times New Roman" pitchFamily="18" charset="0"/>
                <a:cs typeface="Times New Roman" pitchFamily="18" charset="0"/>
              </a:rPr>
              <a:t>autocorrelation</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correlations between samples within a time series</a:t>
            </a:r>
            <a:endParaRPr lang="en-US"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 </a:t>
            </a:r>
            <a:r>
              <a:rPr lang="en-US" dirty="0" err="1" smtClean="0">
                <a:latin typeface="Times New Roman" pitchFamily="18" charset="0"/>
                <a:cs typeface="Times New Roman" pitchFamily="18" charset="0"/>
              </a:rPr>
              <a:t>MatLab</a:t>
            </a:r>
            <a:endParaRPr lang="en-US" dirty="0">
              <a:latin typeface="Times New Roman" pitchFamily="18" charset="0"/>
              <a:cs typeface="Times New Roman" pitchFamily="18" charset="0"/>
            </a:endParaRPr>
          </a:p>
        </p:txBody>
      </p:sp>
      <p:pic>
        <p:nvPicPr>
          <p:cNvPr id="4" name="Picture 2"/>
          <p:cNvPicPr>
            <a:picLocks noGrp="1" noChangeAspect="1" noChangeArrowheads="1"/>
          </p:cNvPicPr>
          <p:nvPr>
            <p:ph idx="1"/>
          </p:nvPr>
        </p:nvPicPr>
        <p:blipFill>
          <a:blip r:embed="rId3" cstate="print"/>
          <a:srcRect l="13919" t="44980" r="34066" b="19679"/>
          <a:stretch>
            <a:fillRect/>
          </a:stretch>
        </p:blipFill>
        <p:spPr bwMode="auto">
          <a:xfrm>
            <a:off x="228600" y="2057400"/>
            <a:ext cx="6066085" cy="2819400"/>
          </a:xfrm>
          <a:prstGeom prst="rect">
            <a:avLst/>
          </a:prstGeom>
          <a:noFill/>
          <a:ln w="9525">
            <a:noFill/>
            <a:miter lim="800000"/>
            <a:headEnd/>
            <a:tailEnd/>
          </a:ln>
        </p:spPr>
      </p:pic>
      <p:sp>
        <p:nvSpPr>
          <p:cNvPr id="5" name="TextBox 4"/>
          <p:cNvSpPr txBox="1"/>
          <p:nvPr/>
        </p:nvSpPr>
        <p:spPr>
          <a:xfrm>
            <a:off x="5257800" y="1828800"/>
            <a:ext cx="2971800" cy="954107"/>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compute cross-correlation</a:t>
            </a:r>
            <a:endParaRPr lang="en-US" sz="2800" dirty="0">
              <a:solidFill>
                <a:srgbClr val="FF0000"/>
              </a:solidFill>
              <a:latin typeface="Times New Roman" pitchFamily="18" charset="0"/>
              <a:cs typeface="Times New Roman" pitchFamily="18" charset="0"/>
            </a:endParaRPr>
          </a:p>
        </p:txBody>
      </p:sp>
      <p:sp>
        <p:nvSpPr>
          <p:cNvPr id="6" name="TextBox 5"/>
          <p:cNvSpPr txBox="1"/>
          <p:nvPr/>
        </p:nvSpPr>
        <p:spPr>
          <a:xfrm>
            <a:off x="6172200" y="3200400"/>
            <a:ext cx="2362200" cy="523220"/>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find maximum</a:t>
            </a:r>
            <a:endParaRPr lang="en-US" sz="2800" dirty="0">
              <a:solidFill>
                <a:srgbClr val="FF0000"/>
              </a:solidFill>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 </a:t>
            </a:r>
            <a:r>
              <a:rPr lang="en-US" dirty="0" err="1" smtClean="0">
                <a:latin typeface="Times New Roman" pitchFamily="18" charset="0"/>
                <a:cs typeface="Times New Roman" pitchFamily="18" charset="0"/>
              </a:rPr>
              <a:t>MatLab</a:t>
            </a:r>
            <a:endParaRPr lang="en-US" dirty="0">
              <a:latin typeface="Times New Roman" pitchFamily="18" charset="0"/>
              <a:cs typeface="Times New Roman" pitchFamily="18" charset="0"/>
            </a:endParaRPr>
          </a:p>
        </p:txBody>
      </p:sp>
      <p:pic>
        <p:nvPicPr>
          <p:cNvPr id="4" name="Picture 2"/>
          <p:cNvPicPr>
            <a:picLocks noGrp="1" noChangeAspect="1" noChangeArrowheads="1"/>
          </p:cNvPicPr>
          <p:nvPr>
            <p:ph idx="1"/>
          </p:nvPr>
        </p:nvPicPr>
        <p:blipFill>
          <a:blip r:embed="rId3" cstate="print"/>
          <a:srcRect l="13919" t="44980" r="34066" b="19679"/>
          <a:stretch>
            <a:fillRect/>
          </a:stretch>
        </p:blipFill>
        <p:spPr bwMode="auto">
          <a:xfrm>
            <a:off x="228600" y="2057400"/>
            <a:ext cx="6066085" cy="2819400"/>
          </a:xfrm>
          <a:prstGeom prst="rect">
            <a:avLst/>
          </a:prstGeom>
          <a:noFill/>
          <a:ln w="9525">
            <a:noFill/>
            <a:miter lim="800000"/>
            <a:headEnd/>
            <a:tailEnd/>
          </a:ln>
        </p:spPr>
      </p:pic>
      <p:sp>
        <p:nvSpPr>
          <p:cNvPr id="5" name="TextBox 4"/>
          <p:cNvSpPr txBox="1"/>
          <p:nvPr/>
        </p:nvSpPr>
        <p:spPr>
          <a:xfrm>
            <a:off x="5257800" y="1828800"/>
            <a:ext cx="2971800" cy="954107"/>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compute cross-correlation</a:t>
            </a:r>
            <a:endParaRPr lang="en-US" sz="2800" dirty="0">
              <a:solidFill>
                <a:srgbClr val="FF0000"/>
              </a:solidFill>
              <a:latin typeface="Times New Roman" pitchFamily="18" charset="0"/>
              <a:cs typeface="Times New Roman" pitchFamily="18" charset="0"/>
            </a:endParaRPr>
          </a:p>
        </p:txBody>
      </p:sp>
      <p:sp>
        <p:nvSpPr>
          <p:cNvPr id="6" name="TextBox 5"/>
          <p:cNvSpPr txBox="1"/>
          <p:nvPr/>
        </p:nvSpPr>
        <p:spPr>
          <a:xfrm>
            <a:off x="6172200" y="3200400"/>
            <a:ext cx="2362200" cy="523220"/>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find maximum</a:t>
            </a:r>
            <a:endParaRPr lang="en-US" sz="2800" dirty="0">
              <a:solidFill>
                <a:srgbClr val="FF0000"/>
              </a:solidFill>
              <a:latin typeface="Times New Roman" pitchFamily="18" charset="0"/>
              <a:cs typeface="Times New Roman" pitchFamily="18" charset="0"/>
            </a:endParaRPr>
          </a:p>
        </p:txBody>
      </p:sp>
      <p:sp>
        <p:nvSpPr>
          <p:cNvPr id="7" name="TextBox 6"/>
          <p:cNvSpPr txBox="1"/>
          <p:nvPr/>
        </p:nvSpPr>
        <p:spPr>
          <a:xfrm>
            <a:off x="6172200" y="4201180"/>
            <a:ext cx="2743200" cy="523220"/>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compute time lag</a:t>
            </a:r>
            <a:endParaRPr lang="en-US" sz="2800" dirty="0">
              <a:solidFill>
                <a:srgbClr val="FF0000"/>
              </a:solidFill>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533400" y="2057400"/>
            <a:ext cx="8077200" cy="2514600"/>
            <a:chOff x="533400" y="2971800"/>
            <a:chExt cx="5791200" cy="1281410"/>
          </a:xfrm>
        </p:grpSpPr>
        <p:pic>
          <p:nvPicPr>
            <p:cNvPr id="1026" name="Picture 2"/>
            <p:cNvPicPr>
              <a:picLocks noChangeAspect="1" noChangeArrowheads="1"/>
            </p:cNvPicPr>
            <p:nvPr/>
          </p:nvPicPr>
          <p:blipFill>
            <a:blip r:embed="rId3" cstate="print"/>
            <a:srcRect l="10724" t="51781" r="7775"/>
            <a:stretch>
              <a:fillRect/>
            </a:stretch>
          </p:blipFill>
          <p:spPr bwMode="auto">
            <a:xfrm>
              <a:off x="533400" y="2971800"/>
              <a:ext cx="5791200" cy="1281410"/>
            </a:xfrm>
            <a:prstGeom prst="rect">
              <a:avLst/>
            </a:prstGeom>
            <a:noFill/>
            <a:ln w="9525">
              <a:noFill/>
              <a:miter lim="800000"/>
              <a:headEnd/>
              <a:tailEnd/>
            </a:ln>
            <a:effectLst/>
          </p:spPr>
        </p:pic>
        <p:sp>
          <p:nvSpPr>
            <p:cNvPr id="11" name="TextBox 10"/>
            <p:cNvSpPr txBox="1"/>
            <p:nvPr/>
          </p:nvSpPr>
          <p:spPr>
            <a:xfrm>
              <a:off x="1070112" y="3127122"/>
              <a:ext cx="774502" cy="266627"/>
            </a:xfrm>
            <a:prstGeom prst="rect">
              <a:avLst/>
            </a:prstGeom>
            <a:noFill/>
          </p:spPr>
          <p:txBody>
            <a:bodyPr wrap="square" rtlCol="0">
              <a:spAutoFit/>
            </a:bodyPr>
            <a:lstStyle/>
            <a:p>
              <a:r>
                <a:rPr lang="en-US" sz="2800" i="1" dirty="0" smtClean="0">
                  <a:latin typeface="Times New Roman" pitchFamily="18" charset="0"/>
                  <a:cs typeface="Times New Roman" pitchFamily="18" charset="0"/>
                </a:rPr>
                <a:t>u(t)</a:t>
              </a:r>
              <a:endParaRPr lang="en-US" sz="2800" i="1" dirty="0">
                <a:latin typeface="Times New Roman" pitchFamily="18" charset="0"/>
                <a:cs typeface="Times New Roman" pitchFamily="18" charset="0"/>
              </a:endParaRPr>
            </a:p>
          </p:txBody>
        </p:sp>
        <p:sp>
          <p:nvSpPr>
            <p:cNvPr id="12" name="TextBox 11"/>
            <p:cNvSpPr txBox="1"/>
            <p:nvPr/>
          </p:nvSpPr>
          <p:spPr>
            <a:xfrm>
              <a:off x="1070113" y="3559447"/>
              <a:ext cx="1047672" cy="266627"/>
            </a:xfrm>
            <a:prstGeom prst="rect">
              <a:avLst/>
            </a:prstGeom>
            <a:noFill/>
          </p:spPr>
          <p:txBody>
            <a:bodyPr wrap="square" rtlCol="0">
              <a:spAutoFit/>
            </a:bodyPr>
            <a:lstStyle/>
            <a:p>
              <a:r>
                <a:rPr lang="en-US" sz="2800" i="1" dirty="0" smtClean="0">
                  <a:latin typeface="Times New Roman" pitchFamily="18" charset="0"/>
                  <a:cs typeface="Times New Roman" pitchFamily="18" charset="0"/>
                </a:rPr>
                <a:t>v(</a:t>
              </a:r>
              <a:r>
                <a:rPr lang="en-US" sz="2800" i="1" dirty="0" err="1" smtClean="0">
                  <a:latin typeface="Times New Roman" pitchFamily="18" charset="0"/>
                  <a:cs typeface="Times New Roman" pitchFamily="18" charset="0"/>
                </a:rPr>
                <a:t>t+t</a:t>
              </a:r>
              <a:r>
                <a:rPr lang="en-US" sz="2800" i="1" baseline="-25000" dirty="0" err="1" smtClean="0">
                  <a:latin typeface="Times New Roman" pitchFamily="18" charset="0"/>
                  <a:cs typeface="Times New Roman" pitchFamily="18" charset="0"/>
                </a:rPr>
                <a:t>lag</a:t>
              </a:r>
              <a:r>
                <a:rPr lang="en-US" sz="2800" i="1" dirty="0" smtClean="0">
                  <a:latin typeface="Times New Roman" pitchFamily="18" charset="0"/>
                  <a:cs typeface="Times New Roman" pitchFamily="18" charset="0"/>
                </a:rPr>
                <a:t>)</a:t>
              </a:r>
              <a:endParaRPr lang="en-US" sz="2800" i="1" dirty="0">
                <a:latin typeface="Times New Roman" pitchFamily="18" charset="0"/>
                <a:cs typeface="Times New Roman" pitchFamily="18" charset="0"/>
              </a:endParaRPr>
            </a:p>
          </p:txBody>
        </p:sp>
      </p:grpSp>
      <p:sp>
        <p:nvSpPr>
          <p:cNvPr id="19" name="Title 1"/>
          <p:cNvSpPr txBox="1">
            <a:spLocks/>
          </p:cNvSpPr>
          <p:nvPr/>
        </p:nvSpPr>
        <p:spPr>
          <a:xfrm>
            <a:off x="0" y="152400"/>
            <a:ext cx="9144000" cy="685800"/>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8900" dirty="0" smtClean="0">
                <a:latin typeface="Times New Roman" pitchFamily="18" charset="0"/>
                <a:ea typeface="+mj-ea"/>
                <a:cs typeface="Times New Roman" pitchFamily="18" charset="0"/>
              </a:rPr>
              <a:t>align time series with measured lag</a:t>
            </a:r>
            <a:endParaRPr kumimoji="0" lang="en-US" sz="89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304800" y="1131405"/>
            <a:ext cx="8382000" cy="4812195"/>
            <a:chOff x="685800" y="2418522"/>
            <a:chExt cx="4800600" cy="1924878"/>
          </a:xfrm>
        </p:grpSpPr>
        <p:sp>
          <p:nvSpPr>
            <p:cNvPr id="6" name="TextBox 5"/>
            <p:cNvSpPr txBox="1"/>
            <p:nvPr/>
          </p:nvSpPr>
          <p:spPr>
            <a:xfrm>
              <a:off x="1295400" y="2418522"/>
              <a:ext cx="4572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a:t>
              </a:r>
              <a:endParaRPr lang="en-US" sz="1200" dirty="0">
                <a:latin typeface="Times New Roman" pitchFamily="18" charset="0"/>
                <a:cs typeface="Times New Roman" pitchFamily="18" charset="0"/>
              </a:endParaRPr>
            </a:p>
          </p:txBody>
        </p:sp>
        <p:sp>
          <p:nvSpPr>
            <p:cNvPr id="7" name="TextBox 6"/>
            <p:cNvSpPr txBox="1"/>
            <p:nvPr/>
          </p:nvSpPr>
          <p:spPr>
            <a:xfrm>
              <a:off x="1295400" y="3332922"/>
              <a:ext cx="4572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B)</a:t>
              </a:r>
              <a:endParaRPr lang="en-US" sz="12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cstate="print"/>
            <a:srcRect l="1429" t="3810" r="8571" b="51884"/>
            <a:stretch>
              <a:fillRect/>
            </a:stretch>
          </p:blipFill>
          <p:spPr bwMode="auto">
            <a:xfrm>
              <a:off x="685800" y="2570922"/>
              <a:ext cx="4800600" cy="1772478"/>
            </a:xfrm>
            <a:prstGeom prst="rect">
              <a:avLst/>
            </a:prstGeom>
            <a:noFill/>
            <a:ln w="9525">
              <a:noFill/>
              <a:miter lim="800000"/>
              <a:headEnd/>
              <a:tailEnd/>
            </a:ln>
            <a:effectLst/>
          </p:spPr>
        </p:pic>
      </p:grpSp>
      <p:sp>
        <p:nvSpPr>
          <p:cNvPr id="10" name="Title 1"/>
          <p:cNvSpPr txBox="1">
            <a:spLocks/>
          </p:cNvSpPr>
          <p:nvPr/>
        </p:nvSpPr>
        <p:spPr>
          <a:xfrm>
            <a:off x="0" y="152400"/>
            <a:ext cx="9144000" cy="12954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solar </a:t>
            </a:r>
            <a:r>
              <a:rPr lang="en-US" sz="4400" dirty="0" err="1" smtClean="0">
                <a:latin typeface="Times New Roman" pitchFamily="18" charset="0"/>
                <a:ea typeface="+mj-ea"/>
                <a:cs typeface="Times New Roman" pitchFamily="18" charset="0"/>
              </a:rPr>
              <a:t>insolation</a:t>
            </a:r>
            <a:r>
              <a:rPr lang="en-US" sz="4400" dirty="0" smtClean="0">
                <a:latin typeface="Times New Roman" pitchFamily="18" charset="0"/>
                <a:ea typeface="+mj-ea"/>
                <a:cs typeface="Times New Roman" pitchFamily="18" charset="0"/>
              </a:rPr>
              <a:t> and ground level ozone</a:t>
            </a:r>
            <a:r>
              <a:rPr kumimoji="0" lang="en-US" sz="6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en-US" sz="6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endParaRPr kumimoji="0" lang="en-US" sz="60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1" name="TextBox 10"/>
          <p:cNvSpPr txBox="1"/>
          <p:nvPr/>
        </p:nvSpPr>
        <p:spPr>
          <a:xfrm>
            <a:off x="0" y="762000"/>
            <a:ext cx="9144000" cy="58477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(this is a real dataset from West Point NY)</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p:nvPr/>
        </p:nvGrpSpPr>
        <p:grpSpPr>
          <a:xfrm>
            <a:off x="304800" y="1512405"/>
            <a:ext cx="8382000" cy="4431195"/>
            <a:chOff x="685800" y="2570922"/>
            <a:chExt cx="4800600" cy="1772478"/>
          </a:xfrm>
        </p:grpSpPr>
        <p:sp>
          <p:nvSpPr>
            <p:cNvPr id="7" name="TextBox 6"/>
            <p:cNvSpPr txBox="1"/>
            <p:nvPr/>
          </p:nvSpPr>
          <p:spPr>
            <a:xfrm>
              <a:off x="1295400" y="3332922"/>
              <a:ext cx="4572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B)</a:t>
              </a:r>
              <a:endParaRPr lang="en-US" sz="12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cstate="print"/>
            <a:srcRect l="1429" t="3810" r="8571" b="51884"/>
            <a:stretch>
              <a:fillRect/>
            </a:stretch>
          </p:blipFill>
          <p:spPr bwMode="auto">
            <a:xfrm>
              <a:off x="685800" y="2570922"/>
              <a:ext cx="4800600" cy="1772478"/>
            </a:xfrm>
            <a:prstGeom prst="rect">
              <a:avLst/>
            </a:prstGeom>
            <a:noFill/>
            <a:ln w="9525">
              <a:noFill/>
              <a:miter lim="800000"/>
              <a:headEnd/>
              <a:tailEnd/>
            </a:ln>
            <a:effectLst/>
          </p:spPr>
        </p:pic>
        <p:cxnSp>
          <p:nvCxnSpPr>
            <p:cNvPr id="9" name="Straight Connector 8"/>
            <p:cNvCxnSpPr/>
            <p:nvPr/>
          </p:nvCxnSpPr>
          <p:spPr>
            <a:xfrm rot="5400000">
              <a:off x="851362" y="3444240"/>
              <a:ext cx="1676400" cy="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grpSp>
      <p:sp>
        <p:nvSpPr>
          <p:cNvPr id="10" name="Title 1"/>
          <p:cNvSpPr txBox="1">
            <a:spLocks/>
          </p:cNvSpPr>
          <p:nvPr/>
        </p:nvSpPr>
        <p:spPr>
          <a:xfrm>
            <a:off x="0" y="152400"/>
            <a:ext cx="9144000" cy="12954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solar </a:t>
            </a:r>
            <a:r>
              <a:rPr lang="en-US" sz="4400" dirty="0" err="1" smtClean="0">
                <a:latin typeface="Times New Roman" pitchFamily="18" charset="0"/>
                <a:ea typeface="+mj-ea"/>
                <a:cs typeface="Times New Roman" pitchFamily="18" charset="0"/>
              </a:rPr>
              <a:t>insolation</a:t>
            </a:r>
            <a:r>
              <a:rPr lang="en-US" sz="4400" dirty="0" smtClean="0">
                <a:latin typeface="Times New Roman" pitchFamily="18" charset="0"/>
                <a:ea typeface="+mj-ea"/>
                <a:cs typeface="Times New Roman" pitchFamily="18" charset="0"/>
              </a:rPr>
              <a:t> and ground level ozone</a:t>
            </a:r>
            <a:r>
              <a:rPr kumimoji="0" lang="en-US" sz="6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en-US" sz="6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endParaRPr kumimoji="0" lang="en-US" sz="60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cxnSp>
        <p:nvCxnSpPr>
          <p:cNvPr id="12" name="Straight Connector 11"/>
          <p:cNvCxnSpPr/>
          <p:nvPr/>
        </p:nvCxnSpPr>
        <p:spPr>
          <a:xfrm rot="5400000">
            <a:off x="76195" y="3695700"/>
            <a:ext cx="4191000" cy="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2414588" y="3695700"/>
            <a:ext cx="4191000" cy="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2552700" y="3695700"/>
            <a:ext cx="4191000" cy="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209800" y="5943600"/>
            <a:ext cx="2743200" cy="523220"/>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note time lag</a:t>
            </a:r>
            <a:endParaRPr lang="en-US" sz="2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600200" y="914401"/>
            <a:ext cx="5257800" cy="4648199"/>
            <a:chOff x="6019800" y="2162403"/>
            <a:chExt cx="2286000" cy="2003534"/>
          </a:xfrm>
        </p:grpSpPr>
        <p:pic>
          <p:nvPicPr>
            <p:cNvPr id="2" name="Picture 3"/>
            <p:cNvPicPr>
              <a:picLocks noChangeAspect="1" noChangeArrowheads="1"/>
            </p:cNvPicPr>
            <p:nvPr/>
          </p:nvPicPr>
          <p:blipFill>
            <a:blip r:embed="rId3" cstate="print"/>
            <a:srcRect r="7692"/>
            <a:stretch>
              <a:fillRect/>
            </a:stretch>
          </p:blipFill>
          <p:spPr bwMode="auto">
            <a:xfrm>
              <a:off x="6019800" y="2337137"/>
              <a:ext cx="2286000" cy="1828800"/>
            </a:xfrm>
            <a:prstGeom prst="rect">
              <a:avLst/>
            </a:prstGeom>
            <a:noFill/>
            <a:ln w="9525">
              <a:noFill/>
              <a:miter lim="800000"/>
              <a:headEnd/>
              <a:tailEnd/>
            </a:ln>
            <a:effectLst/>
          </p:spPr>
        </p:pic>
        <p:sp>
          <p:nvSpPr>
            <p:cNvPr id="12" name="TextBox 11"/>
            <p:cNvSpPr txBox="1"/>
            <p:nvPr/>
          </p:nvSpPr>
          <p:spPr>
            <a:xfrm>
              <a:off x="6629400" y="2337137"/>
              <a:ext cx="4572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C)</a:t>
              </a:r>
              <a:endParaRPr lang="en-US" sz="1200" dirty="0">
                <a:latin typeface="Times New Roman" pitchFamily="18" charset="0"/>
                <a:cs typeface="Times New Roman" pitchFamily="18" charset="0"/>
              </a:endParaRPr>
            </a:p>
          </p:txBody>
        </p:sp>
        <p:cxnSp>
          <p:nvCxnSpPr>
            <p:cNvPr id="14" name="Straight Connector 13"/>
            <p:cNvCxnSpPr/>
            <p:nvPr/>
          </p:nvCxnSpPr>
          <p:spPr>
            <a:xfrm rot="16200000" flipH="1">
              <a:off x="6328759" y="3408199"/>
              <a:ext cx="1472409" cy="311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046843" y="2162403"/>
              <a:ext cx="1133060" cy="252058"/>
            </a:xfrm>
            <a:prstGeom prst="rect">
              <a:avLst/>
            </a:prstGeom>
            <a:noFill/>
          </p:spPr>
          <p:txBody>
            <a:bodyPr wrap="square" rtlCol="0">
              <a:spAutoFit/>
            </a:bodyPr>
            <a:lstStyle/>
            <a:p>
              <a:r>
                <a:rPr lang="en-US" sz="3200" dirty="0" smtClean="0">
                  <a:latin typeface="Times New Roman" pitchFamily="18" charset="0"/>
                  <a:cs typeface="Times New Roman" pitchFamily="18" charset="0"/>
                </a:rPr>
                <a:t>maximum</a:t>
              </a:r>
              <a:endParaRPr lang="en-US" sz="3200" dirty="0">
                <a:latin typeface="Times New Roman" pitchFamily="18" charset="0"/>
                <a:cs typeface="Times New Roman" pitchFamily="18" charset="0"/>
              </a:endParaRPr>
            </a:p>
          </p:txBody>
        </p:sp>
      </p:grpSp>
      <p:cxnSp>
        <p:nvCxnSpPr>
          <p:cNvPr id="11" name="Straight Arrow Connector 10"/>
          <p:cNvCxnSpPr/>
          <p:nvPr/>
        </p:nvCxnSpPr>
        <p:spPr>
          <a:xfrm flipV="1">
            <a:off x="4000498" y="5715000"/>
            <a:ext cx="571502" cy="7282"/>
          </a:xfrm>
          <a:prstGeom prst="straightConnector1">
            <a:avLst/>
          </a:prstGeom>
          <a:ln w="28575">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4052890" y="5019664"/>
            <a:ext cx="1095375" cy="1"/>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590800" y="5846741"/>
            <a:ext cx="3505200" cy="954107"/>
          </a:xfrm>
          <a:prstGeom prst="rect">
            <a:avLst/>
          </a:prstGeom>
          <a:noFill/>
        </p:spPr>
        <p:txBody>
          <a:bodyPr wrap="square" rtlCol="0">
            <a:spAutoFit/>
          </a:bodyPr>
          <a:lstStyle/>
          <a:p>
            <a:pPr algn="ctr"/>
            <a:r>
              <a:rPr lang="en-US" sz="2800" dirty="0" smtClean="0">
                <a:solidFill>
                  <a:srgbClr val="FF0000"/>
                </a:solidFill>
                <a:latin typeface="Times New Roman" pitchFamily="18" charset="0"/>
                <a:cs typeface="Times New Roman" pitchFamily="18" charset="0"/>
              </a:rPr>
              <a:t>time lag</a:t>
            </a:r>
          </a:p>
          <a:p>
            <a:pPr algn="ctr"/>
            <a:r>
              <a:rPr lang="en-US" sz="2800" dirty="0" smtClean="0">
                <a:solidFill>
                  <a:srgbClr val="FF0000"/>
                </a:solidFill>
                <a:latin typeface="Times New Roman" pitchFamily="18" charset="0"/>
                <a:cs typeface="Times New Roman" pitchFamily="18" charset="0"/>
              </a:rPr>
              <a:t>3 hours</a:t>
            </a:r>
            <a:endParaRPr lang="en-US" sz="2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533400" y="914400"/>
            <a:ext cx="8001000" cy="4800600"/>
            <a:chOff x="914400" y="1451312"/>
            <a:chExt cx="5334000" cy="2790825"/>
          </a:xfrm>
        </p:grpSpPr>
        <p:pic>
          <p:nvPicPr>
            <p:cNvPr id="1027" name="Picture 3"/>
            <p:cNvPicPr>
              <a:picLocks noChangeAspect="1" noChangeArrowheads="1"/>
            </p:cNvPicPr>
            <p:nvPr/>
          </p:nvPicPr>
          <p:blipFill>
            <a:blip r:embed="rId3" cstate="print"/>
            <a:srcRect l="3828" r="6858"/>
            <a:stretch>
              <a:fillRect/>
            </a:stretch>
          </p:blipFill>
          <p:spPr bwMode="auto">
            <a:xfrm>
              <a:off x="914400" y="1451312"/>
              <a:ext cx="5334000" cy="2790825"/>
            </a:xfrm>
            <a:prstGeom prst="rect">
              <a:avLst/>
            </a:prstGeom>
            <a:noFill/>
            <a:ln w="9525">
              <a:noFill/>
              <a:miter lim="800000"/>
              <a:headEnd/>
              <a:tailEnd/>
            </a:ln>
            <a:effectLst/>
          </p:spPr>
        </p:pic>
        <p:sp>
          <p:nvSpPr>
            <p:cNvPr id="6" name="TextBox 5"/>
            <p:cNvSpPr txBox="1"/>
            <p:nvPr/>
          </p:nvSpPr>
          <p:spPr>
            <a:xfrm>
              <a:off x="1447800" y="1527812"/>
              <a:ext cx="4572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a:t>
              </a:r>
              <a:endParaRPr lang="en-US" sz="1200" dirty="0">
                <a:latin typeface="Times New Roman" pitchFamily="18" charset="0"/>
                <a:cs typeface="Times New Roman" pitchFamily="18" charset="0"/>
              </a:endParaRPr>
            </a:p>
          </p:txBody>
        </p:sp>
        <p:sp>
          <p:nvSpPr>
            <p:cNvPr id="7" name="TextBox 6"/>
            <p:cNvSpPr txBox="1"/>
            <p:nvPr/>
          </p:nvSpPr>
          <p:spPr>
            <a:xfrm>
              <a:off x="1447800" y="2896295"/>
              <a:ext cx="4572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B)</a:t>
              </a:r>
              <a:endParaRPr lang="en-US" sz="1200" dirty="0">
                <a:latin typeface="Times New Roman" pitchFamily="18" charset="0"/>
                <a:cs typeface="Times New Roman" pitchFamily="18" charset="0"/>
              </a:endParaRPr>
            </a:p>
          </p:txBody>
        </p:sp>
      </p:grpSp>
      <p:cxnSp>
        <p:nvCxnSpPr>
          <p:cNvPr id="13" name="Straight Connector 12"/>
          <p:cNvCxnSpPr/>
          <p:nvPr/>
        </p:nvCxnSpPr>
        <p:spPr>
          <a:xfrm rot="5400000">
            <a:off x="571504" y="3657600"/>
            <a:ext cx="5638800" cy="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938384" y="3657600"/>
            <a:ext cx="5638800" cy="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629400" y="3124200"/>
            <a:ext cx="1676400" cy="523220"/>
          </a:xfrm>
          <a:prstGeom prst="rect">
            <a:avLst/>
          </a:prstGeom>
          <a:noFill/>
        </p:spPr>
        <p:txBody>
          <a:bodyPr wrap="square" rtlCol="0">
            <a:spAutoFit/>
          </a:bodyPr>
          <a:lstStyle/>
          <a:p>
            <a:pPr algn="ctr"/>
            <a:r>
              <a:rPr lang="en-US" sz="2800" dirty="0" smtClean="0">
                <a:solidFill>
                  <a:srgbClr val="FF0000"/>
                </a:solidFill>
                <a:latin typeface="Times New Roman" pitchFamily="18" charset="0"/>
                <a:cs typeface="Times New Roman" pitchFamily="18" charset="0"/>
              </a:rPr>
              <a:t>original</a:t>
            </a:r>
            <a:endParaRPr lang="en-US" sz="2800" dirty="0">
              <a:solidFill>
                <a:srgbClr val="FF0000"/>
              </a:solidFill>
              <a:latin typeface="Times New Roman" pitchFamily="18" charset="0"/>
              <a:cs typeface="Times New Roman" pitchFamily="18" charset="0"/>
            </a:endParaRPr>
          </a:p>
        </p:txBody>
      </p:sp>
      <p:sp>
        <p:nvSpPr>
          <p:cNvPr id="19" name="TextBox 18"/>
          <p:cNvSpPr txBox="1"/>
          <p:nvPr/>
        </p:nvSpPr>
        <p:spPr>
          <a:xfrm>
            <a:off x="5562600" y="3581400"/>
            <a:ext cx="1676400" cy="523220"/>
          </a:xfrm>
          <a:prstGeom prst="rect">
            <a:avLst/>
          </a:prstGeom>
          <a:noFill/>
        </p:spPr>
        <p:txBody>
          <a:bodyPr wrap="square" rtlCol="0">
            <a:spAutoFit/>
          </a:bodyPr>
          <a:lstStyle/>
          <a:p>
            <a:pPr algn="ctr"/>
            <a:r>
              <a:rPr lang="en-US" sz="2800" dirty="0" err="1" smtClean="0">
                <a:solidFill>
                  <a:srgbClr val="FF0000"/>
                </a:solidFill>
                <a:latin typeface="Times New Roman" pitchFamily="18" charset="0"/>
                <a:cs typeface="Times New Roman" pitchFamily="18" charset="0"/>
              </a:rPr>
              <a:t>delagged</a:t>
            </a:r>
            <a:endParaRPr lang="en-US" sz="2800" dirty="0">
              <a:solidFill>
                <a:srgbClr val="FF0000"/>
              </a:solidFill>
              <a:latin typeface="Times New Roman" pitchFamily="18" charset="0"/>
              <a:cs typeface="Times New Roman" pitchFamily="18" charset="0"/>
            </a:endParaRPr>
          </a:p>
        </p:txBody>
      </p:sp>
      <p:sp>
        <p:nvSpPr>
          <p:cNvPr id="20" name="Freeform 19"/>
          <p:cNvSpPr/>
          <p:nvPr/>
        </p:nvSpPr>
        <p:spPr>
          <a:xfrm>
            <a:off x="7629525" y="3543300"/>
            <a:ext cx="364331" cy="885825"/>
          </a:xfrm>
          <a:custGeom>
            <a:avLst/>
            <a:gdLst>
              <a:gd name="connsiteX0" fmla="*/ 0 w 364331"/>
              <a:gd name="connsiteY0" fmla="*/ 0 h 885825"/>
              <a:gd name="connsiteX1" fmla="*/ 342900 w 364331"/>
              <a:gd name="connsiteY1" fmla="*/ 542925 h 885825"/>
              <a:gd name="connsiteX2" fmla="*/ 128588 w 364331"/>
              <a:gd name="connsiteY2" fmla="*/ 885825 h 885825"/>
            </a:gdLst>
            <a:ahLst/>
            <a:cxnLst>
              <a:cxn ang="0">
                <a:pos x="connsiteX0" y="connsiteY0"/>
              </a:cxn>
              <a:cxn ang="0">
                <a:pos x="connsiteX1" y="connsiteY1"/>
              </a:cxn>
              <a:cxn ang="0">
                <a:pos x="connsiteX2" y="connsiteY2"/>
              </a:cxn>
            </a:cxnLst>
            <a:rect l="l" t="t" r="r" b="b"/>
            <a:pathLst>
              <a:path w="364331" h="885825">
                <a:moveTo>
                  <a:pt x="0" y="0"/>
                </a:moveTo>
                <a:cubicBezTo>
                  <a:pt x="160734" y="197644"/>
                  <a:pt x="321469" y="395288"/>
                  <a:pt x="342900" y="542925"/>
                </a:cubicBezTo>
                <a:cubicBezTo>
                  <a:pt x="364331" y="690562"/>
                  <a:pt x="246459" y="788193"/>
                  <a:pt x="128588" y="885825"/>
                </a:cubicBezTo>
              </a:path>
            </a:pathLst>
          </a:cu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5572125" y="3914775"/>
            <a:ext cx="257175" cy="457200"/>
          </a:xfrm>
          <a:custGeom>
            <a:avLst/>
            <a:gdLst>
              <a:gd name="connsiteX0" fmla="*/ 85725 w 257175"/>
              <a:gd name="connsiteY0" fmla="*/ 0 h 457200"/>
              <a:gd name="connsiteX1" fmla="*/ 28575 w 257175"/>
              <a:gd name="connsiteY1" fmla="*/ 271463 h 457200"/>
              <a:gd name="connsiteX2" fmla="*/ 257175 w 257175"/>
              <a:gd name="connsiteY2" fmla="*/ 457200 h 457200"/>
            </a:gdLst>
            <a:ahLst/>
            <a:cxnLst>
              <a:cxn ang="0">
                <a:pos x="connsiteX0" y="connsiteY0"/>
              </a:cxn>
              <a:cxn ang="0">
                <a:pos x="connsiteX1" y="connsiteY1"/>
              </a:cxn>
              <a:cxn ang="0">
                <a:pos x="connsiteX2" y="connsiteY2"/>
              </a:cxn>
            </a:cxnLst>
            <a:rect l="l" t="t" r="r" b="b"/>
            <a:pathLst>
              <a:path w="257175" h="457200">
                <a:moveTo>
                  <a:pt x="85725" y="0"/>
                </a:moveTo>
                <a:cubicBezTo>
                  <a:pt x="42862" y="97631"/>
                  <a:pt x="0" y="195263"/>
                  <a:pt x="28575" y="271463"/>
                </a:cubicBezTo>
                <a:cubicBezTo>
                  <a:pt x="57150" y="347663"/>
                  <a:pt x="157162" y="402431"/>
                  <a:pt x="257175" y="457200"/>
                </a:cubicBezTo>
              </a:path>
            </a:pathLst>
          </a:cu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6019800"/>
          </a:xfrm>
        </p:spPr>
        <p:txBody>
          <a:bodyPr>
            <a:normAutofit/>
          </a:bodyPr>
          <a:lstStyle/>
          <a:p>
            <a:r>
              <a:rPr lang="en-US" sz="4000" dirty="0" smtClean="0">
                <a:latin typeface="Times New Roman" pitchFamily="18" charset="0"/>
                <a:cs typeface="Times New Roman" pitchFamily="18" charset="0"/>
              </a:rPr>
              <a:t>high degree of short-term correlation</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3100" i="1" dirty="0" smtClean="0">
                <a:latin typeface="Times New Roman" pitchFamily="18" charset="0"/>
                <a:cs typeface="Times New Roman" pitchFamily="18" charset="0"/>
              </a:rPr>
              <a:t>what ever the river was doing yesterday, its probably doing today, too</a:t>
            </a:r>
            <a:br>
              <a:rPr lang="en-US" sz="3100" i="1" dirty="0" smtClean="0">
                <a:latin typeface="Times New Roman" pitchFamily="18" charset="0"/>
                <a:cs typeface="Times New Roman" pitchFamily="18" charset="0"/>
              </a:rPr>
            </a:br>
            <a:r>
              <a:rPr lang="en-US" sz="3100" i="1" dirty="0" smtClean="0">
                <a:latin typeface="Times New Roman" pitchFamily="18" charset="0"/>
                <a:cs typeface="Times New Roman" pitchFamily="18" charset="0"/>
              </a:rPr>
              <a:t/>
            </a:r>
            <a:br>
              <a:rPr lang="en-US" sz="3100" i="1"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because water takes time to drain away</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p:nvPr/>
        </p:nvGrpSpPr>
        <p:grpSpPr>
          <a:xfrm>
            <a:off x="0" y="838200"/>
            <a:ext cx="8915400" cy="2971800"/>
            <a:chOff x="1066800" y="1524000"/>
            <a:chExt cx="5334000" cy="1676400"/>
          </a:xfrm>
        </p:grpSpPr>
        <p:pic>
          <p:nvPicPr>
            <p:cNvPr id="1027" name="Picture 3"/>
            <p:cNvPicPr>
              <a:picLocks noChangeAspect="1" noChangeArrowheads="1"/>
            </p:cNvPicPr>
            <p:nvPr/>
          </p:nvPicPr>
          <p:blipFill>
            <a:blip r:embed="rId3" cstate="print"/>
            <a:srcRect b="50296"/>
            <a:stretch>
              <a:fillRect/>
            </a:stretch>
          </p:blipFill>
          <p:spPr bwMode="auto">
            <a:xfrm>
              <a:off x="1066800" y="1524000"/>
              <a:ext cx="5334000" cy="1600200"/>
            </a:xfrm>
            <a:prstGeom prst="rect">
              <a:avLst/>
            </a:prstGeom>
            <a:noFill/>
            <a:ln w="9525">
              <a:noFill/>
              <a:miter lim="800000"/>
              <a:headEnd/>
              <a:tailEnd/>
            </a:ln>
            <a:effectLst/>
          </p:spPr>
        </p:pic>
        <p:sp>
          <p:nvSpPr>
            <p:cNvPr id="18" name="TextBox 17"/>
            <p:cNvSpPr txBox="1"/>
            <p:nvPr/>
          </p:nvSpPr>
          <p:spPr>
            <a:xfrm>
              <a:off x="2286000" y="1628001"/>
              <a:ext cx="16764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 time series, </a:t>
              </a:r>
              <a:r>
                <a:rPr lang="en-US" sz="1200" i="1" dirty="0" smtClean="0">
                  <a:latin typeface="Times New Roman" pitchFamily="18" charset="0"/>
                  <a:cs typeface="Times New Roman" pitchFamily="18" charset="0"/>
                </a:rPr>
                <a:t>d(t)</a:t>
              </a:r>
              <a:endParaRPr lang="en-US" sz="1200" i="1" baseline="30000" dirty="0">
                <a:latin typeface="Times New Roman" pitchFamily="18" charset="0"/>
                <a:cs typeface="Times New Roman" pitchFamily="18" charset="0"/>
              </a:endParaRPr>
            </a:p>
          </p:txBody>
        </p:sp>
        <p:sp>
          <p:nvSpPr>
            <p:cNvPr id="48" name="Rectangle 47"/>
            <p:cNvSpPr/>
            <p:nvPr/>
          </p:nvSpPr>
          <p:spPr>
            <a:xfrm>
              <a:off x="3429000" y="2971800"/>
              <a:ext cx="762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1219200" y="1752600"/>
              <a:ext cx="381000" cy="121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3124200" y="2895600"/>
              <a:ext cx="13716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time</a:t>
              </a:r>
              <a:r>
                <a:rPr lang="en-US" sz="1200" i="1" dirty="0" smtClean="0">
                  <a:latin typeface="Times New Roman" pitchFamily="18" charset="0"/>
                  <a:cs typeface="Times New Roman" pitchFamily="18" charset="0"/>
                </a:rPr>
                <a:t> t, </a:t>
              </a:r>
              <a:r>
                <a:rPr lang="en-US" sz="1200" dirty="0" smtClean="0">
                  <a:latin typeface="Times New Roman" pitchFamily="18" charset="0"/>
                  <a:cs typeface="Times New Roman" pitchFamily="18" charset="0"/>
                </a:rPr>
                <a:t>days</a:t>
              </a:r>
              <a:endParaRPr lang="en-US" sz="1200" baseline="30000" dirty="0">
                <a:latin typeface="Times New Roman" pitchFamily="18" charset="0"/>
                <a:cs typeface="Times New Roman" pitchFamily="18" charset="0"/>
              </a:endParaRPr>
            </a:p>
          </p:txBody>
        </p:sp>
        <p:sp>
          <p:nvSpPr>
            <p:cNvPr id="20" name="TextBox 19"/>
            <p:cNvSpPr txBox="1"/>
            <p:nvPr/>
          </p:nvSpPr>
          <p:spPr>
            <a:xfrm rot="16200000">
              <a:off x="1052899" y="2147501"/>
              <a:ext cx="762000" cy="276999"/>
            </a:xfrm>
            <a:prstGeom prst="rect">
              <a:avLst/>
            </a:prstGeom>
            <a:noFill/>
          </p:spPr>
          <p:txBody>
            <a:bodyPr wrap="square" rtlCol="0">
              <a:spAutoFit/>
            </a:bodyPr>
            <a:lstStyle/>
            <a:p>
              <a:r>
                <a:rPr lang="en-US" sz="1200" i="1" dirty="0" smtClean="0">
                  <a:latin typeface="Times New Roman" pitchFamily="18" charset="0"/>
                  <a:cs typeface="Times New Roman" pitchFamily="18" charset="0"/>
                </a:rPr>
                <a:t>d(t), </a:t>
              </a:r>
              <a:r>
                <a:rPr lang="en-US" sz="1200" dirty="0" err="1" smtClean="0">
                  <a:latin typeface="Times New Roman" pitchFamily="18" charset="0"/>
                  <a:cs typeface="Times New Roman" pitchFamily="18" charset="0"/>
                </a:rPr>
                <a:t>cfs</a:t>
              </a:r>
              <a:endParaRPr lang="en-US" sz="1200" baseline="30000" dirty="0">
                <a:latin typeface="Times New Roman" pitchFamily="18" charset="0"/>
                <a:cs typeface="Times New Roman" pitchFamily="18" charset="0"/>
              </a:endParaRPr>
            </a:p>
          </p:txBody>
        </p:sp>
      </p:grpSp>
      <p:sp>
        <p:nvSpPr>
          <p:cNvPr id="21" name="Rectangle 20"/>
          <p:cNvSpPr/>
          <p:nvPr/>
        </p:nvSpPr>
        <p:spPr>
          <a:xfrm>
            <a:off x="254726" y="3834245"/>
            <a:ext cx="636814" cy="216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
          <p:cNvPicPr>
            <a:picLocks noChangeAspect="1" noChangeArrowheads="1"/>
          </p:cNvPicPr>
          <p:nvPr/>
        </p:nvPicPr>
        <p:blipFill>
          <a:blip r:embed="rId4" cstate="print"/>
          <a:srcRect l="7143" t="5714" r="68572" b="14286"/>
          <a:stretch>
            <a:fillRect/>
          </a:stretch>
        </p:blipFill>
        <p:spPr bwMode="auto">
          <a:xfrm rot="16200000">
            <a:off x="3924300" y="2247900"/>
            <a:ext cx="1295400" cy="5638800"/>
          </a:xfrm>
          <a:prstGeom prst="rect">
            <a:avLst/>
          </a:prstGeom>
          <a:noFill/>
          <a:ln w="9525">
            <a:noFill/>
            <a:miter lim="800000"/>
            <a:headEnd/>
            <a:tailEnd/>
          </a:ln>
        </p:spPr>
      </p:pic>
      <p:sp>
        <p:nvSpPr>
          <p:cNvPr id="38" name="TextBox 37"/>
          <p:cNvSpPr txBox="1"/>
          <p:nvPr/>
        </p:nvSpPr>
        <p:spPr>
          <a:xfrm>
            <a:off x="533400" y="228600"/>
            <a:ext cx="69342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Neuse River Hydrograph</a:t>
            </a:r>
            <a:endParaRPr lang="en-US" sz="3200" dirty="0">
              <a:latin typeface="Times New Roman" pitchFamily="18" charset="0"/>
              <a:cs typeface="Times New Roman" pitchFamily="18" charset="0"/>
            </a:endParaRPr>
          </a:p>
        </p:txBody>
      </p:sp>
      <p:sp>
        <p:nvSpPr>
          <p:cNvPr id="17" name="Oval 16"/>
          <p:cNvSpPr/>
          <p:nvPr/>
        </p:nvSpPr>
        <p:spPr>
          <a:xfrm>
            <a:off x="2690813" y="4710113"/>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2681288" y="4652963"/>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667125" y="5281613"/>
            <a:ext cx="100013" cy="109538"/>
          </a:xfrm>
          <a:prstGeom prst="ellipse">
            <a:avLst/>
          </a:prstGeom>
          <a:solidFill>
            <a:srgbClr val="FF0000"/>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3724275" y="5295901"/>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648200" y="5181600"/>
            <a:ext cx="100013" cy="109538"/>
          </a:xfrm>
          <a:prstGeom prst="ellipse">
            <a:avLst/>
          </a:prstGeom>
          <a:solidFill>
            <a:srgbClr val="FF0000"/>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705350" y="5195888"/>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rot="2163875">
            <a:off x="2841388" y="4400923"/>
            <a:ext cx="203353" cy="347415"/>
          </a:xfrm>
          <a:custGeom>
            <a:avLst/>
            <a:gdLst>
              <a:gd name="connsiteX0" fmla="*/ 0 w 211931"/>
              <a:gd name="connsiteY0" fmla="*/ 330994 h 345281"/>
              <a:gd name="connsiteX1" fmla="*/ 57150 w 211931"/>
              <a:gd name="connsiteY1" fmla="*/ 45244 h 345281"/>
              <a:gd name="connsiteX2" fmla="*/ 200025 w 211931"/>
              <a:gd name="connsiteY2" fmla="*/ 59531 h 345281"/>
              <a:gd name="connsiteX3" fmla="*/ 128588 w 211931"/>
              <a:gd name="connsiteY3" fmla="*/ 345281 h 345281"/>
              <a:gd name="connsiteX0" fmla="*/ 0 w 203353"/>
              <a:gd name="connsiteY0" fmla="*/ 330994 h 347415"/>
              <a:gd name="connsiteX1" fmla="*/ 57150 w 203353"/>
              <a:gd name="connsiteY1" fmla="*/ 45244 h 347415"/>
              <a:gd name="connsiteX2" fmla="*/ 200025 w 203353"/>
              <a:gd name="connsiteY2" fmla="*/ 59531 h 347415"/>
              <a:gd name="connsiteX3" fmla="*/ 77118 w 203353"/>
              <a:gd name="connsiteY3" fmla="*/ 347415 h 347415"/>
              <a:gd name="connsiteX0" fmla="*/ 0 w 203353"/>
              <a:gd name="connsiteY0" fmla="*/ 330994 h 347415"/>
              <a:gd name="connsiteX1" fmla="*/ 57150 w 203353"/>
              <a:gd name="connsiteY1" fmla="*/ 45244 h 347415"/>
              <a:gd name="connsiteX2" fmla="*/ 200025 w 203353"/>
              <a:gd name="connsiteY2" fmla="*/ 59531 h 347415"/>
              <a:gd name="connsiteX3" fmla="*/ 77118 w 203353"/>
              <a:gd name="connsiteY3" fmla="*/ 347415 h 347415"/>
            </a:gdLst>
            <a:ahLst/>
            <a:cxnLst>
              <a:cxn ang="0">
                <a:pos x="connsiteX0" y="connsiteY0"/>
              </a:cxn>
              <a:cxn ang="0">
                <a:pos x="connsiteX1" y="connsiteY1"/>
              </a:cxn>
              <a:cxn ang="0">
                <a:pos x="connsiteX2" y="connsiteY2"/>
              </a:cxn>
              <a:cxn ang="0">
                <a:pos x="connsiteX3" y="connsiteY3"/>
              </a:cxn>
            </a:cxnLst>
            <a:rect l="l" t="t" r="r" b="b"/>
            <a:pathLst>
              <a:path w="203353" h="347415">
                <a:moveTo>
                  <a:pt x="0" y="330994"/>
                </a:moveTo>
                <a:cubicBezTo>
                  <a:pt x="11906" y="210741"/>
                  <a:pt x="23813" y="90488"/>
                  <a:pt x="57150" y="45244"/>
                </a:cubicBezTo>
                <a:cubicBezTo>
                  <a:pt x="90487" y="0"/>
                  <a:pt x="196697" y="9169"/>
                  <a:pt x="200025" y="59531"/>
                </a:cubicBezTo>
                <a:cubicBezTo>
                  <a:pt x="203353" y="109893"/>
                  <a:pt x="133142" y="224981"/>
                  <a:pt x="77118" y="347415"/>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rot="20592321">
            <a:off x="3652267" y="4900985"/>
            <a:ext cx="203353" cy="347415"/>
          </a:xfrm>
          <a:custGeom>
            <a:avLst/>
            <a:gdLst>
              <a:gd name="connsiteX0" fmla="*/ 0 w 211931"/>
              <a:gd name="connsiteY0" fmla="*/ 330994 h 345281"/>
              <a:gd name="connsiteX1" fmla="*/ 57150 w 211931"/>
              <a:gd name="connsiteY1" fmla="*/ 45244 h 345281"/>
              <a:gd name="connsiteX2" fmla="*/ 200025 w 211931"/>
              <a:gd name="connsiteY2" fmla="*/ 59531 h 345281"/>
              <a:gd name="connsiteX3" fmla="*/ 128588 w 211931"/>
              <a:gd name="connsiteY3" fmla="*/ 345281 h 345281"/>
              <a:gd name="connsiteX0" fmla="*/ 0 w 203353"/>
              <a:gd name="connsiteY0" fmla="*/ 330994 h 347415"/>
              <a:gd name="connsiteX1" fmla="*/ 57150 w 203353"/>
              <a:gd name="connsiteY1" fmla="*/ 45244 h 347415"/>
              <a:gd name="connsiteX2" fmla="*/ 200025 w 203353"/>
              <a:gd name="connsiteY2" fmla="*/ 59531 h 347415"/>
              <a:gd name="connsiteX3" fmla="*/ 77118 w 203353"/>
              <a:gd name="connsiteY3" fmla="*/ 347415 h 347415"/>
              <a:gd name="connsiteX0" fmla="*/ 0 w 203353"/>
              <a:gd name="connsiteY0" fmla="*/ 330994 h 347415"/>
              <a:gd name="connsiteX1" fmla="*/ 57150 w 203353"/>
              <a:gd name="connsiteY1" fmla="*/ 45244 h 347415"/>
              <a:gd name="connsiteX2" fmla="*/ 200025 w 203353"/>
              <a:gd name="connsiteY2" fmla="*/ 59531 h 347415"/>
              <a:gd name="connsiteX3" fmla="*/ 77118 w 203353"/>
              <a:gd name="connsiteY3" fmla="*/ 347415 h 347415"/>
            </a:gdLst>
            <a:ahLst/>
            <a:cxnLst>
              <a:cxn ang="0">
                <a:pos x="connsiteX0" y="connsiteY0"/>
              </a:cxn>
              <a:cxn ang="0">
                <a:pos x="connsiteX1" y="connsiteY1"/>
              </a:cxn>
              <a:cxn ang="0">
                <a:pos x="connsiteX2" y="connsiteY2"/>
              </a:cxn>
              <a:cxn ang="0">
                <a:pos x="connsiteX3" y="connsiteY3"/>
              </a:cxn>
            </a:cxnLst>
            <a:rect l="l" t="t" r="r" b="b"/>
            <a:pathLst>
              <a:path w="203353" h="347415">
                <a:moveTo>
                  <a:pt x="0" y="330994"/>
                </a:moveTo>
                <a:cubicBezTo>
                  <a:pt x="11906" y="210741"/>
                  <a:pt x="23813" y="90488"/>
                  <a:pt x="57150" y="45244"/>
                </a:cubicBezTo>
                <a:cubicBezTo>
                  <a:pt x="90487" y="0"/>
                  <a:pt x="196697" y="9169"/>
                  <a:pt x="200025" y="59531"/>
                </a:cubicBezTo>
                <a:cubicBezTo>
                  <a:pt x="203353" y="109893"/>
                  <a:pt x="133142" y="224981"/>
                  <a:pt x="77118" y="347415"/>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rot="20070914">
            <a:off x="4621438" y="4812879"/>
            <a:ext cx="203353" cy="347415"/>
          </a:xfrm>
          <a:custGeom>
            <a:avLst/>
            <a:gdLst>
              <a:gd name="connsiteX0" fmla="*/ 0 w 211931"/>
              <a:gd name="connsiteY0" fmla="*/ 330994 h 345281"/>
              <a:gd name="connsiteX1" fmla="*/ 57150 w 211931"/>
              <a:gd name="connsiteY1" fmla="*/ 45244 h 345281"/>
              <a:gd name="connsiteX2" fmla="*/ 200025 w 211931"/>
              <a:gd name="connsiteY2" fmla="*/ 59531 h 345281"/>
              <a:gd name="connsiteX3" fmla="*/ 128588 w 211931"/>
              <a:gd name="connsiteY3" fmla="*/ 345281 h 345281"/>
              <a:gd name="connsiteX0" fmla="*/ 0 w 203353"/>
              <a:gd name="connsiteY0" fmla="*/ 330994 h 347415"/>
              <a:gd name="connsiteX1" fmla="*/ 57150 w 203353"/>
              <a:gd name="connsiteY1" fmla="*/ 45244 h 347415"/>
              <a:gd name="connsiteX2" fmla="*/ 200025 w 203353"/>
              <a:gd name="connsiteY2" fmla="*/ 59531 h 347415"/>
              <a:gd name="connsiteX3" fmla="*/ 77118 w 203353"/>
              <a:gd name="connsiteY3" fmla="*/ 347415 h 347415"/>
              <a:gd name="connsiteX0" fmla="*/ 0 w 203353"/>
              <a:gd name="connsiteY0" fmla="*/ 330994 h 347415"/>
              <a:gd name="connsiteX1" fmla="*/ 57150 w 203353"/>
              <a:gd name="connsiteY1" fmla="*/ 45244 h 347415"/>
              <a:gd name="connsiteX2" fmla="*/ 200025 w 203353"/>
              <a:gd name="connsiteY2" fmla="*/ 59531 h 347415"/>
              <a:gd name="connsiteX3" fmla="*/ 77118 w 203353"/>
              <a:gd name="connsiteY3" fmla="*/ 347415 h 347415"/>
            </a:gdLst>
            <a:ahLst/>
            <a:cxnLst>
              <a:cxn ang="0">
                <a:pos x="connsiteX0" y="connsiteY0"/>
              </a:cxn>
              <a:cxn ang="0">
                <a:pos x="connsiteX1" y="connsiteY1"/>
              </a:cxn>
              <a:cxn ang="0">
                <a:pos x="connsiteX2" y="connsiteY2"/>
              </a:cxn>
              <a:cxn ang="0">
                <a:pos x="connsiteX3" y="connsiteY3"/>
              </a:cxn>
            </a:cxnLst>
            <a:rect l="l" t="t" r="r" b="b"/>
            <a:pathLst>
              <a:path w="203353" h="347415">
                <a:moveTo>
                  <a:pt x="0" y="330994"/>
                </a:moveTo>
                <a:cubicBezTo>
                  <a:pt x="11906" y="210741"/>
                  <a:pt x="23813" y="90488"/>
                  <a:pt x="57150" y="45244"/>
                </a:cubicBezTo>
                <a:cubicBezTo>
                  <a:pt x="90487" y="0"/>
                  <a:pt x="196697" y="9169"/>
                  <a:pt x="200025" y="59531"/>
                </a:cubicBezTo>
                <a:cubicBezTo>
                  <a:pt x="203353" y="109893"/>
                  <a:pt x="133142" y="224981"/>
                  <a:pt x="77118" y="347415"/>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6019800"/>
          </a:xfrm>
        </p:spPr>
        <p:txBody>
          <a:bodyPr>
            <a:normAutofit/>
          </a:bodyPr>
          <a:lstStyle/>
          <a:p>
            <a:r>
              <a:rPr lang="en-US" sz="4000" dirty="0" smtClean="0">
                <a:latin typeface="Times New Roman" pitchFamily="18" charset="0"/>
                <a:cs typeface="Times New Roman" pitchFamily="18" charset="0"/>
              </a:rPr>
              <a:t>low degree of intermediate-term correlation</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3100" i="1" dirty="0" smtClean="0">
                <a:latin typeface="Times New Roman" pitchFamily="18" charset="0"/>
                <a:cs typeface="Times New Roman" pitchFamily="18" charset="0"/>
              </a:rPr>
              <a:t>what ever the river was doing last month, today it could be doing something completely different</a:t>
            </a:r>
            <a:br>
              <a:rPr lang="en-US" sz="3100" i="1" dirty="0" smtClean="0">
                <a:latin typeface="Times New Roman" pitchFamily="18" charset="0"/>
                <a:cs typeface="Times New Roman" pitchFamily="18" charset="0"/>
              </a:rPr>
            </a:br>
            <a:r>
              <a:rPr lang="en-US" sz="3100" i="1" dirty="0" smtClean="0">
                <a:latin typeface="Times New Roman" pitchFamily="18" charset="0"/>
                <a:cs typeface="Times New Roman" pitchFamily="18" charset="0"/>
              </a:rPr>
              <a:t/>
            </a:r>
            <a:br>
              <a:rPr lang="en-US" sz="3100" i="1"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because storms are so unpredictable</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p:nvPr/>
        </p:nvGrpSpPr>
        <p:grpSpPr>
          <a:xfrm>
            <a:off x="0" y="838200"/>
            <a:ext cx="8915400" cy="2971800"/>
            <a:chOff x="1066800" y="1524000"/>
            <a:chExt cx="5334000" cy="1676400"/>
          </a:xfrm>
        </p:grpSpPr>
        <p:pic>
          <p:nvPicPr>
            <p:cNvPr id="1027" name="Picture 3"/>
            <p:cNvPicPr>
              <a:picLocks noChangeAspect="1" noChangeArrowheads="1"/>
            </p:cNvPicPr>
            <p:nvPr/>
          </p:nvPicPr>
          <p:blipFill>
            <a:blip r:embed="rId3" cstate="print"/>
            <a:srcRect b="50296"/>
            <a:stretch>
              <a:fillRect/>
            </a:stretch>
          </p:blipFill>
          <p:spPr bwMode="auto">
            <a:xfrm>
              <a:off x="1066800" y="1524000"/>
              <a:ext cx="5334000" cy="1600200"/>
            </a:xfrm>
            <a:prstGeom prst="rect">
              <a:avLst/>
            </a:prstGeom>
            <a:noFill/>
            <a:ln w="9525">
              <a:noFill/>
              <a:miter lim="800000"/>
              <a:headEnd/>
              <a:tailEnd/>
            </a:ln>
            <a:effectLst/>
          </p:spPr>
        </p:pic>
        <p:sp>
          <p:nvSpPr>
            <p:cNvPr id="18" name="TextBox 17"/>
            <p:cNvSpPr txBox="1"/>
            <p:nvPr/>
          </p:nvSpPr>
          <p:spPr>
            <a:xfrm>
              <a:off x="2286000" y="1628001"/>
              <a:ext cx="16764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 time series, </a:t>
              </a:r>
              <a:r>
                <a:rPr lang="en-US" sz="1200" i="1" dirty="0" smtClean="0">
                  <a:latin typeface="Times New Roman" pitchFamily="18" charset="0"/>
                  <a:cs typeface="Times New Roman" pitchFamily="18" charset="0"/>
                </a:rPr>
                <a:t>d(t)</a:t>
              </a:r>
              <a:endParaRPr lang="en-US" sz="1200" i="1" baseline="30000" dirty="0">
                <a:latin typeface="Times New Roman" pitchFamily="18" charset="0"/>
                <a:cs typeface="Times New Roman" pitchFamily="18" charset="0"/>
              </a:endParaRPr>
            </a:p>
          </p:txBody>
        </p:sp>
        <p:sp>
          <p:nvSpPr>
            <p:cNvPr id="48" name="Rectangle 47"/>
            <p:cNvSpPr/>
            <p:nvPr/>
          </p:nvSpPr>
          <p:spPr>
            <a:xfrm>
              <a:off x="3429000" y="2971800"/>
              <a:ext cx="762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1219200" y="1752600"/>
              <a:ext cx="381000" cy="121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3124200" y="2895600"/>
              <a:ext cx="13716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time</a:t>
              </a:r>
              <a:r>
                <a:rPr lang="en-US" sz="1200" i="1" dirty="0" smtClean="0">
                  <a:latin typeface="Times New Roman" pitchFamily="18" charset="0"/>
                  <a:cs typeface="Times New Roman" pitchFamily="18" charset="0"/>
                </a:rPr>
                <a:t> t, </a:t>
              </a:r>
              <a:r>
                <a:rPr lang="en-US" sz="1200" dirty="0" smtClean="0">
                  <a:latin typeface="Times New Roman" pitchFamily="18" charset="0"/>
                  <a:cs typeface="Times New Roman" pitchFamily="18" charset="0"/>
                </a:rPr>
                <a:t>days</a:t>
              </a:r>
              <a:endParaRPr lang="en-US" sz="1200" baseline="30000" dirty="0">
                <a:latin typeface="Times New Roman" pitchFamily="18" charset="0"/>
                <a:cs typeface="Times New Roman" pitchFamily="18" charset="0"/>
              </a:endParaRPr>
            </a:p>
          </p:txBody>
        </p:sp>
        <p:sp>
          <p:nvSpPr>
            <p:cNvPr id="20" name="TextBox 19"/>
            <p:cNvSpPr txBox="1"/>
            <p:nvPr/>
          </p:nvSpPr>
          <p:spPr>
            <a:xfrm rot="16200000">
              <a:off x="1052899" y="2147501"/>
              <a:ext cx="762000" cy="276999"/>
            </a:xfrm>
            <a:prstGeom prst="rect">
              <a:avLst/>
            </a:prstGeom>
            <a:noFill/>
          </p:spPr>
          <p:txBody>
            <a:bodyPr wrap="square" rtlCol="0">
              <a:spAutoFit/>
            </a:bodyPr>
            <a:lstStyle/>
            <a:p>
              <a:r>
                <a:rPr lang="en-US" sz="1200" i="1" dirty="0" smtClean="0">
                  <a:latin typeface="Times New Roman" pitchFamily="18" charset="0"/>
                  <a:cs typeface="Times New Roman" pitchFamily="18" charset="0"/>
                </a:rPr>
                <a:t>d(t), </a:t>
              </a:r>
              <a:r>
                <a:rPr lang="en-US" sz="1200" dirty="0" err="1" smtClean="0">
                  <a:latin typeface="Times New Roman" pitchFamily="18" charset="0"/>
                  <a:cs typeface="Times New Roman" pitchFamily="18" charset="0"/>
                </a:rPr>
                <a:t>cfs</a:t>
              </a:r>
              <a:endParaRPr lang="en-US" sz="1200" baseline="30000" dirty="0">
                <a:latin typeface="Times New Roman" pitchFamily="18" charset="0"/>
                <a:cs typeface="Times New Roman" pitchFamily="18" charset="0"/>
              </a:endParaRPr>
            </a:p>
          </p:txBody>
        </p:sp>
      </p:grpSp>
      <p:sp>
        <p:nvSpPr>
          <p:cNvPr id="21" name="Rectangle 20"/>
          <p:cNvSpPr/>
          <p:nvPr/>
        </p:nvSpPr>
        <p:spPr>
          <a:xfrm>
            <a:off x="254726" y="3834245"/>
            <a:ext cx="636814" cy="216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
          <p:cNvPicPr>
            <a:picLocks noChangeAspect="1" noChangeArrowheads="1"/>
          </p:cNvPicPr>
          <p:nvPr/>
        </p:nvPicPr>
        <p:blipFill>
          <a:blip r:embed="rId4" cstate="print"/>
          <a:srcRect l="7143" t="5714" r="68572" b="14286"/>
          <a:stretch>
            <a:fillRect/>
          </a:stretch>
        </p:blipFill>
        <p:spPr bwMode="auto">
          <a:xfrm rot="16200000">
            <a:off x="3924300" y="2247900"/>
            <a:ext cx="1295400" cy="5638800"/>
          </a:xfrm>
          <a:prstGeom prst="rect">
            <a:avLst/>
          </a:prstGeom>
          <a:noFill/>
          <a:ln w="9525">
            <a:noFill/>
            <a:miter lim="800000"/>
            <a:headEnd/>
            <a:tailEnd/>
          </a:ln>
        </p:spPr>
      </p:pic>
      <p:sp>
        <p:nvSpPr>
          <p:cNvPr id="38" name="TextBox 37"/>
          <p:cNvSpPr txBox="1"/>
          <p:nvPr/>
        </p:nvSpPr>
        <p:spPr>
          <a:xfrm>
            <a:off x="533400" y="228600"/>
            <a:ext cx="69342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Neuse River Hydrograph</a:t>
            </a:r>
            <a:endParaRPr lang="en-US" sz="3200" dirty="0">
              <a:latin typeface="Times New Roman" pitchFamily="18" charset="0"/>
              <a:cs typeface="Times New Roman" pitchFamily="18" charset="0"/>
            </a:endParaRPr>
          </a:p>
        </p:txBody>
      </p:sp>
      <p:sp>
        <p:nvSpPr>
          <p:cNvPr id="17" name="Oval 16"/>
          <p:cNvSpPr/>
          <p:nvPr/>
        </p:nvSpPr>
        <p:spPr>
          <a:xfrm>
            <a:off x="2690813" y="4710113"/>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2971800" y="5334000"/>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810000" y="5334000"/>
            <a:ext cx="100013" cy="109538"/>
          </a:xfrm>
          <a:prstGeom prst="ellipse">
            <a:avLst/>
          </a:prstGeom>
          <a:solidFill>
            <a:srgbClr val="FF0000"/>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3429000" y="5005389"/>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800600" y="5105400"/>
            <a:ext cx="100013" cy="109538"/>
          </a:xfrm>
          <a:prstGeom prst="ellipse">
            <a:avLst/>
          </a:prstGeom>
          <a:solidFill>
            <a:srgbClr val="FF0000"/>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419600" y="5105400"/>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2828924" y="4767263"/>
            <a:ext cx="195263" cy="538162"/>
          </a:xfrm>
          <a:custGeom>
            <a:avLst/>
            <a:gdLst>
              <a:gd name="connsiteX0" fmla="*/ 0 w 107950"/>
              <a:gd name="connsiteY0" fmla="*/ 0 h 447675"/>
              <a:gd name="connsiteX1" fmla="*/ 90488 w 107950"/>
              <a:gd name="connsiteY1" fmla="*/ 185737 h 447675"/>
              <a:gd name="connsiteX2" fmla="*/ 104775 w 107950"/>
              <a:gd name="connsiteY2" fmla="*/ 447675 h 447675"/>
            </a:gdLst>
            <a:ahLst/>
            <a:cxnLst>
              <a:cxn ang="0">
                <a:pos x="connsiteX0" y="connsiteY0"/>
              </a:cxn>
              <a:cxn ang="0">
                <a:pos x="connsiteX1" y="connsiteY1"/>
              </a:cxn>
              <a:cxn ang="0">
                <a:pos x="connsiteX2" y="connsiteY2"/>
              </a:cxn>
            </a:cxnLst>
            <a:rect l="l" t="t" r="r" b="b"/>
            <a:pathLst>
              <a:path w="107950" h="447675">
                <a:moveTo>
                  <a:pt x="0" y="0"/>
                </a:moveTo>
                <a:cubicBezTo>
                  <a:pt x="36513" y="55562"/>
                  <a:pt x="73026" y="111125"/>
                  <a:pt x="90488" y="185737"/>
                </a:cubicBezTo>
                <a:cubicBezTo>
                  <a:pt x="107950" y="260349"/>
                  <a:pt x="106362" y="354012"/>
                  <a:pt x="104775" y="447675"/>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3557588" y="5048250"/>
            <a:ext cx="252412" cy="285750"/>
          </a:xfrm>
          <a:custGeom>
            <a:avLst/>
            <a:gdLst>
              <a:gd name="connsiteX0" fmla="*/ 0 w 107950"/>
              <a:gd name="connsiteY0" fmla="*/ 0 h 447675"/>
              <a:gd name="connsiteX1" fmla="*/ 90488 w 107950"/>
              <a:gd name="connsiteY1" fmla="*/ 185737 h 447675"/>
              <a:gd name="connsiteX2" fmla="*/ 104775 w 107950"/>
              <a:gd name="connsiteY2" fmla="*/ 447675 h 447675"/>
            </a:gdLst>
            <a:ahLst/>
            <a:cxnLst>
              <a:cxn ang="0">
                <a:pos x="connsiteX0" y="connsiteY0"/>
              </a:cxn>
              <a:cxn ang="0">
                <a:pos x="connsiteX1" y="connsiteY1"/>
              </a:cxn>
              <a:cxn ang="0">
                <a:pos x="connsiteX2" y="connsiteY2"/>
              </a:cxn>
            </a:cxnLst>
            <a:rect l="l" t="t" r="r" b="b"/>
            <a:pathLst>
              <a:path w="107950" h="447675">
                <a:moveTo>
                  <a:pt x="0" y="0"/>
                </a:moveTo>
                <a:cubicBezTo>
                  <a:pt x="36513" y="55562"/>
                  <a:pt x="73026" y="111125"/>
                  <a:pt x="90488" y="185737"/>
                </a:cubicBezTo>
                <a:cubicBezTo>
                  <a:pt x="107950" y="260349"/>
                  <a:pt x="106362" y="354012"/>
                  <a:pt x="104775" y="447675"/>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4476750" y="4975226"/>
            <a:ext cx="295275" cy="125412"/>
          </a:xfrm>
          <a:custGeom>
            <a:avLst/>
            <a:gdLst>
              <a:gd name="connsiteX0" fmla="*/ 0 w 295275"/>
              <a:gd name="connsiteY0" fmla="*/ 58737 h 125412"/>
              <a:gd name="connsiteX1" fmla="*/ 147638 w 295275"/>
              <a:gd name="connsiteY1" fmla="*/ 11112 h 125412"/>
              <a:gd name="connsiteX2" fmla="*/ 295275 w 295275"/>
              <a:gd name="connsiteY2" fmla="*/ 125412 h 125412"/>
            </a:gdLst>
            <a:ahLst/>
            <a:cxnLst>
              <a:cxn ang="0">
                <a:pos x="connsiteX0" y="connsiteY0"/>
              </a:cxn>
              <a:cxn ang="0">
                <a:pos x="connsiteX1" y="connsiteY1"/>
              </a:cxn>
              <a:cxn ang="0">
                <a:pos x="connsiteX2" y="connsiteY2"/>
              </a:cxn>
            </a:cxnLst>
            <a:rect l="l" t="t" r="r" b="b"/>
            <a:pathLst>
              <a:path w="295275" h="125412">
                <a:moveTo>
                  <a:pt x="0" y="58737"/>
                </a:moveTo>
                <a:cubicBezTo>
                  <a:pt x="49213" y="29368"/>
                  <a:pt x="98426" y="0"/>
                  <a:pt x="147638" y="11112"/>
                </a:cubicBezTo>
                <a:cubicBezTo>
                  <a:pt x="196850" y="22224"/>
                  <a:pt x="246062" y="73818"/>
                  <a:pt x="295275" y="125412"/>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6019800"/>
          </a:xfrm>
        </p:spPr>
        <p:txBody>
          <a:bodyPr>
            <a:normAutofit/>
          </a:bodyPr>
          <a:lstStyle/>
          <a:p>
            <a:r>
              <a:rPr lang="en-US" sz="4000" dirty="0" smtClean="0">
                <a:latin typeface="Times New Roman" pitchFamily="18" charset="0"/>
                <a:cs typeface="Times New Roman" pitchFamily="18" charset="0"/>
              </a:rPr>
              <a:t>moderate degree of long-term correlation</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3100" i="1" dirty="0" smtClean="0">
                <a:latin typeface="Times New Roman" pitchFamily="18" charset="0"/>
                <a:cs typeface="Times New Roman" pitchFamily="18" charset="0"/>
              </a:rPr>
              <a:t>what ever the river was doing this time last year, its probably doing today, too</a:t>
            </a:r>
            <a:br>
              <a:rPr lang="en-US" sz="3100" i="1" dirty="0" smtClean="0">
                <a:latin typeface="Times New Roman" pitchFamily="18" charset="0"/>
                <a:cs typeface="Times New Roman" pitchFamily="18" charset="0"/>
              </a:rPr>
            </a:br>
            <a:r>
              <a:rPr lang="en-US" sz="3100" i="1" dirty="0" smtClean="0">
                <a:latin typeface="Times New Roman" pitchFamily="18" charset="0"/>
                <a:cs typeface="Times New Roman" pitchFamily="18" charset="0"/>
              </a:rPr>
              <a:t/>
            </a:r>
            <a:br>
              <a:rPr lang="en-US" sz="3100" i="1"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because seasons repeat</a:t>
            </a:r>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3128</TotalTime>
  <Words>1729</Words>
  <Application>Microsoft Office PowerPoint</Application>
  <PresentationFormat>On-screen Show (4:3)</PresentationFormat>
  <Paragraphs>261</Paragraphs>
  <Slides>46</Slides>
  <Notes>42</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Slide 1</vt:lpstr>
      <vt:lpstr>Slide 2</vt:lpstr>
      <vt:lpstr>Goals of the lecture</vt:lpstr>
      <vt:lpstr>Review of last lecture  autocorrelation correlations between samples within a time series</vt:lpstr>
      <vt:lpstr>high degree of short-term correlation   what ever the river was doing yesterday, its probably doing today, too  because water takes time to drain away</vt:lpstr>
      <vt:lpstr>Slide 6</vt:lpstr>
      <vt:lpstr>low degree of intermediate-term correlation   what ever the river was doing last month, today it could be doing something completely different  because storms are so unpredictable</vt:lpstr>
      <vt:lpstr>Slide 8</vt:lpstr>
      <vt:lpstr>moderate degree of long-term correlation   what ever the river was doing this time last year, its probably doing today, too  because seasons repeat</vt:lpstr>
      <vt:lpstr>Slide 10</vt:lpstr>
      <vt:lpstr>Slide 11</vt:lpstr>
      <vt:lpstr>Slide 12</vt:lpstr>
      <vt:lpstr>Slide 13</vt:lpstr>
      <vt:lpstr>Slide 14</vt:lpstr>
      <vt:lpstr>autocorrelation similar to convolution</vt:lpstr>
      <vt:lpstr>autocorrelation similar to convolution</vt:lpstr>
      <vt:lpstr>autocorrelation in MatLab</vt:lpstr>
      <vt:lpstr>Important Relation #1 autocorrelation is the convolution of a time series with its time-reversed self</vt:lpstr>
      <vt:lpstr>Important Relationship #2 Fourier Transform of an autocorrelation is proportional to the Power Spectral Density of time series</vt:lpstr>
      <vt:lpstr>End of Review</vt:lpstr>
      <vt:lpstr>Part 1  correlations between time-series</vt:lpstr>
      <vt:lpstr>scenario  discharge correlated with rain  but discharge is delayed behind rain  because rain takes time to drain from the land </vt:lpstr>
      <vt:lpstr>Slide 23</vt:lpstr>
      <vt:lpstr>Slide 24</vt:lpstr>
      <vt:lpstr>Slide 25</vt:lpstr>
      <vt:lpstr>Slide 26</vt:lpstr>
      <vt:lpstr>this defines the cross-correlation</vt:lpstr>
      <vt:lpstr>just a generalization of the auto-correlation</vt:lpstr>
      <vt:lpstr>like autocorrelation, similar to convolution</vt:lpstr>
      <vt:lpstr>As with auto-correlation two important properties</vt:lpstr>
      <vt:lpstr>As with auto-correlation two important properties</vt:lpstr>
      <vt:lpstr>cross-correlation in MatLab</vt:lpstr>
      <vt:lpstr>Part 2  aligning time-series a simple application of cross-correlation</vt:lpstr>
      <vt:lpstr>central idea</vt:lpstr>
      <vt:lpstr>Slide 35</vt:lpstr>
      <vt:lpstr>Slide 36</vt:lpstr>
      <vt:lpstr>Slide 37</vt:lpstr>
      <vt:lpstr>In MatLab</vt:lpstr>
      <vt:lpstr>In MatLab</vt:lpstr>
      <vt:lpstr>In MatLab</vt:lpstr>
      <vt:lpstr>In MatLab</vt:lpstr>
      <vt:lpstr>Slide 42</vt:lpstr>
      <vt:lpstr>Slide 43</vt:lpstr>
      <vt:lpstr>Slide 44</vt:lpstr>
      <vt:lpstr>Slide 45</vt:lpstr>
      <vt:lpstr>Slide 46</vt:lpstr>
    </vt:vector>
  </TitlesOfParts>
  <Company>Columbia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 Menke</dc:creator>
  <cp:lastModifiedBy>William Menke</cp:lastModifiedBy>
  <cp:revision>202</cp:revision>
  <dcterms:created xsi:type="dcterms:W3CDTF">2011-06-08T22:04:27Z</dcterms:created>
  <dcterms:modified xsi:type="dcterms:W3CDTF">2016-03-28T23:48:06Z</dcterms:modified>
</cp:coreProperties>
</file>