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59" r:id="rId2"/>
    <p:sldId id="370" r:id="rId3"/>
    <p:sldId id="261" r:id="rId4"/>
    <p:sldId id="355" r:id="rId5"/>
    <p:sldId id="356" r:id="rId6"/>
    <p:sldId id="357" r:id="rId7"/>
    <p:sldId id="359" r:id="rId8"/>
    <p:sldId id="360" r:id="rId9"/>
    <p:sldId id="361" r:id="rId10"/>
    <p:sldId id="362" r:id="rId11"/>
    <p:sldId id="364" r:id="rId12"/>
    <p:sldId id="363" r:id="rId13"/>
    <p:sldId id="365" r:id="rId14"/>
    <p:sldId id="366" r:id="rId15"/>
    <p:sldId id="367" r:id="rId16"/>
    <p:sldId id="369" r:id="rId17"/>
    <p:sldId id="368" r:id="rId18"/>
    <p:sldId id="283" r:id="rId19"/>
    <p:sldId id="284" r:id="rId20"/>
    <p:sldId id="285" r:id="rId21"/>
    <p:sldId id="286" r:id="rId22"/>
    <p:sldId id="287" r:id="rId23"/>
    <p:sldId id="289" r:id="rId24"/>
    <p:sldId id="288" r:id="rId25"/>
    <p:sldId id="299" r:id="rId26"/>
    <p:sldId id="298" r:id="rId27"/>
    <p:sldId id="290" r:id="rId28"/>
    <p:sldId id="291" r:id="rId29"/>
    <p:sldId id="294" r:id="rId30"/>
    <p:sldId id="295" r:id="rId31"/>
    <p:sldId id="296" r:id="rId32"/>
    <p:sldId id="346" r:id="rId33"/>
    <p:sldId id="301" r:id="rId34"/>
    <p:sldId id="300" r:id="rId35"/>
    <p:sldId id="303" r:id="rId36"/>
    <p:sldId id="302" r:id="rId37"/>
    <p:sldId id="304" r:id="rId38"/>
    <p:sldId id="305" r:id="rId39"/>
    <p:sldId id="306" r:id="rId40"/>
    <p:sldId id="307" r:id="rId41"/>
    <p:sldId id="308" r:id="rId42"/>
    <p:sldId id="310" r:id="rId43"/>
    <p:sldId id="309" r:id="rId44"/>
    <p:sldId id="311" r:id="rId45"/>
    <p:sldId id="312" r:id="rId46"/>
    <p:sldId id="313" r:id="rId47"/>
    <p:sldId id="314" r:id="rId48"/>
    <p:sldId id="347" r:id="rId49"/>
    <p:sldId id="348" r:id="rId50"/>
    <p:sldId id="316" r:id="rId51"/>
    <p:sldId id="315" r:id="rId52"/>
    <p:sldId id="327" r:id="rId53"/>
    <p:sldId id="328" r:id="rId54"/>
    <p:sldId id="350" r:id="rId55"/>
    <p:sldId id="318" r:id="rId56"/>
    <p:sldId id="319" r:id="rId57"/>
    <p:sldId id="321" r:id="rId58"/>
    <p:sldId id="322" r:id="rId59"/>
    <p:sldId id="323" r:id="rId60"/>
    <p:sldId id="324" r:id="rId61"/>
    <p:sldId id="325" r:id="rId62"/>
    <p:sldId id="326" r:id="rId63"/>
    <p:sldId id="329" r:id="rId64"/>
    <p:sldId id="330" r:id="rId65"/>
    <p:sldId id="331" r:id="rId66"/>
    <p:sldId id="332" r:id="rId67"/>
    <p:sldId id="333" r:id="rId68"/>
    <p:sldId id="334" r:id="rId69"/>
    <p:sldId id="338" r:id="rId70"/>
    <p:sldId id="335" r:id="rId71"/>
    <p:sldId id="339" r:id="rId72"/>
    <p:sldId id="340" r:id="rId73"/>
    <p:sldId id="336" r:id="rId74"/>
    <p:sldId id="341" r:id="rId75"/>
    <p:sldId id="337" r:id="rId76"/>
    <p:sldId id="345" r:id="rId77"/>
    <p:sldId id="344" r:id="rId78"/>
    <p:sldId id="343" r:id="rId79"/>
    <p:sldId id="351" r:id="rId80"/>
    <p:sldId id="353" r:id="rId81"/>
    <p:sldId id="354"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21" autoAdjust="0"/>
    <p:restoredTop sz="85265" autoAdjust="0"/>
  </p:normalViewPr>
  <p:slideViewPr>
    <p:cSldViewPr>
      <p:cViewPr varScale="1">
        <p:scale>
          <a:sx n="66" d="100"/>
          <a:sy n="66" d="100"/>
        </p:scale>
        <p:origin x="-142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4ABB6E-8084-45EB-A459-5A0A44341B42}" type="datetimeFigureOut">
              <a:rPr lang="en-US" smtClean="0"/>
              <a:pPr/>
              <a:t>3/28/2016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CEFECD-09E3-40DA-A418-CA04FDBB91E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Today’s lecture expands the idea of</a:t>
            </a:r>
            <a:r>
              <a:rPr lang="en-US" baseline="0" dirty="0" smtClean="0"/>
              <a:t> correlations within time series to correlations between time series.</a:t>
            </a:r>
            <a:endParaRPr lang="en-US" dirty="0" smtClean="0"/>
          </a:p>
        </p:txBody>
      </p:sp>
      <p:sp>
        <p:nvSpPr>
          <p:cNvPr id="4" name="Slide Number Placeholder 3"/>
          <p:cNvSpPr>
            <a:spLocks noGrp="1"/>
          </p:cNvSpPr>
          <p:nvPr>
            <p:ph type="sldNum" sz="quarter" idx="10"/>
          </p:nvPr>
        </p:nvSpPr>
        <p:spPr/>
        <p:txBody>
          <a:bodyPr/>
          <a:lstStyle/>
          <a:p>
            <a:fld id="{FD466815-0D95-47C5-9249-8299F627C37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Step 1: write the smoothed</a:t>
            </a:r>
            <a:r>
              <a:rPr lang="en-US" baseline="0" dirty="0" smtClean="0"/>
              <a:t> time series as </a:t>
            </a:r>
            <a:r>
              <a:rPr lang="en-US" b="1" baseline="0" dirty="0" smtClean="0"/>
              <a:t>s</a:t>
            </a:r>
            <a:r>
              <a:rPr lang="en-US" baseline="0" dirty="0" smtClean="0"/>
              <a:t>*</a:t>
            </a:r>
            <a:r>
              <a:rPr lang="en-US" b="1" baseline="0" dirty="0" smtClean="0"/>
              <a:t>d</a:t>
            </a:r>
            <a:r>
              <a:rPr lang="en-US" baseline="0" dirty="0" smtClean="0"/>
              <a:t> and compute its autocorrelation.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Step 2: write the autocorrelation</a:t>
            </a:r>
            <a:r>
              <a:rPr lang="en-US" baseline="0" dirty="0" smtClean="0"/>
              <a:t> as a convolution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Step</a:t>
            </a:r>
            <a:r>
              <a:rPr lang="en-US" baseline="0" dirty="0" smtClean="0"/>
              <a:t> 3: regroup and identify s(-t)*s(t) as the autocorrelation of s</a:t>
            </a:r>
          </a:p>
          <a:p>
            <a:r>
              <a:rPr lang="en-US" baseline="0" dirty="0" smtClean="0"/>
              <a:t>and d(-t)*d(t) as the autocorrelation of d</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Step 4: Interpret the expression as the</a:t>
            </a:r>
          </a:p>
          <a:p>
            <a:r>
              <a:rPr lang="en-US" dirty="0" smtClean="0"/>
              <a:t>autocorrelation of the filter</a:t>
            </a:r>
          </a:p>
          <a:p>
            <a:r>
              <a:rPr lang="en-US" dirty="0" smtClean="0"/>
              <a:t>smoothing</a:t>
            </a:r>
          </a:p>
          <a:p>
            <a:r>
              <a:rPr lang="en-US" dirty="0" smtClean="0"/>
              <a:t>the</a:t>
            </a:r>
            <a:r>
              <a:rPr lang="en-US" baseline="0" dirty="0" smtClean="0"/>
              <a:t> autocorrelation of the time series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reiterate</a:t>
            </a:r>
            <a:r>
              <a:rPr lang="en-US" baseline="0" dirty="0" smtClean="0"/>
              <a:t> the result:</a:t>
            </a:r>
          </a:p>
          <a:p>
            <a:r>
              <a:rPr lang="en-US" dirty="0" smtClean="0"/>
              <a:t>if</a:t>
            </a:r>
          </a:p>
          <a:p>
            <a:r>
              <a:rPr lang="en-US" b="1" dirty="0" smtClean="0"/>
              <a:t>s</a:t>
            </a:r>
            <a:r>
              <a:rPr lang="en-US" dirty="0" smtClean="0"/>
              <a:t> smoothes </a:t>
            </a:r>
            <a:r>
              <a:rPr lang="en-US" b="1" dirty="0" smtClean="0"/>
              <a:t>d</a:t>
            </a:r>
          </a:p>
          <a:p>
            <a:r>
              <a:rPr lang="en-US" dirty="0" smtClean="0"/>
              <a:t>then</a:t>
            </a:r>
          </a:p>
          <a:p>
            <a:r>
              <a:rPr lang="en-US" dirty="0" smtClean="0"/>
              <a:t>the</a:t>
            </a:r>
            <a:r>
              <a:rPr lang="en-US" baseline="0" dirty="0" smtClean="0"/>
              <a:t> autocorrelation of </a:t>
            </a:r>
            <a:r>
              <a:rPr lang="en-US" b="1" baseline="0" dirty="0" smtClean="0"/>
              <a:t>s</a:t>
            </a:r>
          </a:p>
          <a:p>
            <a:r>
              <a:rPr lang="en-US" baseline="0" dirty="0" smtClean="0"/>
              <a:t>smoothes</a:t>
            </a:r>
          </a:p>
          <a:p>
            <a:r>
              <a:rPr lang="en-US" baseline="0" dirty="0" smtClean="0"/>
              <a:t>the autocorrelation of </a:t>
            </a:r>
            <a:r>
              <a:rPr lang="en-US" b="1" baseline="0" dirty="0" smtClean="0"/>
              <a:t>d</a:t>
            </a:r>
            <a:endParaRPr lang="en-US" b="1"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all</a:t>
            </a:r>
            <a:r>
              <a:rPr lang="en-US" baseline="0" dirty="0" smtClean="0"/>
              <a:t> smoothing filters produce equally good results.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convolution theorem say that the Fourier</a:t>
            </a:r>
            <a:r>
              <a:rPr lang="en-US" baseline="0" dirty="0" smtClean="0"/>
              <a:t> Transform of a convolution is the product of the transforms.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if</a:t>
            </a:r>
            <a:r>
              <a:rPr lang="en-US" baseline="0" dirty="0" smtClean="0"/>
              <a:t> we know the Fourier Transform of the filter</a:t>
            </a:r>
          </a:p>
          <a:p>
            <a:r>
              <a:rPr lang="en-US" baseline="0" dirty="0" smtClean="0"/>
              <a:t>we can easily assess the effect of smoothing on the </a:t>
            </a:r>
            <a:r>
              <a:rPr lang="en-US" baseline="0" dirty="0" err="1" smtClean="0"/>
              <a:t>p.s.d</a:t>
            </a:r>
            <a:r>
              <a:rPr lang="en-US" baseline="0" dirty="0" smtClean="0"/>
              <a:t>. of the smoothed time series</a:t>
            </a:r>
          </a:p>
          <a:p>
            <a:r>
              <a:rPr lang="en-US" baseline="0" dirty="0" smtClean="0"/>
              <a:t>since the effect is multiplicative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easiest smoothing filter</a:t>
            </a:r>
            <a:r>
              <a:rPr lang="en-US" baseline="0" dirty="0" smtClean="0"/>
              <a:t> to analyze is the “uniform” or “box car” filter.</a:t>
            </a:r>
          </a:p>
          <a:p>
            <a:r>
              <a:rPr lang="en-US" baseline="0" dirty="0" smtClean="0"/>
              <a:t>If the length of the filter is T then its amplitude must be 1/T so that it has unit area.</a:t>
            </a:r>
          </a:p>
          <a:p>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Flash back and compare with the results of</a:t>
            </a:r>
            <a:r>
              <a:rPr lang="en-US" baseline="0" dirty="0" smtClean="0"/>
              <a:t> the boxcar.</a:t>
            </a:r>
          </a:p>
          <a:p>
            <a:r>
              <a:rPr lang="en-US" baseline="0" dirty="0" smtClean="0"/>
              <a:t>The variance of the Normal functions have been chosen to match the variance of the box car functions, so</a:t>
            </a:r>
          </a:p>
          <a:p>
            <a:r>
              <a:rPr lang="en-US" baseline="0" dirty="0" smtClean="0"/>
              <a:t>the two types of filters have roughly similar filters.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24 lectures</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Normal function is non-zero for all T, so it makes an infinitely long filter.</a:t>
            </a:r>
          </a:p>
          <a:p>
            <a:r>
              <a:rPr lang="en-US" baseline="0" dirty="0" smtClean="0"/>
              <a:t>In practice, one must truncate it.</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Box cars</a:t>
            </a:r>
            <a:r>
              <a:rPr lang="en-US" baseline="0" dirty="0" smtClean="0"/>
              <a:t> </a:t>
            </a:r>
            <a:r>
              <a:rPr lang="en-US" dirty="0" smtClean="0"/>
              <a:t>simple</a:t>
            </a:r>
            <a:r>
              <a:rPr lang="en-US" baseline="0" dirty="0" smtClean="0"/>
              <a:t> but have terrible side lobes.</a:t>
            </a:r>
          </a:p>
          <a:p>
            <a:r>
              <a:rPr lang="en-US" baseline="0" dirty="0" smtClean="0"/>
              <a:t>Normal functions have no side lobes but indefinitely long.</a:t>
            </a:r>
          </a:p>
          <a:p>
            <a:r>
              <a:rPr lang="en-US" baseline="0" dirty="0" smtClean="0"/>
              <a:t>In practice, one picks something in between.</a:t>
            </a:r>
          </a:p>
          <a:p>
            <a:r>
              <a:rPr lang="en-US" baseline="0" dirty="0" smtClean="0"/>
              <a:t>The triangle isn’t too bad, but something a little smoother than a triangle is better.</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the class to describe</a:t>
            </a:r>
            <a:r>
              <a:rPr lang="en-US" baseline="0" dirty="0" smtClean="0"/>
              <a:t> how they would smooth a time series.</a:t>
            </a:r>
          </a:p>
          <a:p>
            <a:r>
              <a:rPr lang="en-US" baseline="0" dirty="0" smtClean="0"/>
              <a:t>Try to get at the idea that they need to average neighboring points,</a:t>
            </a:r>
          </a:p>
          <a:p>
            <a:r>
              <a:rPr lang="en-US" baseline="0" dirty="0" smtClean="0"/>
              <a:t>and that such an operation is a kind of filter.</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starting place is the </a:t>
            </a:r>
            <a:r>
              <a:rPr lang="en-US" dirty="0" err="1" smtClean="0"/>
              <a:t>Infinte</a:t>
            </a:r>
            <a:r>
              <a:rPr lang="en-US" dirty="0" smtClean="0"/>
              <a:t> Impulse Response</a:t>
            </a:r>
            <a:r>
              <a:rPr lang="en-US" baseline="0" dirty="0" smtClean="0"/>
              <a:t> filter introduced in Chapter 7.</a:t>
            </a:r>
          </a:p>
          <a:p>
            <a:r>
              <a:rPr lang="en-US" baseline="0" dirty="0" smtClean="0"/>
              <a:t>It is built up from two short filters, u(t) and v(t).  Note that </a:t>
            </a:r>
            <a:r>
              <a:rPr lang="en-US" baseline="0" dirty="0" err="1" smtClean="0"/>
              <a:t>v</a:t>
            </a:r>
            <a:r>
              <a:rPr lang="en-US" baseline="30000" dirty="0" err="1" smtClean="0"/>
              <a:t>inv</a:t>
            </a:r>
            <a:r>
              <a:rPr lang="en-US" baseline="0" dirty="0" smtClean="0"/>
              <a:t> is the inverse filter to v.</a:t>
            </a:r>
          </a:p>
        </p:txBody>
      </p:sp>
      <p:sp>
        <p:nvSpPr>
          <p:cNvPr id="4" name="Slide Number Placeholder 3"/>
          <p:cNvSpPr>
            <a:spLocks noGrp="1"/>
          </p:cNvSpPr>
          <p:nvPr>
            <p:ph type="sldNum" sz="quarter" idx="10"/>
          </p:nvPr>
        </p:nvSpPr>
        <p:spPr/>
        <p:txBody>
          <a:bodyPr/>
          <a:lstStyle/>
          <a:p>
            <a:fld id="{39CEFECD-09E3-40DA-A418-CA04FDBB91E8}" type="slidenum">
              <a:rPr lang="en-US" smtClean="0"/>
              <a:pPr/>
              <a:t>47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z-transform changes u(t) and v(t) into polynomials, u(z) and v(z).</a:t>
            </a:r>
          </a:p>
          <a:p>
            <a:r>
              <a:rPr lang="en-US" baseline="0" dirty="0" smtClean="0"/>
              <a:t>The inverse filter </a:t>
            </a:r>
            <a:r>
              <a:rPr lang="en-US" baseline="0" dirty="0" err="1" smtClean="0"/>
              <a:t>v</a:t>
            </a:r>
            <a:r>
              <a:rPr lang="en-US" baseline="30000" dirty="0" err="1" smtClean="0"/>
              <a:t>inv</a:t>
            </a:r>
            <a:r>
              <a:rPr lang="en-US" baseline="0" dirty="0" smtClean="0"/>
              <a:t> is just 1/v(z)</a:t>
            </a:r>
          </a:p>
          <a:p>
            <a:r>
              <a:rPr lang="en-US" baseline="0" dirty="0" smtClean="0"/>
              <a:t>Each polynomial can be written as a product of its factors.</a:t>
            </a:r>
          </a:p>
        </p:txBody>
      </p:sp>
      <p:sp>
        <p:nvSpPr>
          <p:cNvPr id="4" name="Slide Number Placeholder 3"/>
          <p:cNvSpPr>
            <a:spLocks noGrp="1"/>
          </p:cNvSpPr>
          <p:nvPr>
            <p:ph type="sldNum" sz="quarter" idx="10"/>
          </p:nvPr>
        </p:nvSpPr>
        <p:spPr/>
        <p:txBody>
          <a:bodyPr/>
          <a:lstStyle/>
          <a:p>
            <a:fld id="{39CEFECD-09E3-40DA-A418-CA04FDBB91E8}" type="slidenum">
              <a:rPr lang="en-US" smtClean="0"/>
              <a:pPr/>
              <a:t>48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practice, u and v are short filters, so that each</a:t>
            </a:r>
            <a:r>
              <a:rPr lang="en-US" baseline="0" dirty="0" smtClean="0"/>
              <a:t> has only a few roots.</a:t>
            </a:r>
          </a:p>
          <a:p>
            <a:r>
              <a:rPr lang="en-US" baseline="0" dirty="0" smtClean="0"/>
              <a:t>Thus, the number of parameters that we have to specify is small.</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pretty long digression …  You might</a:t>
            </a:r>
            <a:r>
              <a:rPr lang="en-US" baseline="0" dirty="0" smtClean="0"/>
              <a:t> want to stop for questions at this point …</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the z-transform “contains” the Fourier Transform.</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a:t>
            </a:r>
            <a:r>
              <a:rPr lang="en-US" baseline="0" dirty="0" smtClean="0"/>
              <a:t> step-by-step </a:t>
            </a:r>
            <a:r>
              <a:rPr lang="en-US" baseline="0" dirty="0" err="1" smtClean="0"/>
              <a:t>derivarion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key idea is that smoothing</a:t>
            </a:r>
            <a:r>
              <a:rPr lang="en-US" baseline="0" dirty="0" smtClean="0"/>
              <a:t> has two interrelated effects on a time series:</a:t>
            </a:r>
          </a:p>
          <a:p>
            <a:r>
              <a:rPr lang="en-US" baseline="0" dirty="0" smtClean="0"/>
              <a:t>it makes neighboring points in a time series better correlated, and</a:t>
            </a:r>
          </a:p>
          <a:p>
            <a:r>
              <a:rPr lang="en-US" baseline="0" dirty="0" smtClean="0"/>
              <a:t>its suppresses high frequencies from the power spectral density of the time series.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Step</a:t>
            </a:r>
            <a:r>
              <a:rPr lang="en-US" baseline="0" dirty="0" smtClean="0"/>
              <a:t> 1: use the definition of the Fourier Transform</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Step 2: Note that both</a:t>
            </a:r>
            <a:r>
              <a:rPr lang="en-US" baseline="0" dirty="0" smtClean="0"/>
              <a:t> frequency and time are discrete.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Step</a:t>
            </a:r>
            <a:r>
              <a:rPr lang="en-US" baseline="0" dirty="0" smtClean="0"/>
              <a:t> 3: Write the exponential exp{ … (n-1)} so the (n-1) is</a:t>
            </a:r>
          </a:p>
          <a:p>
            <a:r>
              <a:rPr lang="en-US" baseline="0" dirty="0" smtClean="0"/>
              <a:t>raising the rest of the exponential exp{ … } to the (n-1) power</a:t>
            </a:r>
          </a:p>
        </p:txBody>
      </p:sp>
      <p:sp>
        <p:nvSpPr>
          <p:cNvPr id="4" name="Slide Number Placeholder 3"/>
          <p:cNvSpPr>
            <a:spLocks noGrp="1"/>
          </p:cNvSpPr>
          <p:nvPr>
            <p:ph type="sldNum" sz="quarter" idx="10"/>
          </p:nvPr>
        </p:nvSpPr>
        <p:spPr/>
        <p:txBody>
          <a:bodyPr/>
          <a:lstStyle/>
          <a:p>
            <a:fld id="{39CEFECD-09E3-40DA-A418-CA04FDBB91E8}" type="slidenum">
              <a:rPr lang="en-US" smtClean="0"/>
              <a:pPr/>
              <a:t>58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Step 4: Call</a:t>
            </a:r>
            <a:r>
              <a:rPr lang="en-US" baseline="0" dirty="0" smtClean="0"/>
              <a:t> the exp{…} z and identify the summation as a z-transform</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the z-transform “contains” the Fourier Transform.</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60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Write</a:t>
            </a:r>
            <a:r>
              <a:rPr lang="en-US" baseline="0" dirty="0" smtClean="0"/>
              <a:t> the specific set of </a:t>
            </a:r>
            <a:r>
              <a:rPr lang="en-US" baseline="0" dirty="0" err="1" smtClean="0"/>
              <a:t>z’s</a:t>
            </a:r>
            <a:r>
              <a:rPr lang="en-US" baseline="0" dirty="0" smtClean="0"/>
              <a:t> as a complex exponential with a parameter, </a:t>
            </a:r>
            <a:r>
              <a:rPr lang="el-GR" baseline="0" dirty="0" smtClean="0">
                <a:latin typeface="Cambria Math"/>
                <a:ea typeface="Cambria Math"/>
              </a:rPr>
              <a:t>θ</a:t>
            </a:r>
            <a:r>
              <a:rPr lang="en-US" baseline="0" dirty="0" smtClean="0"/>
              <a:t>.</a:t>
            </a:r>
          </a:p>
          <a:p>
            <a:r>
              <a:rPr lang="en-US" baseline="0" dirty="0" smtClean="0"/>
              <a:t>The complex exponential has unit length (meaning |z|=1), so it describes a circle in the complex z-plane.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61</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The specific </a:t>
            </a:r>
            <a:r>
              <a:rPr lang="en-US" sz="1200" dirty="0" err="1" smtClean="0">
                <a:latin typeface="Times New Roman" pitchFamily="18" charset="0"/>
                <a:cs typeface="Times New Roman" pitchFamily="18" charset="0"/>
              </a:rPr>
              <a:t>z’s</a:t>
            </a:r>
            <a:r>
              <a:rPr lang="en-US" sz="1200" dirty="0" smtClean="0">
                <a:latin typeface="Times New Roman" pitchFamily="18" charset="0"/>
                <a:cs typeface="Times New Roman" pitchFamily="18" charset="0"/>
              </a:rPr>
              <a:t> are evenly spaced around this unit</a:t>
            </a:r>
            <a:r>
              <a:rPr lang="en-US" sz="1200" baseline="0" dirty="0" smtClean="0">
                <a:latin typeface="Times New Roman" pitchFamily="18" charset="0"/>
                <a:cs typeface="Times New Roman" pitchFamily="18" charset="0"/>
              </a:rPr>
              <a:t> circle.</a:t>
            </a:r>
            <a:endParaRPr lang="en-US" sz="12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Complex z-plane. showing the unit circle, </a:t>
            </a:r>
            <a:r>
              <a:rPr lang="en-US" sz="1200" i="1" dirty="0" smtClean="0">
                <a:latin typeface="Times New Roman" pitchFamily="18" charset="0"/>
                <a:cs typeface="Times New Roman" pitchFamily="18" charset="0"/>
              </a:rPr>
              <a:t>|z|</a:t>
            </a:r>
            <a:r>
              <a:rPr lang="en-US" sz="1200" i="1" baseline="30000" dirty="0" smtClean="0">
                <a:latin typeface="Times New Roman" pitchFamily="18" charset="0"/>
                <a:cs typeface="Times New Roman" pitchFamily="18" charset="0"/>
              </a:rPr>
              <a:t>2</a:t>
            </a:r>
            <a:r>
              <a:rPr lang="en-US" sz="1200" i="1" dirty="0" smtClean="0">
                <a:latin typeface="Times New Roman" pitchFamily="18" charset="0"/>
                <a:cs typeface="Times New Roman" pitchFamily="18" charset="0"/>
              </a:rPr>
              <a:t>=1</a:t>
            </a:r>
            <a:r>
              <a:rPr lang="en-US" sz="1200" dirty="0" smtClean="0">
                <a:latin typeface="Times New Roman" pitchFamily="18" charset="0"/>
                <a:cs typeface="Times New Roman" pitchFamily="18" charset="0"/>
              </a:rPr>
              <a:t>.  A point (+ sign) on the unit circle makes an angle, </a:t>
            </a:r>
            <a:r>
              <a:rPr lang="el-GR" sz="1200" i="1" dirty="0" smtClean="0">
                <a:latin typeface="Cambria Math"/>
                <a:ea typeface="Cambria Math"/>
                <a:cs typeface="Times New Roman" pitchFamily="18" charset="0"/>
              </a:rPr>
              <a:t>θ</a:t>
            </a:r>
            <a:r>
              <a:rPr lang="en-US" sz="1200" dirty="0" smtClean="0">
                <a:latin typeface="Times New Roman" pitchFamily="18" charset="0"/>
                <a:cs typeface="Times New Roman" pitchFamily="18" charset="0"/>
              </a:rPr>
              <a:t>, with respect to the positive </a:t>
            </a:r>
            <a:r>
              <a:rPr lang="en-US" sz="1200" i="1" dirty="0" smtClean="0">
                <a:latin typeface="Times New Roman" pitchFamily="18" charset="0"/>
                <a:cs typeface="Times New Roman" pitchFamily="18" charset="0"/>
              </a:rPr>
              <a:t>z</a:t>
            </a:r>
            <a:r>
              <a:rPr lang="en-US" sz="1200" dirty="0" smtClean="0">
                <a:latin typeface="Times New Roman" pitchFamily="18" charset="0"/>
                <a:cs typeface="Times New Roman" pitchFamily="18" charset="0"/>
              </a:rPr>
              <a:t>-axis.  It corresponds to a frequency, </a:t>
            </a:r>
            <a:r>
              <a:rPr lang="el-GR" sz="1200" dirty="0" smtClean="0">
                <a:latin typeface="Cambria Math"/>
                <a:ea typeface="Cambria Math"/>
                <a:cs typeface="Times New Roman" pitchFamily="18" charset="0"/>
              </a:rPr>
              <a:t>ω</a:t>
            </a:r>
            <a:r>
              <a:rPr lang="en-US" sz="1200" dirty="0" smtClean="0">
                <a:latin typeface="Times New Roman" pitchFamily="18" charset="0"/>
                <a:cs typeface="Times New Roman" pitchFamily="18" charset="0"/>
              </a:rPr>
              <a:t>=</a:t>
            </a:r>
            <a:r>
              <a:rPr lang="el-GR" sz="1200" dirty="0" smtClean="0">
                <a:latin typeface="Cambria Math"/>
                <a:ea typeface="Cambria Math"/>
                <a:cs typeface="Times New Roman" pitchFamily="18" charset="0"/>
              </a:rPr>
              <a:t>θ</a:t>
            </a:r>
            <a:r>
              <a:rPr lang="en-US" sz="1200" dirty="0" smtClean="0">
                <a:latin typeface="Times New Roman" pitchFamily="18" charset="0"/>
                <a:cs typeface="Times New Roman" pitchFamily="18" charset="0"/>
              </a:rPr>
              <a:t>/</a:t>
            </a:r>
            <a:r>
              <a:rPr lang="el-GR" sz="1200" dirty="0" smtClean="0">
                <a:latin typeface="Cambria Math"/>
                <a:ea typeface="Cambria Math"/>
                <a:cs typeface="Times New Roman" pitchFamily="18" charset="0"/>
              </a:rPr>
              <a:t>Δ</a:t>
            </a:r>
            <a:r>
              <a:rPr lang="en-US" sz="1200" dirty="0" smtClean="0">
                <a:latin typeface="Times New Roman" pitchFamily="18" charset="0"/>
                <a:cs typeface="Times New Roman" pitchFamily="18" charset="0"/>
              </a:rPr>
              <a:t>t, in the Fourier transform.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This ends the digression.</a:t>
            </a:r>
          </a:p>
          <a:p>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62</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A) Complex z-plane representation of the high-pass filter, </a:t>
            </a:r>
            <a:r>
              <a:rPr lang="en-US" sz="1200" b="1" dirty="0" smtClean="0">
                <a:latin typeface="Times New Roman" pitchFamily="18" charset="0"/>
                <a:cs typeface="Times New Roman" pitchFamily="18" charset="0"/>
              </a:rPr>
              <a:t>u</a:t>
            </a:r>
            <a:r>
              <a:rPr lang="en-US" sz="1200" dirty="0" smtClean="0">
                <a:latin typeface="Times New Roman" pitchFamily="18" charset="0"/>
                <a:cs typeface="Times New Roman" pitchFamily="18" charset="0"/>
              </a:rPr>
              <a:t>=</a:t>
            </a:r>
            <a:r>
              <a:rPr lang="en-US" sz="1200" i="1" dirty="0" smtClean="0">
                <a:latin typeface="Times New Roman" pitchFamily="18" charset="0"/>
                <a:cs typeface="Times New Roman" pitchFamily="18" charset="0"/>
              </a:rPr>
              <a:t>[1, -1.1]</a:t>
            </a:r>
            <a:r>
              <a:rPr lang="en-US" sz="1200" i="1" baseline="30000" dirty="0" smtClean="0">
                <a:latin typeface="Times New Roman" pitchFamily="18" charset="0"/>
                <a:cs typeface="Times New Roman" pitchFamily="18" charset="0"/>
              </a:rPr>
              <a:t>T</a:t>
            </a:r>
            <a:r>
              <a:rPr lang="en-US" sz="1200" dirty="0" smtClean="0">
                <a:latin typeface="Times New Roman" pitchFamily="18" charset="0"/>
                <a:cs typeface="Times New Roman" pitchFamily="18" charset="0"/>
              </a:rPr>
              <a:t> along with power spectral density of the filter. B) Corresponding plots for the low-pass filter, </a:t>
            </a:r>
            <a:r>
              <a:rPr lang="en-US" sz="1200" b="1" dirty="0" smtClean="0">
                <a:latin typeface="Times New Roman" pitchFamily="18" charset="0"/>
                <a:cs typeface="Times New Roman" pitchFamily="18" charset="0"/>
              </a:rPr>
              <a:t>u</a:t>
            </a:r>
            <a:r>
              <a:rPr lang="en-US" sz="1200" dirty="0" smtClean="0">
                <a:latin typeface="Times New Roman" pitchFamily="18" charset="0"/>
                <a:cs typeface="Times New Roman" pitchFamily="18" charset="0"/>
              </a:rPr>
              <a:t>=</a:t>
            </a:r>
            <a:r>
              <a:rPr lang="en-US" sz="1200" i="1" dirty="0" smtClean="0">
                <a:latin typeface="Times New Roman" pitchFamily="18" charset="0"/>
                <a:cs typeface="Times New Roman" pitchFamily="18" charset="0"/>
              </a:rPr>
              <a:t>[1, 1.1]</a:t>
            </a:r>
            <a:r>
              <a:rPr lang="en-US" sz="1200" i="1" baseline="30000" dirty="0" smtClean="0">
                <a:latin typeface="Times New Roman" pitchFamily="18" charset="0"/>
                <a:cs typeface="Times New Roman" pitchFamily="18" charset="0"/>
              </a:rPr>
              <a:t> T</a:t>
            </a:r>
            <a:r>
              <a:rPr lang="en-US" sz="1200" dirty="0" smtClean="0">
                <a:latin typeface="Times New Roman" pitchFamily="18" charset="0"/>
                <a:cs typeface="Times New Roman" pitchFamily="18" charset="0"/>
              </a:rPr>
              <a:t>. Origin (circle), Fourier transform points on the unit circle (black +) and zero (red and white circle) are shown. </a:t>
            </a:r>
            <a:endParaRPr lang="en-US" dirty="0"/>
          </a:p>
        </p:txBody>
      </p:sp>
      <p:sp>
        <p:nvSpPr>
          <p:cNvPr id="4" name="Slide Number Placeholder 3"/>
          <p:cNvSpPr>
            <a:spLocks noGrp="1"/>
          </p:cNvSpPr>
          <p:nvPr>
            <p:ph type="sldNum" sz="quarter" idx="10"/>
          </p:nvPr>
        </p:nvSpPr>
        <p:spPr/>
        <p:txBody>
          <a:bodyPr/>
          <a:lstStyle/>
          <a:p>
            <a:fld id="{BCBD5210-9BB4-469A-B79F-7074653EB933}" type="slidenum">
              <a:rPr lang="en-US" smtClean="0"/>
              <a:pPr/>
              <a:t>68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A) Zero near zero</a:t>
            </a:r>
            <a:r>
              <a:rPr lang="en-US" sz="1200" baseline="0" dirty="0" smtClean="0">
                <a:latin typeface="Times New Roman" pitchFamily="18" charset="0"/>
                <a:cs typeface="Times New Roman" pitchFamily="18" charset="0"/>
              </a:rPr>
              <a:t> frequency suppresses low frequencies.  Such a filter is called a high-pass filter.</a:t>
            </a:r>
            <a:endParaRPr lang="en-US"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B) Zero</a:t>
            </a:r>
            <a:r>
              <a:rPr lang="en-US" sz="1200" baseline="0" dirty="0" smtClean="0">
                <a:latin typeface="Times New Roman" pitchFamily="18" charset="0"/>
                <a:cs typeface="Times New Roman" pitchFamily="18" charset="0"/>
              </a:rPr>
              <a:t> near the </a:t>
            </a:r>
            <a:r>
              <a:rPr lang="en-US" sz="1200" baseline="0" dirty="0" err="1" smtClean="0">
                <a:latin typeface="Times New Roman" pitchFamily="18" charset="0"/>
                <a:cs typeface="Times New Roman" pitchFamily="18" charset="0"/>
              </a:rPr>
              <a:t>Nyquist</a:t>
            </a:r>
            <a:r>
              <a:rPr lang="en-US" sz="1200" baseline="0" dirty="0" smtClean="0">
                <a:latin typeface="Times New Roman" pitchFamily="18" charset="0"/>
                <a:cs typeface="Times New Roman" pitchFamily="18" charset="0"/>
              </a:rPr>
              <a:t> frequency suppresses high frequencies. Such a filter is called a low-pass filter.</a:t>
            </a:r>
            <a:endParaRPr lang="en-US" dirty="0"/>
          </a:p>
        </p:txBody>
      </p:sp>
      <p:sp>
        <p:nvSpPr>
          <p:cNvPr id="4" name="Slide Number Placeholder 3"/>
          <p:cNvSpPr>
            <a:spLocks noGrp="1"/>
          </p:cNvSpPr>
          <p:nvPr>
            <p:ph type="sldNum" sz="quarter" idx="10"/>
          </p:nvPr>
        </p:nvSpPr>
        <p:spPr/>
        <p:txBody>
          <a:bodyPr/>
          <a:lstStyle/>
          <a:p>
            <a:fld id="{BCBD5210-9BB4-469A-B79F-7074653EB933}" type="slidenum">
              <a:rPr lang="en-US" smtClean="0"/>
              <a:pPr/>
              <a:t>69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A) Complex z-plane representation of a band-pass filter with </a:t>
            </a:r>
            <a:r>
              <a:rPr lang="en-US" sz="1200" b="1" dirty="0" smtClean="0">
                <a:latin typeface="Times New Roman" pitchFamily="18" charset="0"/>
                <a:cs typeface="Times New Roman" pitchFamily="18" charset="0"/>
              </a:rPr>
              <a:t>u</a:t>
            </a:r>
            <a:r>
              <a:rPr lang="en-US" sz="1200" dirty="0" smtClean="0">
                <a:latin typeface="Times New Roman" pitchFamily="18" charset="0"/>
                <a:cs typeface="Times New Roman" pitchFamily="18" charset="0"/>
              </a:rPr>
              <a:t>=</a:t>
            </a:r>
            <a:r>
              <a:rPr lang="en-US" sz="1200" i="1" dirty="0" smtClean="0">
                <a:latin typeface="Times New Roman" pitchFamily="18" charset="0"/>
                <a:cs typeface="Times New Roman" pitchFamily="18" charset="0"/>
              </a:rPr>
              <a:t>[1, 0.60 </a:t>
            </a:r>
            <a:r>
              <a:rPr lang="en-US" sz="1200" i="1" dirty="0" smtClean="0">
                <a:latin typeface="Symbol" pitchFamily="18" charset="2"/>
                <a:ea typeface="Adobe Fangsong Std R" pitchFamily="18" charset="-128"/>
                <a:cs typeface="Times New Roman" pitchFamily="18" charset="0"/>
              </a:rPr>
              <a:t>+ </a:t>
            </a:r>
            <a:r>
              <a:rPr lang="en-US" sz="1200" i="1" dirty="0" smtClean="0">
                <a:latin typeface="Times New Roman" pitchFamily="18" charset="0"/>
                <a:cs typeface="Times New Roman" pitchFamily="18" charset="0"/>
              </a:rPr>
              <a:t>0.66i]</a:t>
            </a:r>
            <a:r>
              <a:rPr lang="en-US" sz="1200" i="1" baseline="30000" dirty="0" smtClean="0">
                <a:latin typeface="Times New Roman" pitchFamily="18" charset="0"/>
                <a:cs typeface="Times New Roman" pitchFamily="18" charset="0"/>
              </a:rPr>
              <a:t>T </a:t>
            </a:r>
            <a:r>
              <a:rPr lang="en-US" sz="1200" dirty="0" smtClean="0">
                <a:latin typeface="Times New Roman"/>
                <a:cs typeface="Times New Roman"/>
                <a:sym typeface="Symbol"/>
              </a:rPr>
              <a:t> </a:t>
            </a:r>
            <a:r>
              <a:rPr lang="en-US" sz="1200" i="1" dirty="0" smtClean="0">
                <a:latin typeface="Times New Roman" pitchFamily="18" charset="0"/>
                <a:cs typeface="Times New Roman" pitchFamily="18" charset="0"/>
              </a:rPr>
              <a:t>[1, 0.60 </a:t>
            </a:r>
            <a:r>
              <a:rPr lang="en-US" sz="1200" i="1" dirty="0" smtClean="0">
                <a:latin typeface="Symbol" pitchFamily="18" charset="2"/>
                <a:ea typeface="Adobe Fangsong Std R" pitchFamily="18" charset="-128"/>
                <a:cs typeface="Times New Roman" pitchFamily="18" charset="0"/>
              </a:rPr>
              <a:t>- </a:t>
            </a:r>
            <a:r>
              <a:rPr lang="en-US" sz="1200" i="1" dirty="0" smtClean="0">
                <a:latin typeface="Times New Roman" pitchFamily="18" charset="0"/>
                <a:cs typeface="Times New Roman" pitchFamily="18" charset="0"/>
              </a:rPr>
              <a:t>0.66i]</a:t>
            </a:r>
            <a:r>
              <a:rPr lang="en-US" sz="1200" i="1" baseline="30000" dirty="0" smtClean="0">
                <a:latin typeface="Times New Roman" pitchFamily="18" charset="0"/>
                <a:cs typeface="Times New Roman" pitchFamily="18" charset="0"/>
              </a:rPr>
              <a:t>T</a:t>
            </a:r>
            <a:endParaRPr lang="en-US" sz="1200" dirty="0" smtClean="0"/>
          </a:p>
          <a:p>
            <a:r>
              <a:rPr lang="en-US" sz="1200" dirty="0" smtClean="0">
                <a:latin typeface="Times New Roman" pitchFamily="18" charset="0"/>
                <a:cs typeface="Times New Roman" pitchFamily="18" charset="0"/>
              </a:rPr>
              <a:t>along with the power spectral density of the filter. B) Corresponding plots for the notch filter, </a:t>
            </a:r>
            <a:r>
              <a:rPr lang="en-US" sz="1200" b="1" dirty="0" smtClean="0">
                <a:latin typeface="Times New Roman" pitchFamily="18" charset="0"/>
                <a:cs typeface="Times New Roman" pitchFamily="18" charset="0"/>
              </a:rPr>
              <a:t>u</a:t>
            </a:r>
            <a:r>
              <a:rPr lang="en-US" sz="1200" dirty="0" smtClean="0">
                <a:latin typeface="Times New Roman" pitchFamily="18" charset="0"/>
                <a:cs typeface="Times New Roman" pitchFamily="18" charset="0"/>
              </a:rPr>
              <a:t>=</a:t>
            </a:r>
            <a:r>
              <a:rPr lang="en-US" sz="1200" i="1" dirty="0" smtClean="0">
                <a:latin typeface="Times New Roman" pitchFamily="18" charset="0"/>
                <a:cs typeface="Times New Roman" pitchFamily="18" charset="0"/>
              </a:rPr>
              <a:t>[1, 0.9i]</a:t>
            </a:r>
            <a:r>
              <a:rPr lang="en-US" sz="1200" i="1" baseline="30000" dirty="0" smtClean="0">
                <a:latin typeface="Times New Roman" pitchFamily="18" charset="0"/>
                <a:cs typeface="Times New Roman" pitchFamily="18" charset="0"/>
              </a:rPr>
              <a:t>T </a:t>
            </a:r>
            <a:r>
              <a:rPr lang="en-US" sz="1200" dirty="0" smtClean="0">
                <a:latin typeface="Times New Roman"/>
                <a:cs typeface="Times New Roman"/>
                <a:sym typeface="Symbol"/>
              </a:rPr>
              <a:t> </a:t>
            </a:r>
            <a:r>
              <a:rPr lang="en-US" sz="1200" i="1" dirty="0" smtClean="0">
                <a:latin typeface="Times New Roman" pitchFamily="18" charset="0"/>
                <a:cs typeface="Times New Roman" pitchFamily="18" charset="0"/>
              </a:rPr>
              <a:t>[1, </a:t>
            </a:r>
            <a:r>
              <a:rPr lang="en-US" sz="1200" i="1" dirty="0" smtClean="0">
                <a:latin typeface="Symbol" pitchFamily="18" charset="2"/>
                <a:ea typeface="Adobe Fangsong Std R" pitchFamily="18" charset="-128"/>
                <a:cs typeface="Times New Roman" pitchFamily="18" charset="0"/>
              </a:rPr>
              <a:t>- </a:t>
            </a:r>
            <a:r>
              <a:rPr lang="en-US" sz="1200" i="1" dirty="0" smtClean="0">
                <a:latin typeface="Times New Roman" pitchFamily="18" charset="0"/>
                <a:cs typeface="Times New Roman" pitchFamily="18" charset="0"/>
              </a:rPr>
              <a:t>0.9i]</a:t>
            </a:r>
            <a:r>
              <a:rPr lang="en-US" sz="1200" i="1" baseline="30000" dirty="0" smtClean="0">
                <a:latin typeface="Times New Roman" pitchFamily="18" charset="0"/>
                <a:cs typeface="Times New Roman" pitchFamily="18" charset="0"/>
              </a:rPr>
              <a:t>T </a:t>
            </a:r>
            <a:r>
              <a:rPr lang="en-US" sz="1200" dirty="0" smtClean="0">
                <a:latin typeface="Times New Roman" pitchFamily="18" charset="0"/>
                <a:cs typeface="Times New Roman" pitchFamily="18" charset="0"/>
              </a:rPr>
              <a:t> and </a:t>
            </a:r>
            <a:r>
              <a:rPr lang="en-US" sz="1200" b="1" dirty="0" smtClean="0">
                <a:latin typeface="Times New Roman" pitchFamily="18" charset="0"/>
                <a:cs typeface="Times New Roman" pitchFamily="18" charset="0"/>
              </a:rPr>
              <a:t>v</a:t>
            </a:r>
            <a:r>
              <a:rPr lang="en-US" sz="1200" dirty="0" smtClean="0">
                <a:latin typeface="Times New Roman" pitchFamily="18" charset="0"/>
                <a:cs typeface="Times New Roman" pitchFamily="18" charset="0"/>
              </a:rPr>
              <a:t>=</a:t>
            </a:r>
            <a:r>
              <a:rPr lang="en-US" sz="1200" i="1" dirty="0" smtClean="0">
                <a:latin typeface="Times New Roman" pitchFamily="18" charset="0"/>
                <a:cs typeface="Times New Roman" pitchFamily="18" charset="0"/>
              </a:rPr>
              <a:t>[1, 0.8i]</a:t>
            </a:r>
            <a:r>
              <a:rPr lang="en-US" sz="1200" i="1" baseline="30000" dirty="0" smtClean="0">
                <a:latin typeface="Times New Roman" pitchFamily="18" charset="0"/>
                <a:cs typeface="Times New Roman" pitchFamily="18" charset="0"/>
              </a:rPr>
              <a:t>T </a:t>
            </a:r>
            <a:r>
              <a:rPr lang="en-US" sz="1200" dirty="0" smtClean="0">
                <a:latin typeface="Times New Roman"/>
                <a:cs typeface="Times New Roman"/>
                <a:sym typeface="Symbol"/>
              </a:rPr>
              <a:t> </a:t>
            </a:r>
            <a:r>
              <a:rPr lang="en-US" sz="1200" i="1" dirty="0" smtClean="0">
                <a:latin typeface="Times New Roman" pitchFamily="18" charset="0"/>
                <a:cs typeface="Times New Roman" pitchFamily="18" charset="0"/>
              </a:rPr>
              <a:t>[1, </a:t>
            </a:r>
            <a:r>
              <a:rPr lang="en-US" sz="1200" i="1" dirty="0" smtClean="0">
                <a:latin typeface="Symbol" pitchFamily="18" charset="2"/>
                <a:ea typeface="Adobe Fangsong Std R" pitchFamily="18" charset="-128"/>
                <a:cs typeface="Times New Roman" pitchFamily="18" charset="0"/>
              </a:rPr>
              <a:t>- </a:t>
            </a:r>
            <a:r>
              <a:rPr lang="en-US" sz="1200" i="1" dirty="0" smtClean="0">
                <a:latin typeface="Times New Roman" pitchFamily="18" charset="0"/>
                <a:cs typeface="Times New Roman" pitchFamily="18" charset="0"/>
              </a:rPr>
              <a:t>0.8i]</a:t>
            </a:r>
            <a:r>
              <a:rPr lang="en-US" sz="1200" i="1" baseline="30000" dirty="0" smtClean="0">
                <a:latin typeface="Times New Roman" pitchFamily="18" charset="0"/>
                <a:cs typeface="Times New Roman" pitchFamily="18" charset="0"/>
              </a:rPr>
              <a:t>T </a:t>
            </a:r>
            <a:r>
              <a:rPr lang="en-US" sz="1200" dirty="0" smtClean="0">
                <a:latin typeface="Times New Roman" pitchFamily="18" charset="0"/>
                <a:cs typeface="Times New Roman" pitchFamily="18" charset="0"/>
              </a:rPr>
              <a:t>. Origin (circle), Fourier transform points on the unit circle (black +), zeros (red and white circles) and poles (red and</a:t>
            </a:r>
            <a:r>
              <a:rPr lang="en-US" sz="1200" baseline="0" dirty="0" smtClean="0">
                <a:latin typeface="Times New Roman" pitchFamily="18" charset="0"/>
                <a:cs typeface="Times New Roman" pitchFamily="18" charset="0"/>
              </a:rPr>
              <a:t> black circles) </a:t>
            </a:r>
            <a:r>
              <a:rPr lang="en-US" sz="1200" dirty="0" smtClean="0">
                <a:latin typeface="Times New Roman" pitchFamily="18" charset="0"/>
                <a:cs typeface="Times New Roman" pitchFamily="18" charset="0"/>
              </a:rPr>
              <a:t>are shown. </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70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the class to describe</a:t>
            </a:r>
            <a:r>
              <a:rPr lang="en-US" baseline="0" dirty="0" smtClean="0"/>
              <a:t> how they would smooth a time series.</a:t>
            </a:r>
          </a:p>
          <a:p>
            <a:r>
              <a:rPr lang="en-US" baseline="0" dirty="0" smtClean="0"/>
              <a:t>Try to get at the idea that they need to average neighboring points,</a:t>
            </a:r>
          </a:p>
          <a:p>
            <a:r>
              <a:rPr lang="en-US" baseline="0" dirty="0" smtClean="0"/>
              <a:t>and that such an operation is a kind of filter.</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18</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lphaUcParenR"/>
            </a:pPr>
            <a:r>
              <a:rPr lang="en-US" sz="1200" dirty="0" smtClean="0">
                <a:latin typeface="Times New Roman" pitchFamily="18" charset="0"/>
                <a:cs typeface="Times New Roman" pitchFamily="18" charset="0"/>
              </a:rPr>
              <a:t>Pole near a given</a:t>
            </a:r>
            <a:r>
              <a:rPr lang="en-US" sz="1200" baseline="0" dirty="0" smtClean="0">
                <a:latin typeface="Times New Roman" pitchFamily="18" charset="0"/>
                <a:cs typeface="Times New Roman" pitchFamily="18" charset="0"/>
              </a:rPr>
              <a:t> frequency amplifies that frequency.  Such a filter is called a band-pass filter.</a:t>
            </a:r>
          </a:p>
          <a:p>
            <a:pPr marL="228600" indent="-228600">
              <a:buNone/>
            </a:pPr>
            <a:r>
              <a:rPr lang="en-US" sz="1200" baseline="0" dirty="0" smtClean="0">
                <a:latin typeface="Times New Roman" pitchFamily="18" charset="0"/>
                <a:cs typeface="Times New Roman" pitchFamily="18" charset="0"/>
              </a:rPr>
              <a:t>Note that we use two poles at conjugate positions, so that the filter is real.</a:t>
            </a:r>
            <a:endParaRPr lang="en-US"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B) Combination of pole and</a:t>
            </a:r>
            <a:r>
              <a:rPr lang="en-US" sz="1200" baseline="0" dirty="0" smtClean="0">
                <a:latin typeface="Times New Roman" pitchFamily="18" charset="0"/>
                <a:cs typeface="Times New Roman" pitchFamily="18" charset="0"/>
              </a:rPr>
              <a:t> a nearby zero attenuate a given frequency. Such a filter is called a notch filter.</a:t>
            </a:r>
          </a:p>
          <a:p>
            <a:r>
              <a:rPr lang="en-US" sz="1200" baseline="0" dirty="0" smtClean="0">
                <a:latin typeface="Times New Roman" pitchFamily="18" charset="0"/>
                <a:cs typeface="Times New Roman" pitchFamily="18" charset="0"/>
              </a:rPr>
              <a:t>Once again, both zeros and poles must be at conjugate positions, so that the filter is real.</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71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ideal band-pass</a:t>
            </a:r>
            <a:r>
              <a:rPr lang="en-US" baseline="0" dirty="0" smtClean="0"/>
              <a:t> filter passes frequencies between f</a:t>
            </a:r>
            <a:r>
              <a:rPr lang="en-US" baseline="-25000" dirty="0" smtClean="0"/>
              <a:t>1</a:t>
            </a:r>
            <a:r>
              <a:rPr lang="en-US" baseline="0" dirty="0" smtClean="0"/>
              <a:t> and f</a:t>
            </a:r>
            <a:r>
              <a:rPr lang="en-US" baseline="-25000" dirty="0" smtClean="0"/>
              <a:t>2</a:t>
            </a:r>
            <a:r>
              <a:rPr lang="en-US" baseline="0" dirty="0" smtClean="0"/>
              <a:t>.</a:t>
            </a:r>
          </a:p>
          <a:p>
            <a:r>
              <a:rPr lang="en-US" baseline="0" dirty="0" smtClean="0"/>
              <a:t>Note that positive and negative frequencies must be attenuated symmetrically, so that the</a:t>
            </a:r>
          </a:p>
          <a:p>
            <a:r>
              <a:rPr lang="en-US" baseline="0" dirty="0" smtClean="0"/>
              <a:t>  filter is real.</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72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This filter has only 4 zeros</a:t>
            </a:r>
            <a:r>
              <a:rPr lang="en-US" sz="1200" baseline="0" dirty="0" smtClean="0">
                <a:latin typeface="Times New Roman" pitchFamily="18" charset="0"/>
                <a:cs typeface="Times New Roman" pitchFamily="18" charset="0"/>
              </a:rPr>
              <a:t> and 4 poles, so u(t) and v(t) are each of length 5.  That’s a really short (=fast) IIR filter.</a:t>
            </a:r>
            <a:endParaRPr lang="en-US" sz="1200" dirty="0" smtClean="0">
              <a:latin typeface="Times New Roman" pitchFamily="18" charset="0"/>
              <a:cs typeface="Times New Roman" pitchFamily="18" charset="0"/>
            </a:endParaRPr>
          </a:p>
          <a:p>
            <a:endParaRPr lang="en-US" sz="1200" dirty="0" smtClean="0">
              <a:latin typeface="Times New Roman" pitchFamily="18" charset="0"/>
              <a:cs typeface="Times New Roman" pitchFamily="18" charset="0"/>
            </a:endParaRPr>
          </a:p>
          <a:p>
            <a:pPr marL="228600" indent="-228600">
              <a:buAutoNum type="alphaUcParenR"/>
            </a:pPr>
            <a:r>
              <a:rPr lang="en-US" sz="1200" dirty="0" smtClean="0">
                <a:latin typeface="Times New Roman" pitchFamily="18" charset="0"/>
                <a:cs typeface="Times New Roman" pitchFamily="18" charset="0"/>
              </a:rPr>
              <a:t>Complex z-plane representation of a </a:t>
            </a:r>
            <a:r>
              <a:rPr lang="en-US" sz="1200" dirty="0" err="1" smtClean="0">
                <a:latin typeface="Times New Roman" pitchFamily="18" charset="0"/>
                <a:cs typeface="Times New Roman" pitchFamily="18" charset="0"/>
              </a:rPr>
              <a:t>Chebychev</a:t>
            </a:r>
            <a:r>
              <a:rPr lang="en-US" sz="1200" dirty="0" smtClean="0">
                <a:latin typeface="Times New Roman" pitchFamily="18" charset="0"/>
                <a:cs typeface="Times New Roman" pitchFamily="18" charset="0"/>
              </a:rPr>
              <a:t> band-pass filter. The origin (small circle), unit circle (large circle),</a:t>
            </a:r>
          </a:p>
          <a:p>
            <a:pPr marL="228600" indent="-228600">
              <a:buAutoNum type="alphaUcParenR"/>
            </a:pPr>
            <a:r>
              <a:rPr lang="en-US" sz="1200" dirty="0" smtClean="0">
                <a:latin typeface="Times New Roman" pitchFamily="18" charset="0"/>
                <a:cs typeface="Times New Roman" pitchFamily="18" charset="0"/>
              </a:rPr>
              <a:t>zeros (*) and poles (+) are shown. </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73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Two zeros</a:t>
            </a:r>
            <a:r>
              <a:rPr lang="en-US" sz="1200" baseline="0" dirty="0" smtClean="0">
                <a:latin typeface="Times New Roman" pitchFamily="18" charset="0"/>
                <a:cs typeface="Times New Roman" pitchFamily="18" charset="0"/>
              </a:rPr>
              <a:t> at the same location really attenuate nearby frequencies.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74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Power spectral density of the filter.</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75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It is not a perfect box,</a:t>
            </a:r>
            <a:r>
              <a:rPr lang="en-US" sz="1200" baseline="0" dirty="0" smtClean="0">
                <a:latin typeface="Times New Roman" pitchFamily="18" charset="0"/>
                <a:cs typeface="Times New Roman" pitchFamily="18" charset="0"/>
              </a:rPr>
              <a:t> but for such a simple filter, is not so bad …</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76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(top)</a:t>
            </a:r>
            <a:r>
              <a:rPr lang="en-US" sz="1200" baseline="0" dirty="0" smtClean="0">
                <a:latin typeface="Times New Roman" pitchFamily="18" charset="0"/>
                <a:cs typeface="Times New Roman" pitchFamily="18" charset="0"/>
              </a:rPr>
              <a:t> Input to filter is a spike.</a:t>
            </a:r>
          </a:p>
          <a:p>
            <a:r>
              <a:rPr lang="en-US" sz="1200" baseline="0" dirty="0" smtClean="0">
                <a:latin typeface="Times New Roman" pitchFamily="18" charset="0"/>
                <a:cs typeface="Times New Roman" pitchFamily="18" charset="0"/>
              </a:rPr>
              <a:t>(bottom) Output of the filter is a wavelet with most of its power in the </a:t>
            </a:r>
            <a:r>
              <a:rPr lang="en-US" sz="1200" i="1" dirty="0" smtClean="0">
                <a:latin typeface="Times New Roman" pitchFamily="18" charset="0"/>
                <a:cs typeface="Times New Roman" pitchFamily="18" charset="0"/>
              </a:rPr>
              <a:t>5-10</a:t>
            </a:r>
            <a:r>
              <a:rPr lang="en-US" sz="1200" dirty="0" smtClean="0">
                <a:latin typeface="Times New Roman" pitchFamily="18" charset="0"/>
                <a:cs typeface="Times New Roman" pitchFamily="18" charset="0"/>
              </a:rPr>
              <a:t> Hz band. </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77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 filter provided with the text, not a </a:t>
            </a:r>
            <a:r>
              <a:rPr lang="en-US" baseline="0" dirty="0" err="1" smtClean="0"/>
              <a:t>MatLab</a:t>
            </a:r>
            <a:r>
              <a:rPr lang="en-US" baseline="0" dirty="0" smtClean="0"/>
              <a:t> intrinsic.</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78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idea of a 3-point filter is easy to generalize.</a:t>
            </a:r>
          </a:p>
          <a:p>
            <a:r>
              <a:rPr lang="en-US" dirty="0" smtClean="0"/>
              <a:t>We</a:t>
            </a:r>
            <a:r>
              <a:rPr lang="en-US" baseline="0" dirty="0" smtClean="0"/>
              <a:t> imagine the </a:t>
            </a:r>
            <a:r>
              <a:rPr lang="en-US" baseline="0" dirty="0" err="1" smtClean="0"/>
              <a:t>coefficeints</a:t>
            </a:r>
            <a:r>
              <a:rPr lang="en-US" baseline="0" dirty="0" smtClean="0"/>
              <a:t> [0.25 0.50 0.25] are a triangle.</a:t>
            </a:r>
          </a:p>
          <a:p>
            <a:r>
              <a:rPr lang="en-US" baseline="0" dirty="0" smtClean="0"/>
              <a:t>A wider filter is just a wider triangle.</a:t>
            </a:r>
          </a:p>
        </p:txBody>
      </p:sp>
      <p:sp>
        <p:nvSpPr>
          <p:cNvPr id="4" name="Slide Number Placeholder 3"/>
          <p:cNvSpPr>
            <a:spLocks noGrp="1"/>
          </p:cNvSpPr>
          <p:nvPr>
            <p:ph type="sldNum" sz="quarter" idx="10"/>
          </p:nvPr>
        </p:nvSpPr>
        <p:spPr/>
        <p:txBody>
          <a:bodyPr/>
          <a:lstStyle/>
          <a:p>
            <a:fld id="{39CEFECD-09E3-40DA-A418-CA04FDBB91E8}" type="slidenum">
              <a:rPr lang="en-US" smtClean="0"/>
              <a:pPr/>
              <a:t>23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the wider the</a:t>
            </a:r>
            <a:r>
              <a:rPr lang="en-US" baseline="0" dirty="0" smtClean="0"/>
              <a:t> filter, the smoother the time series becomes.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Flash</a:t>
            </a:r>
            <a:r>
              <a:rPr lang="en-US" baseline="0" dirty="0" smtClean="0"/>
              <a:t> back to the hydrograph, and as the class which of the three time series has the widest autocorrelation function.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p>
          <a:p>
            <a:r>
              <a:rPr lang="en-US" b="1" dirty="0" smtClean="0"/>
              <a:t>s</a:t>
            </a:r>
            <a:r>
              <a:rPr lang="en-US" dirty="0" smtClean="0"/>
              <a:t> smoothes </a:t>
            </a:r>
            <a:r>
              <a:rPr lang="en-US" b="1" dirty="0" smtClean="0"/>
              <a:t>d</a:t>
            </a:r>
          </a:p>
          <a:p>
            <a:r>
              <a:rPr lang="en-US" dirty="0" smtClean="0"/>
              <a:t>then</a:t>
            </a:r>
          </a:p>
          <a:p>
            <a:r>
              <a:rPr lang="en-US" dirty="0" smtClean="0"/>
              <a:t>the</a:t>
            </a:r>
            <a:r>
              <a:rPr lang="en-US" baseline="0" dirty="0" smtClean="0"/>
              <a:t> autocorrelation of </a:t>
            </a:r>
            <a:r>
              <a:rPr lang="en-US" b="1" baseline="0" dirty="0" smtClean="0"/>
              <a:t>s</a:t>
            </a:r>
          </a:p>
          <a:p>
            <a:r>
              <a:rPr lang="en-US" baseline="0" dirty="0" smtClean="0"/>
              <a:t>smoothes</a:t>
            </a:r>
          </a:p>
          <a:p>
            <a:r>
              <a:rPr lang="en-US" baseline="0" dirty="0" smtClean="0"/>
              <a:t>the autocorrelation of </a:t>
            </a:r>
            <a:r>
              <a:rPr lang="en-US" b="1" baseline="0" dirty="0" smtClean="0"/>
              <a:t>d</a:t>
            </a:r>
            <a:endParaRPr lang="en-US" b="1"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a step-by-step derivation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54ED11-FE75-4B22-B41D-E6EAA17BCC3E}" type="datetimeFigureOut">
              <a:rPr lang="en-US" smtClean="0"/>
              <a:pPr/>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54ED11-FE75-4B22-B41D-E6EAA17BCC3E}" type="datetimeFigureOut">
              <a:rPr lang="en-US" smtClean="0"/>
              <a:pPr/>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54ED11-FE75-4B22-B41D-E6EAA17BCC3E}" type="datetimeFigureOut">
              <a:rPr lang="en-US" smtClean="0"/>
              <a:pPr/>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54ED11-FE75-4B22-B41D-E6EAA17BCC3E}" type="datetimeFigureOut">
              <a:rPr lang="en-US" smtClean="0"/>
              <a:pPr/>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54ED11-FE75-4B22-B41D-E6EAA17BCC3E}" type="datetimeFigureOut">
              <a:rPr lang="en-US" smtClean="0"/>
              <a:pPr/>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54ED11-FE75-4B22-B41D-E6EAA17BCC3E}" type="datetimeFigureOut">
              <a:rPr lang="en-US" smtClean="0"/>
              <a:pPr/>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54ED11-FE75-4B22-B41D-E6EAA17BCC3E}" type="datetimeFigureOut">
              <a:rPr lang="en-US" smtClean="0"/>
              <a:pPr/>
              <a:t>3/28/2016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54ED11-FE75-4B22-B41D-E6EAA17BCC3E}" type="datetimeFigureOut">
              <a:rPr lang="en-US" smtClean="0"/>
              <a:pPr/>
              <a:t>3/28/2016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4ED11-FE75-4B22-B41D-E6EAA17BCC3E}" type="datetimeFigureOut">
              <a:rPr lang="en-US" smtClean="0"/>
              <a:pPr/>
              <a:t>3/28/2016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54ED11-FE75-4B22-B41D-E6EAA17BCC3E}" type="datetimeFigureOut">
              <a:rPr lang="en-US" smtClean="0"/>
              <a:pPr/>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54ED11-FE75-4B22-B41D-E6EAA17BCC3E}" type="datetimeFigureOut">
              <a:rPr lang="en-US" smtClean="0"/>
              <a:pPr/>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4ED11-FE75-4B22-B41D-E6EAA17BCC3E}" type="datetimeFigureOut">
              <a:rPr lang="en-US" smtClean="0"/>
              <a:pPr/>
              <a:t>3/28/2016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9FAFE-1520-45A8-906A-AA7CFB193E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6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7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1295400"/>
            <a:ext cx="9144000" cy="1066800"/>
          </a:xfrm>
        </p:spPr>
        <p:txBody>
          <a:bodyPr>
            <a:normAutofit fontScale="92500" lnSpcReduction="20000"/>
          </a:bodyPr>
          <a:lstStyle/>
          <a:p>
            <a:pPr algn="ctr">
              <a:lnSpc>
                <a:spcPct val="90000"/>
              </a:lnSpc>
              <a:buFontTx/>
              <a:buNone/>
            </a:pPr>
            <a:r>
              <a:rPr lang="en-US" sz="4000" dirty="0" smtClean="0">
                <a:latin typeface="Times New Roman" pitchFamily="18" charset="0"/>
                <a:cs typeface="Times New Roman" pitchFamily="18" charset="0"/>
              </a:rPr>
              <a:t>Environmental Data Analysis with </a:t>
            </a:r>
            <a:r>
              <a:rPr lang="en-US" sz="4000" i="1" dirty="0" err="1" smtClean="0">
                <a:latin typeface="Times New Roman" pitchFamily="18" charset="0"/>
                <a:cs typeface="Times New Roman" pitchFamily="18" charset="0"/>
              </a:rPr>
              <a:t>MatLab</a:t>
            </a:r>
            <a:endParaRPr lang="en-US" sz="4000" i="1" dirty="0" smtClean="0">
              <a:latin typeface="Times New Roman" pitchFamily="18" charset="0"/>
              <a:cs typeface="Times New Roman" pitchFamily="18" charset="0"/>
            </a:endParaRPr>
          </a:p>
          <a:p>
            <a:pPr algn="ctr">
              <a:lnSpc>
                <a:spcPct val="90000"/>
              </a:lnSpc>
              <a:buFontTx/>
              <a:buNone/>
            </a:pPr>
            <a:r>
              <a:rPr lang="en-US" sz="4000" dirty="0" smtClean="0">
                <a:latin typeface="Times New Roman" pitchFamily="18" charset="0"/>
                <a:cs typeface="Times New Roman" pitchFamily="18" charset="0"/>
              </a:rPr>
              <a:t>2</a:t>
            </a:r>
            <a:r>
              <a:rPr lang="en-US" sz="4000" baseline="30000" dirty="0" smtClean="0">
                <a:latin typeface="Times New Roman" pitchFamily="18" charset="0"/>
                <a:cs typeface="Times New Roman" pitchFamily="18" charset="0"/>
              </a:rPr>
              <a:t>nd</a:t>
            </a:r>
            <a:r>
              <a:rPr lang="en-US" sz="4000" dirty="0" smtClean="0">
                <a:latin typeface="Times New Roman" pitchFamily="18" charset="0"/>
                <a:cs typeface="Times New Roman" pitchFamily="18" charset="0"/>
              </a:rPr>
              <a:t> Edition</a:t>
            </a:r>
            <a:endParaRPr lang="en-US" dirty="0">
              <a:latin typeface="Times New Roman" pitchFamily="18" charset="0"/>
              <a:cs typeface="Times New Roman" pitchFamily="18" charset="0"/>
            </a:endParaRPr>
          </a:p>
        </p:txBody>
      </p:sp>
      <p:sp>
        <p:nvSpPr>
          <p:cNvPr id="11" name="Rectangle 3"/>
          <p:cNvSpPr txBox="1">
            <a:spLocks noChangeArrowheads="1"/>
          </p:cNvSpPr>
          <p:nvPr/>
        </p:nvSpPr>
        <p:spPr bwMode="auto">
          <a:xfrm>
            <a:off x="0" y="2895600"/>
            <a:ext cx="9144000" cy="289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Lecture 19:</a:t>
            </a:r>
          </a:p>
          <a:p>
            <a:pPr marL="342900" lvl="0" indent="-342900" algn="ctr">
              <a:lnSpc>
                <a:spcPct val="90000"/>
              </a:lnSpc>
              <a:spcBef>
                <a:spcPct val="20000"/>
              </a:spcBef>
              <a:defRPr/>
            </a:pPr>
            <a:endParaRPr lang="en-US" sz="4000" dirty="0" smtClean="0">
              <a:latin typeface="Times New Roman" pitchFamily="18" charset="0"/>
              <a:cs typeface="Times New Roman" pitchFamily="18" charset="0"/>
            </a:endParaRPr>
          </a:p>
          <a:p>
            <a:pPr marL="342900" lvl="0" indent="-342900" algn="ctr">
              <a:lnSpc>
                <a:spcPct val="90000"/>
              </a:lnSpc>
              <a:spcBef>
                <a:spcPct val="20000"/>
              </a:spcBef>
              <a:defRPr/>
            </a:pPr>
            <a:r>
              <a:rPr lang="en-US" sz="3600" dirty="0" smtClean="0">
                <a:latin typeface="Times New Roman" pitchFamily="18" charset="0"/>
                <a:cs typeface="Times New Roman" pitchFamily="18" charset="0"/>
              </a:rPr>
              <a:t>Smoothing, Correlation and Spectra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762000" y="1871135"/>
            <a:ext cx="6553200" cy="1016000"/>
            <a:chOff x="1219200" y="1309511"/>
            <a:chExt cx="6553200" cy="1016000"/>
          </a:xfrm>
        </p:grpSpPr>
        <p:cxnSp>
          <p:nvCxnSpPr>
            <p:cNvPr id="5" name="Straight Arrow Connector 4"/>
            <p:cNvCxnSpPr/>
            <p:nvPr/>
          </p:nvCxnSpPr>
          <p:spPr>
            <a:xfrm>
              <a:off x="1219200" y="1981200"/>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371600" y="1309511"/>
              <a:ext cx="6163733" cy="1016000"/>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1016000">
                  <a:moveTo>
                    <a:pt x="0" y="299156"/>
                  </a:moveTo>
                  <a:cubicBezTo>
                    <a:pt x="300566" y="149578"/>
                    <a:pt x="601133" y="0"/>
                    <a:pt x="778933" y="11289"/>
                  </a:cubicBezTo>
                  <a:cubicBezTo>
                    <a:pt x="956733" y="22578"/>
                    <a:pt x="973667" y="225778"/>
                    <a:pt x="1066800" y="366889"/>
                  </a:cubicBezTo>
                  <a:cubicBezTo>
                    <a:pt x="1159933" y="508000"/>
                    <a:pt x="1236133" y="778934"/>
                    <a:pt x="1337733" y="857956"/>
                  </a:cubicBezTo>
                  <a:cubicBezTo>
                    <a:pt x="1439333" y="936978"/>
                    <a:pt x="1557867" y="894644"/>
                    <a:pt x="1676400" y="841022"/>
                  </a:cubicBezTo>
                  <a:cubicBezTo>
                    <a:pt x="1794933" y="787400"/>
                    <a:pt x="1950155" y="527755"/>
                    <a:pt x="2048933" y="536222"/>
                  </a:cubicBezTo>
                  <a:cubicBezTo>
                    <a:pt x="2147711" y="544689"/>
                    <a:pt x="2144889" y="824089"/>
                    <a:pt x="2269067" y="891822"/>
                  </a:cubicBezTo>
                  <a:cubicBezTo>
                    <a:pt x="2393245" y="959555"/>
                    <a:pt x="2638778" y="1016000"/>
                    <a:pt x="2794000" y="942622"/>
                  </a:cubicBezTo>
                  <a:cubicBezTo>
                    <a:pt x="2949222" y="869244"/>
                    <a:pt x="3067756" y="567267"/>
                    <a:pt x="3200400" y="451556"/>
                  </a:cubicBezTo>
                  <a:cubicBezTo>
                    <a:pt x="3333045" y="335845"/>
                    <a:pt x="3431822" y="231423"/>
                    <a:pt x="3589867" y="248356"/>
                  </a:cubicBezTo>
                  <a:cubicBezTo>
                    <a:pt x="3747912" y="265289"/>
                    <a:pt x="4018845" y="460023"/>
                    <a:pt x="4148667" y="553156"/>
                  </a:cubicBezTo>
                  <a:cubicBezTo>
                    <a:pt x="4278489" y="646289"/>
                    <a:pt x="4247445" y="756356"/>
                    <a:pt x="4368800" y="807156"/>
                  </a:cubicBezTo>
                  <a:cubicBezTo>
                    <a:pt x="4490156" y="857956"/>
                    <a:pt x="4741333" y="905934"/>
                    <a:pt x="4876800" y="857956"/>
                  </a:cubicBezTo>
                  <a:cubicBezTo>
                    <a:pt x="5012267" y="809978"/>
                    <a:pt x="5020733" y="626533"/>
                    <a:pt x="5181600" y="519289"/>
                  </a:cubicBezTo>
                  <a:cubicBezTo>
                    <a:pt x="5342467" y="412045"/>
                    <a:pt x="5678311" y="138289"/>
                    <a:pt x="5842000" y="214489"/>
                  </a:cubicBezTo>
                  <a:cubicBezTo>
                    <a:pt x="6005689" y="290689"/>
                    <a:pt x="6084711" y="633589"/>
                    <a:pt x="6163733" y="9764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 name="TextBox 10"/>
          <p:cNvSpPr txBox="1"/>
          <p:nvPr/>
        </p:nvSpPr>
        <p:spPr>
          <a:xfrm>
            <a:off x="0" y="381000"/>
            <a:ext cx="9144000" cy="1384995"/>
          </a:xfrm>
          <a:prstGeom prst="rect">
            <a:avLst/>
          </a:prstGeom>
          <a:noFill/>
        </p:spPr>
        <p:txBody>
          <a:bodyPr wrap="square" rtlCol="0">
            <a:spAutoFit/>
          </a:bodyPr>
          <a:lstStyle/>
          <a:p>
            <a:pPr algn="ctr"/>
            <a:r>
              <a:rPr lang="en-US" sz="2800" dirty="0" smtClean="0"/>
              <a:t>Autocorrelation</a:t>
            </a:r>
          </a:p>
          <a:p>
            <a:pPr algn="ctr"/>
            <a:r>
              <a:rPr lang="en-US" sz="2800" dirty="0" smtClean="0"/>
              <a:t>Measure of correlation in time series</a:t>
            </a:r>
          </a:p>
          <a:p>
            <a:pPr algn="ctr"/>
            <a:r>
              <a:rPr lang="en-US" sz="2800" dirty="0" smtClean="0"/>
              <a:t>at different lags</a:t>
            </a:r>
            <a:endParaRPr lang="en-US" sz="2800" dirty="0"/>
          </a:p>
        </p:txBody>
      </p:sp>
      <p:grpSp>
        <p:nvGrpSpPr>
          <p:cNvPr id="3" name="Group 14"/>
          <p:cNvGrpSpPr/>
          <p:nvPr/>
        </p:nvGrpSpPr>
        <p:grpSpPr>
          <a:xfrm>
            <a:off x="1600200" y="2675469"/>
            <a:ext cx="6553200" cy="1016000"/>
            <a:chOff x="1219200" y="1309511"/>
            <a:chExt cx="6553200" cy="1016000"/>
          </a:xfrm>
        </p:grpSpPr>
        <p:cxnSp>
          <p:nvCxnSpPr>
            <p:cNvPr id="16" name="Straight Arrow Connector 15"/>
            <p:cNvCxnSpPr/>
            <p:nvPr/>
          </p:nvCxnSpPr>
          <p:spPr>
            <a:xfrm>
              <a:off x="1219200" y="1981200"/>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1371600" y="1309511"/>
              <a:ext cx="6163733" cy="1016000"/>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1016000">
                  <a:moveTo>
                    <a:pt x="0" y="299156"/>
                  </a:moveTo>
                  <a:cubicBezTo>
                    <a:pt x="300566" y="149578"/>
                    <a:pt x="601133" y="0"/>
                    <a:pt x="778933" y="11289"/>
                  </a:cubicBezTo>
                  <a:cubicBezTo>
                    <a:pt x="956733" y="22578"/>
                    <a:pt x="973667" y="225778"/>
                    <a:pt x="1066800" y="366889"/>
                  </a:cubicBezTo>
                  <a:cubicBezTo>
                    <a:pt x="1159933" y="508000"/>
                    <a:pt x="1236133" y="778934"/>
                    <a:pt x="1337733" y="857956"/>
                  </a:cubicBezTo>
                  <a:cubicBezTo>
                    <a:pt x="1439333" y="936978"/>
                    <a:pt x="1557867" y="894644"/>
                    <a:pt x="1676400" y="841022"/>
                  </a:cubicBezTo>
                  <a:cubicBezTo>
                    <a:pt x="1794933" y="787400"/>
                    <a:pt x="1950155" y="527755"/>
                    <a:pt x="2048933" y="536222"/>
                  </a:cubicBezTo>
                  <a:cubicBezTo>
                    <a:pt x="2147711" y="544689"/>
                    <a:pt x="2144889" y="824089"/>
                    <a:pt x="2269067" y="891822"/>
                  </a:cubicBezTo>
                  <a:cubicBezTo>
                    <a:pt x="2393245" y="959555"/>
                    <a:pt x="2638778" y="1016000"/>
                    <a:pt x="2794000" y="942622"/>
                  </a:cubicBezTo>
                  <a:cubicBezTo>
                    <a:pt x="2949222" y="869244"/>
                    <a:pt x="3067756" y="567267"/>
                    <a:pt x="3200400" y="451556"/>
                  </a:cubicBezTo>
                  <a:cubicBezTo>
                    <a:pt x="3333045" y="335845"/>
                    <a:pt x="3431822" y="231423"/>
                    <a:pt x="3589867" y="248356"/>
                  </a:cubicBezTo>
                  <a:cubicBezTo>
                    <a:pt x="3747912" y="265289"/>
                    <a:pt x="4018845" y="460023"/>
                    <a:pt x="4148667" y="553156"/>
                  </a:cubicBezTo>
                  <a:cubicBezTo>
                    <a:pt x="4278489" y="646289"/>
                    <a:pt x="4247445" y="756356"/>
                    <a:pt x="4368800" y="807156"/>
                  </a:cubicBezTo>
                  <a:cubicBezTo>
                    <a:pt x="4490156" y="857956"/>
                    <a:pt x="4741333" y="905934"/>
                    <a:pt x="4876800" y="857956"/>
                  </a:cubicBezTo>
                  <a:cubicBezTo>
                    <a:pt x="5012267" y="809978"/>
                    <a:pt x="5020733" y="626533"/>
                    <a:pt x="5181600" y="519289"/>
                  </a:cubicBezTo>
                  <a:cubicBezTo>
                    <a:pt x="5342467" y="412045"/>
                    <a:pt x="5678311" y="138289"/>
                    <a:pt x="5842000" y="214489"/>
                  </a:cubicBezTo>
                  <a:cubicBezTo>
                    <a:pt x="6005689" y="290689"/>
                    <a:pt x="6084711" y="633589"/>
                    <a:pt x="6163733" y="9764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 name="Freeform 19"/>
          <p:cNvSpPr/>
          <p:nvPr/>
        </p:nvSpPr>
        <p:spPr>
          <a:xfrm>
            <a:off x="2489200" y="4673600"/>
            <a:ext cx="4064000" cy="1100667"/>
          </a:xfrm>
          <a:custGeom>
            <a:avLst/>
            <a:gdLst>
              <a:gd name="connsiteX0" fmla="*/ 0 w 4064000"/>
              <a:gd name="connsiteY0" fmla="*/ 0 h 1100667"/>
              <a:gd name="connsiteX1" fmla="*/ 0 w 4064000"/>
              <a:gd name="connsiteY1" fmla="*/ 1100667 h 1100667"/>
              <a:gd name="connsiteX2" fmla="*/ 4064000 w 4064000"/>
              <a:gd name="connsiteY2" fmla="*/ 1083733 h 1100667"/>
            </a:gdLst>
            <a:ahLst/>
            <a:cxnLst>
              <a:cxn ang="0">
                <a:pos x="connsiteX0" y="connsiteY0"/>
              </a:cxn>
              <a:cxn ang="0">
                <a:pos x="connsiteX1" y="connsiteY1"/>
              </a:cxn>
              <a:cxn ang="0">
                <a:pos x="connsiteX2" y="connsiteY2"/>
              </a:cxn>
            </a:cxnLst>
            <a:rect l="l" t="t" r="r" b="b"/>
            <a:pathLst>
              <a:path w="4064000" h="1100667">
                <a:moveTo>
                  <a:pt x="0" y="0"/>
                </a:moveTo>
                <a:lnTo>
                  <a:pt x="0" y="1100667"/>
                </a:lnTo>
                <a:lnTo>
                  <a:pt x="4064000" y="1083733"/>
                </a:lnTo>
              </a:path>
            </a:pathLst>
          </a:cu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7213611" y="2296180"/>
            <a:ext cx="609600" cy="523220"/>
          </a:xfrm>
          <a:prstGeom prst="rect">
            <a:avLst/>
          </a:prstGeom>
          <a:noFill/>
        </p:spPr>
        <p:txBody>
          <a:bodyPr wrap="square" rtlCol="0">
            <a:spAutoFit/>
          </a:bodyPr>
          <a:lstStyle/>
          <a:p>
            <a:pPr algn="ctr"/>
            <a:r>
              <a:rPr lang="en-US" sz="2800" dirty="0" smtClean="0"/>
              <a:t>t</a:t>
            </a:r>
            <a:endParaRPr lang="en-US" sz="2800" dirty="0"/>
          </a:p>
        </p:txBody>
      </p:sp>
      <p:sp>
        <p:nvSpPr>
          <p:cNvPr id="26" name="TextBox 25"/>
          <p:cNvSpPr txBox="1"/>
          <p:nvPr/>
        </p:nvSpPr>
        <p:spPr>
          <a:xfrm>
            <a:off x="8001000" y="3048000"/>
            <a:ext cx="609600" cy="523220"/>
          </a:xfrm>
          <a:prstGeom prst="rect">
            <a:avLst/>
          </a:prstGeom>
          <a:noFill/>
        </p:spPr>
        <p:txBody>
          <a:bodyPr wrap="square" rtlCol="0">
            <a:spAutoFit/>
          </a:bodyPr>
          <a:lstStyle/>
          <a:p>
            <a:pPr algn="ctr"/>
            <a:r>
              <a:rPr lang="en-US" sz="2800" dirty="0" smtClean="0"/>
              <a:t>t</a:t>
            </a:r>
            <a:endParaRPr lang="en-US" sz="2800" dirty="0"/>
          </a:p>
        </p:txBody>
      </p:sp>
      <p:sp>
        <p:nvSpPr>
          <p:cNvPr id="27" name="TextBox 26"/>
          <p:cNvSpPr txBox="1"/>
          <p:nvPr/>
        </p:nvSpPr>
        <p:spPr>
          <a:xfrm>
            <a:off x="3124200" y="5791200"/>
            <a:ext cx="2438400" cy="523220"/>
          </a:xfrm>
          <a:prstGeom prst="rect">
            <a:avLst/>
          </a:prstGeom>
          <a:noFill/>
        </p:spPr>
        <p:txBody>
          <a:bodyPr wrap="square" rtlCol="0">
            <a:spAutoFit/>
          </a:bodyPr>
          <a:lstStyle/>
          <a:p>
            <a:pPr algn="ctr"/>
            <a:r>
              <a:rPr lang="en-US" sz="2800" dirty="0" smtClean="0"/>
              <a:t>lag, t</a:t>
            </a:r>
            <a:endParaRPr lang="en-US" sz="2800" dirty="0"/>
          </a:p>
        </p:txBody>
      </p:sp>
      <p:sp>
        <p:nvSpPr>
          <p:cNvPr id="13" name="TextBox 12"/>
          <p:cNvSpPr txBox="1"/>
          <p:nvPr/>
        </p:nvSpPr>
        <p:spPr>
          <a:xfrm>
            <a:off x="1600200" y="4876800"/>
            <a:ext cx="914400" cy="523220"/>
          </a:xfrm>
          <a:prstGeom prst="rect">
            <a:avLst/>
          </a:prstGeom>
          <a:noFill/>
        </p:spPr>
        <p:txBody>
          <a:bodyPr wrap="square" rtlCol="0">
            <a:spAutoFit/>
          </a:bodyPr>
          <a:lstStyle/>
          <a:p>
            <a:pPr algn="ctr"/>
            <a:r>
              <a:rPr lang="en-US" sz="2800" dirty="0" smtClean="0"/>
              <a:t>a(t)</a:t>
            </a:r>
            <a:endParaRPr lang="en-US" sz="2800" dirty="0"/>
          </a:p>
        </p:txBody>
      </p:sp>
      <p:sp>
        <p:nvSpPr>
          <p:cNvPr id="14" name="TextBox 13"/>
          <p:cNvSpPr txBox="1"/>
          <p:nvPr/>
        </p:nvSpPr>
        <p:spPr>
          <a:xfrm>
            <a:off x="2209800" y="5791200"/>
            <a:ext cx="609600" cy="523220"/>
          </a:xfrm>
          <a:prstGeom prst="rect">
            <a:avLst/>
          </a:prstGeom>
          <a:noFill/>
        </p:spPr>
        <p:txBody>
          <a:bodyPr wrap="square" rtlCol="0">
            <a:spAutoFit/>
          </a:bodyPr>
          <a:lstStyle/>
          <a:p>
            <a:pPr algn="ctr"/>
            <a:r>
              <a:rPr lang="en-US" sz="2800" dirty="0" smtClean="0"/>
              <a:t>0</a:t>
            </a:r>
            <a:endParaRPr lang="en-US" sz="2800" dirty="0"/>
          </a:p>
        </p:txBody>
      </p:sp>
      <p:sp>
        <p:nvSpPr>
          <p:cNvPr id="15" name="Oval 14"/>
          <p:cNvSpPr/>
          <p:nvPr/>
        </p:nvSpPr>
        <p:spPr>
          <a:xfrm>
            <a:off x="2421467" y="49022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658535" y="51054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3820180"/>
            <a:ext cx="9144000" cy="523220"/>
          </a:xfrm>
          <a:prstGeom prst="rect">
            <a:avLst/>
          </a:prstGeom>
          <a:noFill/>
        </p:spPr>
        <p:txBody>
          <a:bodyPr wrap="square" rtlCol="0">
            <a:spAutoFit/>
          </a:bodyPr>
          <a:lstStyle/>
          <a:p>
            <a:pPr algn="ctr"/>
            <a:r>
              <a:rPr lang="en-US" sz="2800" dirty="0" smtClean="0"/>
              <a:t>lag, multiply and sum area</a:t>
            </a:r>
          </a:p>
        </p:txBody>
      </p:sp>
      <p:sp>
        <p:nvSpPr>
          <p:cNvPr id="18" name="Oval 17"/>
          <p:cNvSpPr/>
          <p:nvPr/>
        </p:nvSpPr>
        <p:spPr>
          <a:xfrm>
            <a:off x="3124200" y="54102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2489200" y="4995333"/>
            <a:ext cx="3945467" cy="711201"/>
          </a:xfrm>
          <a:custGeom>
            <a:avLst/>
            <a:gdLst>
              <a:gd name="connsiteX0" fmla="*/ 0 w 3945467"/>
              <a:gd name="connsiteY0" fmla="*/ 0 h 711201"/>
              <a:gd name="connsiteX1" fmla="*/ 254000 w 3945467"/>
              <a:gd name="connsiteY1" fmla="*/ 254000 h 711201"/>
              <a:gd name="connsiteX2" fmla="*/ 728133 w 3945467"/>
              <a:gd name="connsiteY2" fmla="*/ 508000 h 711201"/>
              <a:gd name="connsiteX3" fmla="*/ 1659467 w 3945467"/>
              <a:gd name="connsiteY3" fmla="*/ 677334 h 711201"/>
              <a:gd name="connsiteX4" fmla="*/ 3945467 w 3945467"/>
              <a:gd name="connsiteY4" fmla="*/ 711200 h 71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5467" h="711201">
                <a:moveTo>
                  <a:pt x="0" y="0"/>
                </a:moveTo>
                <a:cubicBezTo>
                  <a:pt x="66322" y="84666"/>
                  <a:pt x="132645" y="169333"/>
                  <a:pt x="254000" y="254000"/>
                </a:cubicBezTo>
                <a:cubicBezTo>
                  <a:pt x="375355" y="338667"/>
                  <a:pt x="493889" y="437444"/>
                  <a:pt x="728133" y="508000"/>
                </a:cubicBezTo>
                <a:cubicBezTo>
                  <a:pt x="962377" y="578556"/>
                  <a:pt x="1123245" y="643467"/>
                  <a:pt x="1659467" y="677334"/>
                </a:cubicBezTo>
                <a:cubicBezTo>
                  <a:pt x="2195689" y="711201"/>
                  <a:pt x="3070578" y="711200"/>
                  <a:pt x="3945467" y="71120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762000" y="1871135"/>
            <a:ext cx="6553200" cy="1016000"/>
            <a:chOff x="1219200" y="1309511"/>
            <a:chExt cx="6553200" cy="1016000"/>
          </a:xfrm>
        </p:grpSpPr>
        <p:cxnSp>
          <p:nvCxnSpPr>
            <p:cNvPr id="5" name="Straight Arrow Connector 4"/>
            <p:cNvCxnSpPr/>
            <p:nvPr/>
          </p:nvCxnSpPr>
          <p:spPr>
            <a:xfrm>
              <a:off x="1219200" y="1981200"/>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371600" y="1309511"/>
              <a:ext cx="6163733" cy="1016000"/>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1016000">
                  <a:moveTo>
                    <a:pt x="0" y="299156"/>
                  </a:moveTo>
                  <a:cubicBezTo>
                    <a:pt x="300566" y="149578"/>
                    <a:pt x="601133" y="0"/>
                    <a:pt x="778933" y="11289"/>
                  </a:cubicBezTo>
                  <a:cubicBezTo>
                    <a:pt x="956733" y="22578"/>
                    <a:pt x="973667" y="225778"/>
                    <a:pt x="1066800" y="366889"/>
                  </a:cubicBezTo>
                  <a:cubicBezTo>
                    <a:pt x="1159933" y="508000"/>
                    <a:pt x="1236133" y="778934"/>
                    <a:pt x="1337733" y="857956"/>
                  </a:cubicBezTo>
                  <a:cubicBezTo>
                    <a:pt x="1439333" y="936978"/>
                    <a:pt x="1557867" y="894644"/>
                    <a:pt x="1676400" y="841022"/>
                  </a:cubicBezTo>
                  <a:cubicBezTo>
                    <a:pt x="1794933" y="787400"/>
                    <a:pt x="1950155" y="527755"/>
                    <a:pt x="2048933" y="536222"/>
                  </a:cubicBezTo>
                  <a:cubicBezTo>
                    <a:pt x="2147711" y="544689"/>
                    <a:pt x="2144889" y="824089"/>
                    <a:pt x="2269067" y="891822"/>
                  </a:cubicBezTo>
                  <a:cubicBezTo>
                    <a:pt x="2393245" y="959555"/>
                    <a:pt x="2638778" y="1016000"/>
                    <a:pt x="2794000" y="942622"/>
                  </a:cubicBezTo>
                  <a:cubicBezTo>
                    <a:pt x="2949222" y="869244"/>
                    <a:pt x="3067756" y="567267"/>
                    <a:pt x="3200400" y="451556"/>
                  </a:cubicBezTo>
                  <a:cubicBezTo>
                    <a:pt x="3333045" y="335845"/>
                    <a:pt x="3431822" y="231423"/>
                    <a:pt x="3589867" y="248356"/>
                  </a:cubicBezTo>
                  <a:cubicBezTo>
                    <a:pt x="3747912" y="265289"/>
                    <a:pt x="4018845" y="460023"/>
                    <a:pt x="4148667" y="553156"/>
                  </a:cubicBezTo>
                  <a:cubicBezTo>
                    <a:pt x="4278489" y="646289"/>
                    <a:pt x="4247445" y="756356"/>
                    <a:pt x="4368800" y="807156"/>
                  </a:cubicBezTo>
                  <a:cubicBezTo>
                    <a:pt x="4490156" y="857956"/>
                    <a:pt x="4741333" y="905934"/>
                    <a:pt x="4876800" y="857956"/>
                  </a:cubicBezTo>
                  <a:cubicBezTo>
                    <a:pt x="5012267" y="809978"/>
                    <a:pt x="5020733" y="626533"/>
                    <a:pt x="5181600" y="519289"/>
                  </a:cubicBezTo>
                  <a:cubicBezTo>
                    <a:pt x="5342467" y="412045"/>
                    <a:pt x="5678311" y="138289"/>
                    <a:pt x="5842000" y="214489"/>
                  </a:cubicBezTo>
                  <a:cubicBezTo>
                    <a:pt x="6005689" y="290689"/>
                    <a:pt x="6084711" y="633589"/>
                    <a:pt x="6163733" y="9764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 name="TextBox 10"/>
          <p:cNvSpPr txBox="1"/>
          <p:nvPr/>
        </p:nvSpPr>
        <p:spPr>
          <a:xfrm>
            <a:off x="0" y="381000"/>
            <a:ext cx="9144000" cy="1384995"/>
          </a:xfrm>
          <a:prstGeom prst="rect">
            <a:avLst/>
          </a:prstGeom>
          <a:noFill/>
        </p:spPr>
        <p:txBody>
          <a:bodyPr wrap="square" rtlCol="0">
            <a:spAutoFit/>
          </a:bodyPr>
          <a:lstStyle/>
          <a:p>
            <a:pPr algn="ctr"/>
            <a:r>
              <a:rPr lang="en-US" sz="2800" dirty="0" smtClean="0"/>
              <a:t>Autocorrelation</a:t>
            </a:r>
          </a:p>
          <a:p>
            <a:pPr algn="ctr"/>
            <a:r>
              <a:rPr lang="en-US" sz="2800" dirty="0" smtClean="0"/>
              <a:t>Measure of correlation in time series</a:t>
            </a:r>
          </a:p>
          <a:p>
            <a:pPr algn="ctr"/>
            <a:r>
              <a:rPr lang="en-US" sz="2800" dirty="0" smtClean="0"/>
              <a:t>at different lags</a:t>
            </a:r>
            <a:endParaRPr lang="en-US" sz="2800" dirty="0"/>
          </a:p>
        </p:txBody>
      </p:sp>
      <p:grpSp>
        <p:nvGrpSpPr>
          <p:cNvPr id="3" name="Group 14"/>
          <p:cNvGrpSpPr/>
          <p:nvPr/>
        </p:nvGrpSpPr>
        <p:grpSpPr>
          <a:xfrm>
            <a:off x="1600200" y="2675469"/>
            <a:ext cx="6553200" cy="1016000"/>
            <a:chOff x="1219200" y="1309511"/>
            <a:chExt cx="6553200" cy="1016000"/>
          </a:xfrm>
        </p:grpSpPr>
        <p:cxnSp>
          <p:nvCxnSpPr>
            <p:cNvPr id="16" name="Straight Arrow Connector 15"/>
            <p:cNvCxnSpPr/>
            <p:nvPr/>
          </p:nvCxnSpPr>
          <p:spPr>
            <a:xfrm>
              <a:off x="1219200" y="1981200"/>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1371600" y="1309511"/>
              <a:ext cx="6163733" cy="1016000"/>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1016000">
                  <a:moveTo>
                    <a:pt x="0" y="299156"/>
                  </a:moveTo>
                  <a:cubicBezTo>
                    <a:pt x="300566" y="149578"/>
                    <a:pt x="601133" y="0"/>
                    <a:pt x="778933" y="11289"/>
                  </a:cubicBezTo>
                  <a:cubicBezTo>
                    <a:pt x="956733" y="22578"/>
                    <a:pt x="973667" y="225778"/>
                    <a:pt x="1066800" y="366889"/>
                  </a:cubicBezTo>
                  <a:cubicBezTo>
                    <a:pt x="1159933" y="508000"/>
                    <a:pt x="1236133" y="778934"/>
                    <a:pt x="1337733" y="857956"/>
                  </a:cubicBezTo>
                  <a:cubicBezTo>
                    <a:pt x="1439333" y="936978"/>
                    <a:pt x="1557867" y="894644"/>
                    <a:pt x="1676400" y="841022"/>
                  </a:cubicBezTo>
                  <a:cubicBezTo>
                    <a:pt x="1794933" y="787400"/>
                    <a:pt x="1950155" y="527755"/>
                    <a:pt x="2048933" y="536222"/>
                  </a:cubicBezTo>
                  <a:cubicBezTo>
                    <a:pt x="2147711" y="544689"/>
                    <a:pt x="2144889" y="824089"/>
                    <a:pt x="2269067" y="891822"/>
                  </a:cubicBezTo>
                  <a:cubicBezTo>
                    <a:pt x="2393245" y="959555"/>
                    <a:pt x="2638778" y="1016000"/>
                    <a:pt x="2794000" y="942622"/>
                  </a:cubicBezTo>
                  <a:cubicBezTo>
                    <a:pt x="2949222" y="869244"/>
                    <a:pt x="3067756" y="567267"/>
                    <a:pt x="3200400" y="451556"/>
                  </a:cubicBezTo>
                  <a:cubicBezTo>
                    <a:pt x="3333045" y="335845"/>
                    <a:pt x="3431822" y="231423"/>
                    <a:pt x="3589867" y="248356"/>
                  </a:cubicBezTo>
                  <a:cubicBezTo>
                    <a:pt x="3747912" y="265289"/>
                    <a:pt x="4018845" y="460023"/>
                    <a:pt x="4148667" y="553156"/>
                  </a:cubicBezTo>
                  <a:cubicBezTo>
                    <a:pt x="4278489" y="646289"/>
                    <a:pt x="4247445" y="756356"/>
                    <a:pt x="4368800" y="807156"/>
                  </a:cubicBezTo>
                  <a:cubicBezTo>
                    <a:pt x="4490156" y="857956"/>
                    <a:pt x="4741333" y="905934"/>
                    <a:pt x="4876800" y="857956"/>
                  </a:cubicBezTo>
                  <a:cubicBezTo>
                    <a:pt x="5012267" y="809978"/>
                    <a:pt x="5020733" y="626533"/>
                    <a:pt x="5181600" y="519289"/>
                  </a:cubicBezTo>
                  <a:cubicBezTo>
                    <a:pt x="5342467" y="412045"/>
                    <a:pt x="5678311" y="138289"/>
                    <a:pt x="5842000" y="214489"/>
                  </a:cubicBezTo>
                  <a:cubicBezTo>
                    <a:pt x="6005689" y="290689"/>
                    <a:pt x="6084711" y="633589"/>
                    <a:pt x="6163733" y="9764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 name="Freeform 19"/>
          <p:cNvSpPr/>
          <p:nvPr/>
        </p:nvSpPr>
        <p:spPr>
          <a:xfrm>
            <a:off x="2489200" y="4673600"/>
            <a:ext cx="4064000" cy="1100667"/>
          </a:xfrm>
          <a:custGeom>
            <a:avLst/>
            <a:gdLst>
              <a:gd name="connsiteX0" fmla="*/ 0 w 4064000"/>
              <a:gd name="connsiteY0" fmla="*/ 0 h 1100667"/>
              <a:gd name="connsiteX1" fmla="*/ 0 w 4064000"/>
              <a:gd name="connsiteY1" fmla="*/ 1100667 h 1100667"/>
              <a:gd name="connsiteX2" fmla="*/ 4064000 w 4064000"/>
              <a:gd name="connsiteY2" fmla="*/ 1083733 h 1100667"/>
            </a:gdLst>
            <a:ahLst/>
            <a:cxnLst>
              <a:cxn ang="0">
                <a:pos x="connsiteX0" y="connsiteY0"/>
              </a:cxn>
              <a:cxn ang="0">
                <a:pos x="connsiteX1" y="connsiteY1"/>
              </a:cxn>
              <a:cxn ang="0">
                <a:pos x="connsiteX2" y="connsiteY2"/>
              </a:cxn>
            </a:cxnLst>
            <a:rect l="l" t="t" r="r" b="b"/>
            <a:pathLst>
              <a:path w="4064000" h="1100667">
                <a:moveTo>
                  <a:pt x="0" y="0"/>
                </a:moveTo>
                <a:lnTo>
                  <a:pt x="0" y="1100667"/>
                </a:lnTo>
                <a:lnTo>
                  <a:pt x="4064000" y="1083733"/>
                </a:lnTo>
              </a:path>
            </a:pathLst>
          </a:cu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7213611" y="2296180"/>
            <a:ext cx="609600" cy="523220"/>
          </a:xfrm>
          <a:prstGeom prst="rect">
            <a:avLst/>
          </a:prstGeom>
          <a:noFill/>
        </p:spPr>
        <p:txBody>
          <a:bodyPr wrap="square" rtlCol="0">
            <a:spAutoFit/>
          </a:bodyPr>
          <a:lstStyle/>
          <a:p>
            <a:pPr algn="ctr"/>
            <a:r>
              <a:rPr lang="en-US" sz="2800" dirty="0" smtClean="0"/>
              <a:t>t</a:t>
            </a:r>
            <a:endParaRPr lang="en-US" sz="2800" dirty="0"/>
          </a:p>
        </p:txBody>
      </p:sp>
      <p:sp>
        <p:nvSpPr>
          <p:cNvPr id="26" name="TextBox 25"/>
          <p:cNvSpPr txBox="1"/>
          <p:nvPr/>
        </p:nvSpPr>
        <p:spPr>
          <a:xfrm>
            <a:off x="8001000" y="3048000"/>
            <a:ext cx="609600" cy="523220"/>
          </a:xfrm>
          <a:prstGeom prst="rect">
            <a:avLst/>
          </a:prstGeom>
          <a:noFill/>
        </p:spPr>
        <p:txBody>
          <a:bodyPr wrap="square" rtlCol="0">
            <a:spAutoFit/>
          </a:bodyPr>
          <a:lstStyle/>
          <a:p>
            <a:pPr algn="ctr"/>
            <a:r>
              <a:rPr lang="en-US" sz="2800" dirty="0" smtClean="0"/>
              <a:t>t</a:t>
            </a:r>
            <a:endParaRPr lang="en-US" sz="2800" dirty="0"/>
          </a:p>
        </p:txBody>
      </p:sp>
      <p:sp>
        <p:nvSpPr>
          <p:cNvPr id="27" name="TextBox 26"/>
          <p:cNvSpPr txBox="1"/>
          <p:nvPr/>
        </p:nvSpPr>
        <p:spPr>
          <a:xfrm>
            <a:off x="3124200" y="5791200"/>
            <a:ext cx="2438400" cy="523220"/>
          </a:xfrm>
          <a:prstGeom prst="rect">
            <a:avLst/>
          </a:prstGeom>
          <a:noFill/>
        </p:spPr>
        <p:txBody>
          <a:bodyPr wrap="square" rtlCol="0">
            <a:spAutoFit/>
          </a:bodyPr>
          <a:lstStyle/>
          <a:p>
            <a:pPr algn="ctr"/>
            <a:r>
              <a:rPr lang="en-US" sz="2800" dirty="0" smtClean="0"/>
              <a:t>lag, t</a:t>
            </a:r>
            <a:endParaRPr lang="en-US" sz="2800" dirty="0"/>
          </a:p>
        </p:txBody>
      </p:sp>
      <p:sp>
        <p:nvSpPr>
          <p:cNvPr id="13" name="TextBox 12"/>
          <p:cNvSpPr txBox="1"/>
          <p:nvPr/>
        </p:nvSpPr>
        <p:spPr>
          <a:xfrm>
            <a:off x="1600200" y="4876800"/>
            <a:ext cx="914400" cy="523220"/>
          </a:xfrm>
          <a:prstGeom prst="rect">
            <a:avLst/>
          </a:prstGeom>
          <a:noFill/>
        </p:spPr>
        <p:txBody>
          <a:bodyPr wrap="square" rtlCol="0">
            <a:spAutoFit/>
          </a:bodyPr>
          <a:lstStyle/>
          <a:p>
            <a:pPr algn="ctr"/>
            <a:r>
              <a:rPr lang="en-US" sz="2800" dirty="0" smtClean="0"/>
              <a:t>a(t)</a:t>
            </a:r>
            <a:endParaRPr lang="en-US" sz="2800" dirty="0"/>
          </a:p>
        </p:txBody>
      </p:sp>
      <p:sp>
        <p:nvSpPr>
          <p:cNvPr id="14" name="TextBox 13"/>
          <p:cNvSpPr txBox="1"/>
          <p:nvPr/>
        </p:nvSpPr>
        <p:spPr>
          <a:xfrm>
            <a:off x="2209800" y="5791200"/>
            <a:ext cx="609600" cy="523220"/>
          </a:xfrm>
          <a:prstGeom prst="rect">
            <a:avLst/>
          </a:prstGeom>
          <a:noFill/>
        </p:spPr>
        <p:txBody>
          <a:bodyPr wrap="square" rtlCol="0">
            <a:spAutoFit/>
          </a:bodyPr>
          <a:lstStyle/>
          <a:p>
            <a:pPr algn="ctr"/>
            <a:r>
              <a:rPr lang="en-US" sz="2800" dirty="0" smtClean="0"/>
              <a:t>0</a:t>
            </a:r>
            <a:endParaRPr lang="en-US" sz="2800" dirty="0"/>
          </a:p>
        </p:txBody>
      </p:sp>
      <p:sp>
        <p:nvSpPr>
          <p:cNvPr id="15" name="Oval 14"/>
          <p:cNvSpPr/>
          <p:nvPr/>
        </p:nvSpPr>
        <p:spPr>
          <a:xfrm>
            <a:off x="2421467" y="49022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658535" y="51054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3820180"/>
            <a:ext cx="9144000" cy="523220"/>
          </a:xfrm>
          <a:prstGeom prst="rect">
            <a:avLst/>
          </a:prstGeom>
          <a:noFill/>
        </p:spPr>
        <p:txBody>
          <a:bodyPr wrap="square" rtlCol="0">
            <a:spAutoFit/>
          </a:bodyPr>
          <a:lstStyle/>
          <a:p>
            <a:pPr algn="ctr"/>
            <a:r>
              <a:rPr lang="en-US" sz="2800" dirty="0" smtClean="0"/>
              <a:t>lag, multiply and sum area</a:t>
            </a:r>
          </a:p>
        </p:txBody>
      </p:sp>
      <p:sp>
        <p:nvSpPr>
          <p:cNvPr id="18" name="Oval 17"/>
          <p:cNvSpPr/>
          <p:nvPr/>
        </p:nvSpPr>
        <p:spPr>
          <a:xfrm>
            <a:off x="3124200" y="54102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2489200" y="4995333"/>
            <a:ext cx="3945467" cy="711201"/>
          </a:xfrm>
          <a:custGeom>
            <a:avLst/>
            <a:gdLst>
              <a:gd name="connsiteX0" fmla="*/ 0 w 3945467"/>
              <a:gd name="connsiteY0" fmla="*/ 0 h 711201"/>
              <a:gd name="connsiteX1" fmla="*/ 254000 w 3945467"/>
              <a:gd name="connsiteY1" fmla="*/ 254000 h 711201"/>
              <a:gd name="connsiteX2" fmla="*/ 728133 w 3945467"/>
              <a:gd name="connsiteY2" fmla="*/ 508000 h 711201"/>
              <a:gd name="connsiteX3" fmla="*/ 1659467 w 3945467"/>
              <a:gd name="connsiteY3" fmla="*/ 677334 h 711201"/>
              <a:gd name="connsiteX4" fmla="*/ 3945467 w 3945467"/>
              <a:gd name="connsiteY4" fmla="*/ 711200 h 71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5467" h="711201">
                <a:moveTo>
                  <a:pt x="0" y="0"/>
                </a:moveTo>
                <a:cubicBezTo>
                  <a:pt x="66322" y="84666"/>
                  <a:pt x="132645" y="169333"/>
                  <a:pt x="254000" y="254000"/>
                </a:cubicBezTo>
                <a:cubicBezTo>
                  <a:pt x="375355" y="338667"/>
                  <a:pt x="493889" y="437444"/>
                  <a:pt x="728133" y="508000"/>
                </a:cubicBezTo>
                <a:cubicBezTo>
                  <a:pt x="962377" y="578556"/>
                  <a:pt x="1123245" y="643467"/>
                  <a:pt x="1659467" y="677334"/>
                </a:cubicBezTo>
                <a:cubicBezTo>
                  <a:pt x="2195689" y="711201"/>
                  <a:pt x="3070578" y="711200"/>
                  <a:pt x="3945467" y="71120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6553200" y="6096000"/>
            <a:ext cx="2209800" cy="523220"/>
          </a:xfrm>
          <a:prstGeom prst="rect">
            <a:avLst/>
          </a:prstGeom>
          <a:noFill/>
        </p:spPr>
        <p:txBody>
          <a:bodyPr wrap="square" rtlCol="0">
            <a:spAutoFit/>
          </a:bodyPr>
          <a:lstStyle/>
          <a:p>
            <a:pPr algn="ctr"/>
            <a:r>
              <a:rPr lang="en-US" sz="2800" dirty="0" smtClean="0">
                <a:solidFill>
                  <a:srgbClr val="FF0000"/>
                </a:solidFill>
              </a:rPr>
              <a:t>a(t)=u(t)</a:t>
            </a:r>
            <a:r>
              <a:rPr lang="en-US" sz="2800" dirty="0" smtClean="0">
                <a:solidFill>
                  <a:srgbClr val="FF0000"/>
                </a:solidFill>
                <a:latin typeface="Cambria Math"/>
                <a:ea typeface="Cambria Math"/>
              </a:rPr>
              <a:t>⋆</a:t>
            </a:r>
            <a:r>
              <a:rPr lang="en-US" sz="2800" dirty="0" smtClean="0">
                <a:solidFill>
                  <a:srgbClr val="FF0000"/>
                </a:solidFill>
              </a:rPr>
              <a:t>u(t)</a:t>
            </a:r>
            <a:endParaRPr lang="en-US" sz="2800"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143000" y="2260600"/>
            <a:ext cx="6553200" cy="1016000"/>
            <a:chOff x="1219200" y="1309511"/>
            <a:chExt cx="6553200" cy="1016000"/>
          </a:xfrm>
        </p:grpSpPr>
        <p:cxnSp>
          <p:nvCxnSpPr>
            <p:cNvPr id="5" name="Straight Arrow Connector 4"/>
            <p:cNvCxnSpPr/>
            <p:nvPr/>
          </p:nvCxnSpPr>
          <p:spPr>
            <a:xfrm>
              <a:off x="1219200" y="1981200"/>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371600" y="1309511"/>
              <a:ext cx="6163733" cy="1016000"/>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1016000">
                  <a:moveTo>
                    <a:pt x="0" y="299156"/>
                  </a:moveTo>
                  <a:cubicBezTo>
                    <a:pt x="300566" y="149578"/>
                    <a:pt x="601133" y="0"/>
                    <a:pt x="778933" y="11289"/>
                  </a:cubicBezTo>
                  <a:cubicBezTo>
                    <a:pt x="956733" y="22578"/>
                    <a:pt x="973667" y="225778"/>
                    <a:pt x="1066800" y="366889"/>
                  </a:cubicBezTo>
                  <a:cubicBezTo>
                    <a:pt x="1159933" y="508000"/>
                    <a:pt x="1236133" y="778934"/>
                    <a:pt x="1337733" y="857956"/>
                  </a:cubicBezTo>
                  <a:cubicBezTo>
                    <a:pt x="1439333" y="936978"/>
                    <a:pt x="1557867" y="894644"/>
                    <a:pt x="1676400" y="841022"/>
                  </a:cubicBezTo>
                  <a:cubicBezTo>
                    <a:pt x="1794933" y="787400"/>
                    <a:pt x="1950155" y="527755"/>
                    <a:pt x="2048933" y="536222"/>
                  </a:cubicBezTo>
                  <a:cubicBezTo>
                    <a:pt x="2147711" y="544689"/>
                    <a:pt x="2144889" y="824089"/>
                    <a:pt x="2269067" y="891822"/>
                  </a:cubicBezTo>
                  <a:cubicBezTo>
                    <a:pt x="2393245" y="959555"/>
                    <a:pt x="2638778" y="1016000"/>
                    <a:pt x="2794000" y="942622"/>
                  </a:cubicBezTo>
                  <a:cubicBezTo>
                    <a:pt x="2949222" y="869244"/>
                    <a:pt x="3067756" y="567267"/>
                    <a:pt x="3200400" y="451556"/>
                  </a:cubicBezTo>
                  <a:cubicBezTo>
                    <a:pt x="3333045" y="335845"/>
                    <a:pt x="3431822" y="231423"/>
                    <a:pt x="3589867" y="248356"/>
                  </a:cubicBezTo>
                  <a:cubicBezTo>
                    <a:pt x="3747912" y="265289"/>
                    <a:pt x="4018845" y="460023"/>
                    <a:pt x="4148667" y="553156"/>
                  </a:cubicBezTo>
                  <a:cubicBezTo>
                    <a:pt x="4278489" y="646289"/>
                    <a:pt x="4247445" y="756356"/>
                    <a:pt x="4368800" y="807156"/>
                  </a:cubicBezTo>
                  <a:cubicBezTo>
                    <a:pt x="4490156" y="857956"/>
                    <a:pt x="4741333" y="905934"/>
                    <a:pt x="4876800" y="857956"/>
                  </a:cubicBezTo>
                  <a:cubicBezTo>
                    <a:pt x="5012267" y="809978"/>
                    <a:pt x="5020733" y="626533"/>
                    <a:pt x="5181600" y="519289"/>
                  </a:cubicBezTo>
                  <a:cubicBezTo>
                    <a:pt x="5342467" y="412045"/>
                    <a:pt x="5678311" y="138289"/>
                    <a:pt x="5842000" y="214489"/>
                  </a:cubicBezTo>
                  <a:cubicBezTo>
                    <a:pt x="6005689" y="290689"/>
                    <a:pt x="6084711" y="633589"/>
                    <a:pt x="6163733" y="9764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 name="TextBox 10"/>
          <p:cNvSpPr txBox="1"/>
          <p:nvPr/>
        </p:nvSpPr>
        <p:spPr>
          <a:xfrm>
            <a:off x="0" y="685800"/>
            <a:ext cx="9144000" cy="1384995"/>
          </a:xfrm>
          <a:prstGeom prst="rect">
            <a:avLst/>
          </a:prstGeom>
          <a:noFill/>
        </p:spPr>
        <p:txBody>
          <a:bodyPr wrap="square" rtlCol="0">
            <a:spAutoFit/>
          </a:bodyPr>
          <a:lstStyle/>
          <a:p>
            <a:pPr algn="ctr"/>
            <a:r>
              <a:rPr lang="en-US" sz="2800" dirty="0" err="1" smtClean="0"/>
              <a:t>crooss</a:t>
            </a:r>
            <a:r>
              <a:rPr lang="en-US" sz="2800" dirty="0" smtClean="0"/>
              <a:t>-correlation</a:t>
            </a:r>
          </a:p>
          <a:p>
            <a:pPr algn="ctr"/>
            <a:r>
              <a:rPr lang="en-US" sz="2800" dirty="0" smtClean="0"/>
              <a:t>Measure of correlation between two time series</a:t>
            </a:r>
          </a:p>
          <a:p>
            <a:pPr algn="ctr"/>
            <a:r>
              <a:rPr lang="en-US" sz="2800" dirty="0" smtClean="0"/>
              <a:t>at different lags</a:t>
            </a:r>
            <a:endParaRPr lang="en-US" sz="2800" dirty="0"/>
          </a:p>
        </p:txBody>
      </p:sp>
      <p:sp>
        <p:nvSpPr>
          <p:cNvPr id="24" name="TextBox 23"/>
          <p:cNvSpPr txBox="1"/>
          <p:nvPr/>
        </p:nvSpPr>
        <p:spPr>
          <a:xfrm>
            <a:off x="7772400" y="2667000"/>
            <a:ext cx="609600" cy="523220"/>
          </a:xfrm>
          <a:prstGeom prst="rect">
            <a:avLst/>
          </a:prstGeom>
          <a:noFill/>
        </p:spPr>
        <p:txBody>
          <a:bodyPr wrap="square" rtlCol="0">
            <a:spAutoFit/>
          </a:bodyPr>
          <a:lstStyle/>
          <a:p>
            <a:pPr algn="ctr"/>
            <a:r>
              <a:rPr lang="en-US" sz="2800" dirty="0" smtClean="0"/>
              <a:t>t</a:t>
            </a:r>
            <a:endParaRPr lang="en-US" sz="2800" dirty="0"/>
          </a:p>
        </p:txBody>
      </p:sp>
      <p:cxnSp>
        <p:nvCxnSpPr>
          <p:cNvPr id="8" name="Straight Arrow Connector 7"/>
          <p:cNvCxnSpPr/>
          <p:nvPr/>
        </p:nvCxnSpPr>
        <p:spPr>
          <a:xfrm>
            <a:off x="1143000" y="4303889"/>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1295400" y="3781778"/>
            <a:ext cx="6163733" cy="826911"/>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 name="connsiteX0" fmla="*/ 0 w 6163733"/>
              <a:gd name="connsiteY0" fmla="*/ 160867 h 877711"/>
              <a:gd name="connsiteX1" fmla="*/ 533400 w 6163733"/>
              <a:gd name="connsiteY1" fmla="*/ 649111 h 877711"/>
              <a:gd name="connsiteX2" fmla="*/ 1066800 w 6163733"/>
              <a:gd name="connsiteY2" fmla="*/ 228600 h 877711"/>
              <a:gd name="connsiteX3" fmla="*/ 1337733 w 6163733"/>
              <a:gd name="connsiteY3" fmla="*/ 719667 h 877711"/>
              <a:gd name="connsiteX4" fmla="*/ 1676400 w 6163733"/>
              <a:gd name="connsiteY4" fmla="*/ 702733 h 877711"/>
              <a:gd name="connsiteX5" fmla="*/ 2048933 w 6163733"/>
              <a:gd name="connsiteY5" fmla="*/ 397933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1066800 w 6163733"/>
              <a:gd name="connsiteY2" fmla="*/ 228600 h 877711"/>
              <a:gd name="connsiteX3" fmla="*/ 1337733 w 6163733"/>
              <a:gd name="connsiteY3" fmla="*/ 719667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990600 w 6163733"/>
              <a:gd name="connsiteY2" fmla="*/ 115711 h 877711"/>
              <a:gd name="connsiteX3" fmla="*/ 1337733 w 6163733"/>
              <a:gd name="connsiteY3" fmla="*/ 719667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990600 w 6163733"/>
              <a:gd name="connsiteY2" fmla="*/ 115711 h 877711"/>
              <a:gd name="connsiteX3" fmla="*/ 1371600 w 6163733"/>
              <a:gd name="connsiteY3" fmla="*/ 420511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38200"/>
              <a:gd name="connsiteX1" fmla="*/ 533400 w 6163733"/>
              <a:gd name="connsiteY1" fmla="*/ 649111 h 838200"/>
              <a:gd name="connsiteX2" fmla="*/ 990600 w 6163733"/>
              <a:gd name="connsiteY2" fmla="*/ 115711 h 838200"/>
              <a:gd name="connsiteX3" fmla="*/ 1371600 w 6163733"/>
              <a:gd name="connsiteY3" fmla="*/ 420511 h 838200"/>
              <a:gd name="connsiteX4" fmla="*/ 1676400 w 6163733"/>
              <a:gd name="connsiteY4" fmla="*/ 702733 h 838200"/>
              <a:gd name="connsiteX5" fmla="*/ 2057400 w 6163733"/>
              <a:gd name="connsiteY5" fmla="*/ 572911 h 838200"/>
              <a:gd name="connsiteX6" fmla="*/ 2269067 w 6163733"/>
              <a:gd name="connsiteY6" fmla="*/ 753533 h 838200"/>
              <a:gd name="connsiteX7" fmla="*/ 2819400 w 6163733"/>
              <a:gd name="connsiteY7" fmla="*/ 496711 h 838200"/>
              <a:gd name="connsiteX8" fmla="*/ 3200400 w 6163733"/>
              <a:gd name="connsiteY8" fmla="*/ 313267 h 838200"/>
              <a:gd name="connsiteX9" fmla="*/ 3589867 w 6163733"/>
              <a:gd name="connsiteY9" fmla="*/ 110067 h 838200"/>
              <a:gd name="connsiteX10" fmla="*/ 4148667 w 6163733"/>
              <a:gd name="connsiteY10" fmla="*/ 414867 h 838200"/>
              <a:gd name="connsiteX11" fmla="*/ 4368800 w 6163733"/>
              <a:gd name="connsiteY11" fmla="*/ 668867 h 838200"/>
              <a:gd name="connsiteX12" fmla="*/ 4876800 w 6163733"/>
              <a:gd name="connsiteY12" fmla="*/ 719667 h 838200"/>
              <a:gd name="connsiteX13" fmla="*/ 5181600 w 6163733"/>
              <a:gd name="connsiteY13" fmla="*/ 381000 h 838200"/>
              <a:gd name="connsiteX14" fmla="*/ 5842000 w 6163733"/>
              <a:gd name="connsiteY14" fmla="*/ 76200 h 838200"/>
              <a:gd name="connsiteX15" fmla="*/ 6163733 w 6163733"/>
              <a:gd name="connsiteY15" fmla="*/ 838200 h 838200"/>
              <a:gd name="connsiteX0" fmla="*/ 0 w 6163733"/>
              <a:gd name="connsiteY0" fmla="*/ 160867 h 838200"/>
              <a:gd name="connsiteX1" fmla="*/ 533400 w 6163733"/>
              <a:gd name="connsiteY1" fmla="*/ 649111 h 838200"/>
              <a:gd name="connsiteX2" fmla="*/ 990600 w 6163733"/>
              <a:gd name="connsiteY2" fmla="*/ 115711 h 838200"/>
              <a:gd name="connsiteX3" fmla="*/ 1371600 w 6163733"/>
              <a:gd name="connsiteY3" fmla="*/ 420511 h 838200"/>
              <a:gd name="connsiteX4" fmla="*/ 1676400 w 6163733"/>
              <a:gd name="connsiteY4" fmla="*/ 702733 h 838200"/>
              <a:gd name="connsiteX5" fmla="*/ 2057400 w 6163733"/>
              <a:gd name="connsiteY5" fmla="*/ 572911 h 838200"/>
              <a:gd name="connsiteX6" fmla="*/ 2269067 w 6163733"/>
              <a:gd name="connsiteY6" fmla="*/ 753533 h 838200"/>
              <a:gd name="connsiteX7" fmla="*/ 2819400 w 6163733"/>
              <a:gd name="connsiteY7" fmla="*/ 496711 h 838200"/>
              <a:gd name="connsiteX8" fmla="*/ 3200400 w 6163733"/>
              <a:gd name="connsiteY8" fmla="*/ 313267 h 838200"/>
              <a:gd name="connsiteX9" fmla="*/ 3733800 w 6163733"/>
              <a:gd name="connsiteY9" fmla="*/ 801511 h 838200"/>
              <a:gd name="connsiteX10" fmla="*/ 4148667 w 6163733"/>
              <a:gd name="connsiteY10" fmla="*/ 414867 h 838200"/>
              <a:gd name="connsiteX11" fmla="*/ 4368800 w 6163733"/>
              <a:gd name="connsiteY11" fmla="*/ 668867 h 838200"/>
              <a:gd name="connsiteX12" fmla="*/ 4876800 w 6163733"/>
              <a:gd name="connsiteY12" fmla="*/ 719667 h 838200"/>
              <a:gd name="connsiteX13" fmla="*/ 5181600 w 6163733"/>
              <a:gd name="connsiteY13" fmla="*/ 381000 h 838200"/>
              <a:gd name="connsiteX14" fmla="*/ 5842000 w 6163733"/>
              <a:gd name="connsiteY14" fmla="*/ 76200 h 838200"/>
              <a:gd name="connsiteX15" fmla="*/ 6163733 w 6163733"/>
              <a:gd name="connsiteY15" fmla="*/ 838200 h 838200"/>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819400 w 6163733"/>
              <a:gd name="connsiteY7" fmla="*/ 485422 h 826911"/>
              <a:gd name="connsiteX8" fmla="*/ 3200400 w 6163733"/>
              <a:gd name="connsiteY8" fmla="*/ 301978 h 826911"/>
              <a:gd name="connsiteX9" fmla="*/ 3733800 w 6163733"/>
              <a:gd name="connsiteY9" fmla="*/ 790222 h 826911"/>
              <a:gd name="connsiteX10" fmla="*/ 4148667 w 6163733"/>
              <a:gd name="connsiteY10" fmla="*/ 403578 h 826911"/>
              <a:gd name="connsiteX11" fmla="*/ 4368800 w 6163733"/>
              <a:gd name="connsiteY11" fmla="*/ 657578 h 826911"/>
              <a:gd name="connsiteX12" fmla="*/ 4876800 w 6163733"/>
              <a:gd name="connsiteY12" fmla="*/ 708378 h 826911"/>
              <a:gd name="connsiteX13" fmla="*/ 5181600 w 6163733"/>
              <a:gd name="connsiteY13" fmla="*/ 369711 h 826911"/>
              <a:gd name="connsiteX14" fmla="*/ 5715000 w 6163733"/>
              <a:gd name="connsiteY14" fmla="*/ 409222 h 826911"/>
              <a:gd name="connsiteX15" fmla="*/ 6163733 w 6163733"/>
              <a:gd name="connsiteY15"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819400 w 6163733"/>
              <a:gd name="connsiteY7" fmla="*/ 485422 h 826911"/>
              <a:gd name="connsiteX8" fmla="*/ 3200400 w 6163733"/>
              <a:gd name="connsiteY8" fmla="*/ 301978 h 826911"/>
              <a:gd name="connsiteX9" fmla="*/ 3733800 w 6163733"/>
              <a:gd name="connsiteY9" fmla="*/ 790222 h 826911"/>
              <a:gd name="connsiteX10" fmla="*/ 4148667 w 6163733"/>
              <a:gd name="connsiteY10" fmla="*/ 403578 h 826911"/>
              <a:gd name="connsiteX11" fmla="*/ 4572000 w 6163733"/>
              <a:gd name="connsiteY11" fmla="*/ 333022 h 826911"/>
              <a:gd name="connsiteX12" fmla="*/ 4876800 w 6163733"/>
              <a:gd name="connsiteY12" fmla="*/ 708378 h 826911"/>
              <a:gd name="connsiteX13" fmla="*/ 5181600 w 6163733"/>
              <a:gd name="connsiteY13" fmla="*/ 369711 h 826911"/>
              <a:gd name="connsiteX14" fmla="*/ 5715000 w 6163733"/>
              <a:gd name="connsiteY14" fmla="*/ 409222 h 826911"/>
              <a:gd name="connsiteX15" fmla="*/ 6163733 w 6163733"/>
              <a:gd name="connsiteY15" fmla="*/ 826911 h 82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826911">
                <a:moveTo>
                  <a:pt x="0" y="149578"/>
                </a:moveTo>
                <a:cubicBezTo>
                  <a:pt x="300566" y="0"/>
                  <a:pt x="368300" y="645348"/>
                  <a:pt x="533400" y="637822"/>
                </a:cubicBezTo>
                <a:cubicBezTo>
                  <a:pt x="698500" y="630296"/>
                  <a:pt x="850900" y="142522"/>
                  <a:pt x="990600" y="104422"/>
                </a:cubicBezTo>
                <a:cubicBezTo>
                  <a:pt x="1130300" y="66322"/>
                  <a:pt x="1257300" y="311385"/>
                  <a:pt x="1371600" y="409222"/>
                </a:cubicBezTo>
                <a:cubicBezTo>
                  <a:pt x="1485900" y="507059"/>
                  <a:pt x="1562100" y="666044"/>
                  <a:pt x="1676400" y="691444"/>
                </a:cubicBezTo>
                <a:cubicBezTo>
                  <a:pt x="1790700" y="716844"/>
                  <a:pt x="1958622" y="553155"/>
                  <a:pt x="2057400" y="561622"/>
                </a:cubicBezTo>
                <a:cubicBezTo>
                  <a:pt x="2156178" y="570089"/>
                  <a:pt x="2142067" y="754944"/>
                  <a:pt x="2269067" y="742244"/>
                </a:cubicBezTo>
                <a:cubicBezTo>
                  <a:pt x="2396067" y="729544"/>
                  <a:pt x="2664178" y="558800"/>
                  <a:pt x="2819400" y="485422"/>
                </a:cubicBezTo>
                <a:cubicBezTo>
                  <a:pt x="2974622" y="412044"/>
                  <a:pt x="3048000" y="251178"/>
                  <a:pt x="3200400" y="301978"/>
                </a:cubicBezTo>
                <a:cubicBezTo>
                  <a:pt x="3352800" y="352778"/>
                  <a:pt x="3575755" y="773289"/>
                  <a:pt x="3733800" y="790222"/>
                </a:cubicBezTo>
                <a:cubicBezTo>
                  <a:pt x="3891845" y="807155"/>
                  <a:pt x="4008967" y="479778"/>
                  <a:pt x="4148667" y="403578"/>
                </a:cubicBezTo>
                <a:cubicBezTo>
                  <a:pt x="4288367" y="327378"/>
                  <a:pt x="4450645" y="282222"/>
                  <a:pt x="4572000" y="333022"/>
                </a:cubicBezTo>
                <a:cubicBezTo>
                  <a:pt x="4693356" y="383822"/>
                  <a:pt x="4775200" y="702263"/>
                  <a:pt x="4876800" y="708378"/>
                </a:cubicBezTo>
                <a:cubicBezTo>
                  <a:pt x="4978400" y="714493"/>
                  <a:pt x="5041900" y="419570"/>
                  <a:pt x="5181600" y="369711"/>
                </a:cubicBezTo>
                <a:cubicBezTo>
                  <a:pt x="5321300" y="319852"/>
                  <a:pt x="5551311" y="333022"/>
                  <a:pt x="5715000" y="409222"/>
                </a:cubicBezTo>
                <a:cubicBezTo>
                  <a:pt x="5878689" y="485422"/>
                  <a:pt x="6084711" y="484011"/>
                  <a:pt x="6163733" y="82691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7772400" y="4038600"/>
            <a:ext cx="609600" cy="523220"/>
          </a:xfrm>
          <a:prstGeom prst="rect">
            <a:avLst/>
          </a:prstGeom>
          <a:noFill/>
        </p:spPr>
        <p:txBody>
          <a:bodyPr wrap="square" rtlCol="0">
            <a:spAutoFit/>
          </a:bodyPr>
          <a:lstStyle/>
          <a:p>
            <a:pPr algn="ctr"/>
            <a:r>
              <a:rPr lang="en-US" sz="2800" dirty="0" smtClean="0"/>
              <a:t>t</a:t>
            </a:r>
            <a:endParaRPr lang="en-US" sz="2800" dirty="0"/>
          </a:p>
        </p:txBody>
      </p:sp>
      <p:sp>
        <p:nvSpPr>
          <p:cNvPr id="12" name="TextBox 11"/>
          <p:cNvSpPr txBox="1"/>
          <p:nvPr/>
        </p:nvSpPr>
        <p:spPr>
          <a:xfrm>
            <a:off x="381000" y="2438400"/>
            <a:ext cx="762000" cy="523220"/>
          </a:xfrm>
          <a:prstGeom prst="rect">
            <a:avLst/>
          </a:prstGeom>
          <a:noFill/>
        </p:spPr>
        <p:txBody>
          <a:bodyPr wrap="square" rtlCol="0">
            <a:spAutoFit/>
          </a:bodyPr>
          <a:lstStyle/>
          <a:p>
            <a:pPr algn="ctr"/>
            <a:r>
              <a:rPr lang="en-US" sz="2800" dirty="0" smtClean="0"/>
              <a:t>u(t)</a:t>
            </a:r>
            <a:endParaRPr lang="en-US" sz="2800" dirty="0"/>
          </a:p>
        </p:txBody>
      </p:sp>
      <p:sp>
        <p:nvSpPr>
          <p:cNvPr id="13" name="TextBox 12"/>
          <p:cNvSpPr txBox="1"/>
          <p:nvPr/>
        </p:nvSpPr>
        <p:spPr>
          <a:xfrm>
            <a:off x="381000" y="4038600"/>
            <a:ext cx="762000" cy="523220"/>
          </a:xfrm>
          <a:prstGeom prst="rect">
            <a:avLst/>
          </a:prstGeom>
          <a:noFill/>
        </p:spPr>
        <p:txBody>
          <a:bodyPr wrap="square" rtlCol="0">
            <a:spAutoFit/>
          </a:bodyPr>
          <a:lstStyle/>
          <a:p>
            <a:pPr algn="ctr"/>
            <a:r>
              <a:rPr lang="en-US" sz="2800" dirty="0" smtClean="0"/>
              <a:t>v(t)</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143000" y="2260600"/>
            <a:ext cx="6553200" cy="1016000"/>
            <a:chOff x="1219200" y="1309511"/>
            <a:chExt cx="6553200" cy="1016000"/>
          </a:xfrm>
        </p:grpSpPr>
        <p:cxnSp>
          <p:nvCxnSpPr>
            <p:cNvPr id="5" name="Straight Arrow Connector 4"/>
            <p:cNvCxnSpPr/>
            <p:nvPr/>
          </p:nvCxnSpPr>
          <p:spPr>
            <a:xfrm>
              <a:off x="1219200" y="1981200"/>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371600" y="1309511"/>
              <a:ext cx="6163733" cy="1016000"/>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1016000">
                  <a:moveTo>
                    <a:pt x="0" y="299156"/>
                  </a:moveTo>
                  <a:cubicBezTo>
                    <a:pt x="300566" y="149578"/>
                    <a:pt x="601133" y="0"/>
                    <a:pt x="778933" y="11289"/>
                  </a:cubicBezTo>
                  <a:cubicBezTo>
                    <a:pt x="956733" y="22578"/>
                    <a:pt x="973667" y="225778"/>
                    <a:pt x="1066800" y="366889"/>
                  </a:cubicBezTo>
                  <a:cubicBezTo>
                    <a:pt x="1159933" y="508000"/>
                    <a:pt x="1236133" y="778934"/>
                    <a:pt x="1337733" y="857956"/>
                  </a:cubicBezTo>
                  <a:cubicBezTo>
                    <a:pt x="1439333" y="936978"/>
                    <a:pt x="1557867" y="894644"/>
                    <a:pt x="1676400" y="841022"/>
                  </a:cubicBezTo>
                  <a:cubicBezTo>
                    <a:pt x="1794933" y="787400"/>
                    <a:pt x="1950155" y="527755"/>
                    <a:pt x="2048933" y="536222"/>
                  </a:cubicBezTo>
                  <a:cubicBezTo>
                    <a:pt x="2147711" y="544689"/>
                    <a:pt x="2144889" y="824089"/>
                    <a:pt x="2269067" y="891822"/>
                  </a:cubicBezTo>
                  <a:cubicBezTo>
                    <a:pt x="2393245" y="959555"/>
                    <a:pt x="2638778" y="1016000"/>
                    <a:pt x="2794000" y="942622"/>
                  </a:cubicBezTo>
                  <a:cubicBezTo>
                    <a:pt x="2949222" y="869244"/>
                    <a:pt x="3067756" y="567267"/>
                    <a:pt x="3200400" y="451556"/>
                  </a:cubicBezTo>
                  <a:cubicBezTo>
                    <a:pt x="3333045" y="335845"/>
                    <a:pt x="3431822" y="231423"/>
                    <a:pt x="3589867" y="248356"/>
                  </a:cubicBezTo>
                  <a:cubicBezTo>
                    <a:pt x="3747912" y="265289"/>
                    <a:pt x="4018845" y="460023"/>
                    <a:pt x="4148667" y="553156"/>
                  </a:cubicBezTo>
                  <a:cubicBezTo>
                    <a:pt x="4278489" y="646289"/>
                    <a:pt x="4247445" y="756356"/>
                    <a:pt x="4368800" y="807156"/>
                  </a:cubicBezTo>
                  <a:cubicBezTo>
                    <a:pt x="4490156" y="857956"/>
                    <a:pt x="4741333" y="905934"/>
                    <a:pt x="4876800" y="857956"/>
                  </a:cubicBezTo>
                  <a:cubicBezTo>
                    <a:pt x="5012267" y="809978"/>
                    <a:pt x="5020733" y="626533"/>
                    <a:pt x="5181600" y="519289"/>
                  </a:cubicBezTo>
                  <a:cubicBezTo>
                    <a:pt x="5342467" y="412045"/>
                    <a:pt x="5678311" y="138289"/>
                    <a:pt x="5842000" y="214489"/>
                  </a:cubicBezTo>
                  <a:cubicBezTo>
                    <a:pt x="6005689" y="290689"/>
                    <a:pt x="6084711" y="633589"/>
                    <a:pt x="6163733" y="9764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 name="TextBox 10"/>
          <p:cNvSpPr txBox="1"/>
          <p:nvPr/>
        </p:nvSpPr>
        <p:spPr>
          <a:xfrm>
            <a:off x="0" y="685800"/>
            <a:ext cx="9144000" cy="1384995"/>
          </a:xfrm>
          <a:prstGeom prst="rect">
            <a:avLst/>
          </a:prstGeom>
          <a:noFill/>
        </p:spPr>
        <p:txBody>
          <a:bodyPr wrap="square" rtlCol="0">
            <a:spAutoFit/>
          </a:bodyPr>
          <a:lstStyle/>
          <a:p>
            <a:pPr algn="ctr"/>
            <a:r>
              <a:rPr lang="en-US" sz="2800" dirty="0" err="1" smtClean="0"/>
              <a:t>crooss</a:t>
            </a:r>
            <a:r>
              <a:rPr lang="en-US" sz="2800" dirty="0" smtClean="0"/>
              <a:t>-correlation</a:t>
            </a:r>
          </a:p>
          <a:p>
            <a:pPr algn="ctr"/>
            <a:r>
              <a:rPr lang="en-US" sz="2800" dirty="0" smtClean="0"/>
              <a:t>Measure of correlation between two time series</a:t>
            </a:r>
          </a:p>
          <a:p>
            <a:pPr algn="ctr"/>
            <a:r>
              <a:rPr lang="en-US" sz="2800" dirty="0" smtClean="0"/>
              <a:t>at different lags</a:t>
            </a:r>
            <a:endParaRPr lang="en-US" sz="2800" dirty="0"/>
          </a:p>
        </p:txBody>
      </p:sp>
      <p:sp>
        <p:nvSpPr>
          <p:cNvPr id="24" name="TextBox 23"/>
          <p:cNvSpPr txBox="1"/>
          <p:nvPr/>
        </p:nvSpPr>
        <p:spPr>
          <a:xfrm>
            <a:off x="7772400" y="2667000"/>
            <a:ext cx="609600" cy="523220"/>
          </a:xfrm>
          <a:prstGeom prst="rect">
            <a:avLst/>
          </a:prstGeom>
          <a:noFill/>
        </p:spPr>
        <p:txBody>
          <a:bodyPr wrap="square" rtlCol="0">
            <a:spAutoFit/>
          </a:bodyPr>
          <a:lstStyle/>
          <a:p>
            <a:pPr algn="ctr"/>
            <a:r>
              <a:rPr lang="en-US" sz="2800" dirty="0" smtClean="0"/>
              <a:t>t</a:t>
            </a:r>
            <a:endParaRPr lang="en-US" sz="2800" dirty="0"/>
          </a:p>
        </p:txBody>
      </p:sp>
      <p:cxnSp>
        <p:nvCxnSpPr>
          <p:cNvPr id="8" name="Straight Arrow Connector 7"/>
          <p:cNvCxnSpPr/>
          <p:nvPr/>
        </p:nvCxnSpPr>
        <p:spPr>
          <a:xfrm>
            <a:off x="1143000" y="4303889"/>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1295400" y="3781778"/>
            <a:ext cx="6163733" cy="826911"/>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 name="connsiteX0" fmla="*/ 0 w 6163733"/>
              <a:gd name="connsiteY0" fmla="*/ 160867 h 877711"/>
              <a:gd name="connsiteX1" fmla="*/ 533400 w 6163733"/>
              <a:gd name="connsiteY1" fmla="*/ 649111 h 877711"/>
              <a:gd name="connsiteX2" fmla="*/ 1066800 w 6163733"/>
              <a:gd name="connsiteY2" fmla="*/ 228600 h 877711"/>
              <a:gd name="connsiteX3" fmla="*/ 1337733 w 6163733"/>
              <a:gd name="connsiteY3" fmla="*/ 719667 h 877711"/>
              <a:gd name="connsiteX4" fmla="*/ 1676400 w 6163733"/>
              <a:gd name="connsiteY4" fmla="*/ 702733 h 877711"/>
              <a:gd name="connsiteX5" fmla="*/ 2048933 w 6163733"/>
              <a:gd name="connsiteY5" fmla="*/ 397933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1066800 w 6163733"/>
              <a:gd name="connsiteY2" fmla="*/ 228600 h 877711"/>
              <a:gd name="connsiteX3" fmla="*/ 1337733 w 6163733"/>
              <a:gd name="connsiteY3" fmla="*/ 719667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990600 w 6163733"/>
              <a:gd name="connsiteY2" fmla="*/ 115711 h 877711"/>
              <a:gd name="connsiteX3" fmla="*/ 1337733 w 6163733"/>
              <a:gd name="connsiteY3" fmla="*/ 719667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990600 w 6163733"/>
              <a:gd name="connsiteY2" fmla="*/ 115711 h 877711"/>
              <a:gd name="connsiteX3" fmla="*/ 1371600 w 6163733"/>
              <a:gd name="connsiteY3" fmla="*/ 420511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38200"/>
              <a:gd name="connsiteX1" fmla="*/ 533400 w 6163733"/>
              <a:gd name="connsiteY1" fmla="*/ 649111 h 838200"/>
              <a:gd name="connsiteX2" fmla="*/ 990600 w 6163733"/>
              <a:gd name="connsiteY2" fmla="*/ 115711 h 838200"/>
              <a:gd name="connsiteX3" fmla="*/ 1371600 w 6163733"/>
              <a:gd name="connsiteY3" fmla="*/ 420511 h 838200"/>
              <a:gd name="connsiteX4" fmla="*/ 1676400 w 6163733"/>
              <a:gd name="connsiteY4" fmla="*/ 702733 h 838200"/>
              <a:gd name="connsiteX5" fmla="*/ 2057400 w 6163733"/>
              <a:gd name="connsiteY5" fmla="*/ 572911 h 838200"/>
              <a:gd name="connsiteX6" fmla="*/ 2269067 w 6163733"/>
              <a:gd name="connsiteY6" fmla="*/ 753533 h 838200"/>
              <a:gd name="connsiteX7" fmla="*/ 2819400 w 6163733"/>
              <a:gd name="connsiteY7" fmla="*/ 496711 h 838200"/>
              <a:gd name="connsiteX8" fmla="*/ 3200400 w 6163733"/>
              <a:gd name="connsiteY8" fmla="*/ 313267 h 838200"/>
              <a:gd name="connsiteX9" fmla="*/ 3589867 w 6163733"/>
              <a:gd name="connsiteY9" fmla="*/ 110067 h 838200"/>
              <a:gd name="connsiteX10" fmla="*/ 4148667 w 6163733"/>
              <a:gd name="connsiteY10" fmla="*/ 414867 h 838200"/>
              <a:gd name="connsiteX11" fmla="*/ 4368800 w 6163733"/>
              <a:gd name="connsiteY11" fmla="*/ 668867 h 838200"/>
              <a:gd name="connsiteX12" fmla="*/ 4876800 w 6163733"/>
              <a:gd name="connsiteY12" fmla="*/ 719667 h 838200"/>
              <a:gd name="connsiteX13" fmla="*/ 5181600 w 6163733"/>
              <a:gd name="connsiteY13" fmla="*/ 381000 h 838200"/>
              <a:gd name="connsiteX14" fmla="*/ 5842000 w 6163733"/>
              <a:gd name="connsiteY14" fmla="*/ 76200 h 838200"/>
              <a:gd name="connsiteX15" fmla="*/ 6163733 w 6163733"/>
              <a:gd name="connsiteY15" fmla="*/ 838200 h 838200"/>
              <a:gd name="connsiteX0" fmla="*/ 0 w 6163733"/>
              <a:gd name="connsiteY0" fmla="*/ 160867 h 838200"/>
              <a:gd name="connsiteX1" fmla="*/ 533400 w 6163733"/>
              <a:gd name="connsiteY1" fmla="*/ 649111 h 838200"/>
              <a:gd name="connsiteX2" fmla="*/ 990600 w 6163733"/>
              <a:gd name="connsiteY2" fmla="*/ 115711 h 838200"/>
              <a:gd name="connsiteX3" fmla="*/ 1371600 w 6163733"/>
              <a:gd name="connsiteY3" fmla="*/ 420511 h 838200"/>
              <a:gd name="connsiteX4" fmla="*/ 1676400 w 6163733"/>
              <a:gd name="connsiteY4" fmla="*/ 702733 h 838200"/>
              <a:gd name="connsiteX5" fmla="*/ 2057400 w 6163733"/>
              <a:gd name="connsiteY5" fmla="*/ 572911 h 838200"/>
              <a:gd name="connsiteX6" fmla="*/ 2269067 w 6163733"/>
              <a:gd name="connsiteY6" fmla="*/ 753533 h 838200"/>
              <a:gd name="connsiteX7" fmla="*/ 2819400 w 6163733"/>
              <a:gd name="connsiteY7" fmla="*/ 496711 h 838200"/>
              <a:gd name="connsiteX8" fmla="*/ 3200400 w 6163733"/>
              <a:gd name="connsiteY8" fmla="*/ 313267 h 838200"/>
              <a:gd name="connsiteX9" fmla="*/ 3733800 w 6163733"/>
              <a:gd name="connsiteY9" fmla="*/ 801511 h 838200"/>
              <a:gd name="connsiteX10" fmla="*/ 4148667 w 6163733"/>
              <a:gd name="connsiteY10" fmla="*/ 414867 h 838200"/>
              <a:gd name="connsiteX11" fmla="*/ 4368800 w 6163733"/>
              <a:gd name="connsiteY11" fmla="*/ 668867 h 838200"/>
              <a:gd name="connsiteX12" fmla="*/ 4876800 w 6163733"/>
              <a:gd name="connsiteY12" fmla="*/ 719667 h 838200"/>
              <a:gd name="connsiteX13" fmla="*/ 5181600 w 6163733"/>
              <a:gd name="connsiteY13" fmla="*/ 381000 h 838200"/>
              <a:gd name="connsiteX14" fmla="*/ 5842000 w 6163733"/>
              <a:gd name="connsiteY14" fmla="*/ 76200 h 838200"/>
              <a:gd name="connsiteX15" fmla="*/ 6163733 w 6163733"/>
              <a:gd name="connsiteY15" fmla="*/ 838200 h 838200"/>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819400 w 6163733"/>
              <a:gd name="connsiteY7" fmla="*/ 485422 h 826911"/>
              <a:gd name="connsiteX8" fmla="*/ 3200400 w 6163733"/>
              <a:gd name="connsiteY8" fmla="*/ 301978 h 826911"/>
              <a:gd name="connsiteX9" fmla="*/ 3733800 w 6163733"/>
              <a:gd name="connsiteY9" fmla="*/ 790222 h 826911"/>
              <a:gd name="connsiteX10" fmla="*/ 4148667 w 6163733"/>
              <a:gd name="connsiteY10" fmla="*/ 403578 h 826911"/>
              <a:gd name="connsiteX11" fmla="*/ 4368800 w 6163733"/>
              <a:gd name="connsiteY11" fmla="*/ 657578 h 826911"/>
              <a:gd name="connsiteX12" fmla="*/ 4876800 w 6163733"/>
              <a:gd name="connsiteY12" fmla="*/ 708378 h 826911"/>
              <a:gd name="connsiteX13" fmla="*/ 5181600 w 6163733"/>
              <a:gd name="connsiteY13" fmla="*/ 369711 h 826911"/>
              <a:gd name="connsiteX14" fmla="*/ 5715000 w 6163733"/>
              <a:gd name="connsiteY14" fmla="*/ 409222 h 826911"/>
              <a:gd name="connsiteX15" fmla="*/ 6163733 w 6163733"/>
              <a:gd name="connsiteY15"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819400 w 6163733"/>
              <a:gd name="connsiteY7" fmla="*/ 485422 h 826911"/>
              <a:gd name="connsiteX8" fmla="*/ 3200400 w 6163733"/>
              <a:gd name="connsiteY8" fmla="*/ 301978 h 826911"/>
              <a:gd name="connsiteX9" fmla="*/ 3733800 w 6163733"/>
              <a:gd name="connsiteY9" fmla="*/ 790222 h 826911"/>
              <a:gd name="connsiteX10" fmla="*/ 4148667 w 6163733"/>
              <a:gd name="connsiteY10" fmla="*/ 403578 h 826911"/>
              <a:gd name="connsiteX11" fmla="*/ 4572000 w 6163733"/>
              <a:gd name="connsiteY11" fmla="*/ 333022 h 826911"/>
              <a:gd name="connsiteX12" fmla="*/ 4876800 w 6163733"/>
              <a:gd name="connsiteY12" fmla="*/ 708378 h 826911"/>
              <a:gd name="connsiteX13" fmla="*/ 5181600 w 6163733"/>
              <a:gd name="connsiteY13" fmla="*/ 369711 h 826911"/>
              <a:gd name="connsiteX14" fmla="*/ 5715000 w 6163733"/>
              <a:gd name="connsiteY14" fmla="*/ 409222 h 826911"/>
              <a:gd name="connsiteX15" fmla="*/ 6163733 w 6163733"/>
              <a:gd name="connsiteY15" fmla="*/ 826911 h 82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826911">
                <a:moveTo>
                  <a:pt x="0" y="149578"/>
                </a:moveTo>
                <a:cubicBezTo>
                  <a:pt x="300566" y="0"/>
                  <a:pt x="368300" y="645348"/>
                  <a:pt x="533400" y="637822"/>
                </a:cubicBezTo>
                <a:cubicBezTo>
                  <a:pt x="698500" y="630296"/>
                  <a:pt x="850900" y="142522"/>
                  <a:pt x="990600" y="104422"/>
                </a:cubicBezTo>
                <a:cubicBezTo>
                  <a:pt x="1130300" y="66322"/>
                  <a:pt x="1257300" y="311385"/>
                  <a:pt x="1371600" y="409222"/>
                </a:cubicBezTo>
                <a:cubicBezTo>
                  <a:pt x="1485900" y="507059"/>
                  <a:pt x="1562100" y="666044"/>
                  <a:pt x="1676400" y="691444"/>
                </a:cubicBezTo>
                <a:cubicBezTo>
                  <a:pt x="1790700" y="716844"/>
                  <a:pt x="1958622" y="553155"/>
                  <a:pt x="2057400" y="561622"/>
                </a:cubicBezTo>
                <a:cubicBezTo>
                  <a:pt x="2156178" y="570089"/>
                  <a:pt x="2142067" y="754944"/>
                  <a:pt x="2269067" y="742244"/>
                </a:cubicBezTo>
                <a:cubicBezTo>
                  <a:pt x="2396067" y="729544"/>
                  <a:pt x="2664178" y="558800"/>
                  <a:pt x="2819400" y="485422"/>
                </a:cubicBezTo>
                <a:cubicBezTo>
                  <a:pt x="2974622" y="412044"/>
                  <a:pt x="3048000" y="251178"/>
                  <a:pt x="3200400" y="301978"/>
                </a:cubicBezTo>
                <a:cubicBezTo>
                  <a:pt x="3352800" y="352778"/>
                  <a:pt x="3575755" y="773289"/>
                  <a:pt x="3733800" y="790222"/>
                </a:cubicBezTo>
                <a:cubicBezTo>
                  <a:pt x="3891845" y="807155"/>
                  <a:pt x="4008967" y="479778"/>
                  <a:pt x="4148667" y="403578"/>
                </a:cubicBezTo>
                <a:cubicBezTo>
                  <a:pt x="4288367" y="327378"/>
                  <a:pt x="4450645" y="282222"/>
                  <a:pt x="4572000" y="333022"/>
                </a:cubicBezTo>
                <a:cubicBezTo>
                  <a:pt x="4693356" y="383822"/>
                  <a:pt x="4775200" y="702263"/>
                  <a:pt x="4876800" y="708378"/>
                </a:cubicBezTo>
                <a:cubicBezTo>
                  <a:pt x="4978400" y="714493"/>
                  <a:pt x="5041900" y="419570"/>
                  <a:pt x="5181600" y="369711"/>
                </a:cubicBezTo>
                <a:cubicBezTo>
                  <a:pt x="5321300" y="319852"/>
                  <a:pt x="5551311" y="333022"/>
                  <a:pt x="5715000" y="409222"/>
                </a:cubicBezTo>
                <a:cubicBezTo>
                  <a:pt x="5878689" y="485422"/>
                  <a:pt x="6084711" y="484011"/>
                  <a:pt x="6163733" y="82691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7772400" y="4038600"/>
            <a:ext cx="609600" cy="523220"/>
          </a:xfrm>
          <a:prstGeom prst="rect">
            <a:avLst/>
          </a:prstGeom>
          <a:noFill/>
        </p:spPr>
        <p:txBody>
          <a:bodyPr wrap="square" rtlCol="0">
            <a:spAutoFit/>
          </a:bodyPr>
          <a:lstStyle/>
          <a:p>
            <a:pPr algn="ctr"/>
            <a:r>
              <a:rPr lang="en-US" sz="2800" dirty="0" smtClean="0"/>
              <a:t>t</a:t>
            </a:r>
            <a:endParaRPr lang="en-US" sz="2800" dirty="0"/>
          </a:p>
        </p:txBody>
      </p:sp>
      <p:sp>
        <p:nvSpPr>
          <p:cNvPr id="12" name="TextBox 11"/>
          <p:cNvSpPr txBox="1"/>
          <p:nvPr/>
        </p:nvSpPr>
        <p:spPr>
          <a:xfrm>
            <a:off x="381000" y="2438400"/>
            <a:ext cx="762000" cy="523220"/>
          </a:xfrm>
          <a:prstGeom prst="rect">
            <a:avLst/>
          </a:prstGeom>
          <a:noFill/>
        </p:spPr>
        <p:txBody>
          <a:bodyPr wrap="square" rtlCol="0">
            <a:spAutoFit/>
          </a:bodyPr>
          <a:lstStyle/>
          <a:p>
            <a:pPr algn="ctr"/>
            <a:r>
              <a:rPr lang="en-US" sz="2800" dirty="0" smtClean="0"/>
              <a:t>u(t)</a:t>
            </a:r>
            <a:endParaRPr lang="en-US" sz="2800" dirty="0"/>
          </a:p>
        </p:txBody>
      </p:sp>
      <p:sp>
        <p:nvSpPr>
          <p:cNvPr id="13" name="TextBox 12"/>
          <p:cNvSpPr txBox="1"/>
          <p:nvPr/>
        </p:nvSpPr>
        <p:spPr>
          <a:xfrm>
            <a:off x="381000" y="4038600"/>
            <a:ext cx="762000" cy="523220"/>
          </a:xfrm>
          <a:prstGeom prst="rect">
            <a:avLst/>
          </a:prstGeom>
          <a:noFill/>
        </p:spPr>
        <p:txBody>
          <a:bodyPr wrap="square" rtlCol="0">
            <a:spAutoFit/>
          </a:bodyPr>
          <a:lstStyle/>
          <a:p>
            <a:pPr algn="ctr"/>
            <a:r>
              <a:rPr lang="en-US" sz="2800" dirty="0" smtClean="0"/>
              <a:t>v(t)</a:t>
            </a:r>
            <a:endParaRPr lang="en-US" sz="2800" dirty="0"/>
          </a:p>
        </p:txBody>
      </p:sp>
      <p:sp>
        <p:nvSpPr>
          <p:cNvPr id="14" name="TextBox 13"/>
          <p:cNvSpPr txBox="1"/>
          <p:nvPr/>
        </p:nvSpPr>
        <p:spPr>
          <a:xfrm>
            <a:off x="6400800" y="6019800"/>
            <a:ext cx="2209800" cy="523220"/>
          </a:xfrm>
          <a:prstGeom prst="rect">
            <a:avLst/>
          </a:prstGeom>
          <a:noFill/>
        </p:spPr>
        <p:txBody>
          <a:bodyPr wrap="square" rtlCol="0">
            <a:spAutoFit/>
          </a:bodyPr>
          <a:lstStyle/>
          <a:p>
            <a:pPr algn="ctr"/>
            <a:r>
              <a:rPr lang="en-US" sz="2800" dirty="0" smtClean="0">
                <a:solidFill>
                  <a:srgbClr val="FF0000"/>
                </a:solidFill>
              </a:rPr>
              <a:t>c(t)=u(t)</a:t>
            </a:r>
            <a:r>
              <a:rPr lang="en-US" sz="2800" dirty="0" smtClean="0">
                <a:solidFill>
                  <a:srgbClr val="FF0000"/>
                </a:solidFill>
                <a:latin typeface="Cambria Math"/>
                <a:ea typeface="Cambria Math"/>
              </a:rPr>
              <a:t>⋆</a:t>
            </a:r>
            <a:r>
              <a:rPr lang="en-US" sz="2800" dirty="0" smtClean="0">
                <a:solidFill>
                  <a:srgbClr val="FF0000"/>
                </a:solidFill>
              </a:rPr>
              <a:t>v(t)</a:t>
            </a:r>
            <a:endParaRPr lang="en-US" sz="2800"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229600" cy="1143000"/>
          </a:xfrm>
        </p:spPr>
        <p:txBody>
          <a:bodyPr>
            <a:normAutofit fontScale="90000"/>
          </a:bodyPr>
          <a:lstStyle/>
          <a:p>
            <a:r>
              <a:rPr lang="en-US" dirty="0" smtClean="0"/>
              <a:t>important relationships</a:t>
            </a:r>
            <a:br>
              <a:rPr lang="en-US" dirty="0" smtClean="0"/>
            </a:br>
            <a:r>
              <a:rPr lang="en-US" dirty="0" smtClean="0"/>
              <a:t/>
            </a:r>
            <a:br>
              <a:rPr lang="en-US" dirty="0" smtClean="0"/>
            </a:br>
            <a:endParaRPr lang="en-US" dirty="0"/>
          </a:p>
        </p:txBody>
      </p:sp>
      <p:sp>
        <p:nvSpPr>
          <p:cNvPr id="3" name="TextBox 2"/>
          <p:cNvSpPr txBox="1"/>
          <p:nvPr/>
        </p:nvSpPr>
        <p:spPr>
          <a:xfrm>
            <a:off x="1905000" y="2209800"/>
            <a:ext cx="5257800" cy="646331"/>
          </a:xfrm>
          <a:prstGeom prst="rect">
            <a:avLst/>
          </a:prstGeom>
          <a:noFill/>
        </p:spPr>
        <p:txBody>
          <a:bodyPr wrap="square" rtlCol="0">
            <a:spAutoFit/>
          </a:bodyPr>
          <a:lstStyle/>
          <a:p>
            <a:pPr algn="ctr"/>
            <a:r>
              <a:rPr lang="en-US" sz="3600" dirty="0" smtClean="0"/>
              <a:t>c(t) = u(t)</a:t>
            </a:r>
            <a:r>
              <a:rPr lang="en-US" sz="3600" dirty="0" smtClean="0">
                <a:latin typeface="Cambria Math"/>
                <a:ea typeface="Cambria Math"/>
              </a:rPr>
              <a:t>⋆</a:t>
            </a:r>
            <a:r>
              <a:rPr lang="en-US" sz="3600" dirty="0" smtClean="0"/>
              <a:t>v(t) = u(-t)*v(t)</a:t>
            </a:r>
            <a:endParaRPr lang="en-US" sz="3600" dirty="0"/>
          </a:p>
        </p:txBody>
      </p:sp>
      <p:sp>
        <p:nvSpPr>
          <p:cNvPr id="4" name="TextBox 3"/>
          <p:cNvSpPr txBox="1"/>
          <p:nvPr/>
        </p:nvSpPr>
        <p:spPr>
          <a:xfrm>
            <a:off x="2286000" y="2667000"/>
            <a:ext cx="4419600" cy="2800767"/>
          </a:xfrm>
          <a:prstGeom prst="rect">
            <a:avLst/>
          </a:prstGeom>
          <a:noFill/>
        </p:spPr>
        <p:txBody>
          <a:bodyPr wrap="square" rtlCol="0">
            <a:spAutoFit/>
          </a:bodyPr>
          <a:lstStyle/>
          <a:p>
            <a:pPr algn="ctr"/>
            <a:endParaRPr lang="en-US" sz="2800" dirty="0" smtClean="0">
              <a:solidFill>
                <a:srgbClr val="FF0000"/>
              </a:solidFill>
            </a:endParaRPr>
          </a:p>
          <a:p>
            <a:pPr algn="ctr"/>
            <a:endParaRPr lang="en-US" sz="2800" dirty="0" smtClean="0">
              <a:solidFill>
                <a:srgbClr val="FF0000"/>
              </a:solidFill>
            </a:endParaRPr>
          </a:p>
          <a:p>
            <a:pPr algn="ctr"/>
            <a:r>
              <a:rPr lang="en-US" sz="4000" dirty="0" smtClean="0"/>
              <a:t>c(</a:t>
            </a:r>
            <a:r>
              <a:rPr lang="el-GR" sz="4000" dirty="0" smtClean="0">
                <a:latin typeface="Cambria Math"/>
                <a:ea typeface="Cambria Math"/>
              </a:rPr>
              <a:t>ω</a:t>
            </a:r>
            <a:r>
              <a:rPr lang="en-US" sz="4000" dirty="0" smtClean="0">
                <a:latin typeface="Cambria Math"/>
                <a:ea typeface="Cambria Math"/>
              </a:rPr>
              <a:t>) </a:t>
            </a:r>
            <a:r>
              <a:rPr lang="en-US" sz="4000" dirty="0" smtClean="0"/>
              <a:t>= u*(</a:t>
            </a:r>
            <a:r>
              <a:rPr lang="el-GR" sz="4000" dirty="0" smtClean="0">
                <a:latin typeface="Cambria Math"/>
                <a:ea typeface="Cambria Math"/>
              </a:rPr>
              <a:t>ω</a:t>
            </a:r>
            <a:r>
              <a:rPr lang="en-US" sz="4000" dirty="0" smtClean="0"/>
              <a:t>) v(</a:t>
            </a:r>
            <a:r>
              <a:rPr lang="el-GR" sz="4000" dirty="0" smtClean="0">
                <a:latin typeface="Cambria Math"/>
                <a:ea typeface="Cambria Math"/>
              </a:rPr>
              <a:t>ω</a:t>
            </a:r>
            <a:r>
              <a:rPr lang="en-US" sz="4000" dirty="0" smtClean="0"/>
              <a:t>)  </a:t>
            </a:r>
          </a:p>
          <a:p>
            <a:pPr algn="ctr"/>
            <a:endParaRPr lang="en-US" sz="4000" dirty="0" smtClean="0"/>
          </a:p>
          <a:p>
            <a:pPr algn="ctr"/>
            <a:r>
              <a:rPr lang="en-US" sz="4000" dirty="0" smtClean="0"/>
              <a:t>a(</a:t>
            </a:r>
            <a:r>
              <a:rPr lang="el-GR" sz="4000" dirty="0" smtClean="0">
                <a:latin typeface="Cambria Math"/>
                <a:ea typeface="Cambria Math"/>
              </a:rPr>
              <a:t>ω</a:t>
            </a:r>
            <a:r>
              <a:rPr lang="en-US" sz="4000" dirty="0" smtClean="0">
                <a:latin typeface="Cambria Math"/>
                <a:ea typeface="Cambria Math"/>
              </a:rPr>
              <a:t>)</a:t>
            </a:r>
            <a:r>
              <a:rPr lang="en-US" sz="4000" dirty="0" smtClean="0"/>
              <a:t>= |u(</a:t>
            </a:r>
            <a:r>
              <a:rPr lang="el-GR" sz="4000" dirty="0" smtClean="0">
                <a:latin typeface="Cambria Math"/>
                <a:ea typeface="Cambria Math"/>
              </a:rPr>
              <a:t>ω</a:t>
            </a:r>
            <a:r>
              <a:rPr lang="en-US" sz="4000" dirty="0" smtClean="0"/>
              <a:t>)|</a:t>
            </a:r>
            <a:r>
              <a:rPr lang="en-US" sz="4000" baseline="30000" dirty="0" smtClean="0"/>
              <a:t>2</a:t>
            </a:r>
            <a:endParaRPr lang="en-US" sz="4000" baseline="30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905000" y="381000"/>
            <a:ext cx="5029200" cy="523220"/>
          </a:xfrm>
          <a:prstGeom prst="rect">
            <a:avLst/>
          </a:prstGeom>
          <a:noFill/>
        </p:spPr>
        <p:txBody>
          <a:bodyPr wrap="square" rtlCol="0">
            <a:spAutoFit/>
          </a:bodyPr>
          <a:lstStyle/>
          <a:p>
            <a:pPr algn="ctr"/>
            <a:r>
              <a:rPr lang="en-US" sz="2800" dirty="0" smtClean="0"/>
              <a:t>rough time series</a:t>
            </a:r>
            <a:endParaRPr lang="en-US" sz="2800" dirty="0"/>
          </a:p>
        </p:txBody>
      </p:sp>
      <p:sp>
        <p:nvSpPr>
          <p:cNvPr id="13" name="Freeform 12"/>
          <p:cNvSpPr/>
          <p:nvPr/>
        </p:nvSpPr>
        <p:spPr>
          <a:xfrm>
            <a:off x="2641600" y="4846360"/>
            <a:ext cx="4064000" cy="1100667"/>
          </a:xfrm>
          <a:custGeom>
            <a:avLst/>
            <a:gdLst>
              <a:gd name="connsiteX0" fmla="*/ 0 w 4064000"/>
              <a:gd name="connsiteY0" fmla="*/ 0 h 1100667"/>
              <a:gd name="connsiteX1" fmla="*/ 0 w 4064000"/>
              <a:gd name="connsiteY1" fmla="*/ 1100667 h 1100667"/>
              <a:gd name="connsiteX2" fmla="*/ 4064000 w 4064000"/>
              <a:gd name="connsiteY2" fmla="*/ 1083733 h 1100667"/>
            </a:gdLst>
            <a:ahLst/>
            <a:cxnLst>
              <a:cxn ang="0">
                <a:pos x="connsiteX0" y="connsiteY0"/>
              </a:cxn>
              <a:cxn ang="0">
                <a:pos x="connsiteX1" y="connsiteY1"/>
              </a:cxn>
              <a:cxn ang="0">
                <a:pos x="connsiteX2" y="connsiteY2"/>
              </a:cxn>
            </a:cxnLst>
            <a:rect l="l" t="t" r="r" b="b"/>
            <a:pathLst>
              <a:path w="4064000" h="1100667">
                <a:moveTo>
                  <a:pt x="0" y="0"/>
                </a:moveTo>
                <a:lnTo>
                  <a:pt x="0" y="1100667"/>
                </a:lnTo>
                <a:lnTo>
                  <a:pt x="4064000" y="1083733"/>
                </a:lnTo>
              </a:path>
            </a:pathLst>
          </a:cu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3276600" y="5963960"/>
            <a:ext cx="2438400" cy="523220"/>
          </a:xfrm>
          <a:prstGeom prst="rect">
            <a:avLst/>
          </a:prstGeom>
          <a:noFill/>
        </p:spPr>
        <p:txBody>
          <a:bodyPr wrap="square" rtlCol="0">
            <a:spAutoFit/>
          </a:bodyPr>
          <a:lstStyle/>
          <a:p>
            <a:pPr algn="ctr"/>
            <a:r>
              <a:rPr lang="en-US" sz="2800" dirty="0" smtClean="0"/>
              <a:t>frequency, </a:t>
            </a:r>
            <a:r>
              <a:rPr lang="el-GR" sz="2800" dirty="0" smtClean="0">
                <a:latin typeface="Cambria Math"/>
                <a:ea typeface="Cambria Math"/>
              </a:rPr>
              <a:t>ω</a:t>
            </a:r>
            <a:endParaRPr lang="en-US" sz="2800" dirty="0"/>
          </a:p>
        </p:txBody>
      </p:sp>
      <p:sp>
        <p:nvSpPr>
          <p:cNvPr id="16" name="TextBox 15"/>
          <p:cNvSpPr txBox="1"/>
          <p:nvPr/>
        </p:nvSpPr>
        <p:spPr>
          <a:xfrm>
            <a:off x="2362200" y="5963960"/>
            <a:ext cx="609600" cy="523220"/>
          </a:xfrm>
          <a:prstGeom prst="rect">
            <a:avLst/>
          </a:prstGeom>
          <a:noFill/>
        </p:spPr>
        <p:txBody>
          <a:bodyPr wrap="square" rtlCol="0">
            <a:spAutoFit/>
          </a:bodyPr>
          <a:lstStyle/>
          <a:p>
            <a:pPr algn="ctr"/>
            <a:r>
              <a:rPr lang="en-US" sz="2800" dirty="0" smtClean="0"/>
              <a:t>0</a:t>
            </a:r>
            <a:endParaRPr lang="en-US" sz="2800" dirty="0"/>
          </a:p>
        </p:txBody>
      </p:sp>
      <p:cxnSp>
        <p:nvCxnSpPr>
          <p:cNvPr id="18" name="Straight Arrow Connector 17"/>
          <p:cNvCxnSpPr/>
          <p:nvPr/>
        </p:nvCxnSpPr>
        <p:spPr>
          <a:xfrm>
            <a:off x="1295400" y="1573389"/>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1447800" y="1109133"/>
            <a:ext cx="6170789" cy="795867"/>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 name="connsiteX0" fmla="*/ 0 w 6163733"/>
              <a:gd name="connsiteY0" fmla="*/ 160867 h 877711"/>
              <a:gd name="connsiteX1" fmla="*/ 533400 w 6163733"/>
              <a:gd name="connsiteY1" fmla="*/ 649111 h 877711"/>
              <a:gd name="connsiteX2" fmla="*/ 1066800 w 6163733"/>
              <a:gd name="connsiteY2" fmla="*/ 228600 h 877711"/>
              <a:gd name="connsiteX3" fmla="*/ 1337733 w 6163733"/>
              <a:gd name="connsiteY3" fmla="*/ 719667 h 877711"/>
              <a:gd name="connsiteX4" fmla="*/ 1676400 w 6163733"/>
              <a:gd name="connsiteY4" fmla="*/ 702733 h 877711"/>
              <a:gd name="connsiteX5" fmla="*/ 2048933 w 6163733"/>
              <a:gd name="connsiteY5" fmla="*/ 397933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1066800 w 6163733"/>
              <a:gd name="connsiteY2" fmla="*/ 228600 h 877711"/>
              <a:gd name="connsiteX3" fmla="*/ 1337733 w 6163733"/>
              <a:gd name="connsiteY3" fmla="*/ 719667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990600 w 6163733"/>
              <a:gd name="connsiteY2" fmla="*/ 115711 h 877711"/>
              <a:gd name="connsiteX3" fmla="*/ 1337733 w 6163733"/>
              <a:gd name="connsiteY3" fmla="*/ 719667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990600 w 6163733"/>
              <a:gd name="connsiteY2" fmla="*/ 115711 h 877711"/>
              <a:gd name="connsiteX3" fmla="*/ 1371600 w 6163733"/>
              <a:gd name="connsiteY3" fmla="*/ 420511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38200"/>
              <a:gd name="connsiteX1" fmla="*/ 533400 w 6163733"/>
              <a:gd name="connsiteY1" fmla="*/ 649111 h 838200"/>
              <a:gd name="connsiteX2" fmla="*/ 990600 w 6163733"/>
              <a:gd name="connsiteY2" fmla="*/ 115711 h 838200"/>
              <a:gd name="connsiteX3" fmla="*/ 1371600 w 6163733"/>
              <a:gd name="connsiteY3" fmla="*/ 420511 h 838200"/>
              <a:gd name="connsiteX4" fmla="*/ 1676400 w 6163733"/>
              <a:gd name="connsiteY4" fmla="*/ 702733 h 838200"/>
              <a:gd name="connsiteX5" fmla="*/ 2057400 w 6163733"/>
              <a:gd name="connsiteY5" fmla="*/ 572911 h 838200"/>
              <a:gd name="connsiteX6" fmla="*/ 2269067 w 6163733"/>
              <a:gd name="connsiteY6" fmla="*/ 753533 h 838200"/>
              <a:gd name="connsiteX7" fmla="*/ 2819400 w 6163733"/>
              <a:gd name="connsiteY7" fmla="*/ 496711 h 838200"/>
              <a:gd name="connsiteX8" fmla="*/ 3200400 w 6163733"/>
              <a:gd name="connsiteY8" fmla="*/ 313267 h 838200"/>
              <a:gd name="connsiteX9" fmla="*/ 3589867 w 6163733"/>
              <a:gd name="connsiteY9" fmla="*/ 110067 h 838200"/>
              <a:gd name="connsiteX10" fmla="*/ 4148667 w 6163733"/>
              <a:gd name="connsiteY10" fmla="*/ 414867 h 838200"/>
              <a:gd name="connsiteX11" fmla="*/ 4368800 w 6163733"/>
              <a:gd name="connsiteY11" fmla="*/ 668867 h 838200"/>
              <a:gd name="connsiteX12" fmla="*/ 4876800 w 6163733"/>
              <a:gd name="connsiteY12" fmla="*/ 719667 h 838200"/>
              <a:gd name="connsiteX13" fmla="*/ 5181600 w 6163733"/>
              <a:gd name="connsiteY13" fmla="*/ 381000 h 838200"/>
              <a:gd name="connsiteX14" fmla="*/ 5842000 w 6163733"/>
              <a:gd name="connsiteY14" fmla="*/ 76200 h 838200"/>
              <a:gd name="connsiteX15" fmla="*/ 6163733 w 6163733"/>
              <a:gd name="connsiteY15" fmla="*/ 838200 h 838200"/>
              <a:gd name="connsiteX0" fmla="*/ 0 w 6163733"/>
              <a:gd name="connsiteY0" fmla="*/ 160867 h 838200"/>
              <a:gd name="connsiteX1" fmla="*/ 533400 w 6163733"/>
              <a:gd name="connsiteY1" fmla="*/ 649111 h 838200"/>
              <a:gd name="connsiteX2" fmla="*/ 990600 w 6163733"/>
              <a:gd name="connsiteY2" fmla="*/ 115711 h 838200"/>
              <a:gd name="connsiteX3" fmla="*/ 1371600 w 6163733"/>
              <a:gd name="connsiteY3" fmla="*/ 420511 h 838200"/>
              <a:gd name="connsiteX4" fmla="*/ 1676400 w 6163733"/>
              <a:gd name="connsiteY4" fmla="*/ 702733 h 838200"/>
              <a:gd name="connsiteX5" fmla="*/ 2057400 w 6163733"/>
              <a:gd name="connsiteY5" fmla="*/ 572911 h 838200"/>
              <a:gd name="connsiteX6" fmla="*/ 2269067 w 6163733"/>
              <a:gd name="connsiteY6" fmla="*/ 753533 h 838200"/>
              <a:gd name="connsiteX7" fmla="*/ 2819400 w 6163733"/>
              <a:gd name="connsiteY7" fmla="*/ 496711 h 838200"/>
              <a:gd name="connsiteX8" fmla="*/ 3200400 w 6163733"/>
              <a:gd name="connsiteY8" fmla="*/ 313267 h 838200"/>
              <a:gd name="connsiteX9" fmla="*/ 3733800 w 6163733"/>
              <a:gd name="connsiteY9" fmla="*/ 801511 h 838200"/>
              <a:gd name="connsiteX10" fmla="*/ 4148667 w 6163733"/>
              <a:gd name="connsiteY10" fmla="*/ 414867 h 838200"/>
              <a:gd name="connsiteX11" fmla="*/ 4368800 w 6163733"/>
              <a:gd name="connsiteY11" fmla="*/ 668867 h 838200"/>
              <a:gd name="connsiteX12" fmla="*/ 4876800 w 6163733"/>
              <a:gd name="connsiteY12" fmla="*/ 719667 h 838200"/>
              <a:gd name="connsiteX13" fmla="*/ 5181600 w 6163733"/>
              <a:gd name="connsiteY13" fmla="*/ 381000 h 838200"/>
              <a:gd name="connsiteX14" fmla="*/ 5842000 w 6163733"/>
              <a:gd name="connsiteY14" fmla="*/ 76200 h 838200"/>
              <a:gd name="connsiteX15" fmla="*/ 6163733 w 6163733"/>
              <a:gd name="connsiteY15" fmla="*/ 838200 h 838200"/>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819400 w 6163733"/>
              <a:gd name="connsiteY7" fmla="*/ 485422 h 826911"/>
              <a:gd name="connsiteX8" fmla="*/ 3200400 w 6163733"/>
              <a:gd name="connsiteY8" fmla="*/ 301978 h 826911"/>
              <a:gd name="connsiteX9" fmla="*/ 3733800 w 6163733"/>
              <a:gd name="connsiteY9" fmla="*/ 790222 h 826911"/>
              <a:gd name="connsiteX10" fmla="*/ 4148667 w 6163733"/>
              <a:gd name="connsiteY10" fmla="*/ 403578 h 826911"/>
              <a:gd name="connsiteX11" fmla="*/ 4368800 w 6163733"/>
              <a:gd name="connsiteY11" fmla="*/ 657578 h 826911"/>
              <a:gd name="connsiteX12" fmla="*/ 4876800 w 6163733"/>
              <a:gd name="connsiteY12" fmla="*/ 708378 h 826911"/>
              <a:gd name="connsiteX13" fmla="*/ 5181600 w 6163733"/>
              <a:gd name="connsiteY13" fmla="*/ 369711 h 826911"/>
              <a:gd name="connsiteX14" fmla="*/ 5715000 w 6163733"/>
              <a:gd name="connsiteY14" fmla="*/ 409222 h 826911"/>
              <a:gd name="connsiteX15" fmla="*/ 6163733 w 6163733"/>
              <a:gd name="connsiteY15"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819400 w 6163733"/>
              <a:gd name="connsiteY7" fmla="*/ 485422 h 826911"/>
              <a:gd name="connsiteX8" fmla="*/ 3200400 w 6163733"/>
              <a:gd name="connsiteY8" fmla="*/ 301978 h 826911"/>
              <a:gd name="connsiteX9" fmla="*/ 3733800 w 6163733"/>
              <a:gd name="connsiteY9" fmla="*/ 790222 h 826911"/>
              <a:gd name="connsiteX10" fmla="*/ 4148667 w 6163733"/>
              <a:gd name="connsiteY10" fmla="*/ 403578 h 826911"/>
              <a:gd name="connsiteX11" fmla="*/ 4572000 w 6163733"/>
              <a:gd name="connsiteY11" fmla="*/ 333022 h 826911"/>
              <a:gd name="connsiteX12" fmla="*/ 4876800 w 6163733"/>
              <a:gd name="connsiteY12" fmla="*/ 708378 h 826911"/>
              <a:gd name="connsiteX13" fmla="*/ 5181600 w 6163733"/>
              <a:gd name="connsiteY13" fmla="*/ 369711 h 826911"/>
              <a:gd name="connsiteX14" fmla="*/ 5715000 w 6163733"/>
              <a:gd name="connsiteY14" fmla="*/ 409222 h 826911"/>
              <a:gd name="connsiteX15" fmla="*/ 6163733 w 6163733"/>
              <a:gd name="connsiteY15"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480733 w 6163733"/>
              <a:gd name="connsiteY7" fmla="*/ 651933 h 826911"/>
              <a:gd name="connsiteX8" fmla="*/ 2819400 w 6163733"/>
              <a:gd name="connsiteY8" fmla="*/ 485422 h 826911"/>
              <a:gd name="connsiteX9" fmla="*/ 3200400 w 6163733"/>
              <a:gd name="connsiteY9" fmla="*/ 301978 h 826911"/>
              <a:gd name="connsiteX10" fmla="*/ 3733800 w 6163733"/>
              <a:gd name="connsiteY10" fmla="*/ 790222 h 826911"/>
              <a:gd name="connsiteX11" fmla="*/ 4148667 w 6163733"/>
              <a:gd name="connsiteY11" fmla="*/ 403578 h 826911"/>
              <a:gd name="connsiteX12" fmla="*/ 4572000 w 6163733"/>
              <a:gd name="connsiteY12" fmla="*/ 333022 h 826911"/>
              <a:gd name="connsiteX13" fmla="*/ 4876800 w 6163733"/>
              <a:gd name="connsiteY13" fmla="*/ 708378 h 826911"/>
              <a:gd name="connsiteX14" fmla="*/ 5181600 w 6163733"/>
              <a:gd name="connsiteY14" fmla="*/ 369711 h 826911"/>
              <a:gd name="connsiteX15" fmla="*/ 5715000 w 6163733"/>
              <a:gd name="connsiteY15" fmla="*/ 409222 h 826911"/>
              <a:gd name="connsiteX16" fmla="*/ 6163733 w 6163733"/>
              <a:gd name="connsiteY16"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480733 w 6163733"/>
              <a:gd name="connsiteY7" fmla="*/ 651933 h 826911"/>
              <a:gd name="connsiteX8" fmla="*/ 2700867 w 6163733"/>
              <a:gd name="connsiteY8" fmla="*/ 533400 h 826911"/>
              <a:gd name="connsiteX9" fmla="*/ 2819400 w 6163733"/>
              <a:gd name="connsiteY9" fmla="*/ 485422 h 826911"/>
              <a:gd name="connsiteX10" fmla="*/ 3200400 w 6163733"/>
              <a:gd name="connsiteY10" fmla="*/ 301978 h 826911"/>
              <a:gd name="connsiteX11" fmla="*/ 3733800 w 6163733"/>
              <a:gd name="connsiteY11" fmla="*/ 790222 h 826911"/>
              <a:gd name="connsiteX12" fmla="*/ 4148667 w 6163733"/>
              <a:gd name="connsiteY12" fmla="*/ 403578 h 826911"/>
              <a:gd name="connsiteX13" fmla="*/ 4572000 w 6163733"/>
              <a:gd name="connsiteY13" fmla="*/ 333022 h 826911"/>
              <a:gd name="connsiteX14" fmla="*/ 4876800 w 6163733"/>
              <a:gd name="connsiteY14" fmla="*/ 708378 h 826911"/>
              <a:gd name="connsiteX15" fmla="*/ 5181600 w 6163733"/>
              <a:gd name="connsiteY15" fmla="*/ 369711 h 826911"/>
              <a:gd name="connsiteX16" fmla="*/ 5715000 w 6163733"/>
              <a:gd name="connsiteY16" fmla="*/ 409222 h 826911"/>
              <a:gd name="connsiteX17" fmla="*/ 6163733 w 6163733"/>
              <a:gd name="connsiteY17"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480733 w 6163733"/>
              <a:gd name="connsiteY7" fmla="*/ 651933 h 826911"/>
              <a:gd name="connsiteX8" fmla="*/ 2700867 w 6163733"/>
              <a:gd name="connsiteY8" fmla="*/ 533400 h 826911"/>
              <a:gd name="connsiteX9" fmla="*/ 2819400 w 6163733"/>
              <a:gd name="connsiteY9" fmla="*/ 485422 h 826911"/>
              <a:gd name="connsiteX10" fmla="*/ 3200400 w 6163733"/>
              <a:gd name="connsiteY10" fmla="*/ 301978 h 826911"/>
              <a:gd name="connsiteX11" fmla="*/ 3513667 w 6163733"/>
              <a:gd name="connsiteY11" fmla="*/ 618067 h 826911"/>
              <a:gd name="connsiteX12" fmla="*/ 3733800 w 6163733"/>
              <a:gd name="connsiteY12" fmla="*/ 790222 h 826911"/>
              <a:gd name="connsiteX13" fmla="*/ 4148667 w 6163733"/>
              <a:gd name="connsiteY13" fmla="*/ 403578 h 826911"/>
              <a:gd name="connsiteX14" fmla="*/ 4572000 w 6163733"/>
              <a:gd name="connsiteY14" fmla="*/ 333022 h 826911"/>
              <a:gd name="connsiteX15" fmla="*/ 4876800 w 6163733"/>
              <a:gd name="connsiteY15" fmla="*/ 708378 h 826911"/>
              <a:gd name="connsiteX16" fmla="*/ 5181600 w 6163733"/>
              <a:gd name="connsiteY16" fmla="*/ 369711 h 826911"/>
              <a:gd name="connsiteX17" fmla="*/ 5715000 w 6163733"/>
              <a:gd name="connsiteY17" fmla="*/ 409222 h 826911"/>
              <a:gd name="connsiteX18" fmla="*/ 6163733 w 6163733"/>
              <a:gd name="connsiteY18"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480733 w 6163733"/>
              <a:gd name="connsiteY7" fmla="*/ 651933 h 826911"/>
              <a:gd name="connsiteX8" fmla="*/ 2700867 w 6163733"/>
              <a:gd name="connsiteY8" fmla="*/ 533400 h 826911"/>
              <a:gd name="connsiteX9" fmla="*/ 2819400 w 6163733"/>
              <a:gd name="connsiteY9" fmla="*/ 485422 h 826911"/>
              <a:gd name="connsiteX10" fmla="*/ 3200400 w 6163733"/>
              <a:gd name="connsiteY10" fmla="*/ 301978 h 826911"/>
              <a:gd name="connsiteX11" fmla="*/ 3513667 w 6163733"/>
              <a:gd name="connsiteY11" fmla="*/ 618067 h 826911"/>
              <a:gd name="connsiteX12" fmla="*/ 3733800 w 6163733"/>
              <a:gd name="connsiteY12" fmla="*/ 790222 h 826911"/>
              <a:gd name="connsiteX13" fmla="*/ 3953933 w 6163733"/>
              <a:gd name="connsiteY13" fmla="*/ 567267 h 826911"/>
              <a:gd name="connsiteX14" fmla="*/ 4148667 w 6163733"/>
              <a:gd name="connsiteY14" fmla="*/ 403578 h 826911"/>
              <a:gd name="connsiteX15" fmla="*/ 4572000 w 6163733"/>
              <a:gd name="connsiteY15" fmla="*/ 333022 h 826911"/>
              <a:gd name="connsiteX16" fmla="*/ 4876800 w 6163733"/>
              <a:gd name="connsiteY16" fmla="*/ 708378 h 826911"/>
              <a:gd name="connsiteX17" fmla="*/ 5181600 w 6163733"/>
              <a:gd name="connsiteY17" fmla="*/ 369711 h 826911"/>
              <a:gd name="connsiteX18" fmla="*/ 5715000 w 6163733"/>
              <a:gd name="connsiteY18" fmla="*/ 409222 h 826911"/>
              <a:gd name="connsiteX19" fmla="*/ 6163733 w 6163733"/>
              <a:gd name="connsiteY19"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480733 w 6163733"/>
              <a:gd name="connsiteY7" fmla="*/ 651933 h 826911"/>
              <a:gd name="connsiteX8" fmla="*/ 2700867 w 6163733"/>
              <a:gd name="connsiteY8" fmla="*/ 533400 h 826911"/>
              <a:gd name="connsiteX9" fmla="*/ 2819400 w 6163733"/>
              <a:gd name="connsiteY9" fmla="*/ 485422 h 826911"/>
              <a:gd name="connsiteX10" fmla="*/ 3200400 w 6163733"/>
              <a:gd name="connsiteY10" fmla="*/ 301978 h 826911"/>
              <a:gd name="connsiteX11" fmla="*/ 3513667 w 6163733"/>
              <a:gd name="connsiteY11" fmla="*/ 618067 h 826911"/>
              <a:gd name="connsiteX12" fmla="*/ 3733800 w 6163733"/>
              <a:gd name="connsiteY12" fmla="*/ 790222 h 826911"/>
              <a:gd name="connsiteX13" fmla="*/ 3953933 w 6163733"/>
              <a:gd name="connsiteY13" fmla="*/ 567267 h 826911"/>
              <a:gd name="connsiteX14" fmla="*/ 4148667 w 6163733"/>
              <a:gd name="connsiteY14" fmla="*/ 403578 h 826911"/>
              <a:gd name="connsiteX15" fmla="*/ 4572000 w 6163733"/>
              <a:gd name="connsiteY15" fmla="*/ 333022 h 826911"/>
              <a:gd name="connsiteX16" fmla="*/ 4724400 w 6163733"/>
              <a:gd name="connsiteY16" fmla="*/ 457200 h 826911"/>
              <a:gd name="connsiteX17" fmla="*/ 4876800 w 6163733"/>
              <a:gd name="connsiteY17" fmla="*/ 708378 h 826911"/>
              <a:gd name="connsiteX18" fmla="*/ 5181600 w 6163733"/>
              <a:gd name="connsiteY18" fmla="*/ 369711 h 826911"/>
              <a:gd name="connsiteX19" fmla="*/ 5715000 w 6163733"/>
              <a:gd name="connsiteY19" fmla="*/ 409222 h 826911"/>
              <a:gd name="connsiteX20" fmla="*/ 6163733 w 6163733"/>
              <a:gd name="connsiteY20"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480733 w 6163733"/>
              <a:gd name="connsiteY7" fmla="*/ 651933 h 826911"/>
              <a:gd name="connsiteX8" fmla="*/ 2700867 w 6163733"/>
              <a:gd name="connsiteY8" fmla="*/ 533400 h 826911"/>
              <a:gd name="connsiteX9" fmla="*/ 2819400 w 6163733"/>
              <a:gd name="connsiteY9" fmla="*/ 485422 h 826911"/>
              <a:gd name="connsiteX10" fmla="*/ 3200400 w 6163733"/>
              <a:gd name="connsiteY10" fmla="*/ 301978 h 826911"/>
              <a:gd name="connsiteX11" fmla="*/ 3513667 w 6163733"/>
              <a:gd name="connsiteY11" fmla="*/ 618067 h 826911"/>
              <a:gd name="connsiteX12" fmla="*/ 3733800 w 6163733"/>
              <a:gd name="connsiteY12" fmla="*/ 790222 h 826911"/>
              <a:gd name="connsiteX13" fmla="*/ 3953933 w 6163733"/>
              <a:gd name="connsiteY13" fmla="*/ 567267 h 826911"/>
              <a:gd name="connsiteX14" fmla="*/ 4148667 w 6163733"/>
              <a:gd name="connsiteY14" fmla="*/ 403578 h 826911"/>
              <a:gd name="connsiteX15" fmla="*/ 4572000 w 6163733"/>
              <a:gd name="connsiteY15" fmla="*/ 333022 h 826911"/>
              <a:gd name="connsiteX16" fmla="*/ 4724400 w 6163733"/>
              <a:gd name="connsiteY16" fmla="*/ 457200 h 826911"/>
              <a:gd name="connsiteX17" fmla="*/ 4732867 w 6163733"/>
              <a:gd name="connsiteY17" fmla="*/ 499533 h 826911"/>
              <a:gd name="connsiteX18" fmla="*/ 4876800 w 6163733"/>
              <a:gd name="connsiteY18" fmla="*/ 708378 h 826911"/>
              <a:gd name="connsiteX19" fmla="*/ 5181600 w 6163733"/>
              <a:gd name="connsiteY19" fmla="*/ 369711 h 826911"/>
              <a:gd name="connsiteX20" fmla="*/ 5715000 w 6163733"/>
              <a:gd name="connsiteY20" fmla="*/ 409222 h 826911"/>
              <a:gd name="connsiteX21" fmla="*/ 6163733 w 6163733"/>
              <a:gd name="connsiteY21"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480733 w 6163733"/>
              <a:gd name="connsiteY7" fmla="*/ 651933 h 826911"/>
              <a:gd name="connsiteX8" fmla="*/ 2700867 w 6163733"/>
              <a:gd name="connsiteY8" fmla="*/ 533400 h 826911"/>
              <a:gd name="connsiteX9" fmla="*/ 2819400 w 6163733"/>
              <a:gd name="connsiteY9" fmla="*/ 485422 h 826911"/>
              <a:gd name="connsiteX10" fmla="*/ 3200400 w 6163733"/>
              <a:gd name="connsiteY10" fmla="*/ 301978 h 826911"/>
              <a:gd name="connsiteX11" fmla="*/ 3513667 w 6163733"/>
              <a:gd name="connsiteY11" fmla="*/ 618067 h 826911"/>
              <a:gd name="connsiteX12" fmla="*/ 3733800 w 6163733"/>
              <a:gd name="connsiteY12" fmla="*/ 790222 h 826911"/>
              <a:gd name="connsiteX13" fmla="*/ 3953933 w 6163733"/>
              <a:gd name="connsiteY13" fmla="*/ 567267 h 826911"/>
              <a:gd name="connsiteX14" fmla="*/ 4148667 w 6163733"/>
              <a:gd name="connsiteY14" fmla="*/ 403578 h 826911"/>
              <a:gd name="connsiteX15" fmla="*/ 4572000 w 6163733"/>
              <a:gd name="connsiteY15" fmla="*/ 333022 h 826911"/>
              <a:gd name="connsiteX16" fmla="*/ 4724400 w 6163733"/>
              <a:gd name="connsiteY16" fmla="*/ 457200 h 826911"/>
              <a:gd name="connsiteX17" fmla="*/ 4732867 w 6163733"/>
              <a:gd name="connsiteY17" fmla="*/ 499533 h 826911"/>
              <a:gd name="connsiteX18" fmla="*/ 4876800 w 6163733"/>
              <a:gd name="connsiteY18" fmla="*/ 708378 h 826911"/>
              <a:gd name="connsiteX19" fmla="*/ 5181600 w 6163733"/>
              <a:gd name="connsiteY19" fmla="*/ 369711 h 826911"/>
              <a:gd name="connsiteX20" fmla="*/ 5393267 w 6163733"/>
              <a:gd name="connsiteY20" fmla="*/ 330200 h 826911"/>
              <a:gd name="connsiteX21" fmla="*/ 5715000 w 6163733"/>
              <a:gd name="connsiteY21" fmla="*/ 409222 h 826911"/>
              <a:gd name="connsiteX22" fmla="*/ 6163733 w 6163733"/>
              <a:gd name="connsiteY22"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480733 w 6163733"/>
              <a:gd name="connsiteY7" fmla="*/ 651933 h 826911"/>
              <a:gd name="connsiteX8" fmla="*/ 2700867 w 6163733"/>
              <a:gd name="connsiteY8" fmla="*/ 533400 h 826911"/>
              <a:gd name="connsiteX9" fmla="*/ 2819400 w 6163733"/>
              <a:gd name="connsiteY9" fmla="*/ 485422 h 826911"/>
              <a:gd name="connsiteX10" fmla="*/ 3200400 w 6163733"/>
              <a:gd name="connsiteY10" fmla="*/ 301978 h 826911"/>
              <a:gd name="connsiteX11" fmla="*/ 3513667 w 6163733"/>
              <a:gd name="connsiteY11" fmla="*/ 618067 h 826911"/>
              <a:gd name="connsiteX12" fmla="*/ 3733800 w 6163733"/>
              <a:gd name="connsiteY12" fmla="*/ 790222 h 826911"/>
              <a:gd name="connsiteX13" fmla="*/ 3953933 w 6163733"/>
              <a:gd name="connsiteY13" fmla="*/ 567267 h 826911"/>
              <a:gd name="connsiteX14" fmla="*/ 4148667 w 6163733"/>
              <a:gd name="connsiteY14" fmla="*/ 403578 h 826911"/>
              <a:gd name="connsiteX15" fmla="*/ 4572000 w 6163733"/>
              <a:gd name="connsiteY15" fmla="*/ 333022 h 826911"/>
              <a:gd name="connsiteX16" fmla="*/ 4724400 w 6163733"/>
              <a:gd name="connsiteY16" fmla="*/ 457200 h 826911"/>
              <a:gd name="connsiteX17" fmla="*/ 4732867 w 6163733"/>
              <a:gd name="connsiteY17" fmla="*/ 499533 h 826911"/>
              <a:gd name="connsiteX18" fmla="*/ 4876800 w 6163733"/>
              <a:gd name="connsiteY18" fmla="*/ 708378 h 826911"/>
              <a:gd name="connsiteX19" fmla="*/ 5181600 w 6163733"/>
              <a:gd name="connsiteY19" fmla="*/ 369711 h 826911"/>
              <a:gd name="connsiteX20" fmla="*/ 5393267 w 6163733"/>
              <a:gd name="connsiteY20" fmla="*/ 330200 h 826911"/>
              <a:gd name="connsiteX21" fmla="*/ 5715000 w 6163733"/>
              <a:gd name="connsiteY21" fmla="*/ 409222 h 826911"/>
              <a:gd name="connsiteX22" fmla="*/ 6053667 w 6163733"/>
              <a:gd name="connsiteY22" fmla="*/ 584200 h 826911"/>
              <a:gd name="connsiteX23" fmla="*/ 6163733 w 6163733"/>
              <a:gd name="connsiteY23" fmla="*/ 826911 h 826911"/>
              <a:gd name="connsiteX0" fmla="*/ 0 w 6163733"/>
              <a:gd name="connsiteY0" fmla="*/ 83256 h 760589"/>
              <a:gd name="connsiteX1" fmla="*/ 313267 w 6163733"/>
              <a:gd name="connsiteY1" fmla="*/ 263878 h 760589"/>
              <a:gd name="connsiteX2" fmla="*/ 533400 w 6163733"/>
              <a:gd name="connsiteY2" fmla="*/ 571500 h 760589"/>
              <a:gd name="connsiteX3" fmla="*/ 990600 w 6163733"/>
              <a:gd name="connsiteY3" fmla="*/ 38100 h 760589"/>
              <a:gd name="connsiteX4" fmla="*/ 1371600 w 6163733"/>
              <a:gd name="connsiteY4" fmla="*/ 342900 h 760589"/>
              <a:gd name="connsiteX5" fmla="*/ 1676400 w 6163733"/>
              <a:gd name="connsiteY5" fmla="*/ 625122 h 760589"/>
              <a:gd name="connsiteX6" fmla="*/ 2057400 w 6163733"/>
              <a:gd name="connsiteY6" fmla="*/ 495300 h 760589"/>
              <a:gd name="connsiteX7" fmla="*/ 2269067 w 6163733"/>
              <a:gd name="connsiteY7" fmla="*/ 675922 h 760589"/>
              <a:gd name="connsiteX8" fmla="*/ 2480733 w 6163733"/>
              <a:gd name="connsiteY8" fmla="*/ 585611 h 760589"/>
              <a:gd name="connsiteX9" fmla="*/ 2700867 w 6163733"/>
              <a:gd name="connsiteY9" fmla="*/ 467078 h 760589"/>
              <a:gd name="connsiteX10" fmla="*/ 2819400 w 6163733"/>
              <a:gd name="connsiteY10" fmla="*/ 419100 h 760589"/>
              <a:gd name="connsiteX11" fmla="*/ 3200400 w 6163733"/>
              <a:gd name="connsiteY11" fmla="*/ 235656 h 760589"/>
              <a:gd name="connsiteX12" fmla="*/ 3513667 w 6163733"/>
              <a:gd name="connsiteY12" fmla="*/ 551745 h 760589"/>
              <a:gd name="connsiteX13" fmla="*/ 3733800 w 6163733"/>
              <a:gd name="connsiteY13" fmla="*/ 723900 h 760589"/>
              <a:gd name="connsiteX14" fmla="*/ 3953933 w 6163733"/>
              <a:gd name="connsiteY14" fmla="*/ 500945 h 760589"/>
              <a:gd name="connsiteX15" fmla="*/ 4148667 w 6163733"/>
              <a:gd name="connsiteY15" fmla="*/ 337256 h 760589"/>
              <a:gd name="connsiteX16" fmla="*/ 4572000 w 6163733"/>
              <a:gd name="connsiteY16" fmla="*/ 266700 h 760589"/>
              <a:gd name="connsiteX17" fmla="*/ 4724400 w 6163733"/>
              <a:gd name="connsiteY17" fmla="*/ 390878 h 760589"/>
              <a:gd name="connsiteX18" fmla="*/ 4732867 w 6163733"/>
              <a:gd name="connsiteY18" fmla="*/ 433211 h 760589"/>
              <a:gd name="connsiteX19" fmla="*/ 4876800 w 6163733"/>
              <a:gd name="connsiteY19" fmla="*/ 642056 h 760589"/>
              <a:gd name="connsiteX20" fmla="*/ 5181600 w 6163733"/>
              <a:gd name="connsiteY20" fmla="*/ 303389 h 760589"/>
              <a:gd name="connsiteX21" fmla="*/ 5393267 w 6163733"/>
              <a:gd name="connsiteY21" fmla="*/ 263878 h 760589"/>
              <a:gd name="connsiteX22" fmla="*/ 5715000 w 6163733"/>
              <a:gd name="connsiteY22" fmla="*/ 342900 h 760589"/>
              <a:gd name="connsiteX23" fmla="*/ 6053667 w 6163733"/>
              <a:gd name="connsiteY23" fmla="*/ 517878 h 760589"/>
              <a:gd name="connsiteX24" fmla="*/ 6163733 w 6163733"/>
              <a:gd name="connsiteY24" fmla="*/ 760589 h 760589"/>
              <a:gd name="connsiteX0" fmla="*/ 0 w 6163733"/>
              <a:gd name="connsiteY0" fmla="*/ 58326 h 735659"/>
              <a:gd name="connsiteX1" fmla="*/ 313267 w 6163733"/>
              <a:gd name="connsiteY1" fmla="*/ 238948 h 735659"/>
              <a:gd name="connsiteX2" fmla="*/ 533400 w 6163733"/>
              <a:gd name="connsiteY2" fmla="*/ 546570 h 735659"/>
              <a:gd name="connsiteX3" fmla="*/ 770467 w 6163733"/>
              <a:gd name="connsiteY3" fmla="*/ 238948 h 735659"/>
              <a:gd name="connsiteX4" fmla="*/ 990600 w 6163733"/>
              <a:gd name="connsiteY4" fmla="*/ 13170 h 735659"/>
              <a:gd name="connsiteX5" fmla="*/ 1371600 w 6163733"/>
              <a:gd name="connsiteY5" fmla="*/ 317970 h 735659"/>
              <a:gd name="connsiteX6" fmla="*/ 1676400 w 6163733"/>
              <a:gd name="connsiteY6" fmla="*/ 600192 h 735659"/>
              <a:gd name="connsiteX7" fmla="*/ 2057400 w 6163733"/>
              <a:gd name="connsiteY7" fmla="*/ 470370 h 735659"/>
              <a:gd name="connsiteX8" fmla="*/ 2269067 w 6163733"/>
              <a:gd name="connsiteY8" fmla="*/ 650992 h 735659"/>
              <a:gd name="connsiteX9" fmla="*/ 2480733 w 6163733"/>
              <a:gd name="connsiteY9" fmla="*/ 560681 h 735659"/>
              <a:gd name="connsiteX10" fmla="*/ 2700867 w 6163733"/>
              <a:gd name="connsiteY10" fmla="*/ 442148 h 735659"/>
              <a:gd name="connsiteX11" fmla="*/ 2819400 w 6163733"/>
              <a:gd name="connsiteY11" fmla="*/ 394170 h 735659"/>
              <a:gd name="connsiteX12" fmla="*/ 3200400 w 6163733"/>
              <a:gd name="connsiteY12" fmla="*/ 210726 h 735659"/>
              <a:gd name="connsiteX13" fmla="*/ 3513667 w 6163733"/>
              <a:gd name="connsiteY13" fmla="*/ 526815 h 735659"/>
              <a:gd name="connsiteX14" fmla="*/ 3733800 w 6163733"/>
              <a:gd name="connsiteY14" fmla="*/ 698970 h 735659"/>
              <a:gd name="connsiteX15" fmla="*/ 3953933 w 6163733"/>
              <a:gd name="connsiteY15" fmla="*/ 476015 h 735659"/>
              <a:gd name="connsiteX16" fmla="*/ 4148667 w 6163733"/>
              <a:gd name="connsiteY16" fmla="*/ 312326 h 735659"/>
              <a:gd name="connsiteX17" fmla="*/ 4572000 w 6163733"/>
              <a:gd name="connsiteY17" fmla="*/ 241770 h 735659"/>
              <a:gd name="connsiteX18" fmla="*/ 4724400 w 6163733"/>
              <a:gd name="connsiteY18" fmla="*/ 365948 h 735659"/>
              <a:gd name="connsiteX19" fmla="*/ 4732867 w 6163733"/>
              <a:gd name="connsiteY19" fmla="*/ 408281 h 735659"/>
              <a:gd name="connsiteX20" fmla="*/ 4876800 w 6163733"/>
              <a:gd name="connsiteY20" fmla="*/ 617126 h 735659"/>
              <a:gd name="connsiteX21" fmla="*/ 5181600 w 6163733"/>
              <a:gd name="connsiteY21" fmla="*/ 278459 h 735659"/>
              <a:gd name="connsiteX22" fmla="*/ 5393267 w 6163733"/>
              <a:gd name="connsiteY22" fmla="*/ 238948 h 735659"/>
              <a:gd name="connsiteX23" fmla="*/ 5715000 w 6163733"/>
              <a:gd name="connsiteY23" fmla="*/ 317970 h 735659"/>
              <a:gd name="connsiteX24" fmla="*/ 6053667 w 6163733"/>
              <a:gd name="connsiteY24" fmla="*/ 492948 h 735659"/>
              <a:gd name="connsiteX25" fmla="*/ 6163733 w 6163733"/>
              <a:gd name="connsiteY25" fmla="*/ 735659 h 735659"/>
              <a:gd name="connsiteX0" fmla="*/ 0 w 6163733"/>
              <a:gd name="connsiteY0" fmla="*/ 62089 h 739422"/>
              <a:gd name="connsiteX1" fmla="*/ 313267 w 6163733"/>
              <a:gd name="connsiteY1" fmla="*/ 242711 h 739422"/>
              <a:gd name="connsiteX2" fmla="*/ 533400 w 6163733"/>
              <a:gd name="connsiteY2" fmla="*/ 550333 h 739422"/>
              <a:gd name="connsiteX3" fmla="*/ 770467 w 6163733"/>
              <a:gd name="connsiteY3" fmla="*/ 242711 h 739422"/>
              <a:gd name="connsiteX4" fmla="*/ 990600 w 6163733"/>
              <a:gd name="connsiteY4" fmla="*/ 16933 h 739422"/>
              <a:gd name="connsiteX5" fmla="*/ 1176867 w 6163733"/>
              <a:gd name="connsiteY5" fmla="*/ 141111 h 739422"/>
              <a:gd name="connsiteX6" fmla="*/ 1371600 w 6163733"/>
              <a:gd name="connsiteY6" fmla="*/ 321733 h 739422"/>
              <a:gd name="connsiteX7" fmla="*/ 1676400 w 6163733"/>
              <a:gd name="connsiteY7" fmla="*/ 603955 h 739422"/>
              <a:gd name="connsiteX8" fmla="*/ 2057400 w 6163733"/>
              <a:gd name="connsiteY8" fmla="*/ 474133 h 739422"/>
              <a:gd name="connsiteX9" fmla="*/ 2269067 w 6163733"/>
              <a:gd name="connsiteY9" fmla="*/ 654755 h 739422"/>
              <a:gd name="connsiteX10" fmla="*/ 2480733 w 6163733"/>
              <a:gd name="connsiteY10" fmla="*/ 564444 h 739422"/>
              <a:gd name="connsiteX11" fmla="*/ 2700867 w 6163733"/>
              <a:gd name="connsiteY11" fmla="*/ 445911 h 739422"/>
              <a:gd name="connsiteX12" fmla="*/ 2819400 w 6163733"/>
              <a:gd name="connsiteY12" fmla="*/ 397933 h 739422"/>
              <a:gd name="connsiteX13" fmla="*/ 3200400 w 6163733"/>
              <a:gd name="connsiteY13" fmla="*/ 214489 h 739422"/>
              <a:gd name="connsiteX14" fmla="*/ 3513667 w 6163733"/>
              <a:gd name="connsiteY14" fmla="*/ 530578 h 739422"/>
              <a:gd name="connsiteX15" fmla="*/ 3733800 w 6163733"/>
              <a:gd name="connsiteY15" fmla="*/ 702733 h 739422"/>
              <a:gd name="connsiteX16" fmla="*/ 3953933 w 6163733"/>
              <a:gd name="connsiteY16" fmla="*/ 479778 h 739422"/>
              <a:gd name="connsiteX17" fmla="*/ 4148667 w 6163733"/>
              <a:gd name="connsiteY17" fmla="*/ 316089 h 739422"/>
              <a:gd name="connsiteX18" fmla="*/ 4572000 w 6163733"/>
              <a:gd name="connsiteY18" fmla="*/ 245533 h 739422"/>
              <a:gd name="connsiteX19" fmla="*/ 4724400 w 6163733"/>
              <a:gd name="connsiteY19" fmla="*/ 369711 h 739422"/>
              <a:gd name="connsiteX20" fmla="*/ 4732867 w 6163733"/>
              <a:gd name="connsiteY20" fmla="*/ 412044 h 739422"/>
              <a:gd name="connsiteX21" fmla="*/ 4876800 w 6163733"/>
              <a:gd name="connsiteY21" fmla="*/ 620889 h 739422"/>
              <a:gd name="connsiteX22" fmla="*/ 5181600 w 6163733"/>
              <a:gd name="connsiteY22" fmla="*/ 282222 h 739422"/>
              <a:gd name="connsiteX23" fmla="*/ 5393267 w 6163733"/>
              <a:gd name="connsiteY23" fmla="*/ 242711 h 739422"/>
              <a:gd name="connsiteX24" fmla="*/ 5715000 w 6163733"/>
              <a:gd name="connsiteY24" fmla="*/ 321733 h 739422"/>
              <a:gd name="connsiteX25" fmla="*/ 6053667 w 6163733"/>
              <a:gd name="connsiteY25" fmla="*/ 496711 h 739422"/>
              <a:gd name="connsiteX26" fmla="*/ 6163733 w 6163733"/>
              <a:gd name="connsiteY26" fmla="*/ 739422 h 739422"/>
              <a:gd name="connsiteX0" fmla="*/ 0 w 6163733"/>
              <a:gd name="connsiteY0" fmla="*/ 62089 h 739422"/>
              <a:gd name="connsiteX1" fmla="*/ 152400 w 6163733"/>
              <a:gd name="connsiteY1" fmla="*/ 445911 h 739422"/>
              <a:gd name="connsiteX2" fmla="*/ 533400 w 6163733"/>
              <a:gd name="connsiteY2" fmla="*/ 550333 h 739422"/>
              <a:gd name="connsiteX3" fmla="*/ 770467 w 6163733"/>
              <a:gd name="connsiteY3" fmla="*/ 242711 h 739422"/>
              <a:gd name="connsiteX4" fmla="*/ 990600 w 6163733"/>
              <a:gd name="connsiteY4" fmla="*/ 16933 h 739422"/>
              <a:gd name="connsiteX5" fmla="*/ 1176867 w 6163733"/>
              <a:gd name="connsiteY5" fmla="*/ 141111 h 739422"/>
              <a:gd name="connsiteX6" fmla="*/ 1371600 w 6163733"/>
              <a:gd name="connsiteY6" fmla="*/ 321733 h 739422"/>
              <a:gd name="connsiteX7" fmla="*/ 1676400 w 6163733"/>
              <a:gd name="connsiteY7" fmla="*/ 603955 h 739422"/>
              <a:gd name="connsiteX8" fmla="*/ 2057400 w 6163733"/>
              <a:gd name="connsiteY8" fmla="*/ 474133 h 739422"/>
              <a:gd name="connsiteX9" fmla="*/ 2269067 w 6163733"/>
              <a:gd name="connsiteY9" fmla="*/ 654755 h 739422"/>
              <a:gd name="connsiteX10" fmla="*/ 2480733 w 6163733"/>
              <a:gd name="connsiteY10" fmla="*/ 564444 h 739422"/>
              <a:gd name="connsiteX11" fmla="*/ 2700867 w 6163733"/>
              <a:gd name="connsiteY11" fmla="*/ 445911 h 739422"/>
              <a:gd name="connsiteX12" fmla="*/ 2819400 w 6163733"/>
              <a:gd name="connsiteY12" fmla="*/ 397933 h 739422"/>
              <a:gd name="connsiteX13" fmla="*/ 3200400 w 6163733"/>
              <a:gd name="connsiteY13" fmla="*/ 214489 h 739422"/>
              <a:gd name="connsiteX14" fmla="*/ 3513667 w 6163733"/>
              <a:gd name="connsiteY14" fmla="*/ 530578 h 739422"/>
              <a:gd name="connsiteX15" fmla="*/ 3733800 w 6163733"/>
              <a:gd name="connsiteY15" fmla="*/ 702733 h 739422"/>
              <a:gd name="connsiteX16" fmla="*/ 3953933 w 6163733"/>
              <a:gd name="connsiteY16" fmla="*/ 479778 h 739422"/>
              <a:gd name="connsiteX17" fmla="*/ 4148667 w 6163733"/>
              <a:gd name="connsiteY17" fmla="*/ 316089 h 739422"/>
              <a:gd name="connsiteX18" fmla="*/ 4572000 w 6163733"/>
              <a:gd name="connsiteY18" fmla="*/ 245533 h 739422"/>
              <a:gd name="connsiteX19" fmla="*/ 4724400 w 6163733"/>
              <a:gd name="connsiteY19" fmla="*/ 369711 h 739422"/>
              <a:gd name="connsiteX20" fmla="*/ 4732867 w 6163733"/>
              <a:gd name="connsiteY20" fmla="*/ 412044 h 739422"/>
              <a:gd name="connsiteX21" fmla="*/ 4876800 w 6163733"/>
              <a:gd name="connsiteY21" fmla="*/ 620889 h 739422"/>
              <a:gd name="connsiteX22" fmla="*/ 5181600 w 6163733"/>
              <a:gd name="connsiteY22" fmla="*/ 282222 h 739422"/>
              <a:gd name="connsiteX23" fmla="*/ 5393267 w 6163733"/>
              <a:gd name="connsiteY23" fmla="*/ 242711 h 739422"/>
              <a:gd name="connsiteX24" fmla="*/ 5715000 w 6163733"/>
              <a:gd name="connsiteY24" fmla="*/ 321733 h 739422"/>
              <a:gd name="connsiteX25" fmla="*/ 6053667 w 6163733"/>
              <a:gd name="connsiteY25" fmla="*/ 496711 h 739422"/>
              <a:gd name="connsiteX26" fmla="*/ 6163733 w 6163733"/>
              <a:gd name="connsiteY26" fmla="*/ 739422 h 739422"/>
              <a:gd name="connsiteX0" fmla="*/ 0 w 6163733"/>
              <a:gd name="connsiteY0" fmla="*/ 62089 h 739422"/>
              <a:gd name="connsiteX1" fmla="*/ 381000 w 6163733"/>
              <a:gd name="connsiteY1" fmla="*/ 141111 h 739422"/>
              <a:gd name="connsiteX2" fmla="*/ 533400 w 6163733"/>
              <a:gd name="connsiteY2" fmla="*/ 550333 h 739422"/>
              <a:gd name="connsiteX3" fmla="*/ 770467 w 6163733"/>
              <a:gd name="connsiteY3" fmla="*/ 242711 h 739422"/>
              <a:gd name="connsiteX4" fmla="*/ 990600 w 6163733"/>
              <a:gd name="connsiteY4" fmla="*/ 16933 h 739422"/>
              <a:gd name="connsiteX5" fmla="*/ 1176867 w 6163733"/>
              <a:gd name="connsiteY5" fmla="*/ 141111 h 739422"/>
              <a:gd name="connsiteX6" fmla="*/ 1371600 w 6163733"/>
              <a:gd name="connsiteY6" fmla="*/ 321733 h 739422"/>
              <a:gd name="connsiteX7" fmla="*/ 1676400 w 6163733"/>
              <a:gd name="connsiteY7" fmla="*/ 603955 h 739422"/>
              <a:gd name="connsiteX8" fmla="*/ 2057400 w 6163733"/>
              <a:gd name="connsiteY8" fmla="*/ 474133 h 739422"/>
              <a:gd name="connsiteX9" fmla="*/ 2269067 w 6163733"/>
              <a:gd name="connsiteY9" fmla="*/ 654755 h 739422"/>
              <a:gd name="connsiteX10" fmla="*/ 2480733 w 6163733"/>
              <a:gd name="connsiteY10" fmla="*/ 564444 h 739422"/>
              <a:gd name="connsiteX11" fmla="*/ 2700867 w 6163733"/>
              <a:gd name="connsiteY11" fmla="*/ 445911 h 739422"/>
              <a:gd name="connsiteX12" fmla="*/ 2819400 w 6163733"/>
              <a:gd name="connsiteY12" fmla="*/ 397933 h 739422"/>
              <a:gd name="connsiteX13" fmla="*/ 3200400 w 6163733"/>
              <a:gd name="connsiteY13" fmla="*/ 214489 h 739422"/>
              <a:gd name="connsiteX14" fmla="*/ 3513667 w 6163733"/>
              <a:gd name="connsiteY14" fmla="*/ 530578 h 739422"/>
              <a:gd name="connsiteX15" fmla="*/ 3733800 w 6163733"/>
              <a:gd name="connsiteY15" fmla="*/ 702733 h 739422"/>
              <a:gd name="connsiteX16" fmla="*/ 3953933 w 6163733"/>
              <a:gd name="connsiteY16" fmla="*/ 479778 h 739422"/>
              <a:gd name="connsiteX17" fmla="*/ 4148667 w 6163733"/>
              <a:gd name="connsiteY17" fmla="*/ 316089 h 739422"/>
              <a:gd name="connsiteX18" fmla="*/ 4572000 w 6163733"/>
              <a:gd name="connsiteY18" fmla="*/ 245533 h 739422"/>
              <a:gd name="connsiteX19" fmla="*/ 4724400 w 6163733"/>
              <a:gd name="connsiteY19" fmla="*/ 369711 h 739422"/>
              <a:gd name="connsiteX20" fmla="*/ 4732867 w 6163733"/>
              <a:gd name="connsiteY20" fmla="*/ 412044 h 739422"/>
              <a:gd name="connsiteX21" fmla="*/ 4876800 w 6163733"/>
              <a:gd name="connsiteY21" fmla="*/ 620889 h 739422"/>
              <a:gd name="connsiteX22" fmla="*/ 5181600 w 6163733"/>
              <a:gd name="connsiteY22" fmla="*/ 282222 h 739422"/>
              <a:gd name="connsiteX23" fmla="*/ 5393267 w 6163733"/>
              <a:gd name="connsiteY23" fmla="*/ 242711 h 739422"/>
              <a:gd name="connsiteX24" fmla="*/ 5715000 w 6163733"/>
              <a:gd name="connsiteY24" fmla="*/ 321733 h 739422"/>
              <a:gd name="connsiteX25" fmla="*/ 6053667 w 6163733"/>
              <a:gd name="connsiteY25" fmla="*/ 496711 h 739422"/>
              <a:gd name="connsiteX26" fmla="*/ 6163733 w 6163733"/>
              <a:gd name="connsiteY26" fmla="*/ 739422 h 739422"/>
              <a:gd name="connsiteX0" fmla="*/ 0 w 6163733"/>
              <a:gd name="connsiteY0" fmla="*/ 91723 h 769056"/>
              <a:gd name="connsiteX1" fmla="*/ 381000 w 6163733"/>
              <a:gd name="connsiteY1" fmla="*/ 170745 h 769056"/>
              <a:gd name="connsiteX2" fmla="*/ 533400 w 6163733"/>
              <a:gd name="connsiteY2" fmla="*/ 579967 h 769056"/>
              <a:gd name="connsiteX3" fmla="*/ 770467 w 6163733"/>
              <a:gd name="connsiteY3" fmla="*/ 272345 h 769056"/>
              <a:gd name="connsiteX4" fmla="*/ 990600 w 6163733"/>
              <a:gd name="connsiteY4" fmla="*/ 46567 h 769056"/>
              <a:gd name="connsiteX5" fmla="*/ 1219200 w 6163733"/>
              <a:gd name="connsiteY5" fmla="*/ 551745 h 769056"/>
              <a:gd name="connsiteX6" fmla="*/ 1371600 w 6163733"/>
              <a:gd name="connsiteY6" fmla="*/ 351367 h 769056"/>
              <a:gd name="connsiteX7" fmla="*/ 1676400 w 6163733"/>
              <a:gd name="connsiteY7" fmla="*/ 633589 h 769056"/>
              <a:gd name="connsiteX8" fmla="*/ 2057400 w 6163733"/>
              <a:gd name="connsiteY8" fmla="*/ 503767 h 769056"/>
              <a:gd name="connsiteX9" fmla="*/ 2269067 w 6163733"/>
              <a:gd name="connsiteY9" fmla="*/ 684389 h 769056"/>
              <a:gd name="connsiteX10" fmla="*/ 2480733 w 6163733"/>
              <a:gd name="connsiteY10" fmla="*/ 594078 h 769056"/>
              <a:gd name="connsiteX11" fmla="*/ 2700867 w 6163733"/>
              <a:gd name="connsiteY11" fmla="*/ 475545 h 769056"/>
              <a:gd name="connsiteX12" fmla="*/ 2819400 w 6163733"/>
              <a:gd name="connsiteY12" fmla="*/ 427567 h 769056"/>
              <a:gd name="connsiteX13" fmla="*/ 3200400 w 6163733"/>
              <a:gd name="connsiteY13" fmla="*/ 244123 h 769056"/>
              <a:gd name="connsiteX14" fmla="*/ 3513667 w 6163733"/>
              <a:gd name="connsiteY14" fmla="*/ 560212 h 769056"/>
              <a:gd name="connsiteX15" fmla="*/ 3733800 w 6163733"/>
              <a:gd name="connsiteY15" fmla="*/ 732367 h 769056"/>
              <a:gd name="connsiteX16" fmla="*/ 3953933 w 6163733"/>
              <a:gd name="connsiteY16" fmla="*/ 509412 h 769056"/>
              <a:gd name="connsiteX17" fmla="*/ 4148667 w 6163733"/>
              <a:gd name="connsiteY17" fmla="*/ 345723 h 769056"/>
              <a:gd name="connsiteX18" fmla="*/ 4572000 w 6163733"/>
              <a:gd name="connsiteY18" fmla="*/ 275167 h 769056"/>
              <a:gd name="connsiteX19" fmla="*/ 4724400 w 6163733"/>
              <a:gd name="connsiteY19" fmla="*/ 399345 h 769056"/>
              <a:gd name="connsiteX20" fmla="*/ 4732867 w 6163733"/>
              <a:gd name="connsiteY20" fmla="*/ 441678 h 769056"/>
              <a:gd name="connsiteX21" fmla="*/ 4876800 w 6163733"/>
              <a:gd name="connsiteY21" fmla="*/ 650523 h 769056"/>
              <a:gd name="connsiteX22" fmla="*/ 5181600 w 6163733"/>
              <a:gd name="connsiteY22" fmla="*/ 311856 h 769056"/>
              <a:gd name="connsiteX23" fmla="*/ 5393267 w 6163733"/>
              <a:gd name="connsiteY23" fmla="*/ 272345 h 769056"/>
              <a:gd name="connsiteX24" fmla="*/ 5715000 w 6163733"/>
              <a:gd name="connsiteY24" fmla="*/ 351367 h 769056"/>
              <a:gd name="connsiteX25" fmla="*/ 6053667 w 6163733"/>
              <a:gd name="connsiteY25" fmla="*/ 526345 h 769056"/>
              <a:gd name="connsiteX26" fmla="*/ 6163733 w 6163733"/>
              <a:gd name="connsiteY26" fmla="*/ 769056 h 769056"/>
              <a:gd name="connsiteX0" fmla="*/ 0 w 6163733"/>
              <a:gd name="connsiteY0" fmla="*/ 91723 h 769056"/>
              <a:gd name="connsiteX1" fmla="*/ 381000 w 6163733"/>
              <a:gd name="connsiteY1" fmla="*/ 170745 h 769056"/>
              <a:gd name="connsiteX2" fmla="*/ 533400 w 6163733"/>
              <a:gd name="connsiteY2" fmla="*/ 579967 h 769056"/>
              <a:gd name="connsiteX3" fmla="*/ 770467 w 6163733"/>
              <a:gd name="connsiteY3" fmla="*/ 272345 h 769056"/>
              <a:gd name="connsiteX4" fmla="*/ 990600 w 6163733"/>
              <a:gd name="connsiteY4" fmla="*/ 46567 h 769056"/>
              <a:gd name="connsiteX5" fmla="*/ 1219200 w 6163733"/>
              <a:gd name="connsiteY5" fmla="*/ 551745 h 769056"/>
              <a:gd name="connsiteX6" fmla="*/ 1371600 w 6163733"/>
              <a:gd name="connsiteY6" fmla="*/ 351367 h 769056"/>
              <a:gd name="connsiteX7" fmla="*/ 1676400 w 6163733"/>
              <a:gd name="connsiteY7" fmla="*/ 633589 h 769056"/>
              <a:gd name="connsiteX8" fmla="*/ 2057400 w 6163733"/>
              <a:gd name="connsiteY8" fmla="*/ 170745 h 769056"/>
              <a:gd name="connsiteX9" fmla="*/ 2269067 w 6163733"/>
              <a:gd name="connsiteY9" fmla="*/ 684389 h 769056"/>
              <a:gd name="connsiteX10" fmla="*/ 2480733 w 6163733"/>
              <a:gd name="connsiteY10" fmla="*/ 594078 h 769056"/>
              <a:gd name="connsiteX11" fmla="*/ 2700867 w 6163733"/>
              <a:gd name="connsiteY11" fmla="*/ 475545 h 769056"/>
              <a:gd name="connsiteX12" fmla="*/ 2819400 w 6163733"/>
              <a:gd name="connsiteY12" fmla="*/ 427567 h 769056"/>
              <a:gd name="connsiteX13" fmla="*/ 3200400 w 6163733"/>
              <a:gd name="connsiteY13" fmla="*/ 244123 h 769056"/>
              <a:gd name="connsiteX14" fmla="*/ 3513667 w 6163733"/>
              <a:gd name="connsiteY14" fmla="*/ 560212 h 769056"/>
              <a:gd name="connsiteX15" fmla="*/ 3733800 w 6163733"/>
              <a:gd name="connsiteY15" fmla="*/ 732367 h 769056"/>
              <a:gd name="connsiteX16" fmla="*/ 3953933 w 6163733"/>
              <a:gd name="connsiteY16" fmla="*/ 509412 h 769056"/>
              <a:gd name="connsiteX17" fmla="*/ 4148667 w 6163733"/>
              <a:gd name="connsiteY17" fmla="*/ 345723 h 769056"/>
              <a:gd name="connsiteX18" fmla="*/ 4572000 w 6163733"/>
              <a:gd name="connsiteY18" fmla="*/ 275167 h 769056"/>
              <a:gd name="connsiteX19" fmla="*/ 4724400 w 6163733"/>
              <a:gd name="connsiteY19" fmla="*/ 399345 h 769056"/>
              <a:gd name="connsiteX20" fmla="*/ 4732867 w 6163733"/>
              <a:gd name="connsiteY20" fmla="*/ 441678 h 769056"/>
              <a:gd name="connsiteX21" fmla="*/ 4876800 w 6163733"/>
              <a:gd name="connsiteY21" fmla="*/ 650523 h 769056"/>
              <a:gd name="connsiteX22" fmla="*/ 5181600 w 6163733"/>
              <a:gd name="connsiteY22" fmla="*/ 311856 h 769056"/>
              <a:gd name="connsiteX23" fmla="*/ 5393267 w 6163733"/>
              <a:gd name="connsiteY23" fmla="*/ 272345 h 769056"/>
              <a:gd name="connsiteX24" fmla="*/ 5715000 w 6163733"/>
              <a:gd name="connsiteY24" fmla="*/ 351367 h 769056"/>
              <a:gd name="connsiteX25" fmla="*/ 6053667 w 6163733"/>
              <a:gd name="connsiteY25" fmla="*/ 526345 h 769056"/>
              <a:gd name="connsiteX26" fmla="*/ 6163733 w 6163733"/>
              <a:gd name="connsiteY26" fmla="*/ 769056 h 769056"/>
              <a:gd name="connsiteX0" fmla="*/ 0 w 6163733"/>
              <a:gd name="connsiteY0" fmla="*/ 91723 h 769056"/>
              <a:gd name="connsiteX1" fmla="*/ 381000 w 6163733"/>
              <a:gd name="connsiteY1" fmla="*/ 170745 h 769056"/>
              <a:gd name="connsiteX2" fmla="*/ 533400 w 6163733"/>
              <a:gd name="connsiteY2" fmla="*/ 579967 h 769056"/>
              <a:gd name="connsiteX3" fmla="*/ 770467 w 6163733"/>
              <a:gd name="connsiteY3" fmla="*/ 272345 h 769056"/>
              <a:gd name="connsiteX4" fmla="*/ 990600 w 6163733"/>
              <a:gd name="connsiteY4" fmla="*/ 46567 h 769056"/>
              <a:gd name="connsiteX5" fmla="*/ 1219200 w 6163733"/>
              <a:gd name="connsiteY5" fmla="*/ 551745 h 769056"/>
              <a:gd name="connsiteX6" fmla="*/ 1371600 w 6163733"/>
              <a:gd name="connsiteY6" fmla="*/ 351367 h 769056"/>
              <a:gd name="connsiteX7" fmla="*/ 1676400 w 6163733"/>
              <a:gd name="connsiteY7" fmla="*/ 633589 h 769056"/>
              <a:gd name="connsiteX8" fmla="*/ 2057400 w 6163733"/>
              <a:gd name="connsiteY8" fmla="*/ 170745 h 769056"/>
              <a:gd name="connsiteX9" fmla="*/ 2269067 w 6163733"/>
              <a:gd name="connsiteY9" fmla="*/ 684389 h 769056"/>
              <a:gd name="connsiteX10" fmla="*/ 2480733 w 6163733"/>
              <a:gd name="connsiteY10" fmla="*/ 594078 h 769056"/>
              <a:gd name="connsiteX11" fmla="*/ 2743200 w 6163733"/>
              <a:gd name="connsiteY11" fmla="*/ 704145 h 769056"/>
              <a:gd name="connsiteX12" fmla="*/ 2819400 w 6163733"/>
              <a:gd name="connsiteY12" fmla="*/ 427567 h 769056"/>
              <a:gd name="connsiteX13" fmla="*/ 3200400 w 6163733"/>
              <a:gd name="connsiteY13" fmla="*/ 244123 h 769056"/>
              <a:gd name="connsiteX14" fmla="*/ 3513667 w 6163733"/>
              <a:gd name="connsiteY14" fmla="*/ 560212 h 769056"/>
              <a:gd name="connsiteX15" fmla="*/ 3733800 w 6163733"/>
              <a:gd name="connsiteY15" fmla="*/ 732367 h 769056"/>
              <a:gd name="connsiteX16" fmla="*/ 3953933 w 6163733"/>
              <a:gd name="connsiteY16" fmla="*/ 509412 h 769056"/>
              <a:gd name="connsiteX17" fmla="*/ 4148667 w 6163733"/>
              <a:gd name="connsiteY17" fmla="*/ 345723 h 769056"/>
              <a:gd name="connsiteX18" fmla="*/ 4572000 w 6163733"/>
              <a:gd name="connsiteY18" fmla="*/ 275167 h 769056"/>
              <a:gd name="connsiteX19" fmla="*/ 4724400 w 6163733"/>
              <a:gd name="connsiteY19" fmla="*/ 399345 h 769056"/>
              <a:gd name="connsiteX20" fmla="*/ 4732867 w 6163733"/>
              <a:gd name="connsiteY20" fmla="*/ 441678 h 769056"/>
              <a:gd name="connsiteX21" fmla="*/ 4876800 w 6163733"/>
              <a:gd name="connsiteY21" fmla="*/ 650523 h 769056"/>
              <a:gd name="connsiteX22" fmla="*/ 5181600 w 6163733"/>
              <a:gd name="connsiteY22" fmla="*/ 311856 h 769056"/>
              <a:gd name="connsiteX23" fmla="*/ 5393267 w 6163733"/>
              <a:gd name="connsiteY23" fmla="*/ 272345 h 769056"/>
              <a:gd name="connsiteX24" fmla="*/ 5715000 w 6163733"/>
              <a:gd name="connsiteY24" fmla="*/ 351367 h 769056"/>
              <a:gd name="connsiteX25" fmla="*/ 6053667 w 6163733"/>
              <a:gd name="connsiteY25" fmla="*/ 526345 h 769056"/>
              <a:gd name="connsiteX26" fmla="*/ 6163733 w 6163733"/>
              <a:gd name="connsiteY26" fmla="*/ 769056 h 769056"/>
              <a:gd name="connsiteX0" fmla="*/ 0 w 6163733"/>
              <a:gd name="connsiteY0" fmla="*/ 91723 h 769056"/>
              <a:gd name="connsiteX1" fmla="*/ 381000 w 6163733"/>
              <a:gd name="connsiteY1" fmla="*/ 170745 h 769056"/>
              <a:gd name="connsiteX2" fmla="*/ 533400 w 6163733"/>
              <a:gd name="connsiteY2" fmla="*/ 579967 h 769056"/>
              <a:gd name="connsiteX3" fmla="*/ 770467 w 6163733"/>
              <a:gd name="connsiteY3" fmla="*/ 272345 h 769056"/>
              <a:gd name="connsiteX4" fmla="*/ 990600 w 6163733"/>
              <a:gd name="connsiteY4" fmla="*/ 46567 h 769056"/>
              <a:gd name="connsiteX5" fmla="*/ 1219200 w 6163733"/>
              <a:gd name="connsiteY5" fmla="*/ 551745 h 769056"/>
              <a:gd name="connsiteX6" fmla="*/ 1371600 w 6163733"/>
              <a:gd name="connsiteY6" fmla="*/ 351367 h 769056"/>
              <a:gd name="connsiteX7" fmla="*/ 1676400 w 6163733"/>
              <a:gd name="connsiteY7" fmla="*/ 633589 h 769056"/>
              <a:gd name="connsiteX8" fmla="*/ 2057400 w 6163733"/>
              <a:gd name="connsiteY8" fmla="*/ 170745 h 769056"/>
              <a:gd name="connsiteX9" fmla="*/ 2269067 w 6163733"/>
              <a:gd name="connsiteY9" fmla="*/ 684389 h 769056"/>
              <a:gd name="connsiteX10" fmla="*/ 2480733 w 6163733"/>
              <a:gd name="connsiteY10" fmla="*/ 594078 h 769056"/>
              <a:gd name="connsiteX11" fmla="*/ 2743200 w 6163733"/>
              <a:gd name="connsiteY11" fmla="*/ 704145 h 769056"/>
              <a:gd name="connsiteX12" fmla="*/ 2819400 w 6163733"/>
              <a:gd name="connsiteY12" fmla="*/ 427567 h 769056"/>
              <a:gd name="connsiteX13" fmla="*/ 3124200 w 6163733"/>
              <a:gd name="connsiteY13" fmla="*/ 170745 h 769056"/>
              <a:gd name="connsiteX14" fmla="*/ 3513667 w 6163733"/>
              <a:gd name="connsiteY14" fmla="*/ 560212 h 769056"/>
              <a:gd name="connsiteX15" fmla="*/ 3733800 w 6163733"/>
              <a:gd name="connsiteY15" fmla="*/ 732367 h 769056"/>
              <a:gd name="connsiteX16" fmla="*/ 3953933 w 6163733"/>
              <a:gd name="connsiteY16" fmla="*/ 509412 h 769056"/>
              <a:gd name="connsiteX17" fmla="*/ 4148667 w 6163733"/>
              <a:gd name="connsiteY17" fmla="*/ 345723 h 769056"/>
              <a:gd name="connsiteX18" fmla="*/ 4572000 w 6163733"/>
              <a:gd name="connsiteY18" fmla="*/ 275167 h 769056"/>
              <a:gd name="connsiteX19" fmla="*/ 4724400 w 6163733"/>
              <a:gd name="connsiteY19" fmla="*/ 399345 h 769056"/>
              <a:gd name="connsiteX20" fmla="*/ 4732867 w 6163733"/>
              <a:gd name="connsiteY20" fmla="*/ 441678 h 769056"/>
              <a:gd name="connsiteX21" fmla="*/ 4876800 w 6163733"/>
              <a:gd name="connsiteY21" fmla="*/ 650523 h 769056"/>
              <a:gd name="connsiteX22" fmla="*/ 5181600 w 6163733"/>
              <a:gd name="connsiteY22" fmla="*/ 311856 h 769056"/>
              <a:gd name="connsiteX23" fmla="*/ 5393267 w 6163733"/>
              <a:gd name="connsiteY23" fmla="*/ 272345 h 769056"/>
              <a:gd name="connsiteX24" fmla="*/ 5715000 w 6163733"/>
              <a:gd name="connsiteY24" fmla="*/ 351367 h 769056"/>
              <a:gd name="connsiteX25" fmla="*/ 6053667 w 6163733"/>
              <a:gd name="connsiteY25" fmla="*/ 526345 h 769056"/>
              <a:gd name="connsiteX26" fmla="*/ 6163733 w 6163733"/>
              <a:gd name="connsiteY26" fmla="*/ 769056 h 769056"/>
              <a:gd name="connsiteX0" fmla="*/ 0 w 6163733"/>
              <a:gd name="connsiteY0" fmla="*/ 91723 h 769056"/>
              <a:gd name="connsiteX1" fmla="*/ 381000 w 6163733"/>
              <a:gd name="connsiteY1" fmla="*/ 170745 h 769056"/>
              <a:gd name="connsiteX2" fmla="*/ 533400 w 6163733"/>
              <a:gd name="connsiteY2" fmla="*/ 579967 h 769056"/>
              <a:gd name="connsiteX3" fmla="*/ 770467 w 6163733"/>
              <a:gd name="connsiteY3" fmla="*/ 272345 h 769056"/>
              <a:gd name="connsiteX4" fmla="*/ 990600 w 6163733"/>
              <a:gd name="connsiteY4" fmla="*/ 46567 h 769056"/>
              <a:gd name="connsiteX5" fmla="*/ 1219200 w 6163733"/>
              <a:gd name="connsiteY5" fmla="*/ 551745 h 769056"/>
              <a:gd name="connsiteX6" fmla="*/ 1371600 w 6163733"/>
              <a:gd name="connsiteY6" fmla="*/ 351367 h 769056"/>
              <a:gd name="connsiteX7" fmla="*/ 1676400 w 6163733"/>
              <a:gd name="connsiteY7" fmla="*/ 633589 h 769056"/>
              <a:gd name="connsiteX8" fmla="*/ 2057400 w 6163733"/>
              <a:gd name="connsiteY8" fmla="*/ 170745 h 769056"/>
              <a:gd name="connsiteX9" fmla="*/ 2269067 w 6163733"/>
              <a:gd name="connsiteY9" fmla="*/ 684389 h 769056"/>
              <a:gd name="connsiteX10" fmla="*/ 2480733 w 6163733"/>
              <a:gd name="connsiteY10" fmla="*/ 594078 h 769056"/>
              <a:gd name="connsiteX11" fmla="*/ 2743200 w 6163733"/>
              <a:gd name="connsiteY11" fmla="*/ 704145 h 769056"/>
              <a:gd name="connsiteX12" fmla="*/ 2819400 w 6163733"/>
              <a:gd name="connsiteY12" fmla="*/ 427567 h 769056"/>
              <a:gd name="connsiteX13" fmla="*/ 3124200 w 6163733"/>
              <a:gd name="connsiteY13" fmla="*/ 170745 h 769056"/>
              <a:gd name="connsiteX14" fmla="*/ 3276600 w 6163733"/>
              <a:gd name="connsiteY14" fmla="*/ 627945 h 769056"/>
              <a:gd name="connsiteX15" fmla="*/ 3733800 w 6163733"/>
              <a:gd name="connsiteY15" fmla="*/ 732367 h 769056"/>
              <a:gd name="connsiteX16" fmla="*/ 3953933 w 6163733"/>
              <a:gd name="connsiteY16" fmla="*/ 509412 h 769056"/>
              <a:gd name="connsiteX17" fmla="*/ 4148667 w 6163733"/>
              <a:gd name="connsiteY17" fmla="*/ 345723 h 769056"/>
              <a:gd name="connsiteX18" fmla="*/ 4572000 w 6163733"/>
              <a:gd name="connsiteY18" fmla="*/ 275167 h 769056"/>
              <a:gd name="connsiteX19" fmla="*/ 4724400 w 6163733"/>
              <a:gd name="connsiteY19" fmla="*/ 399345 h 769056"/>
              <a:gd name="connsiteX20" fmla="*/ 4732867 w 6163733"/>
              <a:gd name="connsiteY20" fmla="*/ 441678 h 769056"/>
              <a:gd name="connsiteX21" fmla="*/ 4876800 w 6163733"/>
              <a:gd name="connsiteY21" fmla="*/ 650523 h 769056"/>
              <a:gd name="connsiteX22" fmla="*/ 5181600 w 6163733"/>
              <a:gd name="connsiteY22" fmla="*/ 311856 h 769056"/>
              <a:gd name="connsiteX23" fmla="*/ 5393267 w 6163733"/>
              <a:gd name="connsiteY23" fmla="*/ 272345 h 769056"/>
              <a:gd name="connsiteX24" fmla="*/ 5715000 w 6163733"/>
              <a:gd name="connsiteY24" fmla="*/ 351367 h 769056"/>
              <a:gd name="connsiteX25" fmla="*/ 6053667 w 6163733"/>
              <a:gd name="connsiteY25" fmla="*/ 526345 h 769056"/>
              <a:gd name="connsiteX26" fmla="*/ 6163733 w 6163733"/>
              <a:gd name="connsiteY26" fmla="*/ 769056 h 769056"/>
              <a:gd name="connsiteX0" fmla="*/ 0 w 6163733"/>
              <a:gd name="connsiteY0" fmla="*/ 91723 h 795867"/>
              <a:gd name="connsiteX1" fmla="*/ 381000 w 6163733"/>
              <a:gd name="connsiteY1" fmla="*/ 170745 h 795867"/>
              <a:gd name="connsiteX2" fmla="*/ 533400 w 6163733"/>
              <a:gd name="connsiteY2" fmla="*/ 579967 h 795867"/>
              <a:gd name="connsiteX3" fmla="*/ 770467 w 6163733"/>
              <a:gd name="connsiteY3" fmla="*/ 272345 h 795867"/>
              <a:gd name="connsiteX4" fmla="*/ 990600 w 6163733"/>
              <a:gd name="connsiteY4" fmla="*/ 46567 h 795867"/>
              <a:gd name="connsiteX5" fmla="*/ 1219200 w 6163733"/>
              <a:gd name="connsiteY5" fmla="*/ 551745 h 795867"/>
              <a:gd name="connsiteX6" fmla="*/ 1371600 w 6163733"/>
              <a:gd name="connsiteY6" fmla="*/ 351367 h 795867"/>
              <a:gd name="connsiteX7" fmla="*/ 1676400 w 6163733"/>
              <a:gd name="connsiteY7" fmla="*/ 633589 h 795867"/>
              <a:gd name="connsiteX8" fmla="*/ 2057400 w 6163733"/>
              <a:gd name="connsiteY8" fmla="*/ 170745 h 795867"/>
              <a:gd name="connsiteX9" fmla="*/ 2269067 w 6163733"/>
              <a:gd name="connsiteY9" fmla="*/ 684389 h 795867"/>
              <a:gd name="connsiteX10" fmla="*/ 2480733 w 6163733"/>
              <a:gd name="connsiteY10" fmla="*/ 594078 h 795867"/>
              <a:gd name="connsiteX11" fmla="*/ 2743200 w 6163733"/>
              <a:gd name="connsiteY11" fmla="*/ 704145 h 795867"/>
              <a:gd name="connsiteX12" fmla="*/ 2819400 w 6163733"/>
              <a:gd name="connsiteY12" fmla="*/ 427567 h 795867"/>
              <a:gd name="connsiteX13" fmla="*/ 3124200 w 6163733"/>
              <a:gd name="connsiteY13" fmla="*/ 170745 h 795867"/>
              <a:gd name="connsiteX14" fmla="*/ 3276600 w 6163733"/>
              <a:gd name="connsiteY14" fmla="*/ 627945 h 795867"/>
              <a:gd name="connsiteX15" fmla="*/ 3733800 w 6163733"/>
              <a:gd name="connsiteY15" fmla="*/ 732367 h 795867"/>
              <a:gd name="connsiteX16" fmla="*/ 3886200 w 6163733"/>
              <a:gd name="connsiteY16" fmla="*/ 246945 h 795867"/>
              <a:gd name="connsiteX17" fmla="*/ 4148667 w 6163733"/>
              <a:gd name="connsiteY17" fmla="*/ 345723 h 795867"/>
              <a:gd name="connsiteX18" fmla="*/ 4572000 w 6163733"/>
              <a:gd name="connsiteY18" fmla="*/ 275167 h 795867"/>
              <a:gd name="connsiteX19" fmla="*/ 4724400 w 6163733"/>
              <a:gd name="connsiteY19" fmla="*/ 399345 h 795867"/>
              <a:gd name="connsiteX20" fmla="*/ 4732867 w 6163733"/>
              <a:gd name="connsiteY20" fmla="*/ 441678 h 795867"/>
              <a:gd name="connsiteX21" fmla="*/ 4876800 w 6163733"/>
              <a:gd name="connsiteY21" fmla="*/ 650523 h 795867"/>
              <a:gd name="connsiteX22" fmla="*/ 5181600 w 6163733"/>
              <a:gd name="connsiteY22" fmla="*/ 311856 h 795867"/>
              <a:gd name="connsiteX23" fmla="*/ 5393267 w 6163733"/>
              <a:gd name="connsiteY23" fmla="*/ 272345 h 795867"/>
              <a:gd name="connsiteX24" fmla="*/ 5715000 w 6163733"/>
              <a:gd name="connsiteY24" fmla="*/ 351367 h 795867"/>
              <a:gd name="connsiteX25" fmla="*/ 6053667 w 6163733"/>
              <a:gd name="connsiteY25" fmla="*/ 526345 h 795867"/>
              <a:gd name="connsiteX26" fmla="*/ 6163733 w 6163733"/>
              <a:gd name="connsiteY26" fmla="*/ 769056 h 795867"/>
              <a:gd name="connsiteX0" fmla="*/ 0 w 6163733"/>
              <a:gd name="connsiteY0" fmla="*/ 91723 h 795867"/>
              <a:gd name="connsiteX1" fmla="*/ 381000 w 6163733"/>
              <a:gd name="connsiteY1" fmla="*/ 170745 h 795867"/>
              <a:gd name="connsiteX2" fmla="*/ 533400 w 6163733"/>
              <a:gd name="connsiteY2" fmla="*/ 579967 h 795867"/>
              <a:gd name="connsiteX3" fmla="*/ 770467 w 6163733"/>
              <a:gd name="connsiteY3" fmla="*/ 272345 h 795867"/>
              <a:gd name="connsiteX4" fmla="*/ 990600 w 6163733"/>
              <a:gd name="connsiteY4" fmla="*/ 46567 h 795867"/>
              <a:gd name="connsiteX5" fmla="*/ 1219200 w 6163733"/>
              <a:gd name="connsiteY5" fmla="*/ 551745 h 795867"/>
              <a:gd name="connsiteX6" fmla="*/ 1371600 w 6163733"/>
              <a:gd name="connsiteY6" fmla="*/ 351367 h 795867"/>
              <a:gd name="connsiteX7" fmla="*/ 1676400 w 6163733"/>
              <a:gd name="connsiteY7" fmla="*/ 633589 h 795867"/>
              <a:gd name="connsiteX8" fmla="*/ 2057400 w 6163733"/>
              <a:gd name="connsiteY8" fmla="*/ 170745 h 795867"/>
              <a:gd name="connsiteX9" fmla="*/ 2269067 w 6163733"/>
              <a:gd name="connsiteY9" fmla="*/ 684389 h 795867"/>
              <a:gd name="connsiteX10" fmla="*/ 2480733 w 6163733"/>
              <a:gd name="connsiteY10" fmla="*/ 594078 h 795867"/>
              <a:gd name="connsiteX11" fmla="*/ 2743200 w 6163733"/>
              <a:gd name="connsiteY11" fmla="*/ 704145 h 795867"/>
              <a:gd name="connsiteX12" fmla="*/ 2819400 w 6163733"/>
              <a:gd name="connsiteY12" fmla="*/ 427567 h 795867"/>
              <a:gd name="connsiteX13" fmla="*/ 3124200 w 6163733"/>
              <a:gd name="connsiteY13" fmla="*/ 170745 h 795867"/>
              <a:gd name="connsiteX14" fmla="*/ 3276600 w 6163733"/>
              <a:gd name="connsiteY14" fmla="*/ 627945 h 795867"/>
              <a:gd name="connsiteX15" fmla="*/ 3733800 w 6163733"/>
              <a:gd name="connsiteY15" fmla="*/ 732367 h 795867"/>
              <a:gd name="connsiteX16" fmla="*/ 3886200 w 6163733"/>
              <a:gd name="connsiteY16" fmla="*/ 246945 h 795867"/>
              <a:gd name="connsiteX17" fmla="*/ 4148667 w 6163733"/>
              <a:gd name="connsiteY17" fmla="*/ 345723 h 795867"/>
              <a:gd name="connsiteX18" fmla="*/ 4419600 w 6163733"/>
              <a:gd name="connsiteY18" fmla="*/ 704145 h 795867"/>
              <a:gd name="connsiteX19" fmla="*/ 4724400 w 6163733"/>
              <a:gd name="connsiteY19" fmla="*/ 399345 h 795867"/>
              <a:gd name="connsiteX20" fmla="*/ 4732867 w 6163733"/>
              <a:gd name="connsiteY20" fmla="*/ 441678 h 795867"/>
              <a:gd name="connsiteX21" fmla="*/ 4876800 w 6163733"/>
              <a:gd name="connsiteY21" fmla="*/ 650523 h 795867"/>
              <a:gd name="connsiteX22" fmla="*/ 5181600 w 6163733"/>
              <a:gd name="connsiteY22" fmla="*/ 311856 h 795867"/>
              <a:gd name="connsiteX23" fmla="*/ 5393267 w 6163733"/>
              <a:gd name="connsiteY23" fmla="*/ 272345 h 795867"/>
              <a:gd name="connsiteX24" fmla="*/ 5715000 w 6163733"/>
              <a:gd name="connsiteY24" fmla="*/ 351367 h 795867"/>
              <a:gd name="connsiteX25" fmla="*/ 6053667 w 6163733"/>
              <a:gd name="connsiteY25" fmla="*/ 526345 h 795867"/>
              <a:gd name="connsiteX26" fmla="*/ 6163733 w 6163733"/>
              <a:gd name="connsiteY26" fmla="*/ 769056 h 795867"/>
              <a:gd name="connsiteX0" fmla="*/ 0 w 6163733"/>
              <a:gd name="connsiteY0" fmla="*/ 91723 h 795867"/>
              <a:gd name="connsiteX1" fmla="*/ 381000 w 6163733"/>
              <a:gd name="connsiteY1" fmla="*/ 170745 h 795867"/>
              <a:gd name="connsiteX2" fmla="*/ 533400 w 6163733"/>
              <a:gd name="connsiteY2" fmla="*/ 579967 h 795867"/>
              <a:gd name="connsiteX3" fmla="*/ 770467 w 6163733"/>
              <a:gd name="connsiteY3" fmla="*/ 272345 h 795867"/>
              <a:gd name="connsiteX4" fmla="*/ 990600 w 6163733"/>
              <a:gd name="connsiteY4" fmla="*/ 46567 h 795867"/>
              <a:gd name="connsiteX5" fmla="*/ 1219200 w 6163733"/>
              <a:gd name="connsiteY5" fmla="*/ 551745 h 795867"/>
              <a:gd name="connsiteX6" fmla="*/ 1371600 w 6163733"/>
              <a:gd name="connsiteY6" fmla="*/ 351367 h 795867"/>
              <a:gd name="connsiteX7" fmla="*/ 1676400 w 6163733"/>
              <a:gd name="connsiteY7" fmla="*/ 633589 h 795867"/>
              <a:gd name="connsiteX8" fmla="*/ 2057400 w 6163733"/>
              <a:gd name="connsiteY8" fmla="*/ 170745 h 795867"/>
              <a:gd name="connsiteX9" fmla="*/ 2269067 w 6163733"/>
              <a:gd name="connsiteY9" fmla="*/ 684389 h 795867"/>
              <a:gd name="connsiteX10" fmla="*/ 2480733 w 6163733"/>
              <a:gd name="connsiteY10" fmla="*/ 594078 h 795867"/>
              <a:gd name="connsiteX11" fmla="*/ 2743200 w 6163733"/>
              <a:gd name="connsiteY11" fmla="*/ 704145 h 795867"/>
              <a:gd name="connsiteX12" fmla="*/ 2819400 w 6163733"/>
              <a:gd name="connsiteY12" fmla="*/ 427567 h 795867"/>
              <a:gd name="connsiteX13" fmla="*/ 3124200 w 6163733"/>
              <a:gd name="connsiteY13" fmla="*/ 170745 h 795867"/>
              <a:gd name="connsiteX14" fmla="*/ 3276600 w 6163733"/>
              <a:gd name="connsiteY14" fmla="*/ 627945 h 795867"/>
              <a:gd name="connsiteX15" fmla="*/ 3733800 w 6163733"/>
              <a:gd name="connsiteY15" fmla="*/ 732367 h 795867"/>
              <a:gd name="connsiteX16" fmla="*/ 3886200 w 6163733"/>
              <a:gd name="connsiteY16" fmla="*/ 246945 h 795867"/>
              <a:gd name="connsiteX17" fmla="*/ 4148667 w 6163733"/>
              <a:gd name="connsiteY17" fmla="*/ 345723 h 795867"/>
              <a:gd name="connsiteX18" fmla="*/ 4419600 w 6163733"/>
              <a:gd name="connsiteY18" fmla="*/ 704145 h 795867"/>
              <a:gd name="connsiteX19" fmla="*/ 4724400 w 6163733"/>
              <a:gd name="connsiteY19" fmla="*/ 399345 h 795867"/>
              <a:gd name="connsiteX20" fmla="*/ 4732867 w 6163733"/>
              <a:gd name="connsiteY20" fmla="*/ 441678 h 795867"/>
              <a:gd name="connsiteX21" fmla="*/ 4876800 w 6163733"/>
              <a:gd name="connsiteY21" fmla="*/ 650523 h 795867"/>
              <a:gd name="connsiteX22" fmla="*/ 5181600 w 6163733"/>
              <a:gd name="connsiteY22" fmla="*/ 311856 h 795867"/>
              <a:gd name="connsiteX23" fmla="*/ 5562600 w 6163733"/>
              <a:gd name="connsiteY23" fmla="*/ 551745 h 795867"/>
              <a:gd name="connsiteX24" fmla="*/ 5715000 w 6163733"/>
              <a:gd name="connsiteY24" fmla="*/ 351367 h 795867"/>
              <a:gd name="connsiteX25" fmla="*/ 6053667 w 6163733"/>
              <a:gd name="connsiteY25" fmla="*/ 526345 h 795867"/>
              <a:gd name="connsiteX26" fmla="*/ 6163733 w 6163733"/>
              <a:gd name="connsiteY26" fmla="*/ 769056 h 795867"/>
              <a:gd name="connsiteX0" fmla="*/ 0 w 6170789"/>
              <a:gd name="connsiteY0" fmla="*/ 91723 h 795867"/>
              <a:gd name="connsiteX1" fmla="*/ 381000 w 6170789"/>
              <a:gd name="connsiteY1" fmla="*/ 170745 h 795867"/>
              <a:gd name="connsiteX2" fmla="*/ 533400 w 6170789"/>
              <a:gd name="connsiteY2" fmla="*/ 579967 h 795867"/>
              <a:gd name="connsiteX3" fmla="*/ 770467 w 6170789"/>
              <a:gd name="connsiteY3" fmla="*/ 272345 h 795867"/>
              <a:gd name="connsiteX4" fmla="*/ 990600 w 6170789"/>
              <a:gd name="connsiteY4" fmla="*/ 46567 h 795867"/>
              <a:gd name="connsiteX5" fmla="*/ 1219200 w 6170789"/>
              <a:gd name="connsiteY5" fmla="*/ 551745 h 795867"/>
              <a:gd name="connsiteX6" fmla="*/ 1371600 w 6170789"/>
              <a:gd name="connsiteY6" fmla="*/ 351367 h 795867"/>
              <a:gd name="connsiteX7" fmla="*/ 1676400 w 6170789"/>
              <a:gd name="connsiteY7" fmla="*/ 633589 h 795867"/>
              <a:gd name="connsiteX8" fmla="*/ 2057400 w 6170789"/>
              <a:gd name="connsiteY8" fmla="*/ 170745 h 795867"/>
              <a:gd name="connsiteX9" fmla="*/ 2269067 w 6170789"/>
              <a:gd name="connsiteY9" fmla="*/ 684389 h 795867"/>
              <a:gd name="connsiteX10" fmla="*/ 2480733 w 6170789"/>
              <a:gd name="connsiteY10" fmla="*/ 594078 h 795867"/>
              <a:gd name="connsiteX11" fmla="*/ 2743200 w 6170789"/>
              <a:gd name="connsiteY11" fmla="*/ 704145 h 795867"/>
              <a:gd name="connsiteX12" fmla="*/ 2819400 w 6170789"/>
              <a:gd name="connsiteY12" fmla="*/ 427567 h 795867"/>
              <a:gd name="connsiteX13" fmla="*/ 3124200 w 6170789"/>
              <a:gd name="connsiteY13" fmla="*/ 170745 h 795867"/>
              <a:gd name="connsiteX14" fmla="*/ 3276600 w 6170789"/>
              <a:gd name="connsiteY14" fmla="*/ 627945 h 795867"/>
              <a:gd name="connsiteX15" fmla="*/ 3733800 w 6170789"/>
              <a:gd name="connsiteY15" fmla="*/ 732367 h 795867"/>
              <a:gd name="connsiteX16" fmla="*/ 3886200 w 6170789"/>
              <a:gd name="connsiteY16" fmla="*/ 246945 h 795867"/>
              <a:gd name="connsiteX17" fmla="*/ 4148667 w 6170789"/>
              <a:gd name="connsiteY17" fmla="*/ 345723 h 795867"/>
              <a:gd name="connsiteX18" fmla="*/ 4419600 w 6170789"/>
              <a:gd name="connsiteY18" fmla="*/ 704145 h 795867"/>
              <a:gd name="connsiteX19" fmla="*/ 4724400 w 6170789"/>
              <a:gd name="connsiteY19" fmla="*/ 399345 h 795867"/>
              <a:gd name="connsiteX20" fmla="*/ 4732867 w 6170789"/>
              <a:gd name="connsiteY20" fmla="*/ 441678 h 795867"/>
              <a:gd name="connsiteX21" fmla="*/ 4876800 w 6170789"/>
              <a:gd name="connsiteY21" fmla="*/ 650523 h 795867"/>
              <a:gd name="connsiteX22" fmla="*/ 5181600 w 6170789"/>
              <a:gd name="connsiteY22" fmla="*/ 311856 h 795867"/>
              <a:gd name="connsiteX23" fmla="*/ 5562600 w 6170789"/>
              <a:gd name="connsiteY23" fmla="*/ 551745 h 795867"/>
              <a:gd name="connsiteX24" fmla="*/ 5715000 w 6170789"/>
              <a:gd name="connsiteY24" fmla="*/ 351367 h 795867"/>
              <a:gd name="connsiteX25" fmla="*/ 6096000 w 6170789"/>
              <a:gd name="connsiteY25" fmla="*/ 246945 h 795867"/>
              <a:gd name="connsiteX26" fmla="*/ 6163733 w 6170789"/>
              <a:gd name="connsiteY26" fmla="*/ 769056 h 79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70789" h="795867">
                <a:moveTo>
                  <a:pt x="0" y="91723"/>
                </a:moveTo>
                <a:cubicBezTo>
                  <a:pt x="52211" y="121827"/>
                  <a:pt x="292100" y="89371"/>
                  <a:pt x="381000" y="170745"/>
                </a:cubicBezTo>
                <a:cubicBezTo>
                  <a:pt x="469900" y="252119"/>
                  <a:pt x="468489" y="563034"/>
                  <a:pt x="533400" y="579967"/>
                </a:cubicBezTo>
                <a:cubicBezTo>
                  <a:pt x="598311" y="596900"/>
                  <a:pt x="694267" y="361245"/>
                  <a:pt x="770467" y="272345"/>
                </a:cubicBezTo>
                <a:cubicBezTo>
                  <a:pt x="846667" y="183445"/>
                  <a:pt x="915811" y="0"/>
                  <a:pt x="990600" y="46567"/>
                </a:cubicBezTo>
                <a:cubicBezTo>
                  <a:pt x="1065389" y="93134"/>
                  <a:pt x="1155700" y="500945"/>
                  <a:pt x="1219200" y="551745"/>
                </a:cubicBezTo>
                <a:cubicBezTo>
                  <a:pt x="1282700" y="602545"/>
                  <a:pt x="1295400" y="337726"/>
                  <a:pt x="1371600" y="351367"/>
                </a:cubicBezTo>
                <a:cubicBezTo>
                  <a:pt x="1447800" y="365008"/>
                  <a:pt x="1562100" y="663693"/>
                  <a:pt x="1676400" y="633589"/>
                </a:cubicBezTo>
                <a:cubicBezTo>
                  <a:pt x="1790700" y="603485"/>
                  <a:pt x="1958622" y="162278"/>
                  <a:pt x="2057400" y="170745"/>
                </a:cubicBezTo>
                <a:cubicBezTo>
                  <a:pt x="2156178" y="179212"/>
                  <a:pt x="2198512" y="613834"/>
                  <a:pt x="2269067" y="684389"/>
                </a:cubicBezTo>
                <a:cubicBezTo>
                  <a:pt x="2339622" y="754944"/>
                  <a:pt x="2401711" y="590785"/>
                  <a:pt x="2480733" y="594078"/>
                </a:cubicBezTo>
                <a:cubicBezTo>
                  <a:pt x="2559755" y="597371"/>
                  <a:pt x="2686755" y="731897"/>
                  <a:pt x="2743200" y="704145"/>
                </a:cubicBezTo>
                <a:cubicBezTo>
                  <a:pt x="2799645" y="676393"/>
                  <a:pt x="2755900" y="516467"/>
                  <a:pt x="2819400" y="427567"/>
                </a:cubicBezTo>
                <a:cubicBezTo>
                  <a:pt x="2882900" y="338667"/>
                  <a:pt x="3048000" y="137349"/>
                  <a:pt x="3124200" y="170745"/>
                </a:cubicBezTo>
                <a:cubicBezTo>
                  <a:pt x="3200400" y="204141"/>
                  <a:pt x="3175000" y="534341"/>
                  <a:pt x="3276600" y="627945"/>
                </a:cubicBezTo>
                <a:cubicBezTo>
                  <a:pt x="3378200" y="721549"/>
                  <a:pt x="3632200" y="795867"/>
                  <a:pt x="3733800" y="732367"/>
                </a:cubicBezTo>
                <a:cubicBezTo>
                  <a:pt x="3835400" y="668867"/>
                  <a:pt x="3817056" y="311386"/>
                  <a:pt x="3886200" y="246945"/>
                </a:cubicBezTo>
                <a:cubicBezTo>
                  <a:pt x="3955344" y="182504"/>
                  <a:pt x="4059767" y="269523"/>
                  <a:pt x="4148667" y="345723"/>
                </a:cubicBezTo>
                <a:cubicBezTo>
                  <a:pt x="4237567" y="421923"/>
                  <a:pt x="4323645" y="695208"/>
                  <a:pt x="4419600" y="704145"/>
                </a:cubicBezTo>
                <a:cubicBezTo>
                  <a:pt x="4515555" y="713082"/>
                  <a:pt x="4672189" y="443090"/>
                  <a:pt x="4724400" y="399345"/>
                </a:cubicBezTo>
                <a:cubicBezTo>
                  <a:pt x="4776611" y="355601"/>
                  <a:pt x="4707467" y="399815"/>
                  <a:pt x="4732867" y="441678"/>
                </a:cubicBezTo>
                <a:cubicBezTo>
                  <a:pt x="4758267" y="483541"/>
                  <a:pt x="4802011" y="672160"/>
                  <a:pt x="4876800" y="650523"/>
                </a:cubicBezTo>
                <a:cubicBezTo>
                  <a:pt x="4951589" y="628886"/>
                  <a:pt x="5067300" y="328319"/>
                  <a:pt x="5181600" y="311856"/>
                </a:cubicBezTo>
                <a:cubicBezTo>
                  <a:pt x="5295900" y="295393"/>
                  <a:pt x="5473700" y="545160"/>
                  <a:pt x="5562600" y="551745"/>
                </a:cubicBezTo>
                <a:cubicBezTo>
                  <a:pt x="5651500" y="558330"/>
                  <a:pt x="5626100" y="402167"/>
                  <a:pt x="5715000" y="351367"/>
                </a:cubicBezTo>
                <a:cubicBezTo>
                  <a:pt x="5803900" y="300567"/>
                  <a:pt x="6021211" y="177330"/>
                  <a:pt x="6096000" y="246945"/>
                </a:cubicBezTo>
                <a:cubicBezTo>
                  <a:pt x="6170789" y="316560"/>
                  <a:pt x="6145389" y="728604"/>
                  <a:pt x="6163733" y="76905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7924800" y="1308100"/>
            <a:ext cx="609600" cy="523220"/>
          </a:xfrm>
          <a:prstGeom prst="rect">
            <a:avLst/>
          </a:prstGeom>
          <a:noFill/>
        </p:spPr>
        <p:txBody>
          <a:bodyPr wrap="square" rtlCol="0">
            <a:spAutoFit/>
          </a:bodyPr>
          <a:lstStyle/>
          <a:p>
            <a:pPr algn="ctr"/>
            <a:r>
              <a:rPr lang="en-US" sz="2800" dirty="0" smtClean="0"/>
              <a:t>t</a:t>
            </a:r>
            <a:endParaRPr lang="en-US" sz="2800" dirty="0"/>
          </a:p>
        </p:txBody>
      </p:sp>
      <p:sp>
        <p:nvSpPr>
          <p:cNvPr id="21" name="TextBox 20"/>
          <p:cNvSpPr txBox="1"/>
          <p:nvPr/>
        </p:nvSpPr>
        <p:spPr>
          <a:xfrm>
            <a:off x="533400" y="1308100"/>
            <a:ext cx="762000" cy="523220"/>
          </a:xfrm>
          <a:prstGeom prst="rect">
            <a:avLst/>
          </a:prstGeom>
          <a:noFill/>
        </p:spPr>
        <p:txBody>
          <a:bodyPr wrap="square" rtlCol="0">
            <a:spAutoFit/>
          </a:bodyPr>
          <a:lstStyle/>
          <a:p>
            <a:pPr algn="ctr"/>
            <a:r>
              <a:rPr lang="en-US" sz="2800" dirty="0" smtClean="0"/>
              <a:t>u(t)</a:t>
            </a:r>
            <a:endParaRPr lang="en-US" sz="2800" dirty="0"/>
          </a:p>
        </p:txBody>
      </p:sp>
      <p:sp>
        <p:nvSpPr>
          <p:cNvPr id="26" name="Freeform 25"/>
          <p:cNvSpPr/>
          <p:nvPr/>
        </p:nvSpPr>
        <p:spPr>
          <a:xfrm>
            <a:off x="2641600" y="2931180"/>
            <a:ext cx="4064000" cy="1100667"/>
          </a:xfrm>
          <a:custGeom>
            <a:avLst/>
            <a:gdLst>
              <a:gd name="connsiteX0" fmla="*/ 0 w 4064000"/>
              <a:gd name="connsiteY0" fmla="*/ 0 h 1100667"/>
              <a:gd name="connsiteX1" fmla="*/ 0 w 4064000"/>
              <a:gd name="connsiteY1" fmla="*/ 1100667 h 1100667"/>
              <a:gd name="connsiteX2" fmla="*/ 4064000 w 4064000"/>
              <a:gd name="connsiteY2" fmla="*/ 1083733 h 1100667"/>
            </a:gdLst>
            <a:ahLst/>
            <a:cxnLst>
              <a:cxn ang="0">
                <a:pos x="connsiteX0" y="connsiteY0"/>
              </a:cxn>
              <a:cxn ang="0">
                <a:pos x="connsiteX1" y="connsiteY1"/>
              </a:cxn>
              <a:cxn ang="0">
                <a:pos x="connsiteX2" y="connsiteY2"/>
              </a:cxn>
            </a:cxnLst>
            <a:rect l="l" t="t" r="r" b="b"/>
            <a:pathLst>
              <a:path w="4064000" h="1100667">
                <a:moveTo>
                  <a:pt x="0" y="0"/>
                </a:moveTo>
                <a:lnTo>
                  <a:pt x="0" y="1100667"/>
                </a:lnTo>
                <a:lnTo>
                  <a:pt x="4064000" y="1083733"/>
                </a:lnTo>
              </a:path>
            </a:pathLst>
          </a:cu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3276600" y="4048780"/>
            <a:ext cx="2438400" cy="523220"/>
          </a:xfrm>
          <a:prstGeom prst="rect">
            <a:avLst/>
          </a:prstGeom>
          <a:noFill/>
        </p:spPr>
        <p:txBody>
          <a:bodyPr wrap="square" rtlCol="0">
            <a:spAutoFit/>
          </a:bodyPr>
          <a:lstStyle/>
          <a:p>
            <a:pPr algn="ctr"/>
            <a:r>
              <a:rPr lang="en-US" sz="2800" dirty="0" smtClean="0"/>
              <a:t>lag, t</a:t>
            </a:r>
            <a:endParaRPr lang="en-US" sz="2800" dirty="0"/>
          </a:p>
        </p:txBody>
      </p:sp>
      <p:sp>
        <p:nvSpPr>
          <p:cNvPr id="28" name="TextBox 27"/>
          <p:cNvSpPr txBox="1"/>
          <p:nvPr/>
        </p:nvSpPr>
        <p:spPr>
          <a:xfrm>
            <a:off x="1752600" y="3134380"/>
            <a:ext cx="914400" cy="523220"/>
          </a:xfrm>
          <a:prstGeom prst="rect">
            <a:avLst/>
          </a:prstGeom>
          <a:noFill/>
        </p:spPr>
        <p:txBody>
          <a:bodyPr wrap="square" rtlCol="0">
            <a:spAutoFit/>
          </a:bodyPr>
          <a:lstStyle/>
          <a:p>
            <a:pPr algn="ctr"/>
            <a:r>
              <a:rPr lang="en-US" sz="2800" dirty="0" smtClean="0"/>
              <a:t>a(t)</a:t>
            </a:r>
            <a:endParaRPr lang="en-US" sz="2800" dirty="0"/>
          </a:p>
        </p:txBody>
      </p:sp>
      <p:sp>
        <p:nvSpPr>
          <p:cNvPr id="29" name="TextBox 28"/>
          <p:cNvSpPr txBox="1"/>
          <p:nvPr/>
        </p:nvSpPr>
        <p:spPr>
          <a:xfrm>
            <a:off x="2362200" y="4048780"/>
            <a:ext cx="609600" cy="523220"/>
          </a:xfrm>
          <a:prstGeom prst="rect">
            <a:avLst/>
          </a:prstGeom>
          <a:noFill/>
        </p:spPr>
        <p:txBody>
          <a:bodyPr wrap="square" rtlCol="0">
            <a:spAutoFit/>
          </a:bodyPr>
          <a:lstStyle/>
          <a:p>
            <a:pPr algn="ctr"/>
            <a:r>
              <a:rPr lang="en-US" sz="2800" dirty="0" smtClean="0"/>
              <a:t>0</a:t>
            </a:r>
            <a:endParaRPr lang="en-US" sz="2800" dirty="0"/>
          </a:p>
        </p:txBody>
      </p:sp>
      <p:sp>
        <p:nvSpPr>
          <p:cNvPr id="31" name="TextBox 30"/>
          <p:cNvSpPr txBox="1"/>
          <p:nvPr/>
        </p:nvSpPr>
        <p:spPr>
          <a:xfrm>
            <a:off x="2057400" y="2133600"/>
            <a:ext cx="5029200" cy="523220"/>
          </a:xfrm>
          <a:prstGeom prst="rect">
            <a:avLst/>
          </a:prstGeom>
          <a:noFill/>
        </p:spPr>
        <p:txBody>
          <a:bodyPr wrap="square" rtlCol="0">
            <a:spAutoFit/>
          </a:bodyPr>
          <a:lstStyle/>
          <a:p>
            <a:pPr algn="ctr"/>
            <a:r>
              <a:rPr lang="en-US" sz="2800" dirty="0" smtClean="0"/>
              <a:t>sharp autocorrelation</a:t>
            </a:r>
            <a:endParaRPr lang="en-US" sz="2800" dirty="0"/>
          </a:p>
        </p:txBody>
      </p:sp>
      <p:sp>
        <p:nvSpPr>
          <p:cNvPr id="32" name="TextBox 31"/>
          <p:cNvSpPr txBox="1"/>
          <p:nvPr/>
        </p:nvSpPr>
        <p:spPr>
          <a:xfrm>
            <a:off x="2057400" y="4582180"/>
            <a:ext cx="5029200" cy="523220"/>
          </a:xfrm>
          <a:prstGeom prst="rect">
            <a:avLst/>
          </a:prstGeom>
          <a:noFill/>
        </p:spPr>
        <p:txBody>
          <a:bodyPr wrap="square" rtlCol="0">
            <a:spAutoFit/>
          </a:bodyPr>
          <a:lstStyle/>
          <a:p>
            <a:pPr algn="ctr"/>
            <a:r>
              <a:rPr lang="en-US" sz="2800" dirty="0" smtClean="0"/>
              <a:t>wide spectrum</a:t>
            </a:r>
            <a:endParaRPr lang="en-US" sz="2800" dirty="0"/>
          </a:p>
        </p:txBody>
      </p:sp>
      <p:sp>
        <p:nvSpPr>
          <p:cNvPr id="33" name="TextBox 32"/>
          <p:cNvSpPr txBox="1"/>
          <p:nvPr/>
        </p:nvSpPr>
        <p:spPr>
          <a:xfrm>
            <a:off x="838200" y="5181600"/>
            <a:ext cx="1600200" cy="523220"/>
          </a:xfrm>
          <a:prstGeom prst="rect">
            <a:avLst/>
          </a:prstGeom>
          <a:noFill/>
        </p:spPr>
        <p:txBody>
          <a:bodyPr wrap="square" rtlCol="0">
            <a:spAutoFit/>
          </a:bodyPr>
          <a:lstStyle/>
          <a:p>
            <a:pPr algn="ctr"/>
            <a:r>
              <a:rPr lang="en-US" sz="2800" dirty="0" smtClean="0"/>
              <a:t>|u(</a:t>
            </a:r>
            <a:r>
              <a:rPr lang="el-GR" sz="2800" dirty="0" smtClean="0">
                <a:latin typeface="Cambria Math"/>
                <a:ea typeface="Cambria Math"/>
              </a:rPr>
              <a:t>ω</a:t>
            </a:r>
            <a:r>
              <a:rPr lang="en-US" sz="2800" dirty="0" smtClean="0"/>
              <a:t>)|</a:t>
            </a:r>
            <a:r>
              <a:rPr lang="en-US" sz="2800" baseline="30000" dirty="0" smtClean="0"/>
              <a:t>2</a:t>
            </a:r>
            <a:endParaRPr lang="en-US" sz="2800" baseline="30000" dirty="0"/>
          </a:p>
        </p:txBody>
      </p:sp>
      <p:sp>
        <p:nvSpPr>
          <p:cNvPr id="34" name="Freeform 33"/>
          <p:cNvSpPr/>
          <p:nvPr/>
        </p:nvSpPr>
        <p:spPr>
          <a:xfrm>
            <a:off x="2641600" y="5215467"/>
            <a:ext cx="3725333" cy="287866"/>
          </a:xfrm>
          <a:custGeom>
            <a:avLst/>
            <a:gdLst>
              <a:gd name="connsiteX0" fmla="*/ 0 w 3725333"/>
              <a:gd name="connsiteY0" fmla="*/ 0 h 287866"/>
              <a:gd name="connsiteX1" fmla="*/ 1540933 w 3725333"/>
              <a:gd name="connsiteY1" fmla="*/ 220133 h 287866"/>
              <a:gd name="connsiteX2" fmla="*/ 3725333 w 3725333"/>
              <a:gd name="connsiteY2" fmla="*/ 287866 h 287866"/>
            </a:gdLst>
            <a:ahLst/>
            <a:cxnLst>
              <a:cxn ang="0">
                <a:pos x="connsiteX0" y="connsiteY0"/>
              </a:cxn>
              <a:cxn ang="0">
                <a:pos x="connsiteX1" y="connsiteY1"/>
              </a:cxn>
              <a:cxn ang="0">
                <a:pos x="connsiteX2" y="connsiteY2"/>
              </a:cxn>
            </a:cxnLst>
            <a:rect l="l" t="t" r="r" b="b"/>
            <a:pathLst>
              <a:path w="3725333" h="287866">
                <a:moveTo>
                  <a:pt x="0" y="0"/>
                </a:moveTo>
                <a:cubicBezTo>
                  <a:pt x="460022" y="86077"/>
                  <a:pt x="920044" y="172155"/>
                  <a:pt x="1540933" y="220133"/>
                </a:cubicBezTo>
                <a:cubicBezTo>
                  <a:pt x="2161822" y="268111"/>
                  <a:pt x="2943577" y="277988"/>
                  <a:pt x="3725333" y="287866"/>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2630310" y="3191933"/>
            <a:ext cx="3482622" cy="846667"/>
          </a:xfrm>
          <a:custGeom>
            <a:avLst/>
            <a:gdLst>
              <a:gd name="connsiteX0" fmla="*/ 62089 w 3482622"/>
              <a:gd name="connsiteY0" fmla="*/ 0 h 846667"/>
              <a:gd name="connsiteX1" fmla="*/ 570089 w 3482622"/>
              <a:gd name="connsiteY1" fmla="*/ 660400 h 846667"/>
              <a:gd name="connsiteX2" fmla="*/ 3482622 w 3482622"/>
              <a:gd name="connsiteY2" fmla="*/ 846667 h 846667"/>
            </a:gdLst>
            <a:ahLst/>
            <a:cxnLst>
              <a:cxn ang="0">
                <a:pos x="connsiteX0" y="connsiteY0"/>
              </a:cxn>
              <a:cxn ang="0">
                <a:pos x="connsiteX1" y="connsiteY1"/>
              </a:cxn>
              <a:cxn ang="0">
                <a:pos x="connsiteX2" y="connsiteY2"/>
              </a:cxn>
            </a:cxnLst>
            <a:rect l="l" t="t" r="r" b="b"/>
            <a:pathLst>
              <a:path w="3482622" h="846667">
                <a:moveTo>
                  <a:pt x="62089" y="0"/>
                </a:moveTo>
                <a:cubicBezTo>
                  <a:pt x="31044" y="259644"/>
                  <a:pt x="0" y="519289"/>
                  <a:pt x="570089" y="660400"/>
                </a:cubicBezTo>
                <a:cubicBezTo>
                  <a:pt x="1140178" y="801511"/>
                  <a:pt x="2311400" y="824089"/>
                  <a:pt x="3482622" y="84666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905000" y="381000"/>
            <a:ext cx="5029200" cy="523220"/>
          </a:xfrm>
          <a:prstGeom prst="rect">
            <a:avLst/>
          </a:prstGeom>
          <a:noFill/>
        </p:spPr>
        <p:txBody>
          <a:bodyPr wrap="square" rtlCol="0">
            <a:spAutoFit/>
          </a:bodyPr>
          <a:lstStyle/>
          <a:p>
            <a:pPr algn="ctr"/>
            <a:r>
              <a:rPr lang="en-US" sz="2800" dirty="0" smtClean="0"/>
              <a:t>smooth time series</a:t>
            </a:r>
            <a:endParaRPr lang="en-US" sz="2800" dirty="0"/>
          </a:p>
        </p:txBody>
      </p:sp>
      <p:sp>
        <p:nvSpPr>
          <p:cNvPr id="13" name="Freeform 12"/>
          <p:cNvSpPr/>
          <p:nvPr/>
        </p:nvSpPr>
        <p:spPr>
          <a:xfrm>
            <a:off x="2641600" y="4846360"/>
            <a:ext cx="4064000" cy="1100667"/>
          </a:xfrm>
          <a:custGeom>
            <a:avLst/>
            <a:gdLst>
              <a:gd name="connsiteX0" fmla="*/ 0 w 4064000"/>
              <a:gd name="connsiteY0" fmla="*/ 0 h 1100667"/>
              <a:gd name="connsiteX1" fmla="*/ 0 w 4064000"/>
              <a:gd name="connsiteY1" fmla="*/ 1100667 h 1100667"/>
              <a:gd name="connsiteX2" fmla="*/ 4064000 w 4064000"/>
              <a:gd name="connsiteY2" fmla="*/ 1083733 h 1100667"/>
            </a:gdLst>
            <a:ahLst/>
            <a:cxnLst>
              <a:cxn ang="0">
                <a:pos x="connsiteX0" y="connsiteY0"/>
              </a:cxn>
              <a:cxn ang="0">
                <a:pos x="connsiteX1" y="connsiteY1"/>
              </a:cxn>
              <a:cxn ang="0">
                <a:pos x="connsiteX2" y="connsiteY2"/>
              </a:cxn>
            </a:cxnLst>
            <a:rect l="l" t="t" r="r" b="b"/>
            <a:pathLst>
              <a:path w="4064000" h="1100667">
                <a:moveTo>
                  <a:pt x="0" y="0"/>
                </a:moveTo>
                <a:lnTo>
                  <a:pt x="0" y="1100667"/>
                </a:lnTo>
                <a:lnTo>
                  <a:pt x="4064000" y="1083733"/>
                </a:lnTo>
              </a:path>
            </a:pathLst>
          </a:cu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3276600" y="5963960"/>
            <a:ext cx="2438400" cy="523220"/>
          </a:xfrm>
          <a:prstGeom prst="rect">
            <a:avLst/>
          </a:prstGeom>
          <a:noFill/>
        </p:spPr>
        <p:txBody>
          <a:bodyPr wrap="square" rtlCol="0">
            <a:spAutoFit/>
          </a:bodyPr>
          <a:lstStyle/>
          <a:p>
            <a:pPr algn="ctr"/>
            <a:r>
              <a:rPr lang="en-US" sz="2800" dirty="0" smtClean="0"/>
              <a:t>frequency, </a:t>
            </a:r>
            <a:r>
              <a:rPr lang="el-GR" sz="2800" dirty="0" smtClean="0">
                <a:latin typeface="Cambria Math"/>
                <a:ea typeface="Cambria Math"/>
              </a:rPr>
              <a:t>ω</a:t>
            </a:r>
            <a:endParaRPr lang="en-US" sz="2800" dirty="0"/>
          </a:p>
        </p:txBody>
      </p:sp>
      <p:sp>
        <p:nvSpPr>
          <p:cNvPr id="16" name="TextBox 15"/>
          <p:cNvSpPr txBox="1"/>
          <p:nvPr/>
        </p:nvSpPr>
        <p:spPr>
          <a:xfrm>
            <a:off x="2362200" y="5963960"/>
            <a:ext cx="609600" cy="523220"/>
          </a:xfrm>
          <a:prstGeom prst="rect">
            <a:avLst/>
          </a:prstGeom>
          <a:noFill/>
        </p:spPr>
        <p:txBody>
          <a:bodyPr wrap="square" rtlCol="0">
            <a:spAutoFit/>
          </a:bodyPr>
          <a:lstStyle/>
          <a:p>
            <a:pPr algn="ctr"/>
            <a:r>
              <a:rPr lang="en-US" sz="2800" dirty="0" smtClean="0"/>
              <a:t>0</a:t>
            </a:r>
            <a:endParaRPr lang="en-US" sz="2800" dirty="0"/>
          </a:p>
        </p:txBody>
      </p:sp>
      <p:cxnSp>
        <p:nvCxnSpPr>
          <p:cNvPr id="18" name="Straight Arrow Connector 17"/>
          <p:cNvCxnSpPr/>
          <p:nvPr/>
        </p:nvCxnSpPr>
        <p:spPr>
          <a:xfrm>
            <a:off x="1295400" y="1573389"/>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924800" y="1308100"/>
            <a:ext cx="609600" cy="523220"/>
          </a:xfrm>
          <a:prstGeom prst="rect">
            <a:avLst/>
          </a:prstGeom>
          <a:noFill/>
        </p:spPr>
        <p:txBody>
          <a:bodyPr wrap="square" rtlCol="0">
            <a:spAutoFit/>
          </a:bodyPr>
          <a:lstStyle/>
          <a:p>
            <a:pPr algn="ctr"/>
            <a:r>
              <a:rPr lang="en-US" sz="2800" dirty="0" smtClean="0"/>
              <a:t>t</a:t>
            </a:r>
            <a:endParaRPr lang="en-US" sz="2800" dirty="0"/>
          </a:p>
        </p:txBody>
      </p:sp>
      <p:sp>
        <p:nvSpPr>
          <p:cNvPr id="21" name="TextBox 20"/>
          <p:cNvSpPr txBox="1"/>
          <p:nvPr/>
        </p:nvSpPr>
        <p:spPr>
          <a:xfrm>
            <a:off x="533400" y="1308100"/>
            <a:ext cx="762000" cy="523220"/>
          </a:xfrm>
          <a:prstGeom prst="rect">
            <a:avLst/>
          </a:prstGeom>
          <a:noFill/>
        </p:spPr>
        <p:txBody>
          <a:bodyPr wrap="square" rtlCol="0">
            <a:spAutoFit/>
          </a:bodyPr>
          <a:lstStyle/>
          <a:p>
            <a:pPr algn="ctr"/>
            <a:r>
              <a:rPr lang="en-US" sz="2800" dirty="0" smtClean="0"/>
              <a:t>u(t)</a:t>
            </a:r>
            <a:endParaRPr lang="en-US" sz="2800" dirty="0"/>
          </a:p>
        </p:txBody>
      </p:sp>
      <p:sp>
        <p:nvSpPr>
          <p:cNvPr id="26" name="Freeform 25"/>
          <p:cNvSpPr/>
          <p:nvPr/>
        </p:nvSpPr>
        <p:spPr>
          <a:xfrm>
            <a:off x="2641600" y="2931180"/>
            <a:ext cx="4064000" cy="1100667"/>
          </a:xfrm>
          <a:custGeom>
            <a:avLst/>
            <a:gdLst>
              <a:gd name="connsiteX0" fmla="*/ 0 w 4064000"/>
              <a:gd name="connsiteY0" fmla="*/ 0 h 1100667"/>
              <a:gd name="connsiteX1" fmla="*/ 0 w 4064000"/>
              <a:gd name="connsiteY1" fmla="*/ 1100667 h 1100667"/>
              <a:gd name="connsiteX2" fmla="*/ 4064000 w 4064000"/>
              <a:gd name="connsiteY2" fmla="*/ 1083733 h 1100667"/>
            </a:gdLst>
            <a:ahLst/>
            <a:cxnLst>
              <a:cxn ang="0">
                <a:pos x="connsiteX0" y="connsiteY0"/>
              </a:cxn>
              <a:cxn ang="0">
                <a:pos x="connsiteX1" y="connsiteY1"/>
              </a:cxn>
              <a:cxn ang="0">
                <a:pos x="connsiteX2" y="connsiteY2"/>
              </a:cxn>
            </a:cxnLst>
            <a:rect l="l" t="t" r="r" b="b"/>
            <a:pathLst>
              <a:path w="4064000" h="1100667">
                <a:moveTo>
                  <a:pt x="0" y="0"/>
                </a:moveTo>
                <a:lnTo>
                  <a:pt x="0" y="1100667"/>
                </a:lnTo>
                <a:lnTo>
                  <a:pt x="4064000" y="1083733"/>
                </a:lnTo>
              </a:path>
            </a:pathLst>
          </a:cu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3276600" y="4048780"/>
            <a:ext cx="2438400" cy="523220"/>
          </a:xfrm>
          <a:prstGeom prst="rect">
            <a:avLst/>
          </a:prstGeom>
          <a:noFill/>
        </p:spPr>
        <p:txBody>
          <a:bodyPr wrap="square" rtlCol="0">
            <a:spAutoFit/>
          </a:bodyPr>
          <a:lstStyle/>
          <a:p>
            <a:pPr algn="ctr"/>
            <a:r>
              <a:rPr lang="en-US" sz="2800" dirty="0" smtClean="0"/>
              <a:t>lag, t</a:t>
            </a:r>
            <a:endParaRPr lang="en-US" sz="2800" dirty="0"/>
          </a:p>
        </p:txBody>
      </p:sp>
      <p:sp>
        <p:nvSpPr>
          <p:cNvPr id="28" name="TextBox 27"/>
          <p:cNvSpPr txBox="1"/>
          <p:nvPr/>
        </p:nvSpPr>
        <p:spPr>
          <a:xfrm>
            <a:off x="1752600" y="3134380"/>
            <a:ext cx="914400" cy="523220"/>
          </a:xfrm>
          <a:prstGeom prst="rect">
            <a:avLst/>
          </a:prstGeom>
          <a:noFill/>
        </p:spPr>
        <p:txBody>
          <a:bodyPr wrap="square" rtlCol="0">
            <a:spAutoFit/>
          </a:bodyPr>
          <a:lstStyle/>
          <a:p>
            <a:pPr algn="ctr"/>
            <a:r>
              <a:rPr lang="en-US" sz="2800" dirty="0" smtClean="0"/>
              <a:t>a(t)</a:t>
            </a:r>
            <a:endParaRPr lang="en-US" sz="2800" dirty="0"/>
          </a:p>
        </p:txBody>
      </p:sp>
      <p:sp>
        <p:nvSpPr>
          <p:cNvPr id="29" name="TextBox 28"/>
          <p:cNvSpPr txBox="1"/>
          <p:nvPr/>
        </p:nvSpPr>
        <p:spPr>
          <a:xfrm>
            <a:off x="2362200" y="4048780"/>
            <a:ext cx="609600" cy="523220"/>
          </a:xfrm>
          <a:prstGeom prst="rect">
            <a:avLst/>
          </a:prstGeom>
          <a:noFill/>
        </p:spPr>
        <p:txBody>
          <a:bodyPr wrap="square" rtlCol="0">
            <a:spAutoFit/>
          </a:bodyPr>
          <a:lstStyle/>
          <a:p>
            <a:pPr algn="ctr"/>
            <a:r>
              <a:rPr lang="en-US" sz="2800" dirty="0" smtClean="0"/>
              <a:t>0</a:t>
            </a:r>
            <a:endParaRPr lang="en-US" sz="2800" dirty="0"/>
          </a:p>
        </p:txBody>
      </p:sp>
      <p:sp>
        <p:nvSpPr>
          <p:cNvPr id="31" name="TextBox 30"/>
          <p:cNvSpPr txBox="1"/>
          <p:nvPr/>
        </p:nvSpPr>
        <p:spPr>
          <a:xfrm>
            <a:off x="2057400" y="2133600"/>
            <a:ext cx="5029200" cy="523220"/>
          </a:xfrm>
          <a:prstGeom prst="rect">
            <a:avLst/>
          </a:prstGeom>
          <a:noFill/>
        </p:spPr>
        <p:txBody>
          <a:bodyPr wrap="square" rtlCol="0">
            <a:spAutoFit/>
          </a:bodyPr>
          <a:lstStyle/>
          <a:p>
            <a:pPr algn="ctr"/>
            <a:r>
              <a:rPr lang="en-US" sz="2800" dirty="0" smtClean="0"/>
              <a:t>wide autocorrelation</a:t>
            </a:r>
            <a:endParaRPr lang="en-US" sz="2800" dirty="0"/>
          </a:p>
        </p:txBody>
      </p:sp>
      <p:sp>
        <p:nvSpPr>
          <p:cNvPr id="32" name="TextBox 31"/>
          <p:cNvSpPr txBox="1"/>
          <p:nvPr/>
        </p:nvSpPr>
        <p:spPr>
          <a:xfrm>
            <a:off x="2057400" y="4582180"/>
            <a:ext cx="5029200" cy="523220"/>
          </a:xfrm>
          <a:prstGeom prst="rect">
            <a:avLst/>
          </a:prstGeom>
          <a:noFill/>
        </p:spPr>
        <p:txBody>
          <a:bodyPr wrap="square" rtlCol="0">
            <a:spAutoFit/>
          </a:bodyPr>
          <a:lstStyle/>
          <a:p>
            <a:pPr algn="ctr"/>
            <a:r>
              <a:rPr lang="en-US" sz="2800" dirty="0" smtClean="0"/>
              <a:t>narrow spectrum</a:t>
            </a:r>
            <a:endParaRPr lang="en-US" sz="2800" dirty="0"/>
          </a:p>
        </p:txBody>
      </p:sp>
      <p:sp>
        <p:nvSpPr>
          <p:cNvPr id="33" name="TextBox 32"/>
          <p:cNvSpPr txBox="1"/>
          <p:nvPr/>
        </p:nvSpPr>
        <p:spPr>
          <a:xfrm>
            <a:off x="838200" y="5181600"/>
            <a:ext cx="1600200" cy="523220"/>
          </a:xfrm>
          <a:prstGeom prst="rect">
            <a:avLst/>
          </a:prstGeom>
          <a:noFill/>
        </p:spPr>
        <p:txBody>
          <a:bodyPr wrap="square" rtlCol="0">
            <a:spAutoFit/>
          </a:bodyPr>
          <a:lstStyle/>
          <a:p>
            <a:pPr algn="ctr"/>
            <a:r>
              <a:rPr lang="en-US" sz="2800" dirty="0" smtClean="0"/>
              <a:t>|u(</a:t>
            </a:r>
            <a:r>
              <a:rPr lang="el-GR" sz="2800" dirty="0" smtClean="0">
                <a:latin typeface="Cambria Math"/>
                <a:ea typeface="Cambria Math"/>
              </a:rPr>
              <a:t>ω</a:t>
            </a:r>
            <a:r>
              <a:rPr lang="en-US" sz="2800" dirty="0" smtClean="0"/>
              <a:t>)|</a:t>
            </a:r>
            <a:r>
              <a:rPr lang="en-US" sz="2800" baseline="30000" dirty="0" smtClean="0"/>
              <a:t>2</a:t>
            </a:r>
            <a:endParaRPr lang="en-US" sz="2800" baseline="30000" dirty="0"/>
          </a:p>
        </p:txBody>
      </p:sp>
      <p:sp>
        <p:nvSpPr>
          <p:cNvPr id="34" name="Freeform 33"/>
          <p:cNvSpPr/>
          <p:nvPr/>
        </p:nvSpPr>
        <p:spPr>
          <a:xfrm>
            <a:off x="2667000" y="3276600"/>
            <a:ext cx="3725333" cy="287866"/>
          </a:xfrm>
          <a:custGeom>
            <a:avLst/>
            <a:gdLst>
              <a:gd name="connsiteX0" fmla="*/ 0 w 3725333"/>
              <a:gd name="connsiteY0" fmla="*/ 0 h 287866"/>
              <a:gd name="connsiteX1" fmla="*/ 1540933 w 3725333"/>
              <a:gd name="connsiteY1" fmla="*/ 220133 h 287866"/>
              <a:gd name="connsiteX2" fmla="*/ 3725333 w 3725333"/>
              <a:gd name="connsiteY2" fmla="*/ 287866 h 287866"/>
            </a:gdLst>
            <a:ahLst/>
            <a:cxnLst>
              <a:cxn ang="0">
                <a:pos x="connsiteX0" y="connsiteY0"/>
              </a:cxn>
              <a:cxn ang="0">
                <a:pos x="connsiteX1" y="connsiteY1"/>
              </a:cxn>
              <a:cxn ang="0">
                <a:pos x="connsiteX2" y="connsiteY2"/>
              </a:cxn>
            </a:cxnLst>
            <a:rect l="l" t="t" r="r" b="b"/>
            <a:pathLst>
              <a:path w="3725333" h="287866">
                <a:moveTo>
                  <a:pt x="0" y="0"/>
                </a:moveTo>
                <a:cubicBezTo>
                  <a:pt x="460022" y="86077"/>
                  <a:pt x="920044" y="172155"/>
                  <a:pt x="1540933" y="220133"/>
                </a:cubicBezTo>
                <a:cubicBezTo>
                  <a:pt x="2161822" y="268111"/>
                  <a:pt x="2943577" y="277988"/>
                  <a:pt x="3725333" y="287866"/>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1447800" y="1143000"/>
            <a:ext cx="6163733" cy="826911"/>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 name="connsiteX0" fmla="*/ 0 w 6163733"/>
              <a:gd name="connsiteY0" fmla="*/ 160867 h 877711"/>
              <a:gd name="connsiteX1" fmla="*/ 533400 w 6163733"/>
              <a:gd name="connsiteY1" fmla="*/ 649111 h 877711"/>
              <a:gd name="connsiteX2" fmla="*/ 1066800 w 6163733"/>
              <a:gd name="connsiteY2" fmla="*/ 228600 h 877711"/>
              <a:gd name="connsiteX3" fmla="*/ 1337733 w 6163733"/>
              <a:gd name="connsiteY3" fmla="*/ 719667 h 877711"/>
              <a:gd name="connsiteX4" fmla="*/ 1676400 w 6163733"/>
              <a:gd name="connsiteY4" fmla="*/ 702733 h 877711"/>
              <a:gd name="connsiteX5" fmla="*/ 2048933 w 6163733"/>
              <a:gd name="connsiteY5" fmla="*/ 397933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1066800 w 6163733"/>
              <a:gd name="connsiteY2" fmla="*/ 228600 h 877711"/>
              <a:gd name="connsiteX3" fmla="*/ 1337733 w 6163733"/>
              <a:gd name="connsiteY3" fmla="*/ 719667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990600 w 6163733"/>
              <a:gd name="connsiteY2" fmla="*/ 115711 h 877711"/>
              <a:gd name="connsiteX3" fmla="*/ 1337733 w 6163733"/>
              <a:gd name="connsiteY3" fmla="*/ 719667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990600 w 6163733"/>
              <a:gd name="connsiteY2" fmla="*/ 115711 h 877711"/>
              <a:gd name="connsiteX3" fmla="*/ 1371600 w 6163733"/>
              <a:gd name="connsiteY3" fmla="*/ 420511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38200"/>
              <a:gd name="connsiteX1" fmla="*/ 533400 w 6163733"/>
              <a:gd name="connsiteY1" fmla="*/ 649111 h 838200"/>
              <a:gd name="connsiteX2" fmla="*/ 990600 w 6163733"/>
              <a:gd name="connsiteY2" fmla="*/ 115711 h 838200"/>
              <a:gd name="connsiteX3" fmla="*/ 1371600 w 6163733"/>
              <a:gd name="connsiteY3" fmla="*/ 420511 h 838200"/>
              <a:gd name="connsiteX4" fmla="*/ 1676400 w 6163733"/>
              <a:gd name="connsiteY4" fmla="*/ 702733 h 838200"/>
              <a:gd name="connsiteX5" fmla="*/ 2057400 w 6163733"/>
              <a:gd name="connsiteY5" fmla="*/ 572911 h 838200"/>
              <a:gd name="connsiteX6" fmla="*/ 2269067 w 6163733"/>
              <a:gd name="connsiteY6" fmla="*/ 753533 h 838200"/>
              <a:gd name="connsiteX7" fmla="*/ 2819400 w 6163733"/>
              <a:gd name="connsiteY7" fmla="*/ 496711 h 838200"/>
              <a:gd name="connsiteX8" fmla="*/ 3200400 w 6163733"/>
              <a:gd name="connsiteY8" fmla="*/ 313267 h 838200"/>
              <a:gd name="connsiteX9" fmla="*/ 3589867 w 6163733"/>
              <a:gd name="connsiteY9" fmla="*/ 110067 h 838200"/>
              <a:gd name="connsiteX10" fmla="*/ 4148667 w 6163733"/>
              <a:gd name="connsiteY10" fmla="*/ 414867 h 838200"/>
              <a:gd name="connsiteX11" fmla="*/ 4368800 w 6163733"/>
              <a:gd name="connsiteY11" fmla="*/ 668867 h 838200"/>
              <a:gd name="connsiteX12" fmla="*/ 4876800 w 6163733"/>
              <a:gd name="connsiteY12" fmla="*/ 719667 h 838200"/>
              <a:gd name="connsiteX13" fmla="*/ 5181600 w 6163733"/>
              <a:gd name="connsiteY13" fmla="*/ 381000 h 838200"/>
              <a:gd name="connsiteX14" fmla="*/ 5842000 w 6163733"/>
              <a:gd name="connsiteY14" fmla="*/ 76200 h 838200"/>
              <a:gd name="connsiteX15" fmla="*/ 6163733 w 6163733"/>
              <a:gd name="connsiteY15" fmla="*/ 838200 h 838200"/>
              <a:gd name="connsiteX0" fmla="*/ 0 w 6163733"/>
              <a:gd name="connsiteY0" fmla="*/ 160867 h 838200"/>
              <a:gd name="connsiteX1" fmla="*/ 533400 w 6163733"/>
              <a:gd name="connsiteY1" fmla="*/ 649111 h 838200"/>
              <a:gd name="connsiteX2" fmla="*/ 990600 w 6163733"/>
              <a:gd name="connsiteY2" fmla="*/ 115711 h 838200"/>
              <a:gd name="connsiteX3" fmla="*/ 1371600 w 6163733"/>
              <a:gd name="connsiteY3" fmla="*/ 420511 h 838200"/>
              <a:gd name="connsiteX4" fmla="*/ 1676400 w 6163733"/>
              <a:gd name="connsiteY4" fmla="*/ 702733 h 838200"/>
              <a:gd name="connsiteX5" fmla="*/ 2057400 w 6163733"/>
              <a:gd name="connsiteY5" fmla="*/ 572911 h 838200"/>
              <a:gd name="connsiteX6" fmla="*/ 2269067 w 6163733"/>
              <a:gd name="connsiteY6" fmla="*/ 753533 h 838200"/>
              <a:gd name="connsiteX7" fmla="*/ 2819400 w 6163733"/>
              <a:gd name="connsiteY7" fmla="*/ 496711 h 838200"/>
              <a:gd name="connsiteX8" fmla="*/ 3200400 w 6163733"/>
              <a:gd name="connsiteY8" fmla="*/ 313267 h 838200"/>
              <a:gd name="connsiteX9" fmla="*/ 3733800 w 6163733"/>
              <a:gd name="connsiteY9" fmla="*/ 801511 h 838200"/>
              <a:gd name="connsiteX10" fmla="*/ 4148667 w 6163733"/>
              <a:gd name="connsiteY10" fmla="*/ 414867 h 838200"/>
              <a:gd name="connsiteX11" fmla="*/ 4368800 w 6163733"/>
              <a:gd name="connsiteY11" fmla="*/ 668867 h 838200"/>
              <a:gd name="connsiteX12" fmla="*/ 4876800 w 6163733"/>
              <a:gd name="connsiteY12" fmla="*/ 719667 h 838200"/>
              <a:gd name="connsiteX13" fmla="*/ 5181600 w 6163733"/>
              <a:gd name="connsiteY13" fmla="*/ 381000 h 838200"/>
              <a:gd name="connsiteX14" fmla="*/ 5842000 w 6163733"/>
              <a:gd name="connsiteY14" fmla="*/ 76200 h 838200"/>
              <a:gd name="connsiteX15" fmla="*/ 6163733 w 6163733"/>
              <a:gd name="connsiteY15" fmla="*/ 838200 h 838200"/>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819400 w 6163733"/>
              <a:gd name="connsiteY7" fmla="*/ 485422 h 826911"/>
              <a:gd name="connsiteX8" fmla="*/ 3200400 w 6163733"/>
              <a:gd name="connsiteY8" fmla="*/ 301978 h 826911"/>
              <a:gd name="connsiteX9" fmla="*/ 3733800 w 6163733"/>
              <a:gd name="connsiteY9" fmla="*/ 790222 h 826911"/>
              <a:gd name="connsiteX10" fmla="*/ 4148667 w 6163733"/>
              <a:gd name="connsiteY10" fmla="*/ 403578 h 826911"/>
              <a:gd name="connsiteX11" fmla="*/ 4368800 w 6163733"/>
              <a:gd name="connsiteY11" fmla="*/ 657578 h 826911"/>
              <a:gd name="connsiteX12" fmla="*/ 4876800 w 6163733"/>
              <a:gd name="connsiteY12" fmla="*/ 708378 h 826911"/>
              <a:gd name="connsiteX13" fmla="*/ 5181600 w 6163733"/>
              <a:gd name="connsiteY13" fmla="*/ 369711 h 826911"/>
              <a:gd name="connsiteX14" fmla="*/ 5715000 w 6163733"/>
              <a:gd name="connsiteY14" fmla="*/ 409222 h 826911"/>
              <a:gd name="connsiteX15" fmla="*/ 6163733 w 6163733"/>
              <a:gd name="connsiteY15"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819400 w 6163733"/>
              <a:gd name="connsiteY7" fmla="*/ 485422 h 826911"/>
              <a:gd name="connsiteX8" fmla="*/ 3200400 w 6163733"/>
              <a:gd name="connsiteY8" fmla="*/ 301978 h 826911"/>
              <a:gd name="connsiteX9" fmla="*/ 3733800 w 6163733"/>
              <a:gd name="connsiteY9" fmla="*/ 790222 h 826911"/>
              <a:gd name="connsiteX10" fmla="*/ 4148667 w 6163733"/>
              <a:gd name="connsiteY10" fmla="*/ 403578 h 826911"/>
              <a:gd name="connsiteX11" fmla="*/ 4572000 w 6163733"/>
              <a:gd name="connsiteY11" fmla="*/ 333022 h 826911"/>
              <a:gd name="connsiteX12" fmla="*/ 4876800 w 6163733"/>
              <a:gd name="connsiteY12" fmla="*/ 708378 h 826911"/>
              <a:gd name="connsiteX13" fmla="*/ 5181600 w 6163733"/>
              <a:gd name="connsiteY13" fmla="*/ 369711 h 826911"/>
              <a:gd name="connsiteX14" fmla="*/ 5715000 w 6163733"/>
              <a:gd name="connsiteY14" fmla="*/ 409222 h 826911"/>
              <a:gd name="connsiteX15" fmla="*/ 6163733 w 6163733"/>
              <a:gd name="connsiteY15" fmla="*/ 826911 h 82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826911">
                <a:moveTo>
                  <a:pt x="0" y="149578"/>
                </a:moveTo>
                <a:cubicBezTo>
                  <a:pt x="300566" y="0"/>
                  <a:pt x="368300" y="645348"/>
                  <a:pt x="533400" y="637822"/>
                </a:cubicBezTo>
                <a:cubicBezTo>
                  <a:pt x="698500" y="630296"/>
                  <a:pt x="850900" y="142522"/>
                  <a:pt x="990600" y="104422"/>
                </a:cubicBezTo>
                <a:cubicBezTo>
                  <a:pt x="1130300" y="66322"/>
                  <a:pt x="1257300" y="311385"/>
                  <a:pt x="1371600" y="409222"/>
                </a:cubicBezTo>
                <a:cubicBezTo>
                  <a:pt x="1485900" y="507059"/>
                  <a:pt x="1562100" y="666044"/>
                  <a:pt x="1676400" y="691444"/>
                </a:cubicBezTo>
                <a:cubicBezTo>
                  <a:pt x="1790700" y="716844"/>
                  <a:pt x="1958622" y="553155"/>
                  <a:pt x="2057400" y="561622"/>
                </a:cubicBezTo>
                <a:cubicBezTo>
                  <a:pt x="2156178" y="570089"/>
                  <a:pt x="2142067" y="754944"/>
                  <a:pt x="2269067" y="742244"/>
                </a:cubicBezTo>
                <a:cubicBezTo>
                  <a:pt x="2396067" y="729544"/>
                  <a:pt x="2664178" y="558800"/>
                  <a:pt x="2819400" y="485422"/>
                </a:cubicBezTo>
                <a:cubicBezTo>
                  <a:pt x="2974622" y="412044"/>
                  <a:pt x="3048000" y="251178"/>
                  <a:pt x="3200400" y="301978"/>
                </a:cubicBezTo>
                <a:cubicBezTo>
                  <a:pt x="3352800" y="352778"/>
                  <a:pt x="3575755" y="773289"/>
                  <a:pt x="3733800" y="790222"/>
                </a:cubicBezTo>
                <a:cubicBezTo>
                  <a:pt x="3891845" y="807155"/>
                  <a:pt x="4008967" y="479778"/>
                  <a:pt x="4148667" y="403578"/>
                </a:cubicBezTo>
                <a:cubicBezTo>
                  <a:pt x="4288367" y="327378"/>
                  <a:pt x="4450645" y="282222"/>
                  <a:pt x="4572000" y="333022"/>
                </a:cubicBezTo>
                <a:cubicBezTo>
                  <a:pt x="4693356" y="383822"/>
                  <a:pt x="4775200" y="702263"/>
                  <a:pt x="4876800" y="708378"/>
                </a:cubicBezTo>
                <a:cubicBezTo>
                  <a:pt x="4978400" y="714493"/>
                  <a:pt x="5041900" y="419570"/>
                  <a:pt x="5181600" y="369711"/>
                </a:cubicBezTo>
                <a:cubicBezTo>
                  <a:pt x="5321300" y="319852"/>
                  <a:pt x="5551311" y="333022"/>
                  <a:pt x="5715000" y="409222"/>
                </a:cubicBezTo>
                <a:cubicBezTo>
                  <a:pt x="5878689" y="485422"/>
                  <a:pt x="6084711" y="484011"/>
                  <a:pt x="6163733" y="82691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2630310" y="5080000"/>
            <a:ext cx="3482622" cy="846667"/>
          </a:xfrm>
          <a:custGeom>
            <a:avLst/>
            <a:gdLst>
              <a:gd name="connsiteX0" fmla="*/ 62089 w 3482622"/>
              <a:gd name="connsiteY0" fmla="*/ 0 h 846667"/>
              <a:gd name="connsiteX1" fmla="*/ 570089 w 3482622"/>
              <a:gd name="connsiteY1" fmla="*/ 660400 h 846667"/>
              <a:gd name="connsiteX2" fmla="*/ 3482622 w 3482622"/>
              <a:gd name="connsiteY2" fmla="*/ 846667 h 846667"/>
            </a:gdLst>
            <a:ahLst/>
            <a:cxnLst>
              <a:cxn ang="0">
                <a:pos x="connsiteX0" y="connsiteY0"/>
              </a:cxn>
              <a:cxn ang="0">
                <a:pos x="connsiteX1" y="connsiteY1"/>
              </a:cxn>
              <a:cxn ang="0">
                <a:pos x="connsiteX2" y="connsiteY2"/>
              </a:cxn>
            </a:cxnLst>
            <a:rect l="l" t="t" r="r" b="b"/>
            <a:pathLst>
              <a:path w="3482622" h="846667">
                <a:moveTo>
                  <a:pt x="62089" y="0"/>
                </a:moveTo>
                <a:cubicBezTo>
                  <a:pt x="31044" y="259644"/>
                  <a:pt x="0" y="519289"/>
                  <a:pt x="570089" y="660400"/>
                </a:cubicBezTo>
                <a:cubicBezTo>
                  <a:pt x="1140178" y="801511"/>
                  <a:pt x="2311400" y="824089"/>
                  <a:pt x="3482622" y="84666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489200" y="4673600"/>
            <a:ext cx="4064000" cy="1100667"/>
          </a:xfrm>
          <a:custGeom>
            <a:avLst/>
            <a:gdLst>
              <a:gd name="connsiteX0" fmla="*/ 0 w 4064000"/>
              <a:gd name="connsiteY0" fmla="*/ 0 h 1100667"/>
              <a:gd name="connsiteX1" fmla="*/ 0 w 4064000"/>
              <a:gd name="connsiteY1" fmla="*/ 1100667 h 1100667"/>
              <a:gd name="connsiteX2" fmla="*/ 4064000 w 4064000"/>
              <a:gd name="connsiteY2" fmla="*/ 1083733 h 1100667"/>
            </a:gdLst>
            <a:ahLst/>
            <a:cxnLst>
              <a:cxn ang="0">
                <a:pos x="connsiteX0" y="connsiteY0"/>
              </a:cxn>
              <a:cxn ang="0">
                <a:pos x="connsiteX1" y="connsiteY1"/>
              </a:cxn>
              <a:cxn ang="0">
                <a:pos x="connsiteX2" y="connsiteY2"/>
              </a:cxn>
            </a:cxnLst>
            <a:rect l="l" t="t" r="r" b="b"/>
            <a:pathLst>
              <a:path w="4064000" h="1100667">
                <a:moveTo>
                  <a:pt x="0" y="0"/>
                </a:moveTo>
                <a:lnTo>
                  <a:pt x="0" y="1100667"/>
                </a:lnTo>
                <a:lnTo>
                  <a:pt x="4064000" y="1083733"/>
                </a:lnTo>
              </a:path>
            </a:pathLst>
          </a:cu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3124200" y="5791200"/>
            <a:ext cx="2438400" cy="523220"/>
          </a:xfrm>
          <a:prstGeom prst="rect">
            <a:avLst/>
          </a:prstGeom>
          <a:noFill/>
        </p:spPr>
        <p:txBody>
          <a:bodyPr wrap="square" rtlCol="0">
            <a:spAutoFit/>
          </a:bodyPr>
          <a:lstStyle/>
          <a:p>
            <a:pPr algn="ctr"/>
            <a:r>
              <a:rPr lang="en-US" sz="2800" dirty="0" smtClean="0"/>
              <a:t>lag, t</a:t>
            </a:r>
            <a:endParaRPr lang="en-US" sz="2800" dirty="0"/>
          </a:p>
        </p:txBody>
      </p:sp>
      <p:sp>
        <p:nvSpPr>
          <p:cNvPr id="6" name="TextBox 5"/>
          <p:cNvSpPr txBox="1"/>
          <p:nvPr/>
        </p:nvSpPr>
        <p:spPr>
          <a:xfrm>
            <a:off x="1600200" y="4876800"/>
            <a:ext cx="914400" cy="523220"/>
          </a:xfrm>
          <a:prstGeom prst="rect">
            <a:avLst/>
          </a:prstGeom>
          <a:noFill/>
        </p:spPr>
        <p:txBody>
          <a:bodyPr wrap="square" rtlCol="0">
            <a:spAutoFit/>
          </a:bodyPr>
          <a:lstStyle/>
          <a:p>
            <a:pPr algn="ctr"/>
            <a:r>
              <a:rPr lang="en-US" sz="2800" dirty="0" smtClean="0"/>
              <a:t>a(t)</a:t>
            </a:r>
            <a:endParaRPr lang="en-US" sz="2800" dirty="0"/>
          </a:p>
        </p:txBody>
      </p:sp>
      <p:sp>
        <p:nvSpPr>
          <p:cNvPr id="7" name="TextBox 6"/>
          <p:cNvSpPr txBox="1"/>
          <p:nvPr/>
        </p:nvSpPr>
        <p:spPr>
          <a:xfrm>
            <a:off x="2209800" y="5791200"/>
            <a:ext cx="609600" cy="523220"/>
          </a:xfrm>
          <a:prstGeom prst="rect">
            <a:avLst/>
          </a:prstGeom>
          <a:noFill/>
        </p:spPr>
        <p:txBody>
          <a:bodyPr wrap="square" rtlCol="0">
            <a:spAutoFit/>
          </a:bodyPr>
          <a:lstStyle/>
          <a:p>
            <a:pPr algn="ctr"/>
            <a:r>
              <a:rPr lang="en-US" sz="2800" dirty="0" smtClean="0"/>
              <a:t>0</a:t>
            </a:r>
            <a:endParaRPr lang="en-US" sz="2800" dirty="0"/>
          </a:p>
        </p:txBody>
      </p:sp>
      <p:sp>
        <p:nvSpPr>
          <p:cNvPr id="11" name="Freeform 10"/>
          <p:cNvSpPr/>
          <p:nvPr/>
        </p:nvSpPr>
        <p:spPr>
          <a:xfrm>
            <a:off x="2489200" y="4995333"/>
            <a:ext cx="3945467" cy="711201"/>
          </a:xfrm>
          <a:custGeom>
            <a:avLst/>
            <a:gdLst>
              <a:gd name="connsiteX0" fmla="*/ 0 w 3945467"/>
              <a:gd name="connsiteY0" fmla="*/ 0 h 711201"/>
              <a:gd name="connsiteX1" fmla="*/ 254000 w 3945467"/>
              <a:gd name="connsiteY1" fmla="*/ 254000 h 711201"/>
              <a:gd name="connsiteX2" fmla="*/ 728133 w 3945467"/>
              <a:gd name="connsiteY2" fmla="*/ 508000 h 711201"/>
              <a:gd name="connsiteX3" fmla="*/ 1659467 w 3945467"/>
              <a:gd name="connsiteY3" fmla="*/ 677334 h 711201"/>
              <a:gd name="connsiteX4" fmla="*/ 3945467 w 3945467"/>
              <a:gd name="connsiteY4" fmla="*/ 711200 h 71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5467" h="711201">
                <a:moveTo>
                  <a:pt x="0" y="0"/>
                </a:moveTo>
                <a:cubicBezTo>
                  <a:pt x="66322" y="84666"/>
                  <a:pt x="132645" y="169333"/>
                  <a:pt x="254000" y="254000"/>
                </a:cubicBezTo>
                <a:cubicBezTo>
                  <a:pt x="375355" y="338667"/>
                  <a:pt x="493889" y="437444"/>
                  <a:pt x="728133" y="508000"/>
                </a:cubicBezTo>
                <a:cubicBezTo>
                  <a:pt x="962377" y="578556"/>
                  <a:pt x="1123245" y="643467"/>
                  <a:pt x="1659467" y="677334"/>
                </a:cubicBezTo>
                <a:cubicBezTo>
                  <a:pt x="2195689" y="711201"/>
                  <a:pt x="3070578" y="711200"/>
                  <a:pt x="3945467" y="71120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2590800" y="1447800"/>
            <a:ext cx="2209800" cy="954107"/>
          </a:xfrm>
          <a:prstGeom prst="rect">
            <a:avLst/>
          </a:prstGeom>
          <a:noFill/>
        </p:spPr>
        <p:txBody>
          <a:bodyPr wrap="square" rtlCol="0">
            <a:spAutoFit/>
          </a:bodyPr>
          <a:lstStyle/>
          <a:p>
            <a:pPr algn="ctr"/>
            <a:r>
              <a:rPr lang="en-US" sz="2800" dirty="0" smtClean="0">
                <a:solidFill>
                  <a:srgbClr val="FF0000"/>
                </a:solidFill>
              </a:rPr>
              <a:t>rough </a:t>
            </a:r>
            <a:r>
              <a:rPr lang="en-US" sz="2800" dirty="0" err="1" smtClean="0">
                <a:solidFill>
                  <a:srgbClr val="FF0000"/>
                </a:solidFill>
              </a:rPr>
              <a:t>timeseries</a:t>
            </a:r>
            <a:endParaRPr lang="en-US" sz="2800" dirty="0">
              <a:solidFill>
                <a:srgbClr val="FF0000"/>
              </a:solidFill>
            </a:endParaRPr>
          </a:p>
        </p:txBody>
      </p:sp>
      <p:sp>
        <p:nvSpPr>
          <p:cNvPr id="13" name="Freeform 12"/>
          <p:cNvSpPr/>
          <p:nvPr/>
        </p:nvSpPr>
        <p:spPr>
          <a:xfrm>
            <a:off x="4699000" y="1864380"/>
            <a:ext cx="4064000" cy="1100667"/>
          </a:xfrm>
          <a:custGeom>
            <a:avLst/>
            <a:gdLst>
              <a:gd name="connsiteX0" fmla="*/ 0 w 4064000"/>
              <a:gd name="connsiteY0" fmla="*/ 0 h 1100667"/>
              <a:gd name="connsiteX1" fmla="*/ 0 w 4064000"/>
              <a:gd name="connsiteY1" fmla="*/ 1100667 h 1100667"/>
              <a:gd name="connsiteX2" fmla="*/ 4064000 w 4064000"/>
              <a:gd name="connsiteY2" fmla="*/ 1083733 h 1100667"/>
            </a:gdLst>
            <a:ahLst/>
            <a:cxnLst>
              <a:cxn ang="0">
                <a:pos x="connsiteX0" y="connsiteY0"/>
              </a:cxn>
              <a:cxn ang="0">
                <a:pos x="connsiteX1" y="connsiteY1"/>
              </a:cxn>
              <a:cxn ang="0">
                <a:pos x="connsiteX2" y="connsiteY2"/>
              </a:cxn>
            </a:cxnLst>
            <a:rect l="l" t="t" r="r" b="b"/>
            <a:pathLst>
              <a:path w="4064000" h="1100667">
                <a:moveTo>
                  <a:pt x="0" y="0"/>
                </a:moveTo>
                <a:lnTo>
                  <a:pt x="0" y="1100667"/>
                </a:lnTo>
                <a:lnTo>
                  <a:pt x="4064000" y="1083733"/>
                </a:lnTo>
              </a:path>
            </a:pathLst>
          </a:cu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5334000" y="2981980"/>
            <a:ext cx="2438400" cy="523220"/>
          </a:xfrm>
          <a:prstGeom prst="rect">
            <a:avLst/>
          </a:prstGeom>
          <a:noFill/>
        </p:spPr>
        <p:txBody>
          <a:bodyPr wrap="square" rtlCol="0">
            <a:spAutoFit/>
          </a:bodyPr>
          <a:lstStyle/>
          <a:p>
            <a:pPr algn="ctr"/>
            <a:r>
              <a:rPr lang="en-US" sz="2800" dirty="0" smtClean="0"/>
              <a:t>lag, t</a:t>
            </a:r>
            <a:endParaRPr lang="en-US" sz="2800" dirty="0"/>
          </a:p>
        </p:txBody>
      </p:sp>
      <p:sp>
        <p:nvSpPr>
          <p:cNvPr id="15" name="TextBox 14"/>
          <p:cNvSpPr txBox="1"/>
          <p:nvPr/>
        </p:nvSpPr>
        <p:spPr>
          <a:xfrm>
            <a:off x="1752600" y="1838980"/>
            <a:ext cx="914400" cy="523220"/>
          </a:xfrm>
          <a:prstGeom prst="rect">
            <a:avLst/>
          </a:prstGeom>
          <a:noFill/>
        </p:spPr>
        <p:txBody>
          <a:bodyPr wrap="square" rtlCol="0">
            <a:spAutoFit/>
          </a:bodyPr>
          <a:lstStyle/>
          <a:p>
            <a:pPr algn="ctr"/>
            <a:r>
              <a:rPr lang="en-US" sz="2800" dirty="0" smtClean="0"/>
              <a:t>a(t)</a:t>
            </a:r>
            <a:endParaRPr lang="en-US" sz="2800" dirty="0"/>
          </a:p>
        </p:txBody>
      </p:sp>
      <p:sp>
        <p:nvSpPr>
          <p:cNvPr id="16" name="TextBox 15"/>
          <p:cNvSpPr txBox="1"/>
          <p:nvPr/>
        </p:nvSpPr>
        <p:spPr>
          <a:xfrm>
            <a:off x="4419600" y="2981980"/>
            <a:ext cx="609600" cy="523220"/>
          </a:xfrm>
          <a:prstGeom prst="rect">
            <a:avLst/>
          </a:prstGeom>
          <a:noFill/>
        </p:spPr>
        <p:txBody>
          <a:bodyPr wrap="square" rtlCol="0">
            <a:spAutoFit/>
          </a:bodyPr>
          <a:lstStyle/>
          <a:p>
            <a:pPr algn="ctr"/>
            <a:r>
              <a:rPr lang="en-US" sz="2800" dirty="0" smtClean="0"/>
              <a:t>0</a:t>
            </a:r>
            <a:endParaRPr lang="en-US" sz="2800" dirty="0"/>
          </a:p>
        </p:txBody>
      </p:sp>
      <p:sp>
        <p:nvSpPr>
          <p:cNvPr id="17" name="Freeform 16"/>
          <p:cNvSpPr/>
          <p:nvPr/>
        </p:nvSpPr>
        <p:spPr>
          <a:xfrm>
            <a:off x="4699002" y="2186114"/>
            <a:ext cx="4004732" cy="734887"/>
          </a:xfrm>
          <a:custGeom>
            <a:avLst/>
            <a:gdLst>
              <a:gd name="connsiteX0" fmla="*/ 0 w 3945467"/>
              <a:gd name="connsiteY0" fmla="*/ 0 h 711201"/>
              <a:gd name="connsiteX1" fmla="*/ 254000 w 3945467"/>
              <a:gd name="connsiteY1" fmla="*/ 254000 h 711201"/>
              <a:gd name="connsiteX2" fmla="*/ 728133 w 3945467"/>
              <a:gd name="connsiteY2" fmla="*/ 508000 h 711201"/>
              <a:gd name="connsiteX3" fmla="*/ 1659467 w 3945467"/>
              <a:gd name="connsiteY3" fmla="*/ 677334 h 711201"/>
              <a:gd name="connsiteX4" fmla="*/ 3945467 w 3945467"/>
              <a:gd name="connsiteY4" fmla="*/ 711200 h 711201"/>
              <a:gd name="connsiteX0" fmla="*/ 0 w 9678721"/>
              <a:gd name="connsiteY0" fmla="*/ 0 h 710915"/>
              <a:gd name="connsiteX1" fmla="*/ 254000 w 9678721"/>
              <a:gd name="connsiteY1" fmla="*/ 254000 h 710915"/>
              <a:gd name="connsiteX2" fmla="*/ 728133 w 9678721"/>
              <a:gd name="connsiteY2" fmla="*/ 508000 h 710915"/>
              <a:gd name="connsiteX3" fmla="*/ 1659467 w 9678721"/>
              <a:gd name="connsiteY3" fmla="*/ 677334 h 710915"/>
              <a:gd name="connsiteX4" fmla="*/ 9678721 w 9678721"/>
              <a:gd name="connsiteY4" fmla="*/ 709487 h 710915"/>
              <a:gd name="connsiteX0" fmla="*/ 0 w 9678721"/>
              <a:gd name="connsiteY0" fmla="*/ 0 h 719382"/>
              <a:gd name="connsiteX1" fmla="*/ 254000 w 9678721"/>
              <a:gd name="connsiteY1" fmla="*/ 254000 h 719382"/>
              <a:gd name="connsiteX2" fmla="*/ 728133 w 9678721"/>
              <a:gd name="connsiteY2" fmla="*/ 508000 h 719382"/>
              <a:gd name="connsiteX3" fmla="*/ 1659467 w 9678721"/>
              <a:gd name="connsiteY3" fmla="*/ 677334 h 719382"/>
              <a:gd name="connsiteX4" fmla="*/ 9678721 w 9678721"/>
              <a:gd name="connsiteY4" fmla="*/ 709487 h 719382"/>
              <a:gd name="connsiteX0" fmla="*/ 0 w 9678721"/>
              <a:gd name="connsiteY0" fmla="*/ 0 h 719382"/>
              <a:gd name="connsiteX1" fmla="*/ 254000 w 9678721"/>
              <a:gd name="connsiteY1" fmla="*/ 254000 h 719382"/>
              <a:gd name="connsiteX2" fmla="*/ 728133 w 9678721"/>
              <a:gd name="connsiteY2" fmla="*/ 508000 h 719382"/>
              <a:gd name="connsiteX3" fmla="*/ 1659467 w 9678721"/>
              <a:gd name="connsiteY3" fmla="*/ 677334 h 719382"/>
              <a:gd name="connsiteX4" fmla="*/ 9678721 w 9678721"/>
              <a:gd name="connsiteY4" fmla="*/ 709487 h 719382"/>
              <a:gd name="connsiteX0" fmla="*/ 0 w 22776299"/>
              <a:gd name="connsiteY0" fmla="*/ 0 h 734887"/>
              <a:gd name="connsiteX1" fmla="*/ 254000 w 22776299"/>
              <a:gd name="connsiteY1" fmla="*/ 254000 h 734887"/>
              <a:gd name="connsiteX2" fmla="*/ 728133 w 22776299"/>
              <a:gd name="connsiteY2" fmla="*/ 508000 h 734887"/>
              <a:gd name="connsiteX3" fmla="*/ 1659467 w 22776299"/>
              <a:gd name="connsiteY3" fmla="*/ 677334 h 734887"/>
              <a:gd name="connsiteX4" fmla="*/ 22776299 w 22776299"/>
              <a:gd name="connsiteY4" fmla="*/ 734887 h 73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76299" h="734887">
                <a:moveTo>
                  <a:pt x="0" y="0"/>
                </a:moveTo>
                <a:cubicBezTo>
                  <a:pt x="66322" y="84666"/>
                  <a:pt x="132645" y="169333"/>
                  <a:pt x="254000" y="254000"/>
                </a:cubicBezTo>
                <a:cubicBezTo>
                  <a:pt x="375355" y="338667"/>
                  <a:pt x="493889" y="437444"/>
                  <a:pt x="728133" y="508000"/>
                </a:cubicBezTo>
                <a:cubicBezTo>
                  <a:pt x="962377" y="578556"/>
                  <a:pt x="537589" y="457486"/>
                  <a:pt x="1659467" y="677334"/>
                </a:cubicBezTo>
                <a:cubicBezTo>
                  <a:pt x="3192331" y="719382"/>
                  <a:pt x="21901410" y="734887"/>
                  <a:pt x="22776299" y="73488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p:cNvCxnSpPr/>
          <p:nvPr/>
        </p:nvCxnSpPr>
        <p:spPr>
          <a:xfrm>
            <a:off x="1295400" y="903111"/>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1447800" y="438855"/>
            <a:ext cx="6170789" cy="795867"/>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 name="connsiteX0" fmla="*/ 0 w 6163733"/>
              <a:gd name="connsiteY0" fmla="*/ 160867 h 877711"/>
              <a:gd name="connsiteX1" fmla="*/ 533400 w 6163733"/>
              <a:gd name="connsiteY1" fmla="*/ 649111 h 877711"/>
              <a:gd name="connsiteX2" fmla="*/ 1066800 w 6163733"/>
              <a:gd name="connsiteY2" fmla="*/ 228600 h 877711"/>
              <a:gd name="connsiteX3" fmla="*/ 1337733 w 6163733"/>
              <a:gd name="connsiteY3" fmla="*/ 719667 h 877711"/>
              <a:gd name="connsiteX4" fmla="*/ 1676400 w 6163733"/>
              <a:gd name="connsiteY4" fmla="*/ 702733 h 877711"/>
              <a:gd name="connsiteX5" fmla="*/ 2048933 w 6163733"/>
              <a:gd name="connsiteY5" fmla="*/ 397933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1066800 w 6163733"/>
              <a:gd name="connsiteY2" fmla="*/ 228600 h 877711"/>
              <a:gd name="connsiteX3" fmla="*/ 1337733 w 6163733"/>
              <a:gd name="connsiteY3" fmla="*/ 719667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990600 w 6163733"/>
              <a:gd name="connsiteY2" fmla="*/ 115711 h 877711"/>
              <a:gd name="connsiteX3" fmla="*/ 1337733 w 6163733"/>
              <a:gd name="connsiteY3" fmla="*/ 719667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990600 w 6163733"/>
              <a:gd name="connsiteY2" fmla="*/ 115711 h 877711"/>
              <a:gd name="connsiteX3" fmla="*/ 1371600 w 6163733"/>
              <a:gd name="connsiteY3" fmla="*/ 420511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38200"/>
              <a:gd name="connsiteX1" fmla="*/ 533400 w 6163733"/>
              <a:gd name="connsiteY1" fmla="*/ 649111 h 838200"/>
              <a:gd name="connsiteX2" fmla="*/ 990600 w 6163733"/>
              <a:gd name="connsiteY2" fmla="*/ 115711 h 838200"/>
              <a:gd name="connsiteX3" fmla="*/ 1371600 w 6163733"/>
              <a:gd name="connsiteY3" fmla="*/ 420511 h 838200"/>
              <a:gd name="connsiteX4" fmla="*/ 1676400 w 6163733"/>
              <a:gd name="connsiteY4" fmla="*/ 702733 h 838200"/>
              <a:gd name="connsiteX5" fmla="*/ 2057400 w 6163733"/>
              <a:gd name="connsiteY5" fmla="*/ 572911 h 838200"/>
              <a:gd name="connsiteX6" fmla="*/ 2269067 w 6163733"/>
              <a:gd name="connsiteY6" fmla="*/ 753533 h 838200"/>
              <a:gd name="connsiteX7" fmla="*/ 2819400 w 6163733"/>
              <a:gd name="connsiteY7" fmla="*/ 496711 h 838200"/>
              <a:gd name="connsiteX8" fmla="*/ 3200400 w 6163733"/>
              <a:gd name="connsiteY8" fmla="*/ 313267 h 838200"/>
              <a:gd name="connsiteX9" fmla="*/ 3589867 w 6163733"/>
              <a:gd name="connsiteY9" fmla="*/ 110067 h 838200"/>
              <a:gd name="connsiteX10" fmla="*/ 4148667 w 6163733"/>
              <a:gd name="connsiteY10" fmla="*/ 414867 h 838200"/>
              <a:gd name="connsiteX11" fmla="*/ 4368800 w 6163733"/>
              <a:gd name="connsiteY11" fmla="*/ 668867 h 838200"/>
              <a:gd name="connsiteX12" fmla="*/ 4876800 w 6163733"/>
              <a:gd name="connsiteY12" fmla="*/ 719667 h 838200"/>
              <a:gd name="connsiteX13" fmla="*/ 5181600 w 6163733"/>
              <a:gd name="connsiteY13" fmla="*/ 381000 h 838200"/>
              <a:gd name="connsiteX14" fmla="*/ 5842000 w 6163733"/>
              <a:gd name="connsiteY14" fmla="*/ 76200 h 838200"/>
              <a:gd name="connsiteX15" fmla="*/ 6163733 w 6163733"/>
              <a:gd name="connsiteY15" fmla="*/ 838200 h 838200"/>
              <a:gd name="connsiteX0" fmla="*/ 0 w 6163733"/>
              <a:gd name="connsiteY0" fmla="*/ 160867 h 838200"/>
              <a:gd name="connsiteX1" fmla="*/ 533400 w 6163733"/>
              <a:gd name="connsiteY1" fmla="*/ 649111 h 838200"/>
              <a:gd name="connsiteX2" fmla="*/ 990600 w 6163733"/>
              <a:gd name="connsiteY2" fmla="*/ 115711 h 838200"/>
              <a:gd name="connsiteX3" fmla="*/ 1371600 w 6163733"/>
              <a:gd name="connsiteY3" fmla="*/ 420511 h 838200"/>
              <a:gd name="connsiteX4" fmla="*/ 1676400 w 6163733"/>
              <a:gd name="connsiteY4" fmla="*/ 702733 h 838200"/>
              <a:gd name="connsiteX5" fmla="*/ 2057400 w 6163733"/>
              <a:gd name="connsiteY5" fmla="*/ 572911 h 838200"/>
              <a:gd name="connsiteX6" fmla="*/ 2269067 w 6163733"/>
              <a:gd name="connsiteY6" fmla="*/ 753533 h 838200"/>
              <a:gd name="connsiteX7" fmla="*/ 2819400 w 6163733"/>
              <a:gd name="connsiteY7" fmla="*/ 496711 h 838200"/>
              <a:gd name="connsiteX8" fmla="*/ 3200400 w 6163733"/>
              <a:gd name="connsiteY8" fmla="*/ 313267 h 838200"/>
              <a:gd name="connsiteX9" fmla="*/ 3733800 w 6163733"/>
              <a:gd name="connsiteY9" fmla="*/ 801511 h 838200"/>
              <a:gd name="connsiteX10" fmla="*/ 4148667 w 6163733"/>
              <a:gd name="connsiteY10" fmla="*/ 414867 h 838200"/>
              <a:gd name="connsiteX11" fmla="*/ 4368800 w 6163733"/>
              <a:gd name="connsiteY11" fmla="*/ 668867 h 838200"/>
              <a:gd name="connsiteX12" fmla="*/ 4876800 w 6163733"/>
              <a:gd name="connsiteY12" fmla="*/ 719667 h 838200"/>
              <a:gd name="connsiteX13" fmla="*/ 5181600 w 6163733"/>
              <a:gd name="connsiteY13" fmla="*/ 381000 h 838200"/>
              <a:gd name="connsiteX14" fmla="*/ 5842000 w 6163733"/>
              <a:gd name="connsiteY14" fmla="*/ 76200 h 838200"/>
              <a:gd name="connsiteX15" fmla="*/ 6163733 w 6163733"/>
              <a:gd name="connsiteY15" fmla="*/ 838200 h 838200"/>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819400 w 6163733"/>
              <a:gd name="connsiteY7" fmla="*/ 485422 h 826911"/>
              <a:gd name="connsiteX8" fmla="*/ 3200400 w 6163733"/>
              <a:gd name="connsiteY8" fmla="*/ 301978 h 826911"/>
              <a:gd name="connsiteX9" fmla="*/ 3733800 w 6163733"/>
              <a:gd name="connsiteY9" fmla="*/ 790222 h 826911"/>
              <a:gd name="connsiteX10" fmla="*/ 4148667 w 6163733"/>
              <a:gd name="connsiteY10" fmla="*/ 403578 h 826911"/>
              <a:gd name="connsiteX11" fmla="*/ 4368800 w 6163733"/>
              <a:gd name="connsiteY11" fmla="*/ 657578 h 826911"/>
              <a:gd name="connsiteX12" fmla="*/ 4876800 w 6163733"/>
              <a:gd name="connsiteY12" fmla="*/ 708378 h 826911"/>
              <a:gd name="connsiteX13" fmla="*/ 5181600 w 6163733"/>
              <a:gd name="connsiteY13" fmla="*/ 369711 h 826911"/>
              <a:gd name="connsiteX14" fmla="*/ 5715000 w 6163733"/>
              <a:gd name="connsiteY14" fmla="*/ 409222 h 826911"/>
              <a:gd name="connsiteX15" fmla="*/ 6163733 w 6163733"/>
              <a:gd name="connsiteY15"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819400 w 6163733"/>
              <a:gd name="connsiteY7" fmla="*/ 485422 h 826911"/>
              <a:gd name="connsiteX8" fmla="*/ 3200400 w 6163733"/>
              <a:gd name="connsiteY8" fmla="*/ 301978 h 826911"/>
              <a:gd name="connsiteX9" fmla="*/ 3733800 w 6163733"/>
              <a:gd name="connsiteY9" fmla="*/ 790222 h 826911"/>
              <a:gd name="connsiteX10" fmla="*/ 4148667 w 6163733"/>
              <a:gd name="connsiteY10" fmla="*/ 403578 h 826911"/>
              <a:gd name="connsiteX11" fmla="*/ 4572000 w 6163733"/>
              <a:gd name="connsiteY11" fmla="*/ 333022 h 826911"/>
              <a:gd name="connsiteX12" fmla="*/ 4876800 w 6163733"/>
              <a:gd name="connsiteY12" fmla="*/ 708378 h 826911"/>
              <a:gd name="connsiteX13" fmla="*/ 5181600 w 6163733"/>
              <a:gd name="connsiteY13" fmla="*/ 369711 h 826911"/>
              <a:gd name="connsiteX14" fmla="*/ 5715000 w 6163733"/>
              <a:gd name="connsiteY14" fmla="*/ 409222 h 826911"/>
              <a:gd name="connsiteX15" fmla="*/ 6163733 w 6163733"/>
              <a:gd name="connsiteY15"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480733 w 6163733"/>
              <a:gd name="connsiteY7" fmla="*/ 651933 h 826911"/>
              <a:gd name="connsiteX8" fmla="*/ 2819400 w 6163733"/>
              <a:gd name="connsiteY8" fmla="*/ 485422 h 826911"/>
              <a:gd name="connsiteX9" fmla="*/ 3200400 w 6163733"/>
              <a:gd name="connsiteY9" fmla="*/ 301978 h 826911"/>
              <a:gd name="connsiteX10" fmla="*/ 3733800 w 6163733"/>
              <a:gd name="connsiteY10" fmla="*/ 790222 h 826911"/>
              <a:gd name="connsiteX11" fmla="*/ 4148667 w 6163733"/>
              <a:gd name="connsiteY11" fmla="*/ 403578 h 826911"/>
              <a:gd name="connsiteX12" fmla="*/ 4572000 w 6163733"/>
              <a:gd name="connsiteY12" fmla="*/ 333022 h 826911"/>
              <a:gd name="connsiteX13" fmla="*/ 4876800 w 6163733"/>
              <a:gd name="connsiteY13" fmla="*/ 708378 h 826911"/>
              <a:gd name="connsiteX14" fmla="*/ 5181600 w 6163733"/>
              <a:gd name="connsiteY14" fmla="*/ 369711 h 826911"/>
              <a:gd name="connsiteX15" fmla="*/ 5715000 w 6163733"/>
              <a:gd name="connsiteY15" fmla="*/ 409222 h 826911"/>
              <a:gd name="connsiteX16" fmla="*/ 6163733 w 6163733"/>
              <a:gd name="connsiteY16"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480733 w 6163733"/>
              <a:gd name="connsiteY7" fmla="*/ 651933 h 826911"/>
              <a:gd name="connsiteX8" fmla="*/ 2700867 w 6163733"/>
              <a:gd name="connsiteY8" fmla="*/ 533400 h 826911"/>
              <a:gd name="connsiteX9" fmla="*/ 2819400 w 6163733"/>
              <a:gd name="connsiteY9" fmla="*/ 485422 h 826911"/>
              <a:gd name="connsiteX10" fmla="*/ 3200400 w 6163733"/>
              <a:gd name="connsiteY10" fmla="*/ 301978 h 826911"/>
              <a:gd name="connsiteX11" fmla="*/ 3733800 w 6163733"/>
              <a:gd name="connsiteY11" fmla="*/ 790222 h 826911"/>
              <a:gd name="connsiteX12" fmla="*/ 4148667 w 6163733"/>
              <a:gd name="connsiteY12" fmla="*/ 403578 h 826911"/>
              <a:gd name="connsiteX13" fmla="*/ 4572000 w 6163733"/>
              <a:gd name="connsiteY13" fmla="*/ 333022 h 826911"/>
              <a:gd name="connsiteX14" fmla="*/ 4876800 w 6163733"/>
              <a:gd name="connsiteY14" fmla="*/ 708378 h 826911"/>
              <a:gd name="connsiteX15" fmla="*/ 5181600 w 6163733"/>
              <a:gd name="connsiteY15" fmla="*/ 369711 h 826911"/>
              <a:gd name="connsiteX16" fmla="*/ 5715000 w 6163733"/>
              <a:gd name="connsiteY16" fmla="*/ 409222 h 826911"/>
              <a:gd name="connsiteX17" fmla="*/ 6163733 w 6163733"/>
              <a:gd name="connsiteY17"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480733 w 6163733"/>
              <a:gd name="connsiteY7" fmla="*/ 651933 h 826911"/>
              <a:gd name="connsiteX8" fmla="*/ 2700867 w 6163733"/>
              <a:gd name="connsiteY8" fmla="*/ 533400 h 826911"/>
              <a:gd name="connsiteX9" fmla="*/ 2819400 w 6163733"/>
              <a:gd name="connsiteY9" fmla="*/ 485422 h 826911"/>
              <a:gd name="connsiteX10" fmla="*/ 3200400 w 6163733"/>
              <a:gd name="connsiteY10" fmla="*/ 301978 h 826911"/>
              <a:gd name="connsiteX11" fmla="*/ 3513667 w 6163733"/>
              <a:gd name="connsiteY11" fmla="*/ 618067 h 826911"/>
              <a:gd name="connsiteX12" fmla="*/ 3733800 w 6163733"/>
              <a:gd name="connsiteY12" fmla="*/ 790222 h 826911"/>
              <a:gd name="connsiteX13" fmla="*/ 4148667 w 6163733"/>
              <a:gd name="connsiteY13" fmla="*/ 403578 h 826911"/>
              <a:gd name="connsiteX14" fmla="*/ 4572000 w 6163733"/>
              <a:gd name="connsiteY14" fmla="*/ 333022 h 826911"/>
              <a:gd name="connsiteX15" fmla="*/ 4876800 w 6163733"/>
              <a:gd name="connsiteY15" fmla="*/ 708378 h 826911"/>
              <a:gd name="connsiteX16" fmla="*/ 5181600 w 6163733"/>
              <a:gd name="connsiteY16" fmla="*/ 369711 h 826911"/>
              <a:gd name="connsiteX17" fmla="*/ 5715000 w 6163733"/>
              <a:gd name="connsiteY17" fmla="*/ 409222 h 826911"/>
              <a:gd name="connsiteX18" fmla="*/ 6163733 w 6163733"/>
              <a:gd name="connsiteY18"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480733 w 6163733"/>
              <a:gd name="connsiteY7" fmla="*/ 651933 h 826911"/>
              <a:gd name="connsiteX8" fmla="*/ 2700867 w 6163733"/>
              <a:gd name="connsiteY8" fmla="*/ 533400 h 826911"/>
              <a:gd name="connsiteX9" fmla="*/ 2819400 w 6163733"/>
              <a:gd name="connsiteY9" fmla="*/ 485422 h 826911"/>
              <a:gd name="connsiteX10" fmla="*/ 3200400 w 6163733"/>
              <a:gd name="connsiteY10" fmla="*/ 301978 h 826911"/>
              <a:gd name="connsiteX11" fmla="*/ 3513667 w 6163733"/>
              <a:gd name="connsiteY11" fmla="*/ 618067 h 826911"/>
              <a:gd name="connsiteX12" fmla="*/ 3733800 w 6163733"/>
              <a:gd name="connsiteY12" fmla="*/ 790222 h 826911"/>
              <a:gd name="connsiteX13" fmla="*/ 3953933 w 6163733"/>
              <a:gd name="connsiteY13" fmla="*/ 567267 h 826911"/>
              <a:gd name="connsiteX14" fmla="*/ 4148667 w 6163733"/>
              <a:gd name="connsiteY14" fmla="*/ 403578 h 826911"/>
              <a:gd name="connsiteX15" fmla="*/ 4572000 w 6163733"/>
              <a:gd name="connsiteY15" fmla="*/ 333022 h 826911"/>
              <a:gd name="connsiteX16" fmla="*/ 4876800 w 6163733"/>
              <a:gd name="connsiteY16" fmla="*/ 708378 h 826911"/>
              <a:gd name="connsiteX17" fmla="*/ 5181600 w 6163733"/>
              <a:gd name="connsiteY17" fmla="*/ 369711 h 826911"/>
              <a:gd name="connsiteX18" fmla="*/ 5715000 w 6163733"/>
              <a:gd name="connsiteY18" fmla="*/ 409222 h 826911"/>
              <a:gd name="connsiteX19" fmla="*/ 6163733 w 6163733"/>
              <a:gd name="connsiteY19"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480733 w 6163733"/>
              <a:gd name="connsiteY7" fmla="*/ 651933 h 826911"/>
              <a:gd name="connsiteX8" fmla="*/ 2700867 w 6163733"/>
              <a:gd name="connsiteY8" fmla="*/ 533400 h 826911"/>
              <a:gd name="connsiteX9" fmla="*/ 2819400 w 6163733"/>
              <a:gd name="connsiteY9" fmla="*/ 485422 h 826911"/>
              <a:gd name="connsiteX10" fmla="*/ 3200400 w 6163733"/>
              <a:gd name="connsiteY10" fmla="*/ 301978 h 826911"/>
              <a:gd name="connsiteX11" fmla="*/ 3513667 w 6163733"/>
              <a:gd name="connsiteY11" fmla="*/ 618067 h 826911"/>
              <a:gd name="connsiteX12" fmla="*/ 3733800 w 6163733"/>
              <a:gd name="connsiteY12" fmla="*/ 790222 h 826911"/>
              <a:gd name="connsiteX13" fmla="*/ 3953933 w 6163733"/>
              <a:gd name="connsiteY13" fmla="*/ 567267 h 826911"/>
              <a:gd name="connsiteX14" fmla="*/ 4148667 w 6163733"/>
              <a:gd name="connsiteY14" fmla="*/ 403578 h 826911"/>
              <a:gd name="connsiteX15" fmla="*/ 4572000 w 6163733"/>
              <a:gd name="connsiteY15" fmla="*/ 333022 h 826911"/>
              <a:gd name="connsiteX16" fmla="*/ 4724400 w 6163733"/>
              <a:gd name="connsiteY16" fmla="*/ 457200 h 826911"/>
              <a:gd name="connsiteX17" fmla="*/ 4876800 w 6163733"/>
              <a:gd name="connsiteY17" fmla="*/ 708378 h 826911"/>
              <a:gd name="connsiteX18" fmla="*/ 5181600 w 6163733"/>
              <a:gd name="connsiteY18" fmla="*/ 369711 h 826911"/>
              <a:gd name="connsiteX19" fmla="*/ 5715000 w 6163733"/>
              <a:gd name="connsiteY19" fmla="*/ 409222 h 826911"/>
              <a:gd name="connsiteX20" fmla="*/ 6163733 w 6163733"/>
              <a:gd name="connsiteY20"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480733 w 6163733"/>
              <a:gd name="connsiteY7" fmla="*/ 651933 h 826911"/>
              <a:gd name="connsiteX8" fmla="*/ 2700867 w 6163733"/>
              <a:gd name="connsiteY8" fmla="*/ 533400 h 826911"/>
              <a:gd name="connsiteX9" fmla="*/ 2819400 w 6163733"/>
              <a:gd name="connsiteY9" fmla="*/ 485422 h 826911"/>
              <a:gd name="connsiteX10" fmla="*/ 3200400 w 6163733"/>
              <a:gd name="connsiteY10" fmla="*/ 301978 h 826911"/>
              <a:gd name="connsiteX11" fmla="*/ 3513667 w 6163733"/>
              <a:gd name="connsiteY11" fmla="*/ 618067 h 826911"/>
              <a:gd name="connsiteX12" fmla="*/ 3733800 w 6163733"/>
              <a:gd name="connsiteY12" fmla="*/ 790222 h 826911"/>
              <a:gd name="connsiteX13" fmla="*/ 3953933 w 6163733"/>
              <a:gd name="connsiteY13" fmla="*/ 567267 h 826911"/>
              <a:gd name="connsiteX14" fmla="*/ 4148667 w 6163733"/>
              <a:gd name="connsiteY14" fmla="*/ 403578 h 826911"/>
              <a:gd name="connsiteX15" fmla="*/ 4572000 w 6163733"/>
              <a:gd name="connsiteY15" fmla="*/ 333022 h 826911"/>
              <a:gd name="connsiteX16" fmla="*/ 4724400 w 6163733"/>
              <a:gd name="connsiteY16" fmla="*/ 457200 h 826911"/>
              <a:gd name="connsiteX17" fmla="*/ 4732867 w 6163733"/>
              <a:gd name="connsiteY17" fmla="*/ 499533 h 826911"/>
              <a:gd name="connsiteX18" fmla="*/ 4876800 w 6163733"/>
              <a:gd name="connsiteY18" fmla="*/ 708378 h 826911"/>
              <a:gd name="connsiteX19" fmla="*/ 5181600 w 6163733"/>
              <a:gd name="connsiteY19" fmla="*/ 369711 h 826911"/>
              <a:gd name="connsiteX20" fmla="*/ 5715000 w 6163733"/>
              <a:gd name="connsiteY20" fmla="*/ 409222 h 826911"/>
              <a:gd name="connsiteX21" fmla="*/ 6163733 w 6163733"/>
              <a:gd name="connsiteY21"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480733 w 6163733"/>
              <a:gd name="connsiteY7" fmla="*/ 651933 h 826911"/>
              <a:gd name="connsiteX8" fmla="*/ 2700867 w 6163733"/>
              <a:gd name="connsiteY8" fmla="*/ 533400 h 826911"/>
              <a:gd name="connsiteX9" fmla="*/ 2819400 w 6163733"/>
              <a:gd name="connsiteY9" fmla="*/ 485422 h 826911"/>
              <a:gd name="connsiteX10" fmla="*/ 3200400 w 6163733"/>
              <a:gd name="connsiteY10" fmla="*/ 301978 h 826911"/>
              <a:gd name="connsiteX11" fmla="*/ 3513667 w 6163733"/>
              <a:gd name="connsiteY11" fmla="*/ 618067 h 826911"/>
              <a:gd name="connsiteX12" fmla="*/ 3733800 w 6163733"/>
              <a:gd name="connsiteY12" fmla="*/ 790222 h 826911"/>
              <a:gd name="connsiteX13" fmla="*/ 3953933 w 6163733"/>
              <a:gd name="connsiteY13" fmla="*/ 567267 h 826911"/>
              <a:gd name="connsiteX14" fmla="*/ 4148667 w 6163733"/>
              <a:gd name="connsiteY14" fmla="*/ 403578 h 826911"/>
              <a:gd name="connsiteX15" fmla="*/ 4572000 w 6163733"/>
              <a:gd name="connsiteY15" fmla="*/ 333022 h 826911"/>
              <a:gd name="connsiteX16" fmla="*/ 4724400 w 6163733"/>
              <a:gd name="connsiteY16" fmla="*/ 457200 h 826911"/>
              <a:gd name="connsiteX17" fmla="*/ 4732867 w 6163733"/>
              <a:gd name="connsiteY17" fmla="*/ 499533 h 826911"/>
              <a:gd name="connsiteX18" fmla="*/ 4876800 w 6163733"/>
              <a:gd name="connsiteY18" fmla="*/ 708378 h 826911"/>
              <a:gd name="connsiteX19" fmla="*/ 5181600 w 6163733"/>
              <a:gd name="connsiteY19" fmla="*/ 369711 h 826911"/>
              <a:gd name="connsiteX20" fmla="*/ 5393267 w 6163733"/>
              <a:gd name="connsiteY20" fmla="*/ 330200 h 826911"/>
              <a:gd name="connsiteX21" fmla="*/ 5715000 w 6163733"/>
              <a:gd name="connsiteY21" fmla="*/ 409222 h 826911"/>
              <a:gd name="connsiteX22" fmla="*/ 6163733 w 6163733"/>
              <a:gd name="connsiteY22"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480733 w 6163733"/>
              <a:gd name="connsiteY7" fmla="*/ 651933 h 826911"/>
              <a:gd name="connsiteX8" fmla="*/ 2700867 w 6163733"/>
              <a:gd name="connsiteY8" fmla="*/ 533400 h 826911"/>
              <a:gd name="connsiteX9" fmla="*/ 2819400 w 6163733"/>
              <a:gd name="connsiteY9" fmla="*/ 485422 h 826911"/>
              <a:gd name="connsiteX10" fmla="*/ 3200400 w 6163733"/>
              <a:gd name="connsiteY10" fmla="*/ 301978 h 826911"/>
              <a:gd name="connsiteX11" fmla="*/ 3513667 w 6163733"/>
              <a:gd name="connsiteY11" fmla="*/ 618067 h 826911"/>
              <a:gd name="connsiteX12" fmla="*/ 3733800 w 6163733"/>
              <a:gd name="connsiteY12" fmla="*/ 790222 h 826911"/>
              <a:gd name="connsiteX13" fmla="*/ 3953933 w 6163733"/>
              <a:gd name="connsiteY13" fmla="*/ 567267 h 826911"/>
              <a:gd name="connsiteX14" fmla="*/ 4148667 w 6163733"/>
              <a:gd name="connsiteY14" fmla="*/ 403578 h 826911"/>
              <a:gd name="connsiteX15" fmla="*/ 4572000 w 6163733"/>
              <a:gd name="connsiteY15" fmla="*/ 333022 h 826911"/>
              <a:gd name="connsiteX16" fmla="*/ 4724400 w 6163733"/>
              <a:gd name="connsiteY16" fmla="*/ 457200 h 826911"/>
              <a:gd name="connsiteX17" fmla="*/ 4732867 w 6163733"/>
              <a:gd name="connsiteY17" fmla="*/ 499533 h 826911"/>
              <a:gd name="connsiteX18" fmla="*/ 4876800 w 6163733"/>
              <a:gd name="connsiteY18" fmla="*/ 708378 h 826911"/>
              <a:gd name="connsiteX19" fmla="*/ 5181600 w 6163733"/>
              <a:gd name="connsiteY19" fmla="*/ 369711 h 826911"/>
              <a:gd name="connsiteX20" fmla="*/ 5393267 w 6163733"/>
              <a:gd name="connsiteY20" fmla="*/ 330200 h 826911"/>
              <a:gd name="connsiteX21" fmla="*/ 5715000 w 6163733"/>
              <a:gd name="connsiteY21" fmla="*/ 409222 h 826911"/>
              <a:gd name="connsiteX22" fmla="*/ 6053667 w 6163733"/>
              <a:gd name="connsiteY22" fmla="*/ 584200 h 826911"/>
              <a:gd name="connsiteX23" fmla="*/ 6163733 w 6163733"/>
              <a:gd name="connsiteY23" fmla="*/ 826911 h 826911"/>
              <a:gd name="connsiteX0" fmla="*/ 0 w 6163733"/>
              <a:gd name="connsiteY0" fmla="*/ 83256 h 760589"/>
              <a:gd name="connsiteX1" fmla="*/ 313267 w 6163733"/>
              <a:gd name="connsiteY1" fmla="*/ 263878 h 760589"/>
              <a:gd name="connsiteX2" fmla="*/ 533400 w 6163733"/>
              <a:gd name="connsiteY2" fmla="*/ 571500 h 760589"/>
              <a:gd name="connsiteX3" fmla="*/ 990600 w 6163733"/>
              <a:gd name="connsiteY3" fmla="*/ 38100 h 760589"/>
              <a:gd name="connsiteX4" fmla="*/ 1371600 w 6163733"/>
              <a:gd name="connsiteY4" fmla="*/ 342900 h 760589"/>
              <a:gd name="connsiteX5" fmla="*/ 1676400 w 6163733"/>
              <a:gd name="connsiteY5" fmla="*/ 625122 h 760589"/>
              <a:gd name="connsiteX6" fmla="*/ 2057400 w 6163733"/>
              <a:gd name="connsiteY6" fmla="*/ 495300 h 760589"/>
              <a:gd name="connsiteX7" fmla="*/ 2269067 w 6163733"/>
              <a:gd name="connsiteY7" fmla="*/ 675922 h 760589"/>
              <a:gd name="connsiteX8" fmla="*/ 2480733 w 6163733"/>
              <a:gd name="connsiteY8" fmla="*/ 585611 h 760589"/>
              <a:gd name="connsiteX9" fmla="*/ 2700867 w 6163733"/>
              <a:gd name="connsiteY9" fmla="*/ 467078 h 760589"/>
              <a:gd name="connsiteX10" fmla="*/ 2819400 w 6163733"/>
              <a:gd name="connsiteY10" fmla="*/ 419100 h 760589"/>
              <a:gd name="connsiteX11" fmla="*/ 3200400 w 6163733"/>
              <a:gd name="connsiteY11" fmla="*/ 235656 h 760589"/>
              <a:gd name="connsiteX12" fmla="*/ 3513667 w 6163733"/>
              <a:gd name="connsiteY12" fmla="*/ 551745 h 760589"/>
              <a:gd name="connsiteX13" fmla="*/ 3733800 w 6163733"/>
              <a:gd name="connsiteY13" fmla="*/ 723900 h 760589"/>
              <a:gd name="connsiteX14" fmla="*/ 3953933 w 6163733"/>
              <a:gd name="connsiteY14" fmla="*/ 500945 h 760589"/>
              <a:gd name="connsiteX15" fmla="*/ 4148667 w 6163733"/>
              <a:gd name="connsiteY15" fmla="*/ 337256 h 760589"/>
              <a:gd name="connsiteX16" fmla="*/ 4572000 w 6163733"/>
              <a:gd name="connsiteY16" fmla="*/ 266700 h 760589"/>
              <a:gd name="connsiteX17" fmla="*/ 4724400 w 6163733"/>
              <a:gd name="connsiteY17" fmla="*/ 390878 h 760589"/>
              <a:gd name="connsiteX18" fmla="*/ 4732867 w 6163733"/>
              <a:gd name="connsiteY18" fmla="*/ 433211 h 760589"/>
              <a:gd name="connsiteX19" fmla="*/ 4876800 w 6163733"/>
              <a:gd name="connsiteY19" fmla="*/ 642056 h 760589"/>
              <a:gd name="connsiteX20" fmla="*/ 5181600 w 6163733"/>
              <a:gd name="connsiteY20" fmla="*/ 303389 h 760589"/>
              <a:gd name="connsiteX21" fmla="*/ 5393267 w 6163733"/>
              <a:gd name="connsiteY21" fmla="*/ 263878 h 760589"/>
              <a:gd name="connsiteX22" fmla="*/ 5715000 w 6163733"/>
              <a:gd name="connsiteY22" fmla="*/ 342900 h 760589"/>
              <a:gd name="connsiteX23" fmla="*/ 6053667 w 6163733"/>
              <a:gd name="connsiteY23" fmla="*/ 517878 h 760589"/>
              <a:gd name="connsiteX24" fmla="*/ 6163733 w 6163733"/>
              <a:gd name="connsiteY24" fmla="*/ 760589 h 760589"/>
              <a:gd name="connsiteX0" fmla="*/ 0 w 6163733"/>
              <a:gd name="connsiteY0" fmla="*/ 58326 h 735659"/>
              <a:gd name="connsiteX1" fmla="*/ 313267 w 6163733"/>
              <a:gd name="connsiteY1" fmla="*/ 238948 h 735659"/>
              <a:gd name="connsiteX2" fmla="*/ 533400 w 6163733"/>
              <a:gd name="connsiteY2" fmla="*/ 546570 h 735659"/>
              <a:gd name="connsiteX3" fmla="*/ 770467 w 6163733"/>
              <a:gd name="connsiteY3" fmla="*/ 238948 h 735659"/>
              <a:gd name="connsiteX4" fmla="*/ 990600 w 6163733"/>
              <a:gd name="connsiteY4" fmla="*/ 13170 h 735659"/>
              <a:gd name="connsiteX5" fmla="*/ 1371600 w 6163733"/>
              <a:gd name="connsiteY5" fmla="*/ 317970 h 735659"/>
              <a:gd name="connsiteX6" fmla="*/ 1676400 w 6163733"/>
              <a:gd name="connsiteY6" fmla="*/ 600192 h 735659"/>
              <a:gd name="connsiteX7" fmla="*/ 2057400 w 6163733"/>
              <a:gd name="connsiteY7" fmla="*/ 470370 h 735659"/>
              <a:gd name="connsiteX8" fmla="*/ 2269067 w 6163733"/>
              <a:gd name="connsiteY8" fmla="*/ 650992 h 735659"/>
              <a:gd name="connsiteX9" fmla="*/ 2480733 w 6163733"/>
              <a:gd name="connsiteY9" fmla="*/ 560681 h 735659"/>
              <a:gd name="connsiteX10" fmla="*/ 2700867 w 6163733"/>
              <a:gd name="connsiteY10" fmla="*/ 442148 h 735659"/>
              <a:gd name="connsiteX11" fmla="*/ 2819400 w 6163733"/>
              <a:gd name="connsiteY11" fmla="*/ 394170 h 735659"/>
              <a:gd name="connsiteX12" fmla="*/ 3200400 w 6163733"/>
              <a:gd name="connsiteY12" fmla="*/ 210726 h 735659"/>
              <a:gd name="connsiteX13" fmla="*/ 3513667 w 6163733"/>
              <a:gd name="connsiteY13" fmla="*/ 526815 h 735659"/>
              <a:gd name="connsiteX14" fmla="*/ 3733800 w 6163733"/>
              <a:gd name="connsiteY14" fmla="*/ 698970 h 735659"/>
              <a:gd name="connsiteX15" fmla="*/ 3953933 w 6163733"/>
              <a:gd name="connsiteY15" fmla="*/ 476015 h 735659"/>
              <a:gd name="connsiteX16" fmla="*/ 4148667 w 6163733"/>
              <a:gd name="connsiteY16" fmla="*/ 312326 h 735659"/>
              <a:gd name="connsiteX17" fmla="*/ 4572000 w 6163733"/>
              <a:gd name="connsiteY17" fmla="*/ 241770 h 735659"/>
              <a:gd name="connsiteX18" fmla="*/ 4724400 w 6163733"/>
              <a:gd name="connsiteY18" fmla="*/ 365948 h 735659"/>
              <a:gd name="connsiteX19" fmla="*/ 4732867 w 6163733"/>
              <a:gd name="connsiteY19" fmla="*/ 408281 h 735659"/>
              <a:gd name="connsiteX20" fmla="*/ 4876800 w 6163733"/>
              <a:gd name="connsiteY20" fmla="*/ 617126 h 735659"/>
              <a:gd name="connsiteX21" fmla="*/ 5181600 w 6163733"/>
              <a:gd name="connsiteY21" fmla="*/ 278459 h 735659"/>
              <a:gd name="connsiteX22" fmla="*/ 5393267 w 6163733"/>
              <a:gd name="connsiteY22" fmla="*/ 238948 h 735659"/>
              <a:gd name="connsiteX23" fmla="*/ 5715000 w 6163733"/>
              <a:gd name="connsiteY23" fmla="*/ 317970 h 735659"/>
              <a:gd name="connsiteX24" fmla="*/ 6053667 w 6163733"/>
              <a:gd name="connsiteY24" fmla="*/ 492948 h 735659"/>
              <a:gd name="connsiteX25" fmla="*/ 6163733 w 6163733"/>
              <a:gd name="connsiteY25" fmla="*/ 735659 h 735659"/>
              <a:gd name="connsiteX0" fmla="*/ 0 w 6163733"/>
              <a:gd name="connsiteY0" fmla="*/ 62089 h 739422"/>
              <a:gd name="connsiteX1" fmla="*/ 313267 w 6163733"/>
              <a:gd name="connsiteY1" fmla="*/ 242711 h 739422"/>
              <a:gd name="connsiteX2" fmla="*/ 533400 w 6163733"/>
              <a:gd name="connsiteY2" fmla="*/ 550333 h 739422"/>
              <a:gd name="connsiteX3" fmla="*/ 770467 w 6163733"/>
              <a:gd name="connsiteY3" fmla="*/ 242711 h 739422"/>
              <a:gd name="connsiteX4" fmla="*/ 990600 w 6163733"/>
              <a:gd name="connsiteY4" fmla="*/ 16933 h 739422"/>
              <a:gd name="connsiteX5" fmla="*/ 1176867 w 6163733"/>
              <a:gd name="connsiteY5" fmla="*/ 141111 h 739422"/>
              <a:gd name="connsiteX6" fmla="*/ 1371600 w 6163733"/>
              <a:gd name="connsiteY6" fmla="*/ 321733 h 739422"/>
              <a:gd name="connsiteX7" fmla="*/ 1676400 w 6163733"/>
              <a:gd name="connsiteY7" fmla="*/ 603955 h 739422"/>
              <a:gd name="connsiteX8" fmla="*/ 2057400 w 6163733"/>
              <a:gd name="connsiteY8" fmla="*/ 474133 h 739422"/>
              <a:gd name="connsiteX9" fmla="*/ 2269067 w 6163733"/>
              <a:gd name="connsiteY9" fmla="*/ 654755 h 739422"/>
              <a:gd name="connsiteX10" fmla="*/ 2480733 w 6163733"/>
              <a:gd name="connsiteY10" fmla="*/ 564444 h 739422"/>
              <a:gd name="connsiteX11" fmla="*/ 2700867 w 6163733"/>
              <a:gd name="connsiteY11" fmla="*/ 445911 h 739422"/>
              <a:gd name="connsiteX12" fmla="*/ 2819400 w 6163733"/>
              <a:gd name="connsiteY12" fmla="*/ 397933 h 739422"/>
              <a:gd name="connsiteX13" fmla="*/ 3200400 w 6163733"/>
              <a:gd name="connsiteY13" fmla="*/ 214489 h 739422"/>
              <a:gd name="connsiteX14" fmla="*/ 3513667 w 6163733"/>
              <a:gd name="connsiteY14" fmla="*/ 530578 h 739422"/>
              <a:gd name="connsiteX15" fmla="*/ 3733800 w 6163733"/>
              <a:gd name="connsiteY15" fmla="*/ 702733 h 739422"/>
              <a:gd name="connsiteX16" fmla="*/ 3953933 w 6163733"/>
              <a:gd name="connsiteY16" fmla="*/ 479778 h 739422"/>
              <a:gd name="connsiteX17" fmla="*/ 4148667 w 6163733"/>
              <a:gd name="connsiteY17" fmla="*/ 316089 h 739422"/>
              <a:gd name="connsiteX18" fmla="*/ 4572000 w 6163733"/>
              <a:gd name="connsiteY18" fmla="*/ 245533 h 739422"/>
              <a:gd name="connsiteX19" fmla="*/ 4724400 w 6163733"/>
              <a:gd name="connsiteY19" fmla="*/ 369711 h 739422"/>
              <a:gd name="connsiteX20" fmla="*/ 4732867 w 6163733"/>
              <a:gd name="connsiteY20" fmla="*/ 412044 h 739422"/>
              <a:gd name="connsiteX21" fmla="*/ 4876800 w 6163733"/>
              <a:gd name="connsiteY21" fmla="*/ 620889 h 739422"/>
              <a:gd name="connsiteX22" fmla="*/ 5181600 w 6163733"/>
              <a:gd name="connsiteY22" fmla="*/ 282222 h 739422"/>
              <a:gd name="connsiteX23" fmla="*/ 5393267 w 6163733"/>
              <a:gd name="connsiteY23" fmla="*/ 242711 h 739422"/>
              <a:gd name="connsiteX24" fmla="*/ 5715000 w 6163733"/>
              <a:gd name="connsiteY24" fmla="*/ 321733 h 739422"/>
              <a:gd name="connsiteX25" fmla="*/ 6053667 w 6163733"/>
              <a:gd name="connsiteY25" fmla="*/ 496711 h 739422"/>
              <a:gd name="connsiteX26" fmla="*/ 6163733 w 6163733"/>
              <a:gd name="connsiteY26" fmla="*/ 739422 h 739422"/>
              <a:gd name="connsiteX0" fmla="*/ 0 w 6163733"/>
              <a:gd name="connsiteY0" fmla="*/ 62089 h 739422"/>
              <a:gd name="connsiteX1" fmla="*/ 152400 w 6163733"/>
              <a:gd name="connsiteY1" fmla="*/ 445911 h 739422"/>
              <a:gd name="connsiteX2" fmla="*/ 533400 w 6163733"/>
              <a:gd name="connsiteY2" fmla="*/ 550333 h 739422"/>
              <a:gd name="connsiteX3" fmla="*/ 770467 w 6163733"/>
              <a:gd name="connsiteY3" fmla="*/ 242711 h 739422"/>
              <a:gd name="connsiteX4" fmla="*/ 990600 w 6163733"/>
              <a:gd name="connsiteY4" fmla="*/ 16933 h 739422"/>
              <a:gd name="connsiteX5" fmla="*/ 1176867 w 6163733"/>
              <a:gd name="connsiteY5" fmla="*/ 141111 h 739422"/>
              <a:gd name="connsiteX6" fmla="*/ 1371600 w 6163733"/>
              <a:gd name="connsiteY6" fmla="*/ 321733 h 739422"/>
              <a:gd name="connsiteX7" fmla="*/ 1676400 w 6163733"/>
              <a:gd name="connsiteY7" fmla="*/ 603955 h 739422"/>
              <a:gd name="connsiteX8" fmla="*/ 2057400 w 6163733"/>
              <a:gd name="connsiteY8" fmla="*/ 474133 h 739422"/>
              <a:gd name="connsiteX9" fmla="*/ 2269067 w 6163733"/>
              <a:gd name="connsiteY9" fmla="*/ 654755 h 739422"/>
              <a:gd name="connsiteX10" fmla="*/ 2480733 w 6163733"/>
              <a:gd name="connsiteY10" fmla="*/ 564444 h 739422"/>
              <a:gd name="connsiteX11" fmla="*/ 2700867 w 6163733"/>
              <a:gd name="connsiteY11" fmla="*/ 445911 h 739422"/>
              <a:gd name="connsiteX12" fmla="*/ 2819400 w 6163733"/>
              <a:gd name="connsiteY12" fmla="*/ 397933 h 739422"/>
              <a:gd name="connsiteX13" fmla="*/ 3200400 w 6163733"/>
              <a:gd name="connsiteY13" fmla="*/ 214489 h 739422"/>
              <a:gd name="connsiteX14" fmla="*/ 3513667 w 6163733"/>
              <a:gd name="connsiteY14" fmla="*/ 530578 h 739422"/>
              <a:gd name="connsiteX15" fmla="*/ 3733800 w 6163733"/>
              <a:gd name="connsiteY15" fmla="*/ 702733 h 739422"/>
              <a:gd name="connsiteX16" fmla="*/ 3953933 w 6163733"/>
              <a:gd name="connsiteY16" fmla="*/ 479778 h 739422"/>
              <a:gd name="connsiteX17" fmla="*/ 4148667 w 6163733"/>
              <a:gd name="connsiteY17" fmla="*/ 316089 h 739422"/>
              <a:gd name="connsiteX18" fmla="*/ 4572000 w 6163733"/>
              <a:gd name="connsiteY18" fmla="*/ 245533 h 739422"/>
              <a:gd name="connsiteX19" fmla="*/ 4724400 w 6163733"/>
              <a:gd name="connsiteY19" fmla="*/ 369711 h 739422"/>
              <a:gd name="connsiteX20" fmla="*/ 4732867 w 6163733"/>
              <a:gd name="connsiteY20" fmla="*/ 412044 h 739422"/>
              <a:gd name="connsiteX21" fmla="*/ 4876800 w 6163733"/>
              <a:gd name="connsiteY21" fmla="*/ 620889 h 739422"/>
              <a:gd name="connsiteX22" fmla="*/ 5181600 w 6163733"/>
              <a:gd name="connsiteY22" fmla="*/ 282222 h 739422"/>
              <a:gd name="connsiteX23" fmla="*/ 5393267 w 6163733"/>
              <a:gd name="connsiteY23" fmla="*/ 242711 h 739422"/>
              <a:gd name="connsiteX24" fmla="*/ 5715000 w 6163733"/>
              <a:gd name="connsiteY24" fmla="*/ 321733 h 739422"/>
              <a:gd name="connsiteX25" fmla="*/ 6053667 w 6163733"/>
              <a:gd name="connsiteY25" fmla="*/ 496711 h 739422"/>
              <a:gd name="connsiteX26" fmla="*/ 6163733 w 6163733"/>
              <a:gd name="connsiteY26" fmla="*/ 739422 h 739422"/>
              <a:gd name="connsiteX0" fmla="*/ 0 w 6163733"/>
              <a:gd name="connsiteY0" fmla="*/ 62089 h 739422"/>
              <a:gd name="connsiteX1" fmla="*/ 381000 w 6163733"/>
              <a:gd name="connsiteY1" fmla="*/ 141111 h 739422"/>
              <a:gd name="connsiteX2" fmla="*/ 533400 w 6163733"/>
              <a:gd name="connsiteY2" fmla="*/ 550333 h 739422"/>
              <a:gd name="connsiteX3" fmla="*/ 770467 w 6163733"/>
              <a:gd name="connsiteY3" fmla="*/ 242711 h 739422"/>
              <a:gd name="connsiteX4" fmla="*/ 990600 w 6163733"/>
              <a:gd name="connsiteY4" fmla="*/ 16933 h 739422"/>
              <a:gd name="connsiteX5" fmla="*/ 1176867 w 6163733"/>
              <a:gd name="connsiteY5" fmla="*/ 141111 h 739422"/>
              <a:gd name="connsiteX6" fmla="*/ 1371600 w 6163733"/>
              <a:gd name="connsiteY6" fmla="*/ 321733 h 739422"/>
              <a:gd name="connsiteX7" fmla="*/ 1676400 w 6163733"/>
              <a:gd name="connsiteY7" fmla="*/ 603955 h 739422"/>
              <a:gd name="connsiteX8" fmla="*/ 2057400 w 6163733"/>
              <a:gd name="connsiteY8" fmla="*/ 474133 h 739422"/>
              <a:gd name="connsiteX9" fmla="*/ 2269067 w 6163733"/>
              <a:gd name="connsiteY9" fmla="*/ 654755 h 739422"/>
              <a:gd name="connsiteX10" fmla="*/ 2480733 w 6163733"/>
              <a:gd name="connsiteY10" fmla="*/ 564444 h 739422"/>
              <a:gd name="connsiteX11" fmla="*/ 2700867 w 6163733"/>
              <a:gd name="connsiteY11" fmla="*/ 445911 h 739422"/>
              <a:gd name="connsiteX12" fmla="*/ 2819400 w 6163733"/>
              <a:gd name="connsiteY12" fmla="*/ 397933 h 739422"/>
              <a:gd name="connsiteX13" fmla="*/ 3200400 w 6163733"/>
              <a:gd name="connsiteY13" fmla="*/ 214489 h 739422"/>
              <a:gd name="connsiteX14" fmla="*/ 3513667 w 6163733"/>
              <a:gd name="connsiteY14" fmla="*/ 530578 h 739422"/>
              <a:gd name="connsiteX15" fmla="*/ 3733800 w 6163733"/>
              <a:gd name="connsiteY15" fmla="*/ 702733 h 739422"/>
              <a:gd name="connsiteX16" fmla="*/ 3953933 w 6163733"/>
              <a:gd name="connsiteY16" fmla="*/ 479778 h 739422"/>
              <a:gd name="connsiteX17" fmla="*/ 4148667 w 6163733"/>
              <a:gd name="connsiteY17" fmla="*/ 316089 h 739422"/>
              <a:gd name="connsiteX18" fmla="*/ 4572000 w 6163733"/>
              <a:gd name="connsiteY18" fmla="*/ 245533 h 739422"/>
              <a:gd name="connsiteX19" fmla="*/ 4724400 w 6163733"/>
              <a:gd name="connsiteY19" fmla="*/ 369711 h 739422"/>
              <a:gd name="connsiteX20" fmla="*/ 4732867 w 6163733"/>
              <a:gd name="connsiteY20" fmla="*/ 412044 h 739422"/>
              <a:gd name="connsiteX21" fmla="*/ 4876800 w 6163733"/>
              <a:gd name="connsiteY21" fmla="*/ 620889 h 739422"/>
              <a:gd name="connsiteX22" fmla="*/ 5181600 w 6163733"/>
              <a:gd name="connsiteY22" fmla="*/ 282222 h 739422"/>
              <a:gd name="connsiteX23" fmla="*/ 5393267 w 6163733"/>
              <a:gd name="connsiteY23" fmla="*/ 242711 h 739422"/>
              <a:gd name="connsiteX24" fmla="*/ 5715000 w 6163733"/>
              <a:gd name="connsiteY24" fmla="*/ 321733 h 739422"/>
              <a:gd name="connsiteX25" fmla="*/ 6053667 w 6163733"/>
              <a:gd name="connsiteY25" fmla="*/ 496711 h 739422"/>
              <a:gd name="connsiteX26" fmla="*/ 6163733 w 6163733"/>
              <a:gd name="connsiteY26" fmla="*/ 739422 h 739422"/>
              <a:gd name="connsiteX0" fmla="*/ 0 w 6163733"/>
              <a:gd name="connsiteY0" fmla="*/ 91723 h 769056"/>
              <a:gd name="connsiteX1" fmla="*/ 381000 w 6163733"/>
              <a:gd name="connsiteY1" fmla="*/ 170745 h 769056"/>
              <a:gd name="connsiteX2" fmla="*/ 533400 w 6163733"/>
              <a:gd name="connsiteY2" fmla="*/ 579967 h 769056"/>
              <a:gd name="connsiteX3" fmla="*/ 770467 w 6163733"/>
              <a:gd name="connsiteY3" fmla="*/ 272345 h 769056"/>
              <a:gd name="connsiteX4" fmla="*/ 990600 w 6163733"/>
              <a:gd name="connsiteY4" fmla="*/ 46567 h 769056"/>
              <a:gd name="connsiteX5" fmla="*/ 1219200 w 6163733"/>
              <a:gd name="connsiteY5" fmla="*/ 551745 h 769056"/>
              <a:gd name="connsiteX6" fmla="*/ 1371600 w 6163733"/>
              <a:gd name="connsiteY6" fmla="*/ 351367 h 769056"/>
              <a:gd name="connsiteX7" fmla="*/ 1676400 w 6163733"/>
              <a:gd name="connsiteY7" fmla="*/ 633589 h 769056"/>
              <a:gd name="connsiteX8" fmla="*/ 2057400 w 6163733"/>
              <a:gd name="connsiteY8" fmla="*/ 503767 h 769056"/>
              <a:gd name="connsiteX9" fmla="*/ 2269067 w 6163733"/>
              <a:gd name="connsiteY9" fmla="*/ 684389 h 769056"/>
              <a:gd name="connsiteX10" fmla="*/ 2480733 w 6163733"/>
              <a:gd name="connsiteY10" fmla="*/ 594078 h 769056"/>
              <a:gd name="connsiteX11" fmla="*/ 2700867 w 6163733"/>
              <a:gd name="connsiteY11" fmla="*/ 475545 h 769056"/>
              <a:gd name="connsiteX12" fmla="*/ 2819400 w 6163733"/>
              <a:gd name="connsiteY12" fmla="*/ 427567 h 769056"/>
              <a:gd name="connsiteX13" fmla="*/ 3200400 w 6163733"/>
              <a:gd name="connsiteY13" fmla="*/ 244123 h 769056"/>
              <a:gd name="connsiteX14" fmla="*/ 3513667 w 6163733"/>
              <a:gd name="connsiteY14" fmla="*/ 560212 h 769056"/>
              <a:gd name="connsiteX15" fmla="*/ 3733800 w 6163733"/>
              <a:gd name="connsiteY15" fmla="*/ 732367 h 769056"/>
              <a:gd name="connsiteX16" fmla="*/ 3953933 w 6163733"/>
              <a:gd name="connsiteY16" fmla="*/ 509412 h 769056"/>
              <a:gd name="connsiteX17" fmla="*/ 4148667 w 6163733"/>
              <a:gd name="connsiteY17" fmla="*/ 345723 h 769056"/>
              <a:gd name="connsiteX18" fmla="*/ 4572000 w 6163733"/>
              <a:gd name="connsiteY18" fmla="*/ 275167 h 769056"/>
              <a:gd name="connsiteX19" fmla="*/ 4724400 w 6163733"/>
              <a:gd name="connsiteY19" fmla="*/ 399345 h 769056"/>
              <a:gd name="connsiteX20" fmla="*/ 4732867 w 6163733"/>
              <a:gd name="connsiteY20" fmla="*/ 441678 h 769056"/>
              <a:gd name="connsiteX21" fmla="*/ 4876800 w 6163733"/>
              <a:gd name="connsiteY21" fmla="*/ 650523 h 769056"/>
              <a:gd name="connsiteX22" fmla="*/ 5181600 w 6163733"/>
              <a:gd name="connsiteY22" fmla="*/ 311856 h 769056"/>
              <a:gd name="connsiteX23" fmla="*/ 5393267 w 6163733"/>
              <a:gd name="connsiteY23" fmla="*/ 272345 h 769056"/>
              <a:gd name="connsiteX24" fmla="*/ 5715000 w 6163733"/>
              <a:gd name="connsiteY24" fmla="*/ 351367 h 769056"/>
              <a:gd name="connsiteX25" fmla="*/ 6053667 w 6163733"/>
              <a:gd name="connsiteY25" fmla="*/ 526345 h 769056"/>
              <a:gd name="connsiteX26" fmla="*/ 6163733 w 6163733"/>
              <a:gd name="connsiteY26" fmla="*/ 769056 h 769056"/>
              <a:gd name="connsiteX0" fmla="*/ 0 w 6163733"/>
              <a:gd name="connsiteY0" fmla="*/ 91723 h 769056"/>
              <a:gd name="connsiteX1" fmla="*/ 381000 w 6163733"/>
              <a:gd name="connsiteY1" fmla="*/ 170745 h 769056"/>
              <a:gd name="connsiteX2" fmla="*/ 533400 w 6163733"/>
              <a:gd name="connsiteY2" fmla="*/ 579967 h 769056"/>
              <a:gd name="connsiteX3" fmla="*/ 770467 w 6163733"/>
              <a:gd name="connsiteY3" fmla="*/ 272345 h 769056"/>
              <a:gd name="connsiteX4" fmla="*/ 990600 w 6163733"/>
              <a:gd name="connsiteY4" fmla="*/ 46567 h 769056"/>
              <a:gd name="connsiteX5" fmla="*/ 1219200 w 6163733"/>
              <a:gd name="connsiteY5" fmla="*/ 551745 h 769056"/>
              <a:gd name="connsiteX6" fmla="*/ 1371600 w 6163733"/>
              <a:gd name="connsiteY6" fmla="*/ 351367 h 769056"/>
              <a:gd name="connsiteX7" fmla="*/ 1676400 w 6163733"/>
              <a:gd name="connsiteY7" fmla="*/ 633589 h 769056"/>
              <a:gd name="connsiteX8" fmla="*/ 2057400 w 6163733"/>
              <a:gd name="connsiteY8" fmla="*/ 170745 h 769056"/>
              <a:gd name="connsiteX9" fmla="*/ 2269067 w 6163733"/>
              <a:gd name="connsiteY9" fmla="*/ 684389 h 769056"/>
              <a:gd name="connsiteX10" fmla="*/ 2480733 w 6163733"/>
              <a:gd name="connsiteY10" fmla="*/ 594078 h 769056"/>
              <a:gd name="connsiteX11" fmla="*/ 2700867 w 6163733"/>
              <a:gd name="connsiteY11" fmla="*/ 475545 h 769056"/>
              <a:gd name="connsiteX12" fmla="*/ 2819400 w 6163733"/>
              <a:gd name="connsiteY12" fmla="*/ 427567 h 769056"/>
              <a:gd name="connsiteX13" fmla="*/ 3200400 w 6163733"/>
              <a:gd name="connsiteY13" fmla="*/ 244123 h 769056"/>
              <a:gd name="connsiteX14" fmla="*/ 3513667 w 6163733"/>
              <a:gd name="connsiteY14" fmla="*/ 560212 h 769056"/>
              <a:gd name="connsiteX15" fmla="*/ 3733800 w 6163733"/>
              <a:gd name="connsiteY15" fmla="*/ 732367 h 769056"/>
              <a:gd name="connsiteX16" fmla="*/ 3953933 w 6163733"/>
              <a:gd name="connsiteY16" fmla="*/ 509412 h 769056"/>
              <a:gd name="connsiteX17" fmla="*/ 4148667 w 6163733"/>
              <a:gd name="connsiteY17" fmla="*/ 345723 h 769056"/>
              <a:gd name="connsiteX18" fmla="*/ 4572000 w 6163733"/>
              <a:gd name="connsiteY18" fmla="*/ 275167 h 769056"/>
              <a:gd name="connsiteX19" fmla="*/ 4724400 w 6163733"/>
              <a:gd name="connsiteY19" fmla="*/ 399345 h 769056"/>
              <a:gd name="connsiteX20" fmla="*/ 4732867 w 6163733"/>
              <a:gd name="connsiteY20" fmla="*/ 441678 h 769056"/>
              <a:gd name="connsiteX21" fmla="*/ 4876800 w 6163733"/>
              <a:gd name="connsiteY21" fmla="*/ 650523 h 769056"/>
              <a:gd name="connsiteX22" fmla="*/ 5181600 w 6163733"/>
              <a:gd name="connsiteY22" fmla="*/ 311856 h 769056"/>
              <a:gd name="connsiteX23" fmla="*/ 5393267 w 6163733"/>
              <a:gd name="connsiteY23" fmla="*/ 272345 h 769056"/>
              <a:gd name="connsiteX24" fmla="*/ 5715000 w 6163733"/>
              <a:gd name="connsiteY24" fmla="*/ 351367 h 769056"/>
              <a:gd name="connsiteX25" fmla="*/ 6053667 w 6163733"/>
              <a:gd name="connsiteY25" fmla="*/ 526345 h 769056"/>
              <a:gd name="connsiteX26" fmla="*/ 6163733 w 6163733"/>
              <a:gd name="connsiteY26" fmla="*/ 769056 h 769056"/>
              <a:gd name="connsiteX0" fmla="*/ 0 w 6163733"/>
              <a:gd name="connsiteY0" fmla="*/ 91723 h 769056"/>
              <a:gd name="connsiteX1" fmla="*/ 381000 w 6163733"/>
              <a:gd name="connsiteY1" fmla="*/ 170745 h 769056"/>
              <a:gd name="connsiteX2" fmla="*/ 533400 w 6163733"/>
              <a:gd name="connsiteY2" fmla="*/ 579967 h 769056"/>
              <a:gd name="connsiteX3" fmla="*/ 770467 w 6163733"/>
              <a:gd name="connsiteY3" fmla="*/ 272345 h 769056"/>
              <a:gd name="connsiteX4" fmla="*/ 990600 w 6163733"/>
              <a:gd name="connsiteY4" fmla="*/ 46567 h 769056"/>
              <a:gd name="connsiteX5" fmla="*/ 1219200 w 6163733"/>
              <a:gd name="connsiteY5" fmla="*/ 551745 h 769056"/>
              <a:gd name="connsiteX6" fmla="*/ 1371600 w 6163733"/>
              <a:gd name="connsiteY6" fmla="*/ 351367 h 769056"/>
              <a:gd name="connsiteX7" fmla="*/ 1676400 w 6163733"/>
              <a:gd name="connsiteY7" fmla="*/ 633589 h 769056"/>
              <a:gd name="connsiteX8" fmla="*/ 2057400 w 6163733"/>
              <a:gd name="connsiteY8" fmla="*/ 170745 h 769056"/>
              <a:gd name="connsiteX9" fmla="*/ 2269067 w 6163733"/>
              <a:gd name="connsiteY9" fmla="*/ 684389 h 769056"/>
              <a:gd name="connsiteX10" fmla="*/ 2480733 w 6163733"/>
              <a:gd name="connsiteY10" fmla="*/ 594078 h 769056"/>
              <a:gd name="connsiteX11" fmla="*/ 2743200 w 6163733"/>
              <a:gd name="connsiteY11" fmla="*/ 704145 h 769056"/>
              <a:gd name="connsiteX12" fmla="*/ 2819400 w 6163733"/>
              <a:gd name="connsiteY12" fmla="*/ 427567 h 769056"/>
              <a:gd name="connsiteX13" fmla="*/ 3200400 w 6163733"/>
              <a:gd name="connsiteY13" fmla="*/ 244123 h 769056"/>
              <a:gd name="connsiteX14" fmla="*/ 3513667 w 6163733"/>
              <a:gd name="connsiteY14" fmla="*/ 560212 h 769056"/>
              <a:gd name="connsiteX15" fmla="*/ 3733800 w 6163733"/>
              <a:gd name="connsiteY15" fmla="*/ 732367 h 769056"/>
              <a:gd name="connsiteX16" fmla="*/ 3953933 w 6163733"/>
              <a:gd name="connsiteY16" fmla="*/ 509412 h 769056"/>
              <a:gd name="connsiteX17" fmla="*/ 4148667 w 6163733"/>
              <a:gd name="connsiteY17" fmla="*/ 345723 h 769056"/>
              <a:gd name="connsiteX18" fmla="*/ 4572000 w 6163733"/>
              <a:gd name="connsiteY18" fmla="*/ 275167 h 769056"/>
              <a:gd name="connsiteX19" fmla="*/ 4724400 w 6163733"/>
              <a:gd name="connsiteY19" fmla="*/ 399345 h 769056"/>
              <a:gd name="connsiteX20" fmla="*/ 4732867 w 6163733"/>
              <a:gd name="connsiteY20" fmla="*/ 441678 h 769056"/>
              <a:gd name="connsiteX21" fmla="*/ 4876800 w 6163733"/>
              <a:gd name="connsiteY21" fmla="*/ 650523 h 769056"/>
              <a:gd name="connsiteX22" fmla="*/ 5181600 w 6163733"/>
              <a:gd name="connsiteY22" fmla="*/ 311856 h 769056"/>
              <a:gd name="connsiteX23" fmla="*/ 5393267 w 6163733"/>
              <a:gd name="connsiteY23" fmla="*/ 272345 h 769056"/>
              <a:gd name="connsiteX24" fmla="*/ 5715000 w 6163733"/>
              <a:gd name="connsiteY24" fmla="*/ 351367 h 769056"/>
              <a:gd name="connsiteX25" fmla="*/ 6053667 w 6163733"/>
              <a:gd name="connsiteY25" fmla="*/ 526345 h 769056"/>
              <a:gd name="connsiteX26" fmla="*/ 6163733 w 6163733"/>
              <a:gd name="connsiteY26" fmla="*/ 769056 h 769056"/>
              <a:gd name="connsiteX0" fmla="*/ 0 w 6163733"/>
              <a:gd name="connsiteY0" fmla="*/ 91723 h 769056"/>
              <a:gd name="connsiteX1" fmla="*/ 381000 w 6163733"/>
              <a:gd name="connsiteY1" fmla="*/ 170745 h 769056"/>
              <a:gd name="connsiteX2" fmla="*/ 533400 w 6163733"/>
              <a:gd name="connsiteY2" fmla="*/ 579967 h 769056"/>
              <a:gd name="connsiteX3" fmla="*/ 770467 w 6163733"/>
              <a:gd name="connsiteY3" fmla="*/ 272345 h 769056"/>
              <a:gd name="connsiteX4" fmla="*/ 990600 w 6163733"/>
              <a:gd name="connsiteY4" fmla="*/ 46567 h 769056"/>
              <a:gd name="connsiteX5" fmla="*/ 1219200 w 6163733"/>
              <a:gd name="connsiteY5" fmla="*/ 551745 h 769056"/>
              <a:gd name="connsiteX6" fmla="*/ 1371600 w 6163733"/>
              <a:gd name="connsiteY6" fmla="*/ 351367 h 769056"/>
              <a:gd name="connsiteX7" fmla="*/ 1676400 w 6163733"/>
              <a:gd name="connsiteY7" fmla="*/ 633589 h 769056"/>
              <a:gd name="connsiteX8" fmla="*/ 2057400 w 6163733"/>
              <a:gd name="connsiteY8" fmla="*/ 170745 h 769056"/>
              <a:gd name="connsiteX9" fmla="*/ 2269067 w 6163733"/>
              <a:gd name="connsiteY9" fmla="*/ 684389 h 769056"/>
              <a:gd name="connsiteX10" fmla="*/ 2480733 w 6163733"/>
              <a:gd name="connsiteY10" fmla="*/ 594078 h 769056"/>
              <a:gd name="connsiteX11" fmla="*/ 2743200 w 6163733"/>
              <a:gd name="connsiteY11" fmla="*/ 704145 h 769056"/>
              <a:gd name="connsiteX12" fmla="*/ 2819400 w 6163733"/>
              <a:gd name="connsiteY12" fmla="*/ 427567 h 769056"/>
              <a:gd name="connsiteX13" fmla="*/ 3124200 w 6163733"/>
              <a:gd name="connsiteY13" fmla="*/ 170745 h 769056"/>
              <a:gd name="connsiteX14" fmla="*/ 3513667 w 6163733"/>
              <a:gd name="connsiteY14" fmla="*/ 560212 h 769056"/>
              <a:gd name="connsiteX15" fmla="*/ 3733800 w 6163733"/>
              <a:gd name="connsiteY15" fmla="*/ 732367 h 769056"/>
              <a:gd name="connsiteX16" fmla="*/ 3953933 w 6163733"/>
              <a:gd name="connsiteY16" fmla="*/ 509412 h 769056"/>
              <a:gd name="connsiteX17" fmla="*/ 4148667 w 6163733"/>
              <a:gd name="connsiteY17" fmla="*/ 345723 h 769056"/>
              <a:gd name="connsiteX18" fmla="*/ 4572000 w 6163733"/>
              <a:gd name="connsiteY18" fmla="*/ 275167 h 769056"/>
              <a:gd name="connsiteX19" fmla="*/ 4724400 w 6163733"/>
              <a:gd name="connsiteY19" fmla="*/ 399345 h 769056"/>
              <a:gd name="connsiteX20" fmla="*/ 4732867 w 6163733"/>
              <a:gd name="connsiteY20" fmla="*/ 441678 h 769056"/>
              <a:gd name="connsiteX21" fmla="*/ 4876800 w 6163733"/>
              <a:gd name="connsiteY21" fmla="*/ 650523 h 769056"/>
              <a:gd name="connsiteX22" fmla="*/ 5181600 w 6163733"/>
              <a:gd name="connsiteY22" fmla="*/ 311856 h 769056"/>
              <a:gd name="connsiteX23" fmla="*/ 5393267 w 6163733"/>
              <a:gd name="connsiteY23" fmla="*/ 272345 h 769056"/>
              <a:gd name="connsiteX24" fmla="*/ 5715000 w 6163733"/>
              <a:gd name="connsiteY24" fmla="*/ 351367 h 769056"/>
              <a:gd name="connsiteX25" fmla="*/ 6053667 w 6163733"/>
              <a:gd name="connsiteY25" fmla="*/ 526345 h 769056"/>
              <a:gd name="connsiteX26" fmla="*/ 6163733 w 6163733"/>
              <a:gd name="connsiteY26" fmla="*/ 769056 h 769056"/>
              <a:gd name="connsiteX0" fmla="*/ 0 w 6163733"/>
              <a:gd name="connsiteY0" fmla="*/ 91723 h 769056"/>
              <a:gd name="connsiteX1" fmla="*/ 381000 w 6163733"/>
              <a:gd name="connsiteY1" fmla="*/ 170745 h 769056"/>
              <a:gd name="connsiteX2" fmla="*/ 533400 w 6163733"/>
              <a:gd name="connsiteY2" fmla="*/ 579967 h 769056"/>
              <a:gd name="connsiteX3" fmla="*/ 770467 w 6163733"/>
              <a:gd name="connsiteY3" fmla="*/ 272345 h 769056"/>
              <a:gd name="connsiteX4" fmla="*/ 990600 w 6163733"/>
              <a:gd name="connsiteY4" fmla="*/ 46567 h 769056"/>
              <a:gd name="connsiteX5" fmla="*/ 1219200 w 6163733"/>
              <a:gd name="connsiteY5" fmla="*/ 551745 h 769056"/>
              <a:gd name="connsiteX6" fmla="*/ 1371600 w 6163733"/>
              <a:gd name="connsiteY6" fmla="*/ 351367 h 769056"/>
              <a:gd name="connsiteX7" fmla="*/ 1676400 w 6163733"/>
              <a:gd name="connsiteY7" fmla="*/ 633589 h 769056"/>
              <a:gd name="connsiteX8" fmla="*/ 2057400 w 6163733"/>
              <a:gd name="connsiteY8" fmla="*/ 170745 h 769056"/>
              <a:gd name="connsiteX9" fmla="*/ 2269067 w 6163733"/>
              <a:gd name="connsiteY9" fmla="*/ 684389 h 769056"/>
              <a:gd name="connsiteX10" fmla="*/ 2480733 w 6163733"/>
              <a:gd name="connsiteY10" fmla="*/ 594078 h 769056"/>
              <a:gd name="connsiteX11" fmla="*/ 2743200 w 6163733"/>
              <a:gd name="connsiteY11" fmla="*/ 704145 h 769056"/>
              <a:gd name="connsiteX12" fmla="*/ 2819400 w 6163733"/>
              <a:gd name="connsiteY12" fmla="*/ 427567 h 769056"/>
              <a:gd name="connsiteX13" fmla="*/ 3124200 w 6163733"/>
              <a:gd name="connsiteY13" fmla="*/ 170745 h 769056"/>
              <a:gd name="connsiteX14" fmla="*/ 3276600 w 6163733"/>
              <a:gd name="connsiteY14" fmla="*/ 627945 h 769056"/>
              <a:gd name="connsiteX15" fmla="*/ 3733800 w 6163733"/>
              <a:gd name="connsiteY15" fmla="*/ 732367 h 769056"/>
              <a:gd name="connsiteX16" fmla="*/ 3953933 w 6163733"/>
              <a:gd name="connsiteY16" fmla="*/ 509412 h 769056"/>
              <a:gd name="connsiteX17" fmla="*/ 4148667 w 6163733"/>
              <a:gd name="connsiteY17" fmla="*/ 345723 h 769056"/>
              <a:gd name="connsiteX18" fmla="*/ 4572000 w 6163733"/>
              <a:gd name="connsiteY18" fmla="*/ 275167 h 769056"/>
              <a:gd name="connsiteX19" fmla="*/ 4724400 w 6163733"/>
              <a:gd name="connsiteY19" fmla="*/ 399345 h 769056"/>
              <a:gd name="connsiteX20" fmla="*/ 4732867 w 6163733"/>
              <a:gd name="connsiteY20" fmla="*/ 441678 h 769056"/>
              <a:gd name="connsiteX21" fmla="*/ 4876800 w 6163733"/>
              <a:gd name="connsiteY21" fmla="*/ 650523 h 769056"/>
              <a:gd name="connsiteX22" fmla="*/ 5181600 w 6163733"/>
              <a:gd name="connsiteY22" fmla="*/ 311856 h 769056"/>
              <a:gd name="connsiteX23" fmla="*/ 5393267 w 6163733"/>
              <a:gd name="connsiteY23" fmla="*/ 272345 h 769056"/>
              <a:gd name="connsiteX24" fmla="*/ 5715000 w 6163733"/>
              <a:gd name="connsiteY24" fmla="*/ 351367 h 769056"/>
              <a:gd name="connsiteX25" fmla="*/ 6053667 w 6163733"/>
              <a:gd name="connsiteY25" fmla="*/ 526345 h 769056"/>
              <a:gd name="connsiteX26" fmla="*/ 6163733 w 6163733"/>
              <a:gd name="connsiteY26" fmla="*/ 769056 h 769056"/>
              <a:gd name="connsiteX0" fmla="*/ 0 w 6163733"/>
              <a:gd name="connsiteY0" fmla="*/ 91723 h 795867"/>
              <a:gd name="connsiteX1" fmla="*/ 381000 w 6163733"/>
              <a:gd name="connsiteY1" fmla="*/ 170745 h 795867"/>
              <a:gd name="connsiteX2" fmla="*/ 533400 w 6163733"/>
              <a:gd name="connsiteY2" fmla="*/ 579967 h 795867"/>
              <a:gd name="connsiteX3" fmla="*/ 770467 w 6163733"/>
              <a:gd name="connsiteY3" fmla="*/ 272345 h 795867"/>
              <a:gd name="connsiteX4" fmla="*/ 990600 w 6163733"/>
              <a:gd name="connsiteY4" fmla="*/ 46567 h 795867"/>
              <a:gd name="connsiteX5" fmla="*/ 1219200 w 6163733"/>
              <a:gd name="connsiteY5" fmla="*/ 551745 h 795867"/>
              <a:gd name="connsiteX6" fmla="*/ 1371600 w 6163733"/>
              <a:gd name="connsiteY6" fmla="*/ 351367 h 795867"/>
              <a:gd name="connsiteX7" fmla="*/ 1676400 w 6163733"/>
              <a:gd name="connsiteY7" fmla="*/ 633589 h 795867"/>
              <a:gd name="connsiteX8" fmla="*/ 2057400 w 6163733"/>
              <a:gd name="connsiteY8" fmla="*/ 170745 h 795867"/>
              <a:gd name="connsiteX9" fmla="*/ 2269067 w 6163733"/>
              <a:gd name="connsiteY9" fmla="*/ 684389 h 795867"/>
              <a:gd name="connsiteX10" fmla="*/ 2480733 w 6163733"/>
              <a:gd name="connsiteY10" fmla="*/ 594078 h 795867"/>
              <a:gd name="connsiteX11" fmla="*/ 2743200 w 6163733"/>
              <a:gd name="connsiteY11" fmla="*/ 704145 h 795867"/>
              <a:gd name="connsiteX12" fmla="*/ 2819400 w 6163733"/>
              <a:gd name="connsiteY12" fmla="*/ 427567 h 795867"/>
              <a:gd name="connsiteX13" fmla="*/ 3124200 w 6163733"/>
              <a:gd name="connsiteY13" fmla="*/ 170745 h 795867"/>
              <a:gd name="connsiteX14" fmla="*/ 3276600 w 6163733"/>
              <a:gd name="connsiteY14" fmla="*/ 627945 h 795867"/>
              <a:gd name="connsiteX15" fmla="*/ 3733800 w 6163733"/>
              <a:gd name="connsiteY15" fmla="*/ 732367 h 795867"/>
              <a:gd name="connsiteX16" fmla="*/ 3886200 w 6163733"/>
              <a:gd name="connsiteY16" fmla="*/ 246945 h 795867"/>
              <a:gd name="connsiteX17" fmla="*/ 4148667 w 6163733"/>
              <a:gd name="connsiteY17" fmla="*/ 345723 h 795867"/>
              <a:gd name="connsiteX18" fmla="*/ 4572000 w 6163733"/>
              <a:gd name="connsiteY18" fmla="*/ 275167 h 795867"/>
              <a:gd name="connsiteX19" fmla="*/ 4724400 w 6163733"/>
              <a:gd name="connsiteY19" fmla="*/ 399345 h 795867"/>
              <a:gd name="connsiteX20" fmla="*/ 4732867 w 6163733"/>
              <a:gd name="connsiteY20" fmla="*/ 441678 h 795867"/>
              <a:gd name="connsiteX21" fmla="*/ 4876800 w 6163733"/>
              <a:gd name="connsiteY21" fmla="*/ 650523 h 795867"/>
              <a:gd name="connsiteX22" fmla="*/ 5181600 w 6163733"/>
              <a:gd name="connsiteY22" fmla="*/ 311856 h 795867"/>
              <a:gd name="connsiteX23" fmla="*/ 5393267 w 6163733"/>
              <a:gd name="connsiteY23" fmla="*/ 272345 h 795867"/>
              <a:gd name="connsiteX24" fmla="*/ 5715000 w 6163733"/>
              <a:gd name="connsiteY24" fmla="*/ 351367 h 795867"/>
              <a:gd name="connsiteX25" fmla="*/ 6053667 w 6163733"/>
              <a:gd name="connsiteY25" fmla="*/ 526345 h 795867"/>
              <a:gd name="connsiteX26" fmla="*/ 6163733 w 6163733"/>
              <a:gd name="connsiteY26" fmla="*/ 769056 h 795867"/>
              <a:gd name="connsiteX0" fmla="*/ 0 w 6163733"/>
              <a:gd name="connsiteY0" fmla="*/ 91723 h 795867"/>
              <a:gd name="connsiteX1" fmla="*/ 381000 w 6163733"/>
              <a:gd name="connsiteY1" fmla="*/ 170745 h 795867"/>
              <a:gd name="connsiteX2" fmla="*/ 533400 w 6163733"/>
              <a:gd name="connsiteY2" fmla="*/ 579967 h 795867"/>
              <a:gd name="connsiteX3" fmla="*/ 770467 w 6163733"/>
              <a:gd name="connsiteY3" fmla="*/ 272345 h 795867"/>
              <a:gd name="connsiteX4" fmla="*/ 990600 w 6163733"/>
              <a:gd name="connsiteY4" fmla="*/ 46567 h 795867"/>
              <a:gd name="connsiteX5" fmla="*/ 1219200 w 6163733"/>
              <a:gd name="connsiteY5" fmla="*/ 551745 h 795867"/>
              <a:gd name="connsiteX6" fmla="*/ 1371600 w 6163733"/>
              <a:gd name="connsiteY6" fmla="*/ 351367 h 795867"/>
              <a:gd name="connsiteX7" fmla="*/ 1676400 w 6163733"/>
              <a:gd name="connsiteY7" fmla="*/ 633589 h 795867"/>
              <a:gd name="connsiteX8" fmla="*/ 2057400 w 6163733"/>
              <a:gd name="connsiteY8" fmla="*/ 170745 h 795867"/>
              <a:gd name="connsiteX9" fmla="*/ 2269067 w 6163733"/>
              <a:gd name="connsiteY9" fmla="*/ 684389 h 795867"/>
              <a:gd name="connsiteX10" fmla="*/ 2480733 w 6163733"/>
              <a:gd name="connsiteY10" fmla="*/ 594078 h 795867"/>
              <a:gd name="connsiteX11" fmla="*/ 2743200 w 6163733"/>
              <a:gd name="connsiteY11" fmla="*/ 704145 h 795867"/>
              <a:gd name="connsiteX12" fmla="*/ 2819400 w 6163733"/>
              <a:gd name="connsiteY12" fmla="*/ 427567 h 795867"/>
              <a:gd name="connsiteX13" fmla="*/ 3124200 w 6163733"/>
              <a:gd name="connsiteY13" fmla="*/ 170745 h 795867"/>
              <a:gd name="connsiteX14" fmla="*/ 3276600 w 6163733"/>
              <a:gd name="connsiteY14" fmla="*/ 627945 h 795867"/>
              <a:gd name="connsiteX15" fmla="*/ 3733800 w 6163733"/>
              <a:gd name="connsiteY15" fmla="*/ 732367 h 795867"/>
              <a:gd name="connsiteX16" fmla="*/ 3886200 w 6163733"/>
              <a:gd name="connsiteY16" fmla="*/ 246945 h 795867"/>
              <a:gd name="connsiteX17" fmla="*/ 4148667 w 6163733"/>
              <a:gd name="connsiteY17" fmla="*/ 345723 h 795867"/>
              <a:gd name="connsiteX18" fmla="*/ 4419600 w 6163733"/>
              <a:gd name="connsiteY18" fmla="*/ 704145 h 795867"/>
              <a:gd name="connsiteX19" fmla="*/ 4724400 w 6163733"/>
              <a:gd name="connsiteY19" fmla="*/ 399345 h 795867"/>
              <a:gd name="connsiteX20" fmla="*/ 4732867 w 6163733"/>
              <a:gd name="connsiteY20" fmla="*/ 441678 h 795867"/>
              <a:gd name="connsiteX21" fmla="*/ 4876800 w 6163733"/>
              <a:gd name="connsiteY21" fmla="*/ 650523 h 795867"/>
              <a:gd name="connsiteX22" fmla="*/ 5181600 w 6163733"/>
              <a:gd name="connsiteY22" fmla="*/ 311856 h 795867"/>
              <a:gd name="connsiteX23" fmla="*/ 5393267 w 6163733"/>
              <a:gd name="connsiteY23" fmla="*/ 272345 h 795867"/>
              <a:gd name="connsiteX24" fmla="*/ 5715000 w 6163733"/>
              <a:gd name="connsiteY24" fmla="*/ 351367 h 795867"/>
              <a:gd name="connsiteX25" fmla="*/ 6053667 w 6163733"/>
              <a:gd name="connsiteY25" fmla="*/ 526345 h 795867"/>
              <a:gd name="connsiteX26" fmla="*/ 6163733 w 6163733"/>
              <a:gd name="connsiteY26" fmla="*/ 769056 h 795867"/>
              <a:gd name="connsiteX0" fmla="*/ 0 w 6163733"/>
              <a:gd name="connsiteY0" fmla="*/ 91723 h 795867"/>
              <a:gd name="connsiteX1" fmla="*/ 381000 w 6163733"/>
              <a:gd name="connsiteY1" fmla="*/ 170745 h 795867"/>
              <a:gd name="connsiteX2" fmla="*/ 533400 w 6163733"/>
              <a:gd name="connsiteY2" fmla="*/ 579967 h 795867"/>
              <a:gd name="connsiteX3" fmla="*/ 770467 w 6163733"/>
              <a:gd name="connsiteY3" fmla="*/ 272345 h 795867"/>
              <a:gd name="connsiteX4" fmla="*/ 990600 w 6163733"/>
              <a:gd name="connsiteY4" fmla="*/ 46567 h 795867"/>
              <a:gd name="connsiteX5" fmla="*/ 1219200 w 6163733"/>
              <a:gd name="connsiteY5" fmla="*/ 551745 h 795867"/>
              <a:gd name="connsiteX6" fmla="*/ 1371600 w 6163733"/>
              <a:gd name="connsiteY6" fmla="*/ 351367 h 795867"/>
              <a:gd name="connsiteX7" fmla="*/ 1676400 w 6163733"/>
              <a:gd name="connsiteY7" fmla="*/ 633589 h 795867"/>
              <a:gd name="connsiteX8" fmla="*/ 2057400 w 6163733"/>
              <a:gd name="connsiteY8" fmla="*/ 170745 h 795867"/>
              <a:gd name="connsiteX9" fmla="*/ 2269067 w 6163733"/>
              <a:gd name="connsiteY9" fmla="*/ 684389 h 795867"/>
              <a:gd name="connsiteX10" fmla="*/ 2480733 w 6163733"/>
              <a:gd name="connsiteY10" fmla="*/ 594078 h 795867"/>
              <a:gd name="connsiteX11" fmla="*/ 2743200 w 6163733"/>
              <a:gd name="connsiteY11" fmla="*/ 704145 h 795867"/>
              <a:gd name="connsiteX12" fmla="*/ 2819400 w 6163733"/>
              <a:gd name="connsiteY12" fmla="*/ 427567 h 795867"/>
              <a:gd name="connsiteX13" fmla="*/ 3124200 w 6163733"/>
              <a:gd name="connsiteY13" fmla="*/ 170745 h 795867"/>
              <a:gd name="connsiteX14" fmla="*/ 3276600 w 6163733"/>
              <a:gd name="connsiteY14" fmla="*/ 627945 h 795867"/>
              <a:gd name="connsiteX15" fmla="*/ 3733800 w 6163733"/>
              <a:gd name="connsiteY15" fmla="*/ 732367 h 795867"/>
              <a:gd name="connsiteX16" fmla="*/ 3886200 w 6163733"/>
              <a:gd name="connsiteY16" fmla="*/ 246945 h 795867"/>
              <a:gd name="connsiteX17" fmla="*/ 4148667 w 6163733"/>
              <a:gd name="connsiteY17" fmla="*/ 345723 h 795867"/>
              <a:gd name="connsiteX18" fmla="*/ 4419600 w 6163733"/>
              <a:gd name="connsiteY18" fmla="*/ 704145 h 795867"/>
              <a:gd name="connsiteX19" fmla="*/ 4724400 w 6163733"/>
              <a:gd name="connsiteY19" fmla="*/ 399345 h 795867"/>
              <a:gd name="connsiteX20" fmla="*/ 4732867 w 6163733"/>
              <a:gd name="connsiteY20" fmla="*/ 441678 h 795867"/>
              <a:gd name="connsiteX21" fmla="*/ 4876800 w 6163733"/>
              <a:gd name="connsiteY21" fmla="*/ 650523 h 795867"/>
              <a:gd name="connsiteX22" fmla="*/ 5181600 w 6163733"/>
              <a:gd name="connsiteY22" fmla="*/ 311856 h 795867"/>
              <a:gd name="connsiteX23" fmla="*/ 5562600 w 6163733"/>
              <a:gd name="connsiteY23" fmla="*/ 551745 h 795867"/>
              <a:gd name="connsiteX24" fmla="*/ 5715000 w 6163733"/>
              <a:gd name="connsiteY24" fmla="*/ 351367 h 795867"/>
              <a:gd name="connsiteX25" fmla="*/ 6053667 w 6163733"/>
              <a:gd name="connsiteY25" fmla="*/ 526345 h 795867"/>
              <a:gd name="connsiteX26" fmla="*/ 6163733 w 6163733"/>
              <a:gd name="connsiteY26" fmla="*/ 769056 h 795867"/>
              <a:gd name="connsiteX0" fmla="*/ 0 w 6170789"/>
              <a:gd name="connsiteY0" fmla="*/ 91723 h 795867"/>
              <a:gd name="connsiteX1" fmla="*/ 381000 w 6170789"/>
              <a:gd name="connsiteY1" fmla="*/ 170745 h 795867"/>
              <a:gd name="connsiteX2" fmla="*/ 533400 w 6170789"/>
              <a:gd name="connsiteY2" fmla="*/ 579967 h 795867"/>
              <a:gd name="connsiteX3" fmla="*/ 770467 w 6170789"/>
              <a:gd name="connsiteY3" fmla="*/ 272345 h 795867"/>
              <a:gd name="connsiteX4" fmla="*/ 990600 w 6170789"/>
              <a:gd name="connsiteY4" fmla="*/ 46567 h 795867"/>
              <a:gd name="connsiteX5" fmla="*/ 1219200 w 6170789"/>
              <a:gd name="connsiteY5" fmla="*/ 551745 h 795867"/>
              <a:gd name="connsiteX6" fmla="*/ 1371600 w 6170789"/>
              <a:gd name="connsiteY6" fmla="*/ 351367 h 795867"/>
              <a:gd name="connsiteX7" fmla="*/ 1676400 w 6170789"/>
              <a:gd name="connsiteY7" fmla="*/ 633589 h 795867"/>
              <a:gd name="connsiteX8" fmla="*/ 2057400 w 6170789"/>
              <a:gd name="connsiteY8" fmla="*/ 170745 h 795867"/>
              <a:gd name="connsiteX9" fmla="*/ 2269067 w 6170789"/>
              <a:gd name="connsiteY9" fmla="*/ 684389 h 795867"/>
              <a:gd name="connsiteX10" fmla="*/ 2480733 w 6170789"/>
              <a:gd name="connsiteY10" fmla="*/ 594078 h 795867"/>
              <a:gd name="connsiteX11" fmla="*/ 2743200 w 6170789"/>
              <a:gd name="connsiteY11" fmla="*/ 704145 h 795867"/>
              <a:gd name="connsiteX12" fmla="*/ 2819400 w 6170789"/>
              <a:gd name="connsiteY12" fmla="*/ 427567 h 795867"/>
              <a:gd name="connsiteX13" fmla="*/ 3124200 w 6170789"/>
              <a:gd name="connsiteY13" fmla="*/ 170745 h 795867"/>
              <a:gd name="connsiteX14" fmla="*/ 3276600 w 6170789"/>
              <a:gd name="connsiteY14" fmla="*/ 627945 h 795867"/>
              <a:gd name="connsiteX15" fmla="*/ 3733800 w 6170789"/>
              <a:gd name="connsiteY15" fmla="*/ 732367 h 795867"/>
              <a:gd name="connsiteX16" fmla="*/ 3886200 w 6170789"/>
              <a:gd name="connsiteY16" fmla="*/ 246945 h 795867"/>
              <a:gd name="connsiteX17" fmla="*/ 4148667 w 6170789"/>
              <a:gd name="connsiteY17" fmla="*/ 345723 h 795867"/>
              <a:gd name="connsiteX18" fmla="*/ 4419600 w 6170789"/>
              <a:gd name="connsiteY18" fmla="*/ 704145 h 795867"/>
              <a:gd name="connsiteX19" fmla="*/ 4724400 w 6170789"/>
              <a:gd name="connsiteY19" fmla="*/ 399345 h 795867"/>
              <a:gd name="connsiteX20" fmla="*/ 4732867 w 6170789"/>
              <a:gd name="connsiteY20" fmla="*/ 441678 h 795867"/>
              <a:gd name="connsiteX21" fmla="*/ 4876800 w 6170789"/>
              <a:gd name="connsiteY21" fmla="*/ 650523 h 795867"/>
              <a:gd name="connsiteX22" fmla="*/ 5181600 w 6170789"/>
              <a:gd name="connsiteY22" fmla="*/ 311856 h 795867"/>
              <a:gd name="connsiteX23" fmla="*/ 5562600 w 6170789"/>
              <a:gd name="connsiteY23" fmla="*/ 551745 h 795867"/>
              <a:gd name="connsiteX24" fmla="*/ 5715000 w 6170789"/>
              <a:gd name="connsiteY24" fmla="*/ 351367 h 795867"/>
              <a:gd name="connsiteX25" fmla="*/ 6096000 w 6170789"/>
              <a:gd name="connsiteY25" fmla="*/ 246945 h 795867"/>
              <a:gd name="connsiteX26" fmla="*/ 6163733 w 6170789"/>
              <a:gd name="connsiteY26" fmla="*/ 769056 h 79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70789" h="795867">
                <a:moveTo>
                  <a:pt x="0" y="91723"/>
                </a:moveTo>
                <a:cubicBezTo>
                  <a:pt x="52211" y="121827"/>
                  <a:pt x="292100" y="89371"/>
                  <a:pt x="381000" y="170745"/>
                </a:cubicBezTo>
                <a:cubicBezTo>
                  <a:pt x="469900" y="252119"/>
                  <a:pt x="468489" y="563034"/>
                  <a:pt x="533400" y="579967"/>
                </a:cubicBezTo>
                <a:cubicBezTo>
                  <a:pt x="598311" y="596900"/>
                  <a:pt x="694267" y="361245"/>
                  <a:pt x="770467" y="272345"/>
                </a:cubicBezTo>
                <a:cubicBezTo>
                  <a:pt x="846667" y="183445"/>
                  <a:pt x="915811" y="0"/>
                  <a:pt x="990600" y="46567"/>
                </a:cubicBezTo>
                <a:cubicBezTo>
                  <a:pt x="1065389" y="93134"/>
                  <a:pt x="1155700" y="500945"/>
                  <a:pt x="1219200" y="551745"/>
                </a:cubicBezTo>
                <a:cubicBezTo>
                  <a:pt x="1282700" y="602545"/>
                  <a:pt x="1295400" y="337726"/>
                  <a:pt x="1371600" y="351367"/>
                </a:cubicBezTo>
                <a:cubicBezTo>
                  <a:pt x="1447800" y="365008"/>
                  <a:pt x="1562100" y="663693"/>
                  <a:pt x="1676400" y="633589"/>
                </a:cubicBezTo>
                <a:cubicBezTo>
                  <a:pt x="1790700" y="603485"/>
                  <a:pt x="1958622" y="162278"/>
                  <a:pt x="2057400" y="170745"/>
                </a:cubicBezTo>
                <a:cubicBezTo>
                  <a:pt x="2156178" y="179212"/>
                  <a:pt x="2198512" y="613834"/>
                  <a:pt x="2269067" y="684389"/>
                </a:cubicBezTo>
                <a:cubicBezTo>
                  <a:pt x="2339622" y="754944"/>
                  <a:pt x="2401711" y="590785"/>
                  <a:pt x="2480733" y="594078"/>
                </a:cubicBezTo>
                <a:cubicBezTo>
                  <a:pt x="2559755" y="597371"/>
                  <a:pt x="2686755" y="731897"/>
                  <a:pt x="2743200" y="704145"/>
                </a:cubicBezTo>
                <a:cubicBezTo>
                  <a:pt x="2799645" y="676393"/>
                  <a:pt x="2755900" y="516467"/>
                  <a:pt x="2819400" y="427567"/>
                </a:cubicBezTo>
                <a:cubicBezTo>
                  <a:pt x="2882900" y="338667"/>
                  <a:pt x="3048000" y="137349"/>
                  <a:pt x="3124200" y="170745"/>
                </a:cubicBezTo>
                <a:cubicBezTo>
                  <a:pt x="3200400" y="204141"/>
                  <a:pt x="3175000" y="534341"/>
                  <a:pt x="3276600" y="627945"/>
                </a:cubicBezTo>
                <a:cubicBezTo>
                  <a:pt x="3378200" y="721549"/>
                  <a:pt x="3632200" y="795867"/>
                  <a:pt x="3733800" y="732367"/>
                </a:cubicBezTo>
                <a:cubicBezTo>
                  <a:pt x="3835400" y="668867"/>
                  <a:pt x="3817056" y="311386"/>
                  <a:pt x="3886200" y="246945"/>
                </a:cubicBezTo>
                <a:cubicBezTo>
                  <a:pt x="3955344" y="182504"/>
                  <a:pt x="4059767" y="269523"/>
                  <a:pt x="4148667" y="345723"/>
                </a:cubicBezTo>
                <a:cubicBezTo>
                  <a:pt x="4237567" y="421923"/>
                  <a:pt x="4323645" y="695208"/>
                  <a:pt x="4419600" y="704145"/>
                </a:cubicBezTo>
                <a:cubicBezTo>
                  <a:pt x="4515555" y="713082"/>
                  <a:pt x="4672189" y="443090"/>
                  <a:pt x="4724400" y="399345"/>
                </a:cubicBezTo>
                <a:cubicBezTo>
                  <a:pt x="4776611" y="355601"/>
                  <a:pt x="4707467" y="399815"/>
                  <a:pt x="4732867" y="441678"/>
                </a:cubicBezTo>
                <a:cubicBezTo>
                  <a:pt x="4758267" y="483541"/>
                  <a:pt x="4802011" y="672160"/>
                  <a:pt x="4876800" y="650523"/>
                </a:cubicBezTo>
                <a:cubicBezTo>
                  <a:pt x="4951589" y="628886"/>
                  <a:pt x="5067300" y="328319"/>
                  <a:pt x="5181600" y="311856"/>
                </a:cubicBezTo>
                <a:cubicBezTo>
                  <a:pt x="5295900" y="295393"/>
                  <a:pt x="5473700" y="545160"/>
                  <a:pt x="5562600" y="551745"/>
                </a:cubicBezTo>
                <a:cubicBezTo>
                  <a:pt x="5651500" y="558330"/>
                  <a:pt x="5626100" y="402167"/>
                  <a:pt x="5715000" y="351367"/>
                </a:cubicBezTo>
                <a:cubicBezTo>
                  <a:pt x="5803900" y="300567"/>
                  <a:pt x="6021211" y="177330"/>
                  <a:pt x="6096000" y="246945"/>
                </a:cubicBezTo>
                <a:cubicBezTo>
                  <a:pt x="6170789" y="316560"/>
                  <a:pt x="6145389" y="728604"/>
                  <a:pt x="6163733" y="76905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7924800" y="637822"/>
            <a:ext cx="609600" cy="523220"/>
          </a:xfrm>
          <a:prstGeom prst="rect">
            <a:avLst/>
          </a:prstGeom>
          <a:noFill/>
        </p:spPr>
        <p:txBody>
          <a:bodyPr wrap="square" rtlCol="0">
            <a:spAutoFit/>
          </a:bodyPr>
          <a:lstStyle/>
          <a:p>
            <a:pPr algn="ctr"/>
            <a:r>
              <a:rPr lang="en-US" sz="2800" dirty="0" smtClean="0"/>
              <a:t>t</a:t>
            </a:r>
            <a:endParaRPr lang="en-US" sz="2800" dirty="0"/>
          </a:p>
        </p:txBody>
      </p:sp>
      <p:sp>
        <p:nvSpPr>
          <p:cNvPr id="21" name="TextBox 20"/>
          <p:cNvSpPr txBox="1"/>
          <p:nvPr/>
        </p:nvSpPr>
        <p:spPr>
          <a:xfrm>
            <a:off x="533400" y="637822"/>
            <a:ext cx="762000" cy="523220"/>
          </a:xfrm>
          <a:prstGeom prst="rect">
            <a:avLst/>
          </a:prstGeom>
          <a:noFill/>
        </p:spPr>
        <p:txBody>
          <a:bodyPr wrap="square" rtlCol="0">
            <a:spAutoFit/>
          </a:bodyPr>
          <a:lstStyle/>
          <a:p>
            <a:pPr algn="ctr"/>
            <a:r>
              <a:rPr lang="en-US" sz="2800" dirty="0" smtClean="0"/>
              <a:t>v(t)</a:t>
            </a:r>
            <a:endParaRPr lang="en-US" sz="2800" dirty="0"/>
          </a:p>
        </p:txBody>
      </p:sp>
      <p:cxnSp>
        <p:nvCxnSpPr>
          <p:cNvPr id="22" name="Straight Arrow Connector 21"/>
          <p:cNvCxnSpPr/>
          <p:nvPr/>
        </p:nvCxnSpPr>
        <p:spPr>
          <a:xfrm>
            <a:off x="1295400" y="4495800"/>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1447800" y="3973689"/>
            <a:ext cx="6163733" cy="826911"/>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 name="connsiteX0" fmla="*/ 0 w 6163733"/>
              <a:gd name="connsiteY0" fmla="*/ 160867 h 877711"/>
              <a:gd name="connsiteX1" fmla="*/ 533400 w 6163733"/>
              <a:gd name="connsiteY1" fmla="*/ 649111 h 877711"/>
              <a:gd name="connsiteX2" fmla="*/ 1066800 w 6163733"/>
              <a:gd name="connsiteY2" fmla="*/ 228600 h 877711"/>
              <a:gd name="connsiteX3" fmla="*/ 1337733 w 6163733"/>
              <a:gd name="connsiteY3" fmla="*/ 719667 h 877711"/>
              <a:gd name="connsiteX4" fmla="*/ 1676400 w 6163733"/>
              <a:gd name="connsiteY4" fmla="*/ 702733 h 877711"/>
              <a:gd name="connsiteX5" fmla="*/ 2048933 w 6163733"/>
              <a:gd name="connsiteY5" fmla="*/ 397933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1066800 w 6163733"/>
              <a:gd name="connsiteY2" fmla="*/ 228600 h 877711"/>
              <a:gd name="connsiteX3" fmla="*/ 1337733 w 6163733"/>
              <a:gd name="connsiteY3" fmla="*/ 719667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990600 w 6163733"/>
              <a:gd name="connsiteY2" fmla="*/ 115711 h 877711"/>
              <a:gd name="connsiteX3" fmla="*/ 1337733 w 6163733"/>
              <a:gd name="connsiteY3" fmla="*/ 719667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990600 w 6163733"/>
              <a:gd name="connsiteY2" fmla="*/ 115711 h 877711"/>
              <a:gd name="connsiteX3" fmla="*/ 1371600 w 6163733"/>
              <a:gd name="connsiteY3" fmla="*/ 420511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38200"/>
              <a:gd name="connsiteX1" fmla="*/ 533400 w 6163733"/>
              <a:gd name="connsiteY1" fmla="*/ 649111 h 838200"/>
              <a:gd name="connsiteX2" fmla="*/ 990600 w 6163733"/>
              <a:gd name="connsiteY2" fmla="*/ 115711 h 838200"/>
              <a:gd name="connsiteX3" fmla="*/ 1371600 w 6163733"/>
              <a:gd name="connsiteY3" fmla="*/ 420511 h 838200"/>
              <a:gd name="connsiteX4" fmla="*/ 1676400 w 6163733"/>
              <a:gd name="connsiteY4" fmla="*/ 702733 h 838200"/>
              <a:gd name="connsiteX5" fmla="*/ 2057400 w 6163733"/>
              <a:gd name="connsiteY5" fmla="*/ 572911 h 838200"/>
              <a:gd name="connsiteX6" fmla="*/ 2269067 w 6163733"/>
              <a:gd name="connsiteY6" fmla="*/ 753533 h 838200"/>
              <a:gd name="connsiteX7" fmla="*/ 2819400 w 6163733"/>
              <a:gd name="connsiteY7" fmla="*/ 496711 h 838200"/>
              <a:gd name="connsiteX8" fmla="*/ 3200400 w 6163733"/>
              <a:gd name="connsiteY8" fmla="*/ 313267 h 838200"/>
              <a:gd name="connsiteX9" fmla="*/ 3589867 w 6163733"/>
              <a:gd name="connsiteY9" fmla="*/ 110067 h 838200"/>
              <a:gd name="connsiteX10" fmla="*/ 4148667 w 6163733"/>
              <a:gd name="connsiteY10" fmla="*/ 414867 h 838200"/>
              <a:gd name="connsiteX11" fmla="*/ 4368800 w 6163733"/>
              <a:gd name="connsiteY11" fmla="*/ 668867 h 838200"/>
              <a:gd name="connsiteX12" fmla="*/ 4876800 w 6163733"/>
              <a:gd name="connsiteY12" fmla="*/ 719667 h 838200"/>
              <a:gd name="connsiteX13" fmla="*/ 5181600 w 6163733"/>
              <a:gd name="connsiteY13" fmla="*/ 381000 h 838200"/>
              <a:gd name="connsiteX14" fmla="*/ 5842000 w 6163733"/>
              <a:gd name="connsiteY14" fmla="*/ 76200 h 838200"/>
              <a:gd name="connsiteX15" fmla="*/ 6163733 w 6163733"/>
              <a:gd name="connsiteY15" fmla="*/ 838200 h 838200"/>
              <a:gd name="connsiteX0" fmla="*/ 0 w 6163733"/>
              <a:gd name="connsiteY0" fmla="*/ 160867 h 838200"/>
              <a:gd name="connsiteX1" fmla="*/ 533400 w 6163733"/>
              <a:gd name="connsiteY1" fmla="*/ 649111 h 838200"/>
              <a:gd name="connsiteX2" fmla="*/ 990600 w 6163733"/>
              <a:gd name="connsiteY2" fmla="*/ 115711 h 838200"/>
              <a:gd name="connsiteX3" fmla="*/ 1371600 w 6163733"/>
              <a:gd name="connsiteY3" fmla="*/ 420511 h 838200"/>
              <a:gd name="connsiteX4" fmla="*/ 1676400 w 6163733"/>
              <a:gd name="connsiteY4" fmla="*/ 702733 h 838200"/>
              <a:gd name="connsiteX5" fmla="*/ 2057400 w 6163733"/>
              <a:gd name="connsiteY5" fmla="*/ 572911 h 838200"/>
              <a:gd name="connsiteX6" fmla="*/ 2269067 w 6163733"/>
              <a:gd name="connsiteY6" fmla="*/ 753533 h 838200"/>
              <a:gd name="connsiteX7" fmla="*/ 2819400 w 6163733"/>
              <a:gd name="connsiteY7" fmla="*/ 496711 h 838200"/>
              <a:gd name="connsiteX8" fmla="*/ 3200400 w 6163733"/>
              <a:gd name="connsiteY8" fmla="*/ 313267 h 838200"/>
              <a:gd name="connsiteX9" fmla="*/ 3733800 w 6163733"/>
              <a:gd name="connsiteY9" fmla="*/ 801511 h 838200"/>
              <a:gd name="connsiteX10" fmla="*/ 4148667 w 6163733"/>
              <a:gd name="connsiteY10" fmla="*/ 414867 h 838200"/>
              <a:gd name="connsiteX11" fmla="*/ 4368800 w 6163733"/>
              <a:gd name="connsiteY11" fmla="*/ 668867 h 838200"/>
              <a:gd name="connsiteX12" fmla="*/ 4876800 w 6163733"/>
              <a:gd name="connsiteY12" fmla="*/ 719667 h 838200"/>
              <a:gd name="connsiteX13" fmla="*/ 5181600 w 6163733"/>
              <a:gd name="connsiteY13" fmla="*/ 381000 h 838200"/>
              <a:gd name="connsiteX14" fmla="*/ 5842000 w 6163733"/>
              <a:gd name="connsiteY14" fmla="*/ 76200 h 838200"/>
              <a:gd name="connsiteX15" fmla="*/ 6163733 w 6163733"/>
              <a:gd name="connsiteY15" fmla="*/ 838200 h 838200"/>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819400 w 6163733"/>
              <a:gd name="connsiteY7" fmla="*/ 485422 h 826911"/>
              <a:gd name="connsiteX8" fmla="*/ 3200400 w 6163733"/>
              <a:gd name="connsiteY8" fmla="*/ 301978 h 826911"/>
              <a:gd name="connsiteX9" fmla="*/ 3733800 w 6163733"/>
              <a:gd name="connsiteY9" fmla="*/ 790222 h 826911"/>
              <a:gd name="connsiteX10" fmla="*/ 4148667 w 6163733"/>
              <a:gd name="connsiteY10" fmla="*/ 403578 h 826911"/>
              <a:gd name="connsiteX11" fmla="*/ 4368800 w 6163733"/>
              <a:gd name="connsiteY11" fmla="*/ 657578 h 826911"/>
              <a:gd name="connsiteX12" fmla="*/ 4876800 w 6163733"/>
              <a:gd name="connsiteY12" fmla="*/ 708378 h 826911"/>
              <a:gd name="connsiteX13" fmla="*/ 5181600 w 6163733"/>
              <a:gd name="connsiteY13" fmla="*/ 369711 h 826911"/>
              <a:gd name="connsiteX14" fmla="*/ 5715000 w 6163733"/>
              <a:gd name="connsiteY14" fmla="*/ 409222 h 826911"/>
              <a:gd name="connsiteX15" fmla="*/ 6163733 w 6163733"/>
              <a:gd name="connsiteY15"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819400 w 6163733"/>
              <a:gd name="connsiteY7" fmla="*/ 485422 h 826911"/>
              <a:gd name="connsiteX8" fmla="*/ 3200400 w 6163733"/>
              <a:gd name="connsiteY8" fmla="*/ 301978 h 826911"/>
              <a:gd name="connsiteX9" fmla="*/ 3733800 w 6163733"/>
              <a:gd name="connsiteY9" fmla="*/ 790222 h 826911"/>
              <a:gd name="connsiteX10" fmla="*/ 4148667 w 6163733"/>
              <a:gd name="connsiteY10" fmla="*/ 403578 h 826911"/>
              <a:gd name="connsiteX11" fmla="*/ 4572000 w 6163733"/>
              <a:gd name="connsiteY11" fmla="*/ 333022 h 826911"/>
              <a:gd name="connsiteX12" fmla="*/ 4876800 w 6163733"/>
              <a:gd name="connsiteY12" fmla="*/ 708378 h 826911"/>
              <a:gd name="connsiteX13" fmla="*/ 5181600 w 6163733"/>
              <a:gd name="connsiteY13" fmla="*/ 369711 h 826911"/>
              <a:gd name="connsiteX14" fmla="*/ 5715000 w 6163733"/>
              <a:gd name="connsiteY14" fmla="*/ 409222 h 826911"/>
              <a:gd name="connsiteX15" fmla="*/ 6163733 w 6163733"/>
              <a:gd name="connsiteY15" fmla="*/ 826911 h 82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826911">
                <a:moveTo>
                  <a:pt x="0" y="149578"/>
                </a:moveTo>
                <a:cubicBezTo>
                  <a:pt x="300566" y="0"/>
                  <a:pt x="368300" y="645348"/>
                  <a:pt x="533400" y="637822"/>
                </a:cubicBezTo>
                <a:cubicBezTo>
                  <a:pt x="698500" y="630296"/>
                  <a:pt x="850900" y="142522"/>
                  <a:pt x="990600" y="104422"/>
                </a:cubicBezTo>
                <a:cubicBezTo>
                  <a:pt x="1130300" y="66322"/>
                  <a:pt x="1257300" y="311385"/>
                  <a:pt x="1371600" y="409222"/>
                </a:cubicBezTo>
                <a:cubicBezTo>
                  <a:pt x="1485900" y="507059"/>
                  <a:pt x="1562100" y="666044"/>
                  <a:pt x="1676400" y="691444"/>
                </a:cubicBezTo>
                <a:cubicBezTo>
                  <a:pt x="1790700" y="716844"/>
                  <a:pt x="1958622" y="553155"/>
                  <a:pt x="2057400" y="561622"/>
                </a:cubicBezTo>
                <a:cubicBezTo>
                  <a:pt x="2156178" y="570089"/>
                  <a:pt x="2142067" y="754944"/>
                  <a:pt x="2269067" y="742244"/>
                </a:cubicBezTo>
                <a:cubicBezTo>
                  <a:pt x="2396067" y="729544"/>
                  <a:pt x="2664178" y="558800"/>
                  <a:pt x="2819400" y="485422"/>
                </a:cubicBezTo>
                <a:cubicBezTo>
                  <a:pt x="2974622" y="412044"/>
                  <a:pt x="3048000" y="251178"/>
                  <a:pt x="3200400" y="301978"/>
                </a:cubicBezTo>
                <a:cubicBezTo>
                  <a:pt x="3352800" y="352778"/>
                  <a:pt x="3575755" y="773289"/>
                  <a:pt x="3733800" y="790222"/>
                </a:cubicBezTo>
                <a:cubicBezTo>
                  <a:pt x="3891845" y="807155"/>
                  <a:pt x="4008967" y="479778"/>
                  <a:pt x="4148667" y="403578"/>
                </a:cubicBezTo>
                <a:cubicBezTo>
                  <a:pt x="4288367" y="327378"/>
                  <a:pt x="4450645" y="282222"/>
                  <a:pt x="4572000" y="333022"/>
                </a:cubicBezTo>
                <a:cubicBezTo>
                  <a:pt x="4693356" y="383822"/>
                  <a:pt x="4775200" y="702263"/>
                  <a:pt x="4876800" y="708378"/>
                </a:cubicBezTo>
                <a:cubicBezTo>
                  <a:pt x="4978400" y="714493"/>
                  <a:pt x="5041900" y="419570"/>
                  <a:pt x="5181600" y="369711"/>
                </a:cubicBezTo>
                <a:cubicBezTo>
                  <a:pt x="5321300" y="319852"/>
                  <a:pt x="5551311" y="333022"/>
                  <a:pt x="5715000" y="409222"/>
                </a:cubicBezTo>
                <a:cubicBezTo>
                  <a:pt x="5878689" y="485422"/>
                  <a:pt x="6084711" y="484011"/>
                  <a:pt x="6163733" y="82691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7924800" y="4230511"/>
            <a:ext cx="609600" cy="523220"/>
          </a:xfrm>
          <a:prstGeom prst="rect">
            <a:avLst/>
          </a:prstGeom>
          <a:noFill/>
        </p:spPr>
        <p:txBody>
          <a:bodyPr wrap="square" rtlCol="0">
            <a:spAutoFit/>
          </a:bodyPr>
          <a:lstStyle/>
          <a:p>
            <a:pPr algn="ctr"/>
            <a:r>
              <a:rPr lang="en-US" sz="2800" dirty="0" smtClean="0"/>
              <a:t>t</a:t>
            </a:r>
            <a:endParaRPr lang="en-US" sz="2800" dirty="0"/>
          </a:p>
        </p:txBody>
      </p:sp>
      <p:sp>
        <p:nvSpPr>
          <p:cNvPr id="25" name="TextBox 24"/>
          <p:cNvSpPr txBox="1"/>
          <p:nvPr/>
        </p:nvSpPr>
        <p:spPr>
          <a:xfrm>
            <a:off x="533400" y="4230511"/>
            <a:ext cx="762000" cy="523220"/>
          </a:xfrm>
          <a:prstGeom prst="rect">
            <a:avLst/>
          </a:prstGeom>
          <a:noFill/>
        </p:spPr>
        <p:txBody>
          <a:bodyPr wrap="square" rtlCol="0">
            <a:spAutoFit/>
          </a:bodyPr>
          <a:lstStyle/>
          <a:p>
            <a:pPr algn="ctr"/>
            <a:r>
              <a:rPr lang="en-US" sz="2800" dirty="0" smtClean="0"/>
              <a:t>v(t)</a:t>
            </a:r>
            <a:endParaRPr lang="en-US" sz="2800" dirty="0"/>
          </a:p>
        </p:txBody>
      </p:sp>
      <p:sp>
        <p:nvSpPr>
          <p:cNvPr id="26" name="Freeform 25"/>
          <p:cNvSpPr/>
          <p:nvPr/>
        </p:nvSpPr>
        <p:spPr>
          <a:xfrm>
            <a:off x="1041400" y="1788180"/>
            <a:ext cx="4064000" cy="1100667"/>
          </a:xfrm>
          <a:custGeom>
            <a:avLst/>
            <a:gdLst>
              <a:gd name="connsiteX0" fmla="*/ 0 w 4064000"/>
              <a:gd name="connsiteY0" fmla="*/ 0 h 1100667"/>
              <a:gd name="connsiteX1" fmla="*/ 0 w 4064000"/>
              <a:gd name="connsiteY1" fmla="*/ 1100667 h 1100667"/>
              <a:gd name="connsiteX2" fmla="*/ 4064000 w 4064000"/>
              <a:gd name="connsiteY2" fmla="*/ 1083733 h 1100667"/>
            </a:gdLst>
            <a:ahLst/>
            <a:cxnLst>
              <a:cxn ang="0">
                <a:pos x="connsiteX0" y="connsiteY0"/>
              </a:cxn>
              <a:cxn ang="0">
                <a:pos x="connsiteX1" y="connsiteY1"/>
              </a:cxn>
              <a:cxn ang="0">
                <a:pos x="connsiteX2" y="connsiteY2"/>
              </a:cxn>
            </a:cxnLst>
            <a:rect l="l" t="t" r="r" b="b"/>
            <a:pathLst>
              <a:path w="4064000" h="1100667">
                <a:moveTo>
                  <a:pt x="0" y="0"/>
                </a:moveTo>
                <a:lnTo>
                  <a:pt x="0" y="1100667"/>
                </a:lnTo>
                <a:lnTo>
                  <a:pt x="4064000" y="1083733"/>
                </a:lnTo>
              </a:path>
            </a:pathLst>
          </a:cu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1676400" y="2905780"/>
            <a:ext cx="2438400" cy="523220"/>
          </a:xfrm>
          <a:prstGeom prst="rect">
            <a:avLst/>
          </a:prstGeom>
          <a:noFill/>
        </p:spPr>
        <p:txBody>
          <a:bodyPr wrap="square" rtlCol="0">
            <a:spAutoFit/>
          </a:bodyPr>
          <a:lstStyle/>
          <a:p>
            <a:pPr algn="ctr"/>
            <a:r>
              <a:rPr lang="en-US" sz="2800" dirty="0" smtClean="0"/>
              <a:t>lag, t</a:t>
            </a:r>
            <a:endParaRPr lang="en-US" sz="2800" dirty="0"/>
          </a:p>
        </p:txBody>
      </p:sp>
      <p:sp>
        <p:nvSpPr>
          <p:cNvPr id="28" name="TextBox 27"/>
          <p:cNvSpPr txBox="1"/>
          <p:nvPr/>
        </p:nvSpPr>
        <p:spPr>
          <a:xfrm>
            <a:off x="152400" y="1991380"/>
            <a:ext cx="914400" cy="523220"/>
          </a:xfrm>
          <a:prstGeom prst="rect">
            <a:avLst/>
          </a:prstGeom>
          <a:noFill/>
        </p:spPr>
        <p:txBody>
          <a:bodyPr wrap="square" rtlCol="0">
            <a:spAutoFit/>
          </a:bodyPr>
          <a:lstStyle/>
          <a:p>
            <a:pPr algn="ctr"/>
            <a:r>
              <a:rPr lang="en-US" sz="2800" dirty="0" smtClean="0"/>
              <a:t>a(t)</a:t>
            </a:r>
            <a:endParaRPr lang="en-US" sz="2800" dirty="0"/>
          </a:p>
        </p:txBody>
      </p:sp>
      <p:sp>
        <p:nvSpPr>
          <p:cNvPr id="29" name="TextBox 28"/>
          <p:cNvSpPr txBox="1"/>
          <p:nvPr/>
        </p:nvSpPr>
        <p:spPr>
          <a:xfrm>
            <a:off x="762000" y="2905780"/>
            <a:ext cx="609600" cy="523220"/>
          </a:xfrm>
          <a:prstGeom prst="rect">
            <a:avLst/>
          </a:prstGeom>
          <a:noFill/>
        </p:spPr>
        <p:txBody>
          <a:bodyPr wrap="square" rtlCol="0">
            <a:spAutoFit/>
          </a:bodyPr>
          <a:lstStyle/>
          <a:p>
            <a:pPr algn="ctr"/>
            <a:r>
              <a:rPr lang="en-US" sz="2800" dirty="0" smtClean="0"/>
              <a:t>0</a:t>
            </a:r>
            <a:endParaRPr lang="en-US" sz="2800" dirty="0"/>
          </a:p>
        </p:txBody>
      </p:sp>
      <p:sp>
        <p:nvSpPr>
          <p:cNvPr id="30" name="Freeform 29"/>
          <p:cNvSpPr/>
          <p:nvPr/>
        </p:nvSpPr>
        <p:spPr>
          <a:xfrm>
            <a:off x="1041402" y="2109914"/>
            <a:ext cx="4004732" cy="734887"/>
          </a:xfrm>
          <a:custGeom>
            <a:avLst/>
            <a:gdLst>
              <a:gd name="connsiteX0" fmla="*/ 0 w 3945467"/>
              <a:gd name="connsiteY0" fmla="*/ 0 h 711201"/>
              <a:gd name="connsiteX1" fmla="*/ 254000 w 3945467"/>
              <a:gd name="connsiteY1" fmla="*/ 254000 h 711201"/>
              <a:gd name="connsiteX2" fmla="*/ 728133 w 3945467"/>
              <a:gd name="connsiteY2" fmla="*/ 508000 h 711201"/>
              <a:gd name="connsiteX3" fmla="*/ 1659467 w 3945467"/>
              <a:gd name="connsiteY3" fmla="*/ 677334 h 711201"/>
              <a:gd name="connsiteX4" fmla="*/ 3945467 w 3945467"/>
              <a:gd name="connsiteY4" fmla="*/ 711200 h 711201"/>
              <a:gd name="connsiteX0" fmla="*/ 0 w 9678721"/>
              <a:gd name="connsiteY0" fmla="*/ 0 h 710915"/>
              <a:gd name="connsiteX1" fmla="*/ 254000 w 9678721"/>
              <a:gd name="connsiteY1" fmla="*/ 254000 h 710915"/>
              <a:gd name="connsiteX2" fmla="*/ 728133 w 9678721"/>
              <a:gd name="connsiteY2" fmla="*/ 508000 h 710915"/>
              <a:gd name="connsiteX3" fmla="*/ 1659467 w 9678721"/>
              <a:gd name="connsiteY3" fmla="*/ 677334 h 710915"/>
              <a:gd name="connsiteX4" fmla="*/ 9678721 w 9678721"/>
              <a:gd name="connsiteY4" fmla="*/ 709487 h 710915"/>
              <a:gd name="connsiteX0" fmla="*/ 0 w 9678721"/>
              <a:gd name="connsiteY0" fmla="*/ 0 h 719382"/>
              <a:gd name="connsiteX1" fmla="*/ 254000 w 9678721"/>
              <a:gd name="connsiteY1" fmla="*/ 254000 h 719382"/>
              <a:gd name="connsiteX2" fmla="*/ 728133 w 9678721"/>
              <a:gd name="connsiteY2" fmla="*/ 508000 h 719382"/>
              <a:gd name="connsiteX3" fmla="*/ 1659467 w 9678721"/>
              <a:gd name="connsiteY3" fmla="*/ 677334 h 719382"/>
              <a:gd name="connsiteX4" fmla="*/ 9678721 w 9678721"/>
              <a:gd name="connsiteY4" fmla="*/ 709487 h 719382"/>
              <a:gd name="connsiteX0" fmla="*/ 0 w 9678721"/>
              <a:gd name="connsiteY0" fmla="*/ 0 h 719382"/>
              <a:gd name="connsiteX1" fmla="*/ 254000 w 9678721"/>
              <a:gd name="connsiteY1" fmla="*/ 254000 h 719382"/>
              <a:gd name="connsiteX2" fmla="*/ 728133 w 9678721"/>
              <a:gd name="connsiteY2" fmla="*/ 508000 h 719382"/>
              <a:gd name="connsiteX3" fmla="*/ 1659467 w 9678721"/>
              <a:gd name="connsiteY3" fmla="*/ 677334 h 719382"/>
              <a:gd name="connsiteX4" fmla="*/ 9678721 w 9678721"/>
              <a:gd name="connsiteY4" fmla="*/ 709487 h 719382"/>
              <a:gd name="connsiteX0" fmla="*/ 0 w 22776299"/>
              <a:gd name="connsiteY0" fmla="*/ 0 h 734887"/>
              <a:gd name="connsiteX1" fmla="*/ 254000 w 22776299"/>
              <a:gd name="connsiteY1" fmla="*/ 254000 h 734887"/>
              <a:gd name="connsiteX2" fmla="*/ 728133 w 22776299"/>
              <a:gd name="connsiteY2" fmla="*/ 508000 h 734887"/>
              <a:gd name="connsiteX3" fmla="*/ 1659467 w 22776299"/>
              <a:gd name="connsiteY3" fmla="*/ 677334 h 734887"/>
              <a:gd name="connsiteX4" fmla="*/ 22776299 w 22776299"/>
              <a:gd name="connsiteY4" fmla="*/ 734887 h 73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76299" h="734887">
                <a:moveTo>
                  <a:pt x="0" y="0"/>
                </a:moveTo>
                <a:cubicBezTo>
                  <a:pt x="66322" y="84666"/>
                  <a:pt x="132645" y="169333"/>
                  <a:pt x="254000" y="254000"/>
                </a:cubicBezTo>
                <a:cubicBezTo>
                  <a:pt x="375355" y="338667"/>
                  <a:pt x="493889" y="437444"/>
                  <a:pt x="728133" y="508000"/>
                </a:cubicBezTo>
                <a:cubicBezTo>
                  <a:pt x="962377" y="578556"/>
                  <a:pt x="537589" y="457486"/>
                  <a:pt x="1659467" y="677334"/>
                </a:cubicBezTo>
                <a:cubicBezTo>
                  <a:pt x="3192331" y="719382"/>
                  <a:pt x="21901410" y="734887"/>
                  <a:pt x="22776299" y="73488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3048000"/>
          </a:xfrm>
        </p:spPr>
        <p:txBody>
          <a:bodyPr>
            <a:normAutofit/>
          </a:bodyPr>
          <a:lstStyle/>
          <a:p>
            <a:r>
              <a:rPr lang="en-US" dirty="0" smtClean="0">
                <a:latin typeface="Times New Roman" pitchFamily="18" charset="0"/>
                <a:cs typeface="Times New Roman" pitchFamily="18" charset="0"/>
              </a:rPr>
              <a:t>Part 1</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Smoothing a Time Series</a:t>
            </a:r>
            <a:endParaRPr lang="en-US"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smoothing as filtering</a:t>
            </a:r>
            <a:br>
              <a:rPr lang="en-US" dirty="0" smtClean="0">
                <a:latin typeface="Times New Roman" pitchFamily="18" charset="0"/>
                <a:cs typeface="Times New Roman" pitchFamily="18" charset="0"/>
              </a:rPr>
            </a:br>
            <a:r>
              <a:rPr lang="en-US" sz="3100" dirty="0" smtClean="0">
                <a:latin typeface="Times New Roman" pitchFamily="18" charset="0"/>
                <a:cs typeface="Times New Roman" pitchFamily="18" charset="0"/>
              </a:rPr>
              <a:t>(example of 3-point smoothing)</a:t>
            </a:r>
            <a:endParaRPr lang="en-US" sz="3100"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cstate="print"/>
          <a:srcRect l="23743" t="40407" r="21460" b="27604"/>
          <a:stretch>
            <a:fillRect/>
          </a:stretch>
        </p:blipFill>
        <p:spPr bwMode="auto">
          <a:xfrm>
            <a:off x="533400" y="2133600"/>
            <a:ext cx="8085221" cy="3200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685800"/>
            <a:ext cx="8229600" cy="5943600"/>
          </a:xfrm>
        </p:spPr>
        <p:txBody>
          <a:bodyPr>
            <a:normAutofit lnSpcReduction="10000"/>
          </a:bodyPr>
          <a:lstStyle/>
          <a:p>
            <a:pPr>
              <a:spcBef>
                <a:spcPts val="100"/>
              </a:spcBef>
              <a:buFontTx/>
              <a:buNone/>
            </a:pPr>
            <a:r>
              <a:rPr lang="en-US" sz="18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01</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Using </a:t>
            </a:r>
            <a:r>
              <a:rPr lang="en-US" sz="1600" dirty="0" err="1" smtClean="0">
                <a:latin typeface="Times New Roman" pitchFamily="18" charset="0"/>
                <a:cs typeface="Times New Roman" pitchFamily="18" charset="0"/>
              </a:rPr>
              <a:t>MatLab</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02		Looking At Data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03		Probability and Measurement Error</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04		Multivariate Distributions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05		Linear Models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06		The Principle of Least Squares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07		Prior Information</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08		Solving Generalized Least Squares Problems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09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10		Complex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11		Lessons Learned from the Fourier Transform</a:t>
            </a:r>
          </a:p>
          <a:p>
            <a:pPr>
              <a:spcBef>
                <a:spcPts val="100"/>
              </a:spcBef>
              <a:buFontTx/>
              <a:buNone/>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12		Power Spectra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13		Filter Theory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14		Applications of Filters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15		Factor Analysis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16		Orthogonal functions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17		Covariance and Autocorrelation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18		Cross-correlation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b="1" dirty="0" smtClean="0">
                <a:latin typeface="Times New Roman" pitchFamily="18" charset="0"/>
                <a:cs typeface="Times New Roman" pitchFamily="18" charset="0"/>
              </a:rPr>
              <a:t>Lecture 19		Smoothing, Correlation and Spectra</a:t>
            </a: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20		Coherence; Tapering and Spectral Analysis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21		Interpolation</a:t>
            </a:r>
          </a:p>
          <a:p>
            <a:pPr>
              <a:spcBef>
                <a:spcPts val="100"/>
              </a:spcBef>
              <a:buFontTx/>
              <a:buNone/>
            </a:pP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22		Linear Approximations and Non Linear Least Squares</a:t>
            </a:r>
          </a:p>
          <a:p>
            <a:pPr>
              <a:spcBef>
                <a:spcPts val="100"/>
              </a:spcBef>
              <a:buFontTx/>
              <a:buNone/>
            </a:pPr>
            <a:r>
              <a:rPr lang="en-US" sz="1600" dirty="0" smtClean="0">
                <a:latin typeface="Times New Roman" pitchFamily="18" charset="0"/>
                <a:cs typeface="Times New Roman" pitchFamily="18" charset="0"/>
              </a:rPr>
              <a:t>	Lecture 23		Adaptable Approximations with Neural Networks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24 		Hypothesis testing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25 		Hypothesis Testing continued; F-Tests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26 		Confidence Limits of Spectra, Bootstraps</a:t>
            </a:r>
            <a:endParaRPr lang="en-US" sz="1600" dirty="0">
              <a:latin typeface="Times New Roman" pitchFamily="18" charset="0"/>
              <a:cs typeface="Times New Roman" pitchFamily="18" charset="0"/>
            </a:endParaRPr>
          </a:p>
        </p:txBody>
      </p:sp>
      <p:sp>
        <p:nvSpPr>
          <p:cNvPr id="7172" name="Text Box 4"/>
          <p:cNvSpPr txBox="1">
            <a:spLocks noChangeArrowheads="1"/>
          </p:cNvSpPr>
          <p:nvPr/>
        </p:nvSpPr>
        <p:spPr bwMode="auto">
          <a:xfrm>
            <a:off x="0" y="228600"/>
            <a:ext cx="9144000" cy="457200"/>
          </a:xfrm>
          <a:prstGeom prst="rect">
            <a:avLst/>
          </a:prstGeom>
          <a:noFill/>
          <a:ln w="9525">
            <a:noFill/>
            <a:miter lim="800000"/>
            <a:headEnd/>
            <a:tailEnd/>
          </a:ln>
          <a:effectLst/>
        </p:spPr>
        <p:txBody>
          <a:bodyPr wrap="square">
            <a:spAutoFit/>
          </a:bodyPr>
          <a:lstStyle/>
          <a:p>
            <a:pPr algn="ctr">
              <a:spcBef>
                <a:spcPct val="50000"/>
              </a:spcBef>
            </a:pPr>
            <a:r>
              <a:rPr lang="en-US" sz="2400" dirty="0">
                <a:latin typeface="Times New Roman" pitchFamily="18" charset="0"/>
                <a:cs typeface="Times New Roman" pitchFamily="18" charset="0"/>
              </a:rPr>
              <a:t>SYLLABUS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23743" t="40407" r="21460" b="27604"/>
          <a:stretch>
            <a:fillRect/>
          </a:stretch>
        </p:blipFill>
        <p:spPr bwMode="auto">
          <a:xfrm>
            <a:off x="533400" y="2133600"/>
            <a:ext cx="8085221" cy="3200400"/>
          </a:xfrm>
          <a:prstGeom prst="rect">
            <a:avLst/>
          </a:prstGeom>
          <a:noFill/>
          <a:ln w="9525">
            <a:noFill/>
            <a:miter lim="800000"/>
            <a:headEnd/>
            <a:tailEnd/>
          </a:ln>
        </p:spPr>
      </p:pic>
      <p:sp>
        <p:nvSpPr>
          <p:cNvPr id="4" name="Oval 3"/>
          <p:cNvSpPr/>
          <p:nvPr/>
        </p:nvSpPr>
        <p:spPr>
          <a:xfrm>
            <a:off x="7010400" y="4495800"/>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5900738" y="4957763"/>
            <a:ext cx="1343025" cy="757237"/>
          </a:xfrm>
          <a:custGeom>
            <a:avLst/>
            <a:gdLst>
              <a:gd name="connsiteX0" fmla="*/ 0 w 1343025"/>
              <a:gd name="connsiteY0" fmla="*/ 757237 h 757237"/>
              <a:gd name="connsiteX1" fmla="*/ 785812 w 1343025"/>
              <a:gd name="connsiteY1" fmla="*/ 342900 h 757237"/>
              <a:gd name="connsiteX2" fmla="*/ 928687 w 1343025"/>
              <a:gd name="connsiteY2" fmla="*/ 471487 h 757237"/>
              <a:gd name="connsiteX3" fmla="*/ 1343025 w 1343025"/>
              <a:gd name="connsiteY3" fmla="*/ 0 h 757237"/>
            </a:gdLst>
            <a:ahLst/>
            <a:cxnLst>
              <a:cxn ang="0">
                <a:pos x="connsiteX0" y="connsiteY0"/>
              </a:cxn>
              <a:cxn ang="0">
                <a:pos x="connsiteX1" y="connsiteY1"/>
              </a:cxn>
              <a:cxn ang="0">
                <a:pos x="connsiteX2" y="connsiteY2"/>
              </a:cxn>
              <a:cxn ang="0">
                <a:pos x="connsiteX3" y="connsiteY3"/>
              </a:cxn>
            </a:cxnLst>
            <a:rect l="l" t="t" r="r" b="b"/>
            <a:pathLst>
              <a:path w="1343025" h="757237">
                <a:moveTo>
                  <a:pt x="0" y="757237"/>
                </a:moveTo>
                <a:cubicBezTo>
                  <a:pt x="315515" y="573881"/>
                  <a:pt x="631031" y="390525"/>
                  <a:pt x="785812" y="342900"/>
                </a:cubicBezTo>
                <a:cubicBezTo>
                  <a:pt x="940593" y="295275"/>
                  <a:pt x="835818" y="528637"/>
                  <a:pt x="928687" y="471487"/>
                </a:cubicBezTo>
                <a:cubicBezTo>
                  <a:pt x="1021556" y="414337"/>
                  <a:pt x="1182290" y="207168"/>
                  <a:pt x="1343025" y="0"/>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itle 1"/>
          <p:cNvSpPr txBox="1">
            <a:spLocks/>
          </p:cNvSpPr>
          <p:nvPr/>
        </p:nvSpPr>
        <p:spPr>
          <a:xfrm>
            <a:off x="4953000" y="5791200"/>
            <a:ext cx="1905000" cy="457200"/>
          </a:xfrm>
          <a:prstGeom prst="rect">
            <a:avLst/>
          </a:prstGeom>
        </p:spPr>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non-causal</a:t>
            </a:r>
            <a:endParaRPr kumimoji="0" lang="en-US" sz="44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8" name="Title 1"/>
          <p:cNvSpPr txBox="1">
            <a:spLocks/>
          </p:cNvSpPr>
          <p:nvPr/>
        </p:nvSpPr>
        <p:spPr>
          <a:xfrm>
            <a:off x="609600" y="427038"/>
            <a:ext cx="822960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smoothing as filtering</a:t>
            </a:r>
            <a:b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en-US" sz="31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(example of 3-point smoothing)</a:t>
            </a:r>
            <a:endParaRPr kumimoji="0" lang="en-US" sz="31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23022" t="50928" r="19424" b="33157"/>
          <a:stretch>
            <a:fillRect/>
          </a:stretch>
        </p:blipFill>
        <p:spPr bwMode="auto">
          <a:xfrm>
            <a:off x="0" y="2514600"/>
            <a:ext cx="9144000" cy="1714500"/>
          </a:xfrm>
          <a:prstGeom prst="rect">
            <a:avLst/>
          </a:prstGeom>
          <a:noFill/>
          <a:ln w="9525">
            <a:noFill/>
            <a:miter lim="800000"/>
            <a:headEnd/>
            <a:tailEnd/>
          </a:ln>
        </p:spPr>
      </p:pic>
      <p:sp>
        <p:nvSpPr>
          <p:cNvPr id="7" name="Title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fix-up</a:t>
            </a:r>
            <a:b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allow for a delay</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fix-up</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allow for a delay</a:t>
            </a:r>
            <a:endParaRPr lang="en-US"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l="23022" t="50928" r="19424" b="33157"/>
          <a:stretch>
            <a:fillRect/>
          </a:stretch>
        </p:blipFill>
        <p:spPr bwMode="auto">
          <a:xfrm>
            <a:off x="0" y="2514600"/>
            <a:ext cx="9144000" cy="1714500"/>
          </a:xfrm>
          <a:prstGeom prst="rect">
            <a:avLst/>
          </a:prstGeom>
          <a:noFill/>
          <a:ln w="9525">
            <a:noFill/>
            <a:miter lim="800000"/>
            <a:headEnd/>
            <a:tailEnd/>
          </a:ln>
        </p:spPr>
      </p:pic>
      <p:sp>
        <p:nvSpPr>
          <p:cNvPr id="5" name="Title 1"/>
          <p:cNvSpPr txBox="1">
            <a:spLocks/>
          </p:cNvSpPr>
          <p:nvPr/>
        </p:nvSpPr>
        <p:spPr>
          <a:xfrm>
            <a:off x="1219200" y="4419600"/>
            <a:ext cx="5214938" cy="538163"/>
          </a:xfrm>
          <a:prstGeom prst="rect">
            <a:avLst/>
          </a:prstGeo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err="1" smtClean="0">
                <a:ln>
                  <a:noFill/>
                </a:ln>
                <a:solidFill>
                  <a:srgbClr val="FF0000"/>
                </a:solidFill>
                <a:effectLst/>
                <a:uLnTx/>
                <a:uFillTx/>
                <a:latin typeface="Cambria Math" pitchFamily="18" charset="0"/>
                <a:ea typeface="Cambria Math" pitchFamily="18" charset="0"/>
                <a:cs typeface="Times New Roman" pitchFamily="18" charset="0"/>
              </a:rPr>
              <a:t>d</a:t>
            </a:r>
            <a:r>
              <a:rPr kumimoji="0" lang="en-US" sz="4400" b="0" i="0" u="none" strike="noStrike" kern="1200" cap="none" spc="0" normalizeH="0" baseline="30000" noProof="0" dirty="0" err="1" smtClean="0">
                <a:ln>
                  <a:noFill/>
                </a:ln>
                <a:solidFill>
                  <a:srgbClr val="FF0000"/>
                </a:solidFill>
                <a:effectLst/>
                <a:uLnTx/>
                <a:uFillTx/>
                <a:latin typeface="Cambria Math" pitchFamily="18" charset="0"/>
                <a:ea typeface="Cambria Math" pitchFamily="18" charset="0"/>
                <a:cs typeface="Times New Roman" pitchFamily="18" charset="0"/>
              </a:rPr>
              <a:t>smoothed</a:t>
            </a:r>
            <a:r>
              <a:rPr kumimoji="0" lang="en-US" sz="4400" b="0" i="0" u="none" strike="noStrike" kern="1200" cap="none" spc="0" normalizeH="0" baseline="30000" noProof="0" dirty="0" smtClean="0">
                <a:ln>
                  <a:noFill/>
                </a:ln>
                <a:solidFill>
                  <a:srgbClr val="FF0000"/>
                </a:solidFill>
                <a:effectLst/>
                <a:uLnTx/>
                <a:uFillTx/>
                <a:latin typeface="Cambria Math" pitchFamily="18" charset="0"/>
                <a:ea typeface="Cambria Math" pitchFamily="18" charset="0"/>
                <a:cs typeface="Times New Roman" pitchFamily="18" charset="0"/>
              </a:rPr>
              <a:t> and delayed </a:t>
            </a:r>
            <a:r>
              <a:rPr kumimoji="0" lang="en-US" sz="4400" b="0" i="0" u="none" strike="noStrike" kern="1200" cap="none" spc="0" normalizeH="0" noProof="0" dirty="0" smtClean="0">
                <a:ln>
                  <a:noFill/>
                </a:ln>
                <a:solidFill>
                  <a:srgbClr val="FF0000"/>
                </a:solidFill>
                <a:effectLst/>
                <a:uLnTx/>
                <a:uFillTx/>
                <a:latin typeface="Cambria Math" pitchFamily="18" charset="0"/>
                <a:ea typeface="Cambria Math" pitchFamily="18" charset="0"/>
                <a:cs typeface="Times New Roman" pitchFamily="18" charset="0"/>
              </a:rPr>
              <a:t>= </a:t>
            </a:r>
            <a:r>
              <a:rPr kumimoji="0" lang="en-US" sz="4400" b="0" i="0" u="none" strike="noStrike" kern="120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rPr>
              <a:t> </a:t>
            </a:r>
            <a:r>
              <a:rPr kumimoji="0" lang="en-US" sz="4400" b="1" i="0" u="none" strike="noStrike" kern="120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rPr>
              <a:t>s * d</a:t>
            </a:r>
            <a:r>
              <a:rPr kumimoji="0" lang="en-US" sz="4400" i="0" u="none" strike="noStrike" kern="1200" cap="none" spc="0" normalizeH="0" baseline="30000" noProof="0" dirty="0" smtClean="0">
                <a:ln>
                  <a:noFill/>
                </a:ln>
                <a:solidFill>
                  <a:srgbClr val="FF0000"/>
                </a:solidFill>
                <a:effectLst/>
                <a:uLnTx/>
                <a:uFillTx/>
                <a:latin typeface="Cambria Math" pitchFamily="18" charset="0"/>
                <a:ea typeface="Cambria Math" pitchFamily="18" charset="0"/>
                <a:cs typeface="Times New Roman" pitchFamily="18" charset="0"/>
              </a:rPr>
              <a:t>obs</a:t>
            </a:r>
            <a:endParaRPr kumimoji="0" lang="en-US" sz="4400"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pic>
        <p:nvPicPr>
          <p:cNvPr id="3074" name="Picture 2"/>
          <p:cNvPicPr>
            <a:picLocks noChangeAspect="1" noChangeArrowheads="1"/>
          </p:cNvPicPr>
          <p:nvPr/>
        </p:nvPicPr>
        <p:blipFill>
          <a:blip r:embed="rId3" cstate="print"/>
          <a:srcRect l="43885" t="60477" r="8633" b="27852"/>
          <a:stretch>
            <a:fillRect/>
          </a:stretch>
        </p:blipFill>
        <p:spPr bwMode="auto">
          <a:xfrm>
            <a:off x="3886200" y="5562600"/>
            <a:ext cx="5029200" cy="838200"/>
          </a:xfrm>
          <a:prstGeom prst="rect">
            <a:avLst/>
          </a:prstGeom>
          <a:noFill/>
          <a:ln w="9525">
            <a:noFill/>
            <a:miter lim="800000"/>
            <a:headEnd/>
            <a:tailEnd/>
          </a:ln>
        </p:spPr>
      </p:pic>
      <p:sp>
        <p:nvSpPr>
          <p:cNvPr id="7" name="Freeform 6"/>
          <p:cNvSpPr/>
          <p:nvPr/>
        </p:nvSpPr>
        <p:spPr>
          <a:xfrm rot="4114684" flipV="1">
            <a:off x="4389817" y="4847157"/>
            <a:ext cx="560860" cy="1036368"/>
          </a:xfrm>
          <a:custGeom>
            <a:avLst/>
            <a:gdLst>
              <a:gd name="connsiteX0" fmla="*/ 0 w 1343025"/>
              <a:gd name="connsiteY0" fmla="*/ 757237 h 757237"/>
              <a:gd name="connsiteX1" fmla="*/ 785812 w 1343025"/>
              <a:gd name="connsiteY1" fmla="*/ 342900 h 757237"/>
              <a:gd name="connsiteX2" fmla="*/ 928687 w 1343025"/>
              <a:gd name="connsiteY2" fmla="*/ 471487 h 757237"/>
              <a:gd name="connsiteX3" fmla="*/ 1343025 w 1343025"/>
              <a:gd name="connsiteY3" fmla="*/ 0 h 757237"/>
            </a:gdLst>
            <a:ahLst/>
            <a:cxnLst>
              <a:cxn ang="0">
                <a:pos x="connsiteX0" y="connsiteY0"/>
              </a:cxn>
              <a:cxn ang="0">
                <a:pos x="connsiteX1" y="connsiteY1"/>
              </a:cxn>
              <a:cxn ang="0">
                <a:pos x="connsiteX2" y="connsiteY2"/>
              </a:cxn>
              <a:cxn ang="0">
                <a:pos x="connsiteX3" y="connsiteY3"/>
              </a:cxn>
            </a:cxnLst>
            <a:rect l="l" t="t" r="r" b="b"/>
            <a:pathLst>
              <a:path w="1343025" h="757237">
                <a:moveTo>
                  <a:pt x="0" y="757237"/>
                </a:moveTo>
                <a:cubicBezTo>
                  <a:pt x="315515" y="573881"/>
                  <a:pt x="631031" y="390525"/>
                  <a:pt x="785812" y="342900"/>
                </a:cubicBezTo>
                <a:cubicBezTo>
                  <a:pt x="940593" y="295275"/>
                  <a:pt x="835818" y="528637"/>
                  <a:pt x="928687" y="471487"/>
                </a:cubicBezTo>
                <a:cubicBezTo>
                  <a:pt x="1021556" y="414337"/>
                  <a:pt x="1182290" y="207168"/>
                  <a:pt x="1343025" y="0"/>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itle 1"/>
          <p:cNvSpPr txBox="1">
            <a:spLocks/>
          </p:cNvSpPr>
          <p:nvPr/>
        </p:nvSpPr>
        <p:spPr>
          <a:xfrm>
            <a:off x="4800600" y="5181600"/>
            <a:ext cx="2590800" cy="533399"/>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Times New Roman" pitchFamily="18" charset="0"/>
                <a:ea typeface="Cambria Math" pitchFamily="18" charset="0"/>
                <a:cs typeface="Times New Roman" pitchFamily="18" charset="0"/>
              </a:rPr>
              <a:t>causal filter, </a:t>
            </a:r>
            <a:r>
              <a:rPr kumimoji="0" lang="en-US" sz="4400" b="1" i="0" u="none" strike="noStrike" kern="120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rPr>
              <a:t>s</a:t>
            </a:r>
            <a:endParaRPr kumimoji="0" lang="en-US" sz="44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45"/>
          <p:cNvSpPr/>
          <p:nvPr/>
        </p:nvSpPr>
        <p:spPr>
          <a:xfrm>
            <a:off x="1966913" y="2643188"/>
            <a:ext cx="4686300" cy="1357312"/>
          </a:xfrm>
          <a:custGeom>
            <a:avLst/>
            <a:gdLst>
              <a:gd name="connsiteX0" fmla="*/ 0 w 4686300"/>
              <a:gd name="connsiteY0" fmla="*/ 714375 h 1357312"/>
              <a:gd name="connsiteX1" fmla="*/ 228600 w 4686300"/>
              <a:gd name="connsiteY1" fmla="*/ 0 h 1357312"/>
              <a:gd name="connsiteX2" fmla="*/ 700087 w 4686300"/>
              <a:gd name="connsiteY2" fmla="*/ 1343025 h 1357312"/>
              <a:gd name="connsiteX3" fmla="*/ 4686300 w 4686300"/>
              <a:gd name="connsiteY3" fmla="*/ 1357312 h 1357312"/>
              <a:gd name="connsiteX0" fmla="*/ 0 w 4686300"/>
              <a:gd name="connsiteY0" fmla="*/ 714375 h 1357312"/>
              <a:gd name="connsiteX1" fmla="*/ 228600 w 4686300"/>
              <a:gd name="connsiteY1" fmla="*/ 0 h 1357312"/>
              <a:gd name="connsiteX2" fmla="*/ 633412 w 4686300"/>
              <a:gd name="connsiteY2" fmla="*/ 1352550 h 1357312"/>
              <a:gd name="connsiteX3" fmla="*/ 4686300 w 4686300"/>
              <a:gd name="connsiteY3" fmla="*/ 1357312 h 1357312"/>
            </a:gdLst>
            <a:ahLst/>
            <a:cxnLst>
              <a:cxn ang="0">
                <a:pos x="connsiteX0" y="connsiteY0"/>
              </a:cxn>
              <a:cxn ang="0">
                <a:pos x="connsiteX1" y="connsiteY1"/>
              </a:cxn>
              <a:cxn ang="0">
                <a:pos x="connsiteX2" y="connsiteY2"/>
              </a:cxn>
              <a:cxn ang="0">
                <a:pos x="connsiteX3" y="connsiteY3"/>
              </a:cxn>
            </a:cxnLst>
            <a:rect l="l" t="t" r="r" b="b"/>
            <a:pathLst>
              <a:path w="4686300" h="1357312">
                <a:moveTo>
                  <a:pt x="0" y="714375"/>
                </a:moveTo>
                <a:lnTo>
                  <a:pt x="228600" y="0"/>
                </a:lnTo>
                <a:lnTo>
                  <a:pt x="633412" y="1352550"/>
                </a:lnTo>
                <a:lnTo>
                  <a:pt x="4686300" y="1357312"/>
                </a:lnTo>
              </a:path>
            </a:pathLst>
          </a:cu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1995488" y="5419724"/>
            <a:ext cx="4862512" cy="428625"/>
          </a:xfrm>
          <a:custGeom>
            <a:avLst/>
            <a:gdLst>
              <a:gd name="connsiteX0" fmla="*/ 0 w 5614988"/>
              <a:gd name="connsiteY0" fmla="*/ 271463 h 442913"/>
              <a:gd name="connsiteX1" fmla="*/ 1971675 w 5614988"/>
              <a:gd name="connsiteY1" fmla="*/ 0 h 442913"/>
              <a:gd name="connsiteX2" fmla="*/ 3986213 w 5614988"/>
              <a:gd name="connsiteY2" fmla="*/ 271463 h 442913"/>
              <a:gd name="connsiteX3" fmla="*/ 4086225 w 5614988"/>
              <a:gd name="connsiteY3" fmla="*/ 428625 h 442913"/>
              <a:gd name="connsiteX4" fmla="*/ 5614988 w 5614988"/>
              <a:gd name="connsiteY4" fmla="*/ 442913 h 442913"/>
              <a:gd name="connsiteX0" fmla="*/ 0 w 5614988"/>
              <a:gd name="connsiteY0" fmla="*/ 271463 h 442913"/>
              <a:gd name="connsiteX1" fmla="*/ 0 w 5614988"/>
              <a:gd name="connsiteY1" fmla="*/ 419100 h 442913"/>
              <a:gd name="connsiteX2" fmla="*/ 1971675 w 5614988"/>
              <a:gd name="connsiteY2" fmla="*/ 0 h 442913"/>
              <a:gd name="connsiteX3" fmla="*/ 3986213 w 5614988"/>
              <a:gd name="connsiteY3" fmla="*/ 271463 h 442913"/>
              <a:gd name="connsiteX4" fmla="*/ 4086225 w 5614988"/>
              <a:gd name="connsiteY4" fmla="*/ 428625 h 442913"/>
              <a:gd name="connsiteX5" fmla="*/ 5614988 w 5614988"/>
              <a:gd name="connsiteY5" fmla="*/ 442913 h 442913"/>
              <a:gd name="connsiteX0" fmla="*/ 0 w 5614988"/>
              <a:gd name="connsiteY0" fmla="*/ 271463 h 442913"/>
              <a:gd name="connsiteX1" fmla="*/ 0 w 5614988"/>
              <a:gd name="connsiteY1" fmla="*/ 419100 h 442913"/>
              <a:gd name="connsiteX2" fmla="*/ 1971675 w 5614988"/>
              <a:gd name="connsiteY2" fmla="*/ 0 h 442913"/>
              <a:gd name="connsiteX3" fmla="*/ 4038600 w 5614988"/>
              <a:gd name="connsiteY3" fmla="*/ 342900 h 442913"/>
              <a:gd name="connsiteX4" fmla="*/ 4086225 w 5614988"/>
              <a:gd name="connsiteY4" fmla="*/ 428625 h 442913"/>
              <a:gd name="connsiteX5" fmla="*/ 5614988 w 5614988"/>
              <a:gd name="connsiteY5" fmla="*/ 442913 h 442913"/>
              <a:gd name="connsiteX0" fmla="*/ 0 w 5614988"/>
              <a:gd name="connsiteY0" fmla="*/ 271463 h 442913"/>
              <a:gd name="connsiteX1" fmla="*/ 0 w 5614988"/>
              <a:gd name="connsiteY1" fmla="*/ 419100 h 442913"/>
              <a:gd name="connsiteX2" fmla="*/ 1971675 w 5614988"/>
              <a:gd name="connsiteY2" fmla="*/ 0 h 442913"/>
              <a:gd name="connsiteX3" fmla="*/ 4038600 w 5614988"/>
              <a:gd name="connsiteY3" fmla="*/ 342900 h 442913"/>
              <a:gd name="connsiteX4" fmla="*/ 4086225 w 5614988"/>
              <a:gd name="connsiteY4" fmla="*/ 428625 h 442913"/>
              <a:gd name="connsiteX5" fmla="*/ 5614988 w 5614988"/>
              <a:gd name="connsiteY5" fmla="*/ 442913 h 442913"/>
              <a:gd name="connsiteX0" fmla="*/ 0 w 5614988"/>
              <a:gd name="connsiteY0" fmla="*/ 271463 h 442913"/>
              <a:gd name="connsiteX1" fmla="*/ 0 w 5614988"/>
              <a:gd name="connsiteY1" fmla="*/ 419100 h 442913"/>
              <a:gd name="connsiteX2" fmla="*/ 1971675 w 5614988"/>
              <a:gd name="connsiteY2" fmla="*/ 0 h 442913"/>
              <a:gd name="connsiteX3" fmla="*/ 4038600 w 5614988"/>
              <a:gd name="connsiteY3" fmla="*/ 342900 h 442913"/>
              <a:gd name="connsiteX4" fmla="*/ 4086225 w 5614988"/>
              <a:gd name="connsiteY4" fmla="*/ 428625 h 442913"/>
              <a:gd name="connsiteX5" fmla="*/ 5614988 w 5614988"/>
              <a:gd name="connsiteY5" fmla="*/ 442913 h 442913"/>
              <a:gd name="connsiteX0" fmla="*/ 0 w 5614988"/>
              <a:gd name="connsiteY0" fmla="*/ 271463 h 442913"/>
              <a:gd name="connsiteX1" fmla="*/ 0 w 5614988"/>
              <a:gd name="connsiteY1" fmla="*/ 419100 h 442913"/>
              <a:gd name="connsiteX2" fmla="*/ 1971675 w 5614988"/>
              <a:gd name="connsiteY2" fmla="*/ 0 h 442913"/>
              <a:gd name="connsiteX3" fmla="*/ 4038600 w 5614988"/>
              <a:gd name="connsiteY3" fmla="*/ 342900 h 442913"/>
              <a:gd name="connsiteX4" fmla="*/ 4086225 w 5614988"/>
              <a:gd name="connsiteY4" fmla="*/ 428625 h 442913"/>
              <a:gd name="connsiteX5" fmla="*/ 5614988 w 5614988"/>
              <a:gd name="connsiteY5" fmla="*/ 442913 h 442913"/>
              <a:gd name="connsiteX0" fmla="*/ 0 w 5614988"/>
              <a:gd name="connsiteY0" fmla="*/ 271463 h 442913"/>
              <a:gd name="connsiteX1" fmla="*/ 0 w 5614988"/>
              <a:gd name="connsiteY1" fmla="*/ 419100 h 442913"/>
              <a:gd name="connsiteX2" fmla="*/ 1971675 w 5614988"/>
              <a:gd name="connsiteY2" fmla="*/ 0 h 442913"/>
              <a:gd name="connsiteX3" fmla="*/ 4038600 w 5614988"/>
              <a:gd name="connsiteY3" fmla="*/ 342900 h 442913"/>
              <a:gd name="connsiteX4" fmla="*/ 4086225 w 5614988"/>
              <a:gd name="connsiteY4" fmla="*/ 428625 h 442913"/>
              <a:gd name="connsiteX5" fmla="*/ 5614988 w 5614988"/>
              <a:gd name="connsiteY5" fmla="*/ 442913 h 442913"/>
              <a:gd name="connsiteX0" fmla="*/ 0 w 5614988"/>
              <a:gd name="connsiteY0" fmla="*/ 419100 h 442913"/>
              <a:gd name="connsiteX1" fmla="*/ 1971675 w 5614988"/>
              <a:gd name="connsiteY1" fmla="*/ 0 h 442913"/>
              <a:gd name="connsiteX2" fmla="*/ 4038600 w 5614988"/>
              <a:gd name="connsiteY2" fmla="*/ 342900 h 442913"/>
              <a:gd name="connsiteX3" fmla="*/ 4086225 w 5614988"/>
              <a:gd name="connsiteY3" fmla="*/ 428625 h 442913"/>
              <a:gd name="connsiteX4" fmla="*/ 5614988 w 5614988"/>
              <a:gd name="connsiteY4" fmla="*/ 442913 h 442913"/>
              <a:gd name="connsiteX0" fmla="*/ 0 w 5600700"/>
              <a:gd name="connsiteY0" fmla="*/ 407194 h 442913"/>
              <a:gd name="connsiteX1" fmla="*/ 1957387 w 5600700"/>
              <a:gd name="connsiteY1" fmla="*/ 0 h 442913"/>
              <a:gd name="connsiteX2" fmla="*/ 4024312 w 5600700"/>
              <a:gd name="connsiteY2" fmla="*/ 342900 h 442913"/>
              <a:gd name="connsiteX3" fmla="*/ 4071937 w 5600700"/>
              <a:gd name="connsiteY3" fmla="*/ 428625 h 442913"/>
              <a:gd name="connsiteX4" fmla="*/ 5600700 w 5600700"/>
              <a:gd name="connsiteY4" fmla="*/ 442913 h 442913"/>
              <a:gd name="connsiteX0" fmla="*/ 0 w 5600700"/>
              <a:gd name="connsiteY0" fmla="*/ 407194 h 442913"/>
              <a:gd name="connsiteX1" fmla="*/ 1957387 w 5600700"/>
              <a:gd name="connsiteY1" fmla="*/ 0 h 442913"/>
              <a:gd name="connsiteX2" fmla="*/ 3979069 w 5600700"/>
              <a:gd name="connsiteY2" fmla="*/ 407194 h 442913"/>
              <a:gd name="connsiteX3" fmla="*/ 4071937 w 5600700"/>
              <a:gd name="connsiteY3" fmla="*/ 428625 h 442913"/>
              <a:gd name="connsiteX4" fmla="*/ 5600700 w 5600700"/>
              <a:gd name="connsiteY4" fmla="*/ 442913 h 442913"/>
              <a:gd name="connsiteX0" fmla="*/ 0 w 4862512"/>
              <a:gd name="connsiteY0" fmla="*/ 407194 h 428625"/>
              <a:gd name="connsiteX1" fmla="*/ 1957387 w 4862512"/>
              <a:gd name="connsiteY1" fmla="*/ 0 h 428625"/>
              <a:gd name="connsiteX2" fmla="*/ 3979069 w 4862512"/>
              <a:gd name="connsiteY2" fmla="*/ 407194 h 428625"/>
              <a:gd name="connsiteX3" fmla="*/ 4071937 w 4862512"/>
              <a:gd name="connsiteY3" fmla="*/ 428625 h 428625"/>
              <a:gd name="connsiteX4" fmla="*/ 4862512 w 4862512"/>
              <a:gd name="connsiteY4" fmla="*/ 419100 h 428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2512" h="428625">
                <a:moveTo>
                  <a:pt x="0" y="407194"/>
                </a:moveTo>
                <a:lnTo>
                  <a:pt x="1957387" y="0"/>
                </a:lnTo>
                <a:lnTo>
                  <a:pt x="3979069" y="407194"/>
                </a:lnTo>
                <a:lnTo>
                  <a:pt x="4071937" y="428625"/>
                </a:lnTo>
                <a:lnTo>
                  <a:pt x="4862512" y="419100"/>
                </a:lnTo>
              </a:path>
            </a:pathLst>
          </a:cu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triangular smoothing filters</a:t>
            </a:r>
            <a:endParaRPr lang="en-US" dirty="0">
              <a:latin typeface="Times New Roman" pitchFamily="18" charset="0"/>
              <a:cs typeface="Times New Roman" pitchFamily="18" charset="0"/>
            </a:endParaRPr>
          </a:p>
        </p:txBody>
      </p:sp>
      <p:sp>
        <p:nvSpPr>
          <p:cNvPr id="4" name="Freeform 3"/>
          <p:cNvSpPr/>
          <p:nvPr/>
        </p:nvSpPr>
        <p:spPr>
          <a:xfrm>
            <a:off x="1981201" y="1828800"/>
            <a:ext cx="4876800" cy="2152650"/>
          </a:xfrm>
          <a:custGeom>
            <a:avLst/>
            <a:gdLst>
              <a:gd name="connsiteX0" fmla="*/ 0 w 6029325"/>
              <a:gd name="connsiteY0" fmla="*/ 0 h 1085850"/>
              <a:gd name="connsiteX1" fmla="*/ 14287 w 6029325"/>
              <a:gd name="connsiteY1" fmla="*/ 1085850 h 1085850"/>
              <a:gd name="connsiteX2" fmla="*/ 6029325 w 6029325"/>
              <a:gd name="connsiteY2" fmla="*/ 1085850 h 1085850"/>
              <a:gd name="connsiteX3" fmla="*/ 6029325 w 6029325"/>
              <a:gd name="connsiteY3" fmla="*/ 1085850 h 1085850"/>
            </a:gdLst>
            <a:ahLst/>
            <a:cxnLst>
              <a:cxn ang="0">
                <a:pos x="connsiteX0" y="connsiteY0"/>
              </a:cxn>
              <a:cxn ang="0">
                <a:pos x="connsiteX1" y="connsiteY1"/>
              </a:cxn>
              <a:cxn ang="0">
                <a:pos x="connsiteX2" y="connsiteY2"/>
              </a:cxn>
              <a:cxn ang="0">
                <a:pos x="connsiteX3" y="connsiteY3"/>
              </a:cxn>
            </a:cxnLst>
            <a:rect l="l" t="t" r="r" b="b"/>
            <a:pathLst>
              <a:path w="6029325" h="1085850">
                <a:moveTo>
                  <a:pt x="0" y="0"/>
                </a:moveTo>
                <a:lnTo>
                  <a:pt x="14287" y="1085850"/>
                </a:lnTo>
                <a:lnTo>
                  <a:pt x="6029325" y="1085850"/>
                </a:lnTo>
                <a:lnTo>
                  <a:pt x="6029325" y="1085850"/>
                </a:lnTo>
              </a:path>
            </a:pathLst>
          </a:cu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981201" y="4772024"/>
            <a:ext cx="4953000" cy="1085850"/>
          </a:xfrm>
          <a:custGeom>
            <a:avLst/>
            <a:gdLst>
              <a:gd name="connsiteX0" fmla="*/ 0 w 6029325"/>
              <a:gd name="connsiteY0" fmla="*/ 0 h 1085850"/>
              <a:gd name="connsiteX1" fmla="*/ 14287 w 6029325"/>
              <a:gd name="connsiteY1" fmla="*/ 1085850 h 1085850"/>
              <a:gd name="connsiteX2" fmla="*/ 6029325 w 6029325"/>
              <a:gd name="connsiteY2" fmla="*/ 1085850 h 1085850"/>
              <a:gd name="connsiteX3" fmla="*/ 6029325 w 6029325"/>
              <a:gd name="connsiteY3" fmla="*/ 1085850 h 1085850"/>
            </a:gdLst>
            <a:ahLst/>
            <a:cxnLst>
              <a:cxn ang="0">
                <a:pos x="connsiteX0" y="connsiteY0"/>
              </a:cxn>
              <a:cxn ang="0">
                <a:pos x="connsiteX1" y="connsiteY1"/>
              </a:cxn>
              <a:cxn ang="0">
                <a:pos x="connsiteX2" y="connsiteY2"/>
              </a:cxn>
              <a:cxn ang="0">
                <a:pos x="connsiteX3" y="connsiteY3"/>
              </a:cxn>
            </a:cxnLst>
            <a:rect l="l" t="t" r="r" b="b"/>
            <a:pathLst>
              <a:path w="6029325" h="1085850">
                <a:moveTo>
                  <a:pt x="0" y="0"/>
                </a:moveTo>
                <a:lnTo>
                  <a:pt x="14287" y="1085850"/>
                </a:lnTo>
                <a:lnTo>
                  <a:pt x="6029325" y="1085850"/>
                </a:lnTo>
                <a:lnTo>
                  <a:pt x="6029325" y="1085850"/>
                </a:lnTo>
              </a:path>
            </a:pathLst>
          </a:cu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p:cNvSpPr/>
          <p:nvPr/>
        </p:nvSpPr>
        <p:spPr>
          <a:xfrm>
            <a:off x="1905000" y="3276600"/>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119312" y="2590800"/>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333624" y="3276600"/>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7936" y="3886200"/>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914524" y="5750703"/>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126343" y="5707845"/>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347686" y="5662606"/>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569029" y="5610224"/>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790372" y="5567366"/>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011715" y="5524508"/>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233058" y="5476888"/>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454401" y="5431649"/>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675744" y="5386410"/>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875656" y="5353049"/>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114800" y="5383997"/>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339773" y="5438792"/>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561116" y="5481650"/>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782459" y="5526889"/>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003802" y="5569747"/>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225145" y="5610224"/>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446488" y="5657844"/>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667831" y="5705464"/>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889174" y="5750703"/>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110517" y="5774513"/>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itle 1"/>
          <p:cNvSpPr txBox="1">
            <a:spLocks/>
          </p:cNvSpPr>
          <p:nvPr/>
        </p:nvSpPr>
        <p:spPr>
          <a:xfrm>
            <a:off x="1066800" y="2362200"/>
            <a:ext cx="762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chemeClr val="tx1"/>
                </a:solidFill>
                <a:effectLst/>
                <a:uLnTx/>
                <a:uFillTx/>
                <a:latin typeface="Cambria Math" pitchFamily="18" charset="0"/>
                <a:ea typeface="Cambria Math" pitchFamily="18" charset="0"/>
                <a:cs typeface="+mj-cs"/>
              </a:rPr>
              <a:t>s</a:t>
            </a:r>
            <a:r>
              <a:rPr kumimoji="0" lang="en-US" sz="4400" b="0" i="0" u="none" strike="noStrike" kern="1200" cap="none" spc="0" normalizeH="0" baseline="-25000" noProof="0" dirty="0" err="1" smtClean="0">
                <a:ln>
                  <a:noFill/>
                </a:ln>
                <a:solidFill>
                  <a:schemeClr val="tx1"/>
                </a:solidFill>
                <a:effectLst/>
                <a:uLnTx/>
                <a:uFillTx/>
                <a:latin typeface="Cambria Math" pitchFamily="18" charset="0"/>
                <a:ea typeface="Cambria Math" pitchFamily="18" charset="0"/>
                <a:cs typeface="+mj-cs"/>
              </a:rPr>
              <a:t>i</a:t>
            </a:r>
            <a:endParaRPr kumimoji="0" lang="en-US" sz="4400" b="0" i="0"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mj-cs"/>
            </a:endParaRPr>
          </a:p>
        </p:txBody>
      </p:sp>
      <p:sp>
        <p:nvSpPr>
          <p:cNvPr id="48" name="Title 1"/>
          <p:cNvSpPr txBox="1">
            <a:spLocks/>
          </p:cNvSpPr>
          <p:nvPr/>
        </p:nvSpPr>
        <p:spPr>
          <a:xfrm>
            <a:off x="1143000" y="4543424"/>
            <a:ext cx="762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chemeClr val="tx1"/>
                </a:solidFill>
                <a:effectLst/>
                <a:uLnTx/>
                <a:uFillTx/>
                <a:latin typeface="Cambria Math" pitchFamily="18" charset="0"/>
                <a:ea typeface="Cambria Math" pitchFamily="18" charset="0"/>
                <a:cs typeface="+mj-cs"/>
              </a:rPr>
              <a:t>s</a:t>
            </a:r>
            <a:r>
              <a:rPr kumimoji="0" lang="en-US" sz="4400" b="0" i="0" u="none" strike="noStrike" kern="1200" cap="none" spc="0" normalizeH="0" baseline="-25000" noProof="0" dirty="0" err="1" smtClean="0">
                <a:ln>
                  <a:noFill/>
                </a:ln>
                <a:solidFill>
                  <a:schemeClr val="tx1"/>
                </a:solidFill>
                <a:effectLst/>
                <a:uLnTx/>
                <a:uFillTx/>
                <a:latin typeface="Cambria Math" pitchFamily="18" charset="0"/>
                <a:ea typeface="Cambria Math" pitchFamily="18" charset="0"/>
                <a:cs typeface="+mj-cs"/>
              </a:rPr>
              <a:t>i</a:t>
            </a:r>
            <a:endParaRPr kumimoji="0" lang="en-US" sz="4400" b="0" i="0"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mj-cs"/>
            </a:endParaRPr>
          </a:p>
        </p:txBody>
      </p:sp>
      <p:sp>
        <p:nvSpPr>
          <p:cNvPr id="49" name="Title 1"/>
          <p:cNvSpPr txBox="1">
            <a:spLocks/>
          </p:cNvSpPr>
          <p:nvPr/>
        </p:nvSpPr>
        <p:spPr>
          <a:xfrm>
            <a:off x="3586168" y="3848096"/>
            <a:ext cx="1752600" cy="766768"/>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Cambria Math" pitchFamily="18" charset="0"/>
                <a:ea typeface="Cambria Math" pitchFamily="18" charset="0"/>
                <a:cs typeface="+mj-cs"/>
              </a:rPr>
              <a:t>index, </a:t>
            </a:r>
            <a:r>
              <a:rPr lang="en-US" sz="4400" dirty="0" err="1" smtClean="0">
                <a:latin typeface="Cambria Math" pitchFamily="18" charset="0"/>
                <a:ea typeface="Cambria Math" pitchFamily="18" charset="0"/>
                <a:cs typeface="+mj-cs"/>
              </a:rPr>
              <a:t>i</a:t>
            </a:r>
            <a:endParaRPr kumimoji="0" lang="en-US" sz="4400" b="0" i="0"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mj-cs"/>
            </a:endParaRPr>
          </a:p>
        </p:txBody>
      </p:sp>
      <p:sp>
        <p:nvSpPr>
          <p:cNvPr id="50" name="Title 1"/>
          <p:cNvSpPr txBox="1">
            <a:spLocks/>
          </p:cNvSpPr>
          <p:nvPr/>
        </p:nvSpPr>
        <p:spPr>
          <a:xfrm>
            <a:off x="3581400" y="5786432"/>
            <a:ext cx="1752600" cy="766768"/>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Cambria Math" pitchFamily="18" charset="0"/>
                <a:ea typeface="Cambria Math" pitchFamily="18" charset="0"/>
                <a:cs typeface="+mj-cs"/>
              </a:rPr>
              <a:t>index, </a:t>
            </a:r>
            <a:r>
              <a:rPr lang="en-US" sz="4400" dirty="0" err="1" smtClean="0">
                <a:latin typeface="Cambria Math" pitchFamily="18" charset="0"/>
                <a:ea typeface="Cambria Math" pitchFamily="18" charset="0"/>
                <a:cs typeface="+mj-cs"/>
              </a:rPr>
              <a:t>i</a:t>
            </a:r>
            <a:endParaRPr kumimoji="0" lang="en-US" sz="4400" b="0" i="0"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mj-cs"/>
            </a:endParaRPr>
          </a:p>
        </p:txBody>
      </p:sp>
      <p:sp>
        <p:nvSpPr>
          <p:cNvPr id="51" name="Title 1"/>
          <p:cNvSpPr txBox="1">
            <a:spLocks/>
          </p:cNvSpPr>
          <p:nvPr/>
        </p:nvSpPr>
        <p:spPr>
          <a:xfrm>
            <a:off x="2057400" y="1600200"/>
            <a:ext cx="1828800" cy="868362"/>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3 points</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52" name="Title 1"/>
          <p:cNvSpPr txBox="1">
            <a:spLocks/>
          </p:cNvSpPr>
          <p:nvPr/>
        </p:nvSpPr>
        <p:spPr>
          <a:xfrm>
            <a:off x="2057400" y="4589462"/>
            <a:ext cx="1828800" cy="868362"/>
          </a:xfrm>
          <a:prstGeom prst="rect">
            <a:avLst/>
          </a:prstGeo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21 points</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5674" t="3347" r="4965" b="5989"/>
          <a:stretch>
            <a:fillRect/>
          </a:stretch>
        </p:blipFill>
        <p:spPr bwMode="auto">
          <a:xfrm>
            <a:off x="838200" y="557212"/>
            <a:ext cx="7239000" cy="6224588"/>
          </a:xfrm>
          <a:prstGeom prst="rect">
            <a:avLst/>
          </a:prstGeom>
          <a:noFill/>
          <a:ln w="9525">
            <a:noFill/>
            <a:miter lim="800000"/>
            <a:headEnd/>
            <a:tailEnd/>
          </a:ln>
          <a:effectLst/>
        </p:spPr>
      </p:pic>
      <p:sp>
        <p:nvSpPr>
          <p:cNvPr id="4" name="Title 1"/>
          <p:cNvSpPr txBox="1">
            <a:spLocks/>
          </p:cNvSpPr>
          <p:nvPr/>
        </p:nvSpPr>
        <p:spPr>
          <a:xfrm>
            <a:off x="381000" y="76200"/>
            <a:ext cx="8229600" cy="68580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smoothing if</a:t>
            </a:r>
            <a:r>
              <a:rPr kumimoji="0" lang="en-US" sz="44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Neuse River Hydrograph</a:t>
            </a:r>
            <a:endParaRPr kumimoji="0" lang="en-US" sz="31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4572000"/>
          </a:xfrm>
        </p:spPr>
        <p:txBody>
          <a:bodyPr>
            <a:normAutofit/>
          </a:bodyPr>
          <a:lstStyle/>
          <a:p>
            <a:r>
              <a:rPr lang="en-US" dirty="0" smtClean="0">
                <a:latin typeface="Times New Roman" pitchFamily="18" charset="0"/>
                <a:cs typeface="Times New Roman" pitchFamily="18" charset="0"/>
              </a:rPr>
              <a:t>question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how does smoothing effect the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the autocorrelation of </a:t>
            </a:r>
            <a:r>
              <a:rPr lang="en-US" b="1" dirty="0" smtClean="0">
                <a:latin typeface="Times New Roman" pitchFamily="18" charset="0"/>
                <a:cs typeface="Times New Roman" pitchFamily="18" charset="0"/>
              </a:rPr>
              <a:t>d</a:t>
            </a:r>
            <a:endParaRPr lang="en-US" b="1"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4572000"/>
          </a:xfrm>
        </p:spPr>
        <p:txBody>
          <a:bodyPr>
            <a:normAutofit fontScale="90000"/>
          </a:bodyPr>
          <a:lstStyle/>
          <a:p>
            <a:r>
              <a:rPr lang="en-US" dirty="0" smtClean="0">
                <a:latin typeface="Times New Roman" pitchFamily="18" charset="0"/>
                <a:cs typeface="Times New Roman" pitchFamily="18" charset="0"/>
              </a:rPr>
              <a:t>answer</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the autocorrelation of </a:t>
            </a:r>
            <a:r>
              <a:rPr lang="en-US" b="1"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acts as a smoothing filter on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the autocorrelation of </a:t>
            </a:r>
            <a:r>
              <a:rPr lang="en-US" b="1" dirty="0" smtClean="0">
                <a:latin typeface="Times New Roman" pitchFamily="18" charset="0"/>
                <a:cs typeface="Times New Roman" pitchFamily="18" charset="0"/>
              </a:rPr>
              <a:t>d</a:t>
            </a:r>
            <a:endParaRPr lang="en-US" b="1"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effect of smoothing on autocorrelation</a:t>
            </a:r>
            <a:endParaRPr lang="en-US" dirty="0">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3" cstate="print"/>
          <a:srcRect l="5478" t="37039" r="50642" b="47808"/>
          <a:stretch>
            <a:fillRect/>
          </a:stretch>
        </p:blipFill>
        <p:spPr bwMode="auto">
          <a:xfrm>
            <a:off x="380999" y="1981200"/>
            <a:ext cx="4881563" cy="11430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48859" t="37039" r="6619" b="47808"/>
          <a:stretch>
            <a:fillRect/>
          </a:stretch>
        </p:blipFill>
        <p:spPr bwMode="auto">
          <a:xfrm>
            <a:off x="457200" y="3581400"/>
            <a:ext cx="4953000" cy="11430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l="39209" t="39404" r="21223" b="50000"/>
          <a:stretch>
            <a:fillRect/>
          </a:stretch>
        </p:blipFill>
        <p:spPr bwMode="auto">
          <a:xfrm>
            <a:off x="609600" y="5329237"/>
            <a:ext cx="4636297" cy="84296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effect of smoothing on autocorrelation</a:t>
            </a:r>
            <a:endParaRPr lang="en-US" dirty="0">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3" cstate="print"/>
          <a:srcRect l="5478" t="37039" r="50642" b="47808"/>
          <a:stretch>
            <a:fillRect/>
          </a:stretch>
        </p:blipFill>
        <p:spPr bwMode="auto">
          <a:xfrm>
            <a:off x="380999" y="1981200"/>
            <a:ext cx="4881563" cy="11430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48859" t="37039" r="6619" b="47808"/>
          <a:stretch>
            <a:fillRect/>
          </a:stretch>
        </p:blipFill>
        <p:spPr bwMode="auto">
          <a:xfrm>
            <a:off x="457200" y="3581400"/>
            <a:ext cx="4953000" cy="11430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l="39209" t="39404" r="21223" b="50000"/>
          <a:stretch>
            <a:fillRect/>
          </a:stretch>
        </p:blipFill>
        <p:spPr bwMode="auto">
          <a:xfrm>
            <a:off x="609600" y="5329237"/>
            <a:ext cx="4636297" cy="842963"/>
          </a:xfrm>
          <a:prstGeom prst="rect">
            <a:avLst/>
          </a:prstGeom>
          <a:noFill/>
          <a:ln w="9525">
            <a:noFill/>
            <a:miter lim="800000"/>
            <a:headEnd/>
            <a:tailEnd/>
          </a:ln>
        </p:spPr>
      </p:pic>
      <p:sp>
        <p:nvSpPr>
          <p:cNvPr id="6" name="Title 1"/>
          <p:cNvSpPr txBox="1">
            <a:spLocks/>
          </p:cNvSpPr>
          <p:nvPr/>
        </p:nvSpPr>
        <p:spPr>
          <a:xfrm>
            <a:off x="5486400" y="1981200"/>
            <a:ext cx="3657600" cy="12192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solidFill>
                  <a:srgbClr val="FF0000"/>
                </a:solidFill>
                <a:latin typeface="Times New Roman" pitchFamily="18" charset="0"/>
                <a:ea typeface="Cambria Math" pitchFamily="18" charset="0"/>
                <a:cs typeface="Times New Roman" pitchFamily="18" charset="0"/>
              </a:rPr>
              <a:t>autocorrelation of smoothed time series</a:t>
            </a:r>
            <a:endParaRPr kumimoji="0" lang="en-US" sz="44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effect of smoothing on autocorrelation</a:t>
            </a:r>
            <a:endParaRPr lang="en-US" dirty="0">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3" cstate="print"/>
          <a:srcRect l="5478" t="37039" r="50642" b="47808"/>
          <a:stretch>
            <a:fillRect/>
          </a:stretch>
        </p:blipFill>
        <p:spPr bwMode="auto">
          <a:xfrm>
            <a:off x="380999" y="1981200"/>
            <a:ext cx="4881563" cy="11430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48859" t="37039" r="6619" b="47808"/>
          <a:stretch>
            <a:fillRect/>
          </a:stretch>
        </p:blipFill>
        <p:spPr bwMode="auto">
          <a:xfrm>
            <a:off x="457200" y="3581400"/>
            <a:ext cx="4953000" cy="11430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l="39209" t="39404" r="21223" b="50000"/>
          <a:stretch>
            <a:fillRect/>
          </a:stretch>
        </p:blipFill>
        <p:spPr bwMode="auto">
          <a:xfrm>
            <a:off x="609600" y="5329237"/>
            <a:ext cx="4636297" cy="842963"/>
          </a:xfrm>
          <a:prstGeom prst="rect">
            <a:avLst/>
          </a:prstGeom>
          <a:noFill/>
          <a:ln w="9525">
            <a:noFill/>
            <a:miter lim="800000"/>
            <a:headEnd/>
            <a:tailEnd/>
          </a:ln>
        </p:spPr>
      </p:pic>
      <p:sp>
        <p:nvSpPr>
          <p:cNvPr id="6" name="Title 1"/>
          <p:cNvSpPr txBox="1">
            <a:spLocks/>
          </p:cNvSpPr>
          <p:nvPr/>
        </p:nvSpPr>
        <p:spPr>
          <a:xfrm>
            <a:off x="5486400" y="1981200"/>
            <a:ext cx="3657600" cy="1219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autocorrelation of smoothed time series</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7" name="Title 1"/>
          <p:cNvSpPr txBox="1">
            <a:spLocks/>
          </p:cNvSpPr>
          <p:nvPr/>
        </p:nvSpPr>
        <p:spPr>
          <a:xfrm>
            <a:off x="5486400" y="3733800"/>
            <a:ext cx="36576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everything written as convolution</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smtClean="0">
                <a:latin typeface="Times New Roman" pitchFamily="18" charset="0"/>
                <a:cs typeface="Times New Roman" pitchFamily="18" charset="0"/>
              </a:rPr>
              <a:t>Goals of </a:t>
            </a:r>
            <a:r>
              <a:rPr lang="en-US" dirty="0" smtClean="0">
                <a:latin typeface="Times New Roman" pitchFamily="18" charset="0"/>
                <a:cs typeface="Times New Roman" pitchFamily="18" charset="0"/>
              </a:rPr>
              <a:t>the lecture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2667000"/>
            <a:ext cx="9144000" cy="1981200"/>
          </a:xfrm>
        </p:spPr>
        <p:txBody>
          <a:bodyPr>
            <a:normAutofit/>
          </a:bodyPr>
          <a:lstStyle/>
          <a:p>
            <a:pPr algn="ctr">
              <a:buNone/>
            </a:pPr>
            <a:r>
              <a:rPr lang="en-US" dirty="0" smtClean="0">
                <a:latin typeface="Times New Roman" pitchFamily="18" charset="0"/>
                <a:cs typeface="Times New Roman" pitchFamily="18" charset="0"/>
              </a:rPr>
              <a:t>examine interrelationships between</a:t>
            </a: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smoothing, correlation and power spectral density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effect of smoothing on autocorrelation</a:t>
            </a:r>
            <a:endParaRPr lang="en-US" dirty="0">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3" cstate="print"/>
          <a:srcRect l="5478" t="37039" r="50642" b="47808"/>
          <a:stretch>
            <a:fillRect/>
          </a:stretch>
        </p:blipFill>
        <p:spPr bwMode="auto">
          <a:xfrm>
            <a:off x="380999" y="1981200"/>
            <a:ext cx="4881563" cy="11430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48859" t="37039" r="6619" b="47808"/>
          <a:stretch>
            <a:fillRect/>
          </a:stretch>
        </p:blipFill>
        <p:spPr bwMode="auto">
          <a:xfrm>
            <a:off x="457200" y="3581400"/>
            <a:ext cx="4953000" cy="11430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l="39209" t="39404" r="21223" b="50000"/>
          <a:stretch>
            <a:fillRect/>
          </a:stretch>
        </p:blipFill>
        <p:spPr bwMode="auto">
          <a:xfrm>
            <a:off x="609600" y="5329237"/>
            <a:ext cx="4636297" cy="842963"/>
          </a:xfrm>
          <a:prstGeom prst="rect">
            <a:avLst/>
          </a:prstGeom>
          <a:noFill/>
          <a:ln w="9525">
            <a:noFill/>
            <a:miter lim="800000"/>
            <a:headEnd/>
            <a:tailEnd/>
          </a:ln>
        </p:spPr>
      </p:pic>
      <p:sp>
        <p:nvSpPr>
          <p:cNvPr id="6" name="Title 1"/>
          <p:cNvSpPr txBox="1">
            <a:spLocks/>
          </p:cNvSpPr>
          <p:nvPr/>
        </p:nvSpPr>
        <p:spPr>
          <a:xfrm>
            <a:off x="5486400" y="1981200"/>
            <a:ext cx="3657600" cy="1219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autocorrelation of smoothed time series</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7" name="Title 1"/>
          <p:cNvSpPr txBox="1">
            <a:spLocks/>
          </p:cNvSpPr>
          <p:nvPr/>
        </p:nvSpPr>
        <p:spPr>
          <a:xfrm>
            <a:off x="5486400" y="3733800"/>
            <a:ext cx="36576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everything written as convolution</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8" name="Title 1"/>
          <p:cNvSpPr txBox="1">
            <a:spLocks/>
          </p:cNvSpPr>
          <p:nvPr/>
        </p:nvSpPr>
        <p:spPr>
          <a:xfrm>
            <a:off x="5486400" y="5334000"/>
            <a:ext cx="36576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regrouped</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effect of smoothing on autocorrelation</a:t>
            </a:r>
            <a:endParaRPr lang="en-US" dirty="0">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3" cstate="print"/>
          <a:srcRect l="5478" t="37039" r="50642" b="47808"/>
          <a:stretch>
            <a:fillRect/>
          </a:stretch>
        </p:blipFill>
        <p:spPr bwMode="auto">
          <a:xfrm>
            <a:off x="380999" y="1981200"/>
            <a:ext cx="4881563" cy="11430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l="39209" t="39404" r="42582" b="50000"/>
          <a:stretch>
            <a:fillRect/>
          </a:stretch>
        </p:blipFill>
        <p:spPr bwMode="auto">
          <a:xfrm>
            <a:off x="609600" y="5329237"/>
            <a:ext cx="2133600" cy="842963"/>
          </a:xfrm>
          <a:prstGeom prst="rect">
            <a:avLst/>
          </a:prstGeom>
          <a:noFill/>
          <a:ln w="9525">
            <a:noFill/>
            <a:miter lim="800000"/>
            <a:headEnd/>
            <a:tailEnd/>
          </a:ln>
        </p:spPr>
      </p:pic>
      <p:sp>
        <p:nvSpPr>
          <p:cNvPr id="7" name="Title 1"/>
          <p:cNvSpPr txBox="1">
            <a:spLocks/>
          </p:cNvSpPr>
          <p:nvPr/>
        </p:nvSpPr>
        <p:spPr>
          <a:xfrm>
            <a:off x="0" y="4114800"/>
            <a:ext cx="33528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autocorrelation of smoothing filter</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pic>
        <p:nvPicPr>
          <p:cNvPr id="9" name="Picture 3"/>
          <p:cNvPicPr>
            <a:picLocks noChangeAspect="1" noChangeArrowheads="1"/>
          </p:cNvPicPr>
          <p:nvPr/>
        </p:nvPicPr>
        <p:blipFill>
          <a:blip r:embed="rId4" cstate="print"/>
          <a:srcRect l="59267" t="39404" r="21223" b="50000"/>
          <a:stretch>
            <a:fillRect/>
          </a:stretch>
        </p:blipFill>
        <p:spPr bwMode="auto">
          <a:xfrm>
            <a:off x="6096000" y="5334000"/>
            <a:ext cx="2286000" cy="842963"/>
          </a:xfrm>
          <a:prstGeom prst="rect">
            <a:avLst/>
          </a:prstGeom>
          <a:noFill/>
          <a:ln w="9525">
            <a:noFill/>
            <a:miter lim="800000"/>
            <a:headEnd/>
            <a:tailEnd/>
          </a:ln>
        </p:spPr>
      </p:pic>
      <p:sp>
        <p:nvSpPr>
          <p:cNvPr id="10" name="Title 1"/>
          <p:cNvSpPr txBox="1">
            <a:spLocks/>
          </p:cNvSpPr>
          <p:nvPr/>
        </p:nvSpPr>
        <p:spPr>
          <a:xfrm>
            <a:off x="5486400" y="4114800"/>
            <a:ext cx="29718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autocorrelation of time series</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11" name="Title 1"/>
          <p:cNvSpPr txBox="1">
            <a:spLocks/>
          </p:cNvSpPr>
          <p:nvPr/>
        </p:nvSpPr>
        <p:spPr>
          <a:xfrm>
            <a:off x="3419472" y="4319584"/>
            <a:ext cx="2057400" cy="1447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convolved with</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12" name="Title 1"/>
          <p:cNvSpPr txBox="1">
            <a:spLocks/>
          </p:cNvSpPr>
          <p:nvPr/>
        </p:nvSpPr>
        <p:spPr>
          <a:xfrm>
            <a:off x="3276600" y="5257800"/>
            <a:ext cx="22860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t>
            </a:r>
            <a:endParaRPr kumimoji="0" lang="en-US"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4572000"/>
          </a:xfrm>
        </p:spPr>
        <p:txBody>
          <a:bodyPr>
            <a:normAutofit fontScale="90000"/>
          </a:bodyPr>
          <a:lstStyle/>
          <a:p>
            <a:r>
              <a:rPr lang="en-US" dirty="0" smtClean="0">
                <a:latin typeface="Times New Roman" pitchFamily="18" charset="0"/>
                <a:cs typeface="Times New Roman" pitchFamily="18" charset="0"/>
              </a:rPr>
              <a:t>answer</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the autocorrelation of </a:t>
            </a:r>
            <a:r>
              <a:rPr lang="en-US" b="1"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acts as a smoothing filter on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the autocorrelation of </a:t>
            </a:r>
            <a:r>
              <a:rPr lang="en-US" b="1" dirty="0" smtClean="0">
                <a:latin typeface="Times New Roman" pitchFamily="18" charset="0"/>
                <a:cs typeface="Times New Roman" pitchFamily="18" charset="0"/>
              </a:rPr>
              <a:t>d</a:t>
            </a:r>
            <a:endParaRPr lang="en-US" b="1"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0"/>
            <a:ext cx="9144000" cy="3048000"/>
          </a:xfrm>
        </p:spPr>
        <p:txBody>
          <a:bodyPr>
            <a:normAutofit/>
          </a:bodyPr>
          <a:lstStyle/>
          <a:p>
            <a:r>
              <a:rPr lang="en-US" dirty="0" smtClean="0">
                <a:latin typeface="Times New Roman" pitchFamily="18" charset="0"/>
                <a:cs typeface="Times New Roman" pitchFamily="18" charset="0"/>
              </a:rPr>
              <a:t>Part 2</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What Makes a Good Smoothing Filter?</a:t>
            </a:r>
            <a:endParaRPr lang="en-US"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95600"/>
            <a:ext cx="8229600" cy="1143000"/>
          </a:xfrm>
        </p:spPr>
        <p:txBody>
          <a:bodyPr/>
          <a:lstStyle/>
          <a:p>
            <a:r>
              <a:rPr lang="en-US" dirty="0" smtClean="0">
                <a:latin typeface="Times New Roman" pitchFamily="18" charset="0"/>
                <a:cs typeface="Times New Roman" pitchFamily="18" charset="0"/>
              </a:rPr>
              <a:t>then by the convolution theorem</a:t>
            </a:r>
            <a:endParaRPr lang="en-US" dirty="0">
              <a:latin typeface="Times New Roman" pitchFamily="18" charset="0"/>
              <a:cs typeface="Times New Roman" pitchFamily="18" charset="0"/>
            </a:endParaRPr>
          </a:p>
        </p:txBody>
      </p:sp>
      <p:pic>
        <p:nvPicPr>
          <p:cNvPr id="5122" name="Picture 2"/>
          <p:cNvPicPr>
            <a:picLocks noGrp="1" noChangeAspect="1" noChangeArrowheads="1"/>
          </p:cNvPicPr>
          <p:nvPr>
            <p:ph idx="1"/>
          </p:nvPr>
        </p:nvPicPr>
        <p:blipFill>
          <a:blip r:embed="rId3" cstate="print"/>
          <a:srcRect l="13421" t="38723" r="38569" b="44441"/>
          <a:stretch>
            <a:fillRect/>
          </a:stretch>
        </p:blipFill>
        <p:spPr bwMode="auto">
          <a:xfrm>
            <a:off x="1447800" y="4343400"/>
            <a:ext cx="6400800" cy="1524000"/>
          </a:xfrm>
          <a:prstGeom prst="rect">
            <a:avLst/>
          </a:prstGeom>
          <a:noFill/>
          <a:ln w="9525">
            <a:noFill/>
            <a:miter lim="800000"/>
            <a:headEnd/>
            <a:tailEnd/>
          </a:ln>
        </p:spPr>
      </p:pic>
      <p:sp>
        <p:nvSpPr>
          <p:cNvPr id="5" name="Title 1"/>
          <p:cNvSpPr txBox="1">
            <a:spLocks/>
          </p:cNvSpPr>
          <p:nvPr/>
        </p:nvSpPr>
        <p:spPr>
          <a:xfrm>
            <a:off x="609600" y="10668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1" u="none" strike="noStrike" kern="1200" cap="none" spc="0" normalizeH="0" baseline="0" noProof="0" dirty="0" err="1" smtClean="0">
                <a:ln>
                  <a:noFill/>
                </a:ln>
                <a:solidFill>
                  <a:schemeClr val="tx1"/>
                </a:solidFill>
                <a:effectLst/>
                <a:uLnTx/>
                <a:uFillTx/>
                <a:latin typeface="Cambria Math" pitchFamily="18" charset="0"/>
                <a:ea typeface="Cambria Math" pitchFamily="18" charset="0"/>
                <a:cs typeface="Times New Roman" pitchFamily="18" charset="0"/>
              </a:rPr>
              <a:t>d</a:t>
            </a:r>
            <a:r>
              <a:rPr kumimoji="0" lang="en-US" sz="4000" b="0" i="1" u="none" strike="noStrike" kern="1200" cap="none" spc="0" normalizeH="0" baseline="30000" noProof="0" dirty="0" err="1" smtClean="0">
                <a:ln>
                  <a:noFill/>
                </a:ln>
                <a:solidFill>
                  <a:schemeClr val="tx1"/>
                </a:solidFill>
                <a:effectLst/>
                <a:uLnTx/>
                <a:uFillTx/>
                <a:latin typeface="Cambria Math" pitchFamily="18" charset="0"/>
                <a:ea typeface="Cambria Math" pitchFamily="18" charset="0"/>
                <a:cs typeface="Times New Roman" pitchFamily="18" charset="0"/>
              </a:rPr>
              <a:t>smoothed</a:t>
            </a:r>
            <a:r>
              <a:rPr kumimoji="0" lang="en-US" sz="40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(t) = s(t) * d</a:t>
            </a:r>
            <a:r>
              <a:rPr kumimoji="0" lang="en-US" sz="4000" b="0" i="1" u="none" strike="noStrike" kern="1200" cap="none" spc="0" normalizeH="0" baseline="30000" noProof="0" dirty="0" smtClean="0">
                <a:ln>
                  <a:noFill/>
                </a:ln>
                <a:solidFill>
                  <a:schemeClr val="tx1"/>
                </a:solidFill>
                <a:effectLst/>
                <a:uLnTx/>
                <a:uFillTx/>
                <a:latin typeface="Cambria Math" pitchFamily="18" charset="0"/>
                <a:ea typeface="Cambria Math" pitchFamily="18" charset="0"/>
                <a:cs typeface="Times New Roman" pitchFamily="18" charset="0"/>
              </a:rPr>
              <a:t>obs</a:t>
            </a:r>
            <a:r>
              <a:rPr kumimoji="0" lang="en-US" sz="40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(t)</a:t>
            </a:r>
            <a:endParaRPr kumimoji="0" lang="en-US" sz="4000" b="0" i="1"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95600"/>
            <a:ext cx="8229600" cy="1143000"/>
          </a:xfrm>
        </p:spPr>
        <p:txBody>
          <a:bodyPr/>
          <a:lstStyle/>
          <a:p>
            <a:r>
              <a:rPr lang="en-US" dirty="0" smtClean="0">
                <a:latin typeface="Times New Roman" pitchFamily="18" charset="0"/>
                <a:cs typeface="Times New Roman" pitchFamily="18" charset="0"/>
              </a:rPr>
              <a:t>then by the convolution theorem</a:t>
            </a:r>
            <a:endParaRPr lang="en-US" dirty="0">
              <a:latin typeface="Times New Roman" pitchFamily="18" charset="0"/>
              <a:cs typeface="Times New Roman" pitchFamily="18" charset="0"/>
            </a:endParaRPr>
          </a:p>
        </p:txBody>
      </p:sp>
      <p:pic>
        <p:nvPicPr>
          <p:cNvPr id="5122" name="Picture 2"/>
          <p:cNvPicPr>
            <a:picLocks noGrp="1" noChangeAspect="1" noChangeArrowheads="1"/>
          </p:cNvPicPr>
          <p:nvPr>
            <p:ph idx="1"/>
          </p:nvPr>
        </p:nvPicPr>
        <p:blipFill>
          <a:blip r:embed="rId3" cstate="print"/>
          <a:srcRect l="13421" t="38723" r="38569" b="44441"/>
          <a:stretch>
            <a:fillRect/>
          </a:stretch>
        </p:blipFill>
        <p:spPr bwMode="auto">
          <a:xfrm>
            <a:off x="1447800" y="4343400"/>
            <a:ext cx="6400800" cy="1524000"/>
          </a:xfrm>
          <a:prstGeom prst="rect">
            <a:avLst/>
          </a:prstGeom>
          <a:noFill/>
          <a:ln w="9525">
            <a:noFill/>
            <a:miter lim="800000"/>
            <a:headEnd/>
            <a:tailEnd/>
          </a:ln>
        </p:spPr>
      </p:pic>
      <p:sp>
        <p:nvSpPr>
          <p:cNvPr id="5" name="Title 1"/>
          <p:cNvSpPr txBox="1">
            <a:spLocks/>
          </p:cNvSpPr>
          <p:nvPr/>
        </p:nvSpPr>
        <p:spPr>
          <a:xfrm>
            <a:off x="609600" y="10668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err="1" smtClean="0">
                <a:ln>
                  <a:noFill/>
                </a:ln>
                <a:solidFill>
                  <a:schemeClr val="tx1"/>
                </a:solidFill>
                <a:effectLst/>
                <a:uLnTx/>
                <a:uFillTx/>
                <a:latin typeface="Cambria Math" pitchFamily="18" charset="0"/>
                <a:ea typeface="Cambria Math" pitchFamily="18" charset="0"/>
                <a:cs typeface="Times New Roman" pitchFamily="18" charset="0"/>
              </a:rPr>
              <a:t>d</a:t>
            </a:r>
            <a:r>
              <a:rPr kumimoji="0" lang="en-US" sz="4000" b="0" i="0" u="none" strike="noStrike" kern="1200" cap="none" spc="0" normalizeH="0" baseline="30000" noProof="0" dirty="0" err="1" smtClean="0">
                <a:ln>
                  <a:noFill/>
                </a:ln>
                <a:solidFill>
                  <a:schemeClr val="tx1"/>
                </a:solidFill>
                <a:effectLst/>
                <a:uLnTx/>
                <a:uFillTx/>
                <a:latin typeface="Cambria Math" pitchFamily="18" charset="0"/>
                <a:ea typeface="Cambria Math" pitchFamily="18" charset="0"/>
                <a:cs typeface="Times New Roman" pitchFamily="18" charset="0"/>
              </a:rPr>
              <a:t>smoothed</a:t>
            </a:r>
            <a:r>
              <a:rPr kumimoji="0" lang="en-US" sz="4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(t) = s(t) * d</a:t>
            </a:r>
            <a:r>
              <a:rPr kumimoji="0" lang="en-US" sz="4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cs typeface="Times New Roman" pitchFamily="18" charset="0"/>
              </a:rPr>
              <a:t>obs</a:t>
            </a:r>
            <a:r>
              <a:rPr kumimoji="0" lang="en-US" sz="4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(t)</a:t>
            </a:r>
            <a:endParaRPr kumimoji="0" lang="en-US" sz="40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6" name="Title 1"/>
          <p:cNvSpPr txBox="1">
            <a:spLocks/>
          </p:cNvSpPr>
          <p:nvPr/>
        </p:nvSpPr>
        <p:spPr>
          <a:xfrm>
            <a:off x="990600" y="5638800"/>
            <a:ext cx="45720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so what’s this look like?</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7" name="Freeform 6"/>
          <p:cNvSpPr/>
          <p:nvPr/>
        </p:nvSpPr>
        <p:spPr>
          <a:xfrm rot="8937585" flipH="1" flipV="1">
            <a:off x="4790112" y="5433927"/>
            <a:ext cx="496667" cy="392802"/>
          </a:xfrm>
          <a:custGeom>
            <a:avLst/>
            <a:gdLst>
              <a:gd name="connsiteX0" fmla="*/ 4763 w 376238"/>
              <a:gd name="connsiteY0" fmla="*/ 700087 h 700087"/>
              <a:gd name="connsiteX1" fmla="*/ 61913 w 376238"/>
              <a:gd name="connsiteY1" fmla="*/ 214312 h 700087"/>
              <a:gd name="connsiteX2" fmla="*/ 376238 w 376238"/>
              <a:gd name="connsiteY2" fmla="*/ 0 h 700087"/>
            </a:gdLst>
            <a:ahLst/>
            <a:cxnLst>
              <a:cxn ang="0">
                <a:pos x="connsiteX0" y="connsiteY0"/>
              </a:cxn>
              <a:cxn ang="0">
                <a:pos x="connsiteX1" y="connsiteY1"/>
              </a:cxn>
              <a:cxn ang="0">
                <a:pos x="connsiteX2" y="connsiteY2"/>
              </a:cxn>
            </a:cxnLst>
            <a:rect l="l" t="t" r="r" b="b"/>
            <a:pathLst>
              <a:path w="376238" h="700087">
                <a:moveTo>
                  <a:pt x="4763" y="700087"/>
                </a:moveTo>
                <a:cubicBezTo>
                  <a:pt x="2381" y="515540"/>
                  <a:pt x="0" y="330993"/>
                  <a:pt x="61913" y="214312"/>
                </a:cubicBezTo>
                <a:cubicBezTo>
                  <a:pt x="123826" y="97631"/>
                  <a:pt x="250032" y="48815"/>
                  <a:pt x="376238" y="0"/>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latin typeface="Cambria Math" pitchFamily="18" charset="0"/>
                <a:ea typeface="Cambria Math" pitchFamily="18" charset="0"/>
              </a:rPr>
              <a:t>example of a</a:t>
            </a:r>
            <a:br>
              <a:rPr lang="en-US" dirty="0" smtClean="0">
                <a:latin typeface="Cambria Math" pitchFamily="18" charset="0"/>
                <a:ea typeface="Cambria Math" pitchFamily="18" charset="0"/>
              </a:rPr>
            </a:br>
            <a:r>
              <a:rPr lang="en-US" dirty="0" smtClean="0">
                <a:latin typeface="Cambria Math" pitchFamily="18" charset="0"/>
                <a:ea typeface="Cambria Math" pitchFamily="18" charset="0"/>
              </a:rPr>
              <a:t>uniform or “boxcar” smoothing filter</a:t>
            </a:r>
            <a:endParaRPr lang="en-US" dirty="0">
              <a:latin typeface="Cambria Math" pitchFamily="18" charset="0"/>
              <a:ea typeface="Cambria Math" pitchFamily="18" charset="0"/>
            </a:endParaRPr>
          </a:p>
        </p:txBody>
      </p:sp>
      <p:sp>
        <p:nvSpPr>
          <p:cNvPr id="4" name="Freeform 3"/>
          <p:cNvSpPr/>
          <p:nvPr/>
        </p:nvSpPr>
        <p:spPr>
          <a:xfrm>
            <a:off x="2285999" y="3571870"/>
            <a:ext cx="4672013" cy="1338262"/>
          </a:xfrm>
          <a:custGeom>
            <a:avLst/>
            <a:gdLst>
              <a:gd name="connsiteX0" fmla="*/ 0 w 4686300"/>
              <a:gd name="connsiteY0" fmla="*/ 714375 h 1357312"/>
              <a:gd name="connsiteX1" fmla="*/ 228600 w 4686300"/>
              <a:gd name="connsiteY1" fmla="*/ 0 h 1357312"/>
              <a:gd name="connsiteX2" fmla="*/ 700087 w 4686300"/>
              <a:gd name="connsiteY2" fmla="*/ 1343025 h 1357312"/>
              <a:gd name="connsiteX3" fmla="*/ 4686300 w 4686300"/>
              <a:gd name="connsiteY3" fmla="*/ 1357312 h 1357312"/>
              <a:gd name="connsiteX0" fmla="*/ 0 w 4686300"/>
              <a:gd name="connsiteY0" fmla="*/ 714375 h 1357312"/>
              <a:gd name="connsiteX1" fmla="*/ 14287 w 4686300"/>
              <a:gd name="connsiteY1" fmla="*/ 23812 h 1357312"/>
              <a:gd name="connsiteX2" fmla="*/ 228600 w 4686300"/>
              <a:gd name="connsiteY2" fmla="*/ 0 h 1357312"/>
              <a:gd name="connsiteX3" fmla="*/ 700087 w 4686300"/>
              <a:gd name="connsiteY3" fmla="*/ 1343025 h 1357312"/>
              <a:gd name="connsiteX4" fmla="*/ 4686300 w 4686300"/>
              <a:gd name="connsiteY4" fmla="*/ 1357312 h 1357312"/>
              <a:gd name="connsiteX0" fmla="*/ 0 w 4686300"/>
              <a:gd name="connsiteY0" fmla="*/ 714375 h 1357312"/>
              <a:gd name="connsiteX1" fmla="*/ 228600 w 4686300"/>
              <a:gd name="connsiteY1" fmla="*/ 0 h 1357312"/>
              <a:gd name="connsiteX2" fmla="*/ 700087 w 4686300"/>
              <a:gd name="connsiteY2" fmla="*/ 1343025 h 1357312"/>
              <a:gd name="connsiteX3" fmla="*/ 4686300 w 4686300"/>
              <a:gd name="connsiteY3" fmla="*/ 1357312 h 1357312"/>
              <a:gd name="connsiteX0" fmla="*/ 0 w 4686300"/>
              <a:gd name="connsiteY0" fmla="*/ 714375 h 1357312"/>
              <a:gd name="connsiteX1" fmla="*/ 14287 w 4686300"/>
              <a:gd name="connsiteY1" fmla="*/ 23812 h 1357312"/>
              <a:gd name="connsiteX2" fmla="*/ 228600 w 4686300"/>
              <a:gd name="connsiteY2" fmla="*/ 0 h 1357312"/>
              <a:gd name="connsiteX3" fmla="*/ 700087 w 4686300"/>
              <a:gd name="connsiteY3" fmla="*/ 1343025 h 1357312"/>
              <a:gd name="connsiteX4" fmla="*/ 4686300 w 4686300"/>
              <a:gd name="connsiteY4" fmla="*/ 1357312 h 1357312"/>
              <a:gd name="connsiteX0" fmla="*/ 0 w 4672013"/>
              <a:gd name="connsiteY0" fmla="*/ 23812 h 1357312"/>
              <a:gd name="connsiteX1" fmla="*/ 214313 w 4672013"/>
              <a:gd name="connsiteY1" fmla="*/ 0 h 1357312"/>
              <a:gd name="connsiteX2" fmla="*/ 685800 w 4672013"/>
              <a:gd name="connsiteY2" fmla="*/ 1343025 h 1357312"/>
              <a:gd name="connsiteX3" fmla="*/ 4672013 w 4672013"/>
              <a:gd name="connsiteY3" fmla="*/ 1357312 h 1357312"/>
              <a:gd name="connsiteX0" fmla="*/ 0 w 4672013"/>
              <a:gd name="connsiteY0" fmla="*/ 23812 h 1357312"/>
              <a:gd name="connsiteX1" fmla="*/ 214313 w 4672013"/>
              <a:gd name="connsiteY1" fmla="*/ 0 h 1357312"/>
              <a:gd name="connsiteX2" fmla="*/ 476250 w 4672013"/>
              <a:gd name="connsiteY2" fmla="*/ 742950 h 1357312"/>
              <a:gd name="connsiteX3" fmla="*/ 685800 w 4672013"/>
              <a:gd name="connsiteY3" fmla="*/ 1343025 h 1357312"/>
              <a:gd name="connsiteX4" fmla="*/ 4672013 w 4672013"/>
              <a:gd name="connsiteY4" fmla="*/ 1357312 h 1357312"/>
              <a:gd name="connsiteX0" fmla="*/ 0 w 4672013"/>
              <a:gd name="connsiteY0" fmla="*/ 76200 h 1409700"/>
              <a:gd name="connsiteX1" fmla="*/ 214313 w 4672013"/>
              <a:gd name="connsiteY1" fmla="*/ 52388 h 1409700"/>
              <a:gd name="connsiteX2" fmla="*/ 457200 w 4672013"/>
              <a:gd name="connsiteY2" fmla="*/ 0 h 1409700"/>
              <a:gd name="connsiteX3" fmla="*/ 685800 w 4672013"/>
              <a:gd name="connsiteY3" fmla="*/ 1395413 h 1409700"/>
              <a:gd name="connsiteX4" fmla="*/ 4672013 w 4672013"/>
              <a:gd name="connsiteY4" fmla="*/ 1409700 h 1409700"/>
              <a:gd name="connsiteX0" fmla="*/ 0 w 4672013"/>
              <a:gd name="connsiteY0" fmla="*/ 76200 h 1409700"/>
              <a:gd name="connsiteX1" fmla="*/ 457200 w 4672013"/>
              <a:gd name="connsiteY1" fmla="*/ 0 h 1409700"/>
              <a:gd name="connsiteX2" fmla="*/ 685800 w 4672013"/>
              <a:gd name="connsiteY2" fmla="*/ 1395413 h 1409700"/>
              <a:gd name="connsiteX3" fmla="*/ 4672013 w 4672013"/>
              <a:gd name="connsiteY3" fmla="*/ 1409700 h 1409700"/>
              <a:gd name="connsiteX0" fmla="*/ 0 w 4672013"/>
              <a:gd name="connsiteY0" fmla="*/ 0 h 1333500"/>
              <a:gd name="connsiteX1" fmla="*/ 457200 w 4672013"/>
              <a:gd name="connsiteY1" fmla="*/ 0 h 1333500"/>
              <a:gd name="connsiteX2" fmla="*/ 685800 w 4672013"/>
              <a:gd name="connsiteY2" fmla="*/ 1319213 h 1333500"/>
              <a:gd name="connsiteX3" fmla="*/ 4672013 w 4672013"/>
              <a:gd name="connsiteY3" fmla="*/ 1333500 h 1333500"/>
              <a:gd name="connsiteX0" fmla="*/ 0 w 4672013"/>
              <a:gd name="connsiteY0" fmla="*/ 0 h 1333500"/>
              <a:gd name="connsiteX1" fmla="*/ 457200 w 4672013"/>
              <a:gd name="connsiteY1" fmla="*/ 0 h 1333500"/>
              <a:gd name="connsiteX2" fmla="*/ 481013 w 4672013"/>
              <a:gd name="connsiteY2" fmla="*/ 1312069 h 1333500"/>
              <a:gd name="connsiteX3" fmla="*/ 4672013 w 4672013"/>
              <a:gd name="connsiteY3" fmla="*/ 1333500 h 1333500"/>
              <a:gd name="connsiteX0" fmla="*/ 0 w 4672013"/>
              <a:gd name="connsiteY0" fmla="*/ 4762 h 1338262"/>
              <a:gd name="connsiteX1" fmla="*/ 471488 w 4672013"/>
              <a:gd name="connsiteY1" fmla="*/ 0 h 1338262"/>
              <a:gd name="connsiteX2" fmla="*/ 481013 w 4672013"/>
              <a:gd name="connsiteY2" fmla="*/ 1316831 h 1338262"/>
              <a:gd name="connsiteX3" fmla="*/ 4672013 w 4672013"/>
              <a:gd name="connsiteY3" fmla="*/ 1338262 h 1338262"/>
            </a:gdLst>
            <a:ahLst/>
            <a:cxnLst>
              <a:cxn ang="0">
                <a:pos x="connsiteX0" y="connsiteY0"/>
              </a:cxn>
              <a:cxn ang="0">
                <a:pos x="connsiteX1" y="connsiteY1"/>
              </a:cxn>
              <a:cxn ang="0">
                <a:pos x="connsiteX2" y="connsiteY2"/>
              </a:cxn>
              <a:cxn ang="0">
                <a:pos x="connsiteX3" y="connsiteY3"/>
              </a:cxn>
            </a:cxnLst>
            <a:rect l="l" t="t" r="r" b="b"/>
            <a:pathLst>
              <a:path w="4672013" h="1338262">
                <a:moveTo>
                  <a:pt x="0" y="4762"/>
                </a:moveTo>
                <a:lnTo>
                  <a:pt x="471488" y="0"/>
                </a:lnTo>
                <a:lnTo>
                  <a:pt x="481013" y="1316831"/>
                </a:lnTo>
                <a:lnTo>
                  <a:pt x="4672013" y="1338262"/>
                </a:lnTo>
              </a:path>
            </a:pathLst>
          </a:cu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2286000" y="2738432"/>
            <a:ext cx="4876800" cy="2152650"/>
          </a:xfrm>
          <a:custGeom>
            <a:avLst/>
            <a:gdLst>
              <a:gd name="connsiteX0" fmla="*/ 0 w 6029325"/>
              <a:gd name="connsiteY0" fmla="*/ 0 h 1085850"/>
              <a:gd name="connsiteX1" fmla="*/ 14287 w 6029325"/>
              <a:gd name="connsiteY1" fmla="*/ 1085850 h 1085850"/>
              <a:gd name="connsiteX2" fmla="*/ 6029325 w 6029325"/>
              <a:gd name="connsiteY2" fmla="*/ 1085850 h 1085850"/>
              <a:gd name="connsiteX3" fmla="*/ 6029325 w 6029325"/>
              <a:gd name="connsiteY3" fmla="*/ 1085850 h 1085850"/>
            </a:gdLst>
            <a:ahLst/>
            <a:cxnLst>
              <a:cxn ang="0">
                <a:pos x="connsiteX0" y="connsiteY0"/>
              </a:cxn>
              <a:cxn ang="0">
                <a:pos x="connsiteX1" y="connsiteY1"/>
              </a:cxn>
              <a:cxn ang="0">
                <a:pos x="connsiteX2" y="connsiteY2"/>
              </a:cxn>
              <a:cxn ang="0">
                <a:pos x="connsiteX3" y="connsiteY3"/>
              </a:cxn>
            </a:cxnLst>
            <a:rect l="l" t="t" r="r" b="b"/>
            <a:pathLst>
              <a:path w="6029325" h="1085850">
                <a:moveTo>
                  <a:pt x="0" y="0"/>
                </a:moveTo>
                <a:lnTo>
                  <a:pt x="14287" y="1085850"/>
                </a:lnTo>
                <a:lnTo>
                  <a:pt x="6029325" y="1085850"/>
                </a:lnTo>
                <a:lnTo>
                  <a:pt x="6029325" y="1085850"/>
                </a:lnTo>
              </a:path>
            </a:pathLst>
          </a:cu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itle 1"/>
          <p:cNvSpPr txBox="1">
            <a:spLocks/>
          </p:cNvSpPr>
          <p:nvPr/>
        </p:nvSpPr>
        <p:spPr>
          <a:xfrm>
            <a:off x="1295399" y="2281232"/>
            <a:ext cx="1066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i="1" dirty="0" smtClean="0">
                <a:latin typeface="Cambria Math" pitchFamily="18" charset="0"/>
                <a:ea typeface="Cambria Math" pitchFamily="18" charset="0"/>
                <a:cs typeface="+mj-cs"/>
              </a:rPr>
              <a:t>s(t)</a:t>
            </a:r>
            <a:endParaRPr kumimoji="0" lang="en-US" sz="32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mj-cs"/>
            </a:endParaRPr>
          </a:p>
        </p:txBody>
      </p:sp>
      <p:sp>
        <p:nvSpPr>
          <p:cNvPr id="11" name="Title 1"/>
          <p:cNvSpPr txBox="1">
            <a:spLocks/>
          </p:cNvSpPr>
          <p:nvPr/>
        </p:nvSpPr>
        <p:spPr>
          <a:xfrm>
            <a:off x="3733799" y="4795832"/>
            <a:ext cx="1752600" cy="7667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latin typeface="Cambria Math" pitchFamily="18" charset="0"/>
                <a:ea typeface="Cambria Math" pitchFamily="18" charset="0"/>
                <a:cs typeface="+mj-cs"/>
              </a:rPr>
              <a:t>time, </a:t>
            </a:r>
            <a:r>
              <a:rPr lang="en-US" sz="3200" i="1" dirty="0" smtClean="0">
                <a:latin typeface="Cambria Math" pitchFamily="18" charset="0"/>
                <a:ea typeface="Cambria Math" pitchFamily="18" charset="0"/>
                <a:cs typeface="+mj-cs"/>
              </a:rPr>
              <a:t>t</a:t>
            </a:r>
            <a:endParaRPr kumimoji="0" lang="en-US" sz="32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mj-cs"/>
            </a:endParaRPr>
          </a:p>
        </p:txBody>
      </p:sp>
      <p:sp>
        <p:nvSpPr>
          <p:cNvPr id="13" name="Title 1"/>
          <p:cNvSpPr txBox="1">
            <a:spLocks/>
          </p:cNvSpPr>
          <p:nvPr/>
        </p:nvSpPr>
        <p:spPr>
          <a:xfrm>
            <a:off x="2500310" y="5143494"/>
            <a:ext cx="533400" cy="381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i="1" dirty="0" smtClean="0">
                <a:latin typeface="Cambria Math" pitchFamily="18" charset="0"/>
                <a:ea typeface="Cambria Math" pitchFamily="18" charset="0"/>
                <a:cs typeface="+mj-cs"/>
              </a:rPr>
              <a:t>T</a:t>
            </a:r>
            <a:endParaRPr kumimoji="0" lang="en-US" sz="24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mj-cs"/>
            </a:endParaRPr>
          </a:p>
        </p:txBody>
      </p:sp>
      <p:cxnSp>
        <p:nvCxnSpPr>
          <p:cNvPr id="15" name="Straight Connector 14"/>
          <p:cNvCxnSpPr/>
          <p:nvPr/>
        </p:nvCxnSpPr>
        <p:spPr>
          <a:xfrm rot="10800000">
            <a:off x="2062162" y="3581392"/>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2181226" y="4991094"/>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652706" y="5005382"/>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p:nvSpPr>
        <p:spPr>
          <a:xfrm>
            <a:off x="2024058" y="5143491"/>
            <a:ext cx="533400" cy="381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i="1" dirty="0" smtClean="0">
                <a:latin typeface="Cambria Math" pitchFamily="18" charset="0"/>
                <a:ea typeface="Cambria Math" pitchFamily="18" charset="0"/>
                <a:cs typeface="+mj-cs"/>
              </a:rPr>
              <a:t>0</a:t>
            </a:r>
            <a:endParaRPr kumimoji="0" lang="en-US" sz="24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mj-cs"/>
            </a:endParaRPr>
          </a:p>
        </p:txBody>
      </p:sp>
      <p:sp>
        <p:nvSpPr>
          <p:cNvPr id="19" name="Title 1"/>
          <p:cNvSpPr txBox="1">
            <a:spLocks/>
          </p:cNvSpPr>
          <p:nvPr/>
        </p:nvSpPr>
        <p:spPr>
          <a:xfrm>
            <a:off x="1295400" y="3424232"/>
            <a:ext cx="761999" cy="381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i="1" dirty="0" smtClean="0">
                <a:latin typeface="Cambria Math" pitchFamily="18" charset="0"/>
                <a:ea typeface="Cambria Math" pitchFamily="18" charset="0"/>
                <a:cs typeface="+mj-cs"/>
              </a:rPr>
              <a:t>1/T</a:t>
            </a:r>
            <a:endParaRPr kumimoji="0" lang="en-US" sz="24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mj-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take Fourier Transform</a:t>
            </a:r>
            <a:endParaRPr lang="en-US" dirty="0">
              <a:latin typeface="Times New Roman" pitchFamily="18" charset="0"/>
              <a:cs typeface="Times New Roman" pitchFamily="18" charset="0"/>
            </a:endParaRPr>
          </a:p>
        </p:txBody>
      </p:sp>
      <p:pic>
        <p:nvPicPr>
          <p:cNvPr id="6146" name="Picture 2"/>
          <p:cNvPicPr>
            <a:picLocks noGrp="1" noChangeAspect="1" noChangeArrowheads="1"/>
          </p:cNvPicPr>
          <p:nvPr>
            <p:ph idx="1"/>
          </p:nvPr>
        </p:nvPicPr>
        <p:blipFill>
          <a:blip r:embed="rId2" cstate="print"/>
          <a:srcRect l="14564" t="42090" r="15707" b="42757"/>
          <a:stretch>
            <a:fillRect/>
          </a:stretch>
        </p:blipFill>
        <p:spPr bwMode="auto">
          <a:xfrm>
            <a:off x="0" y="1904999"/>
            <a:ext cx="9144000" cy="1371601"/>
          </a:xfrm>
          <a:prstGeom prst="rect">
            <a:avLst/>
          </a:prstGeom>
          <a:noFill/>
          <a:ln w="9525">
            <a:noFill/>
            <a:miter lim="800000"/>
            <a:headEnd/>
            <a:tailEnd/>
          </a:ln>
        </p:spPr>
      </p:pic>
      <p:sp>
        <p:nvSpPr>
          <p:cNvPr id="5" name="Title 1"/>
          <p:cNvSpPr txBox="1">
            <a:spLocks/>
          </p:cNvSpPr>
          <p:nvPr/>
        </p:nvSpPr>
        <p:spPr>
          <a:xfrm>
            <a:off x="533400" y="4495800"/>
            <a:ext cx="8229600" cy="1143000"/>
          </a:xfrm>
          <a:prstGeom prst="rect">
            <a:avLst/>
          </a:prstGeom>
        </p:spPr>
        <p:txBody>
          <a:bodyPr vert="horz" lIns="91440" tIns="45720" rIns="91440" bIns="45720" rtlCol="0" anchor="ctr">
            <a:normAutofit lnSpcReduction="10000"/>
          </a:bodyPr>
          <a:lstStyle/>
          <a:p>
            <a:pPr lvl="0" algn="ctr">
              <a:spcBef>
                <a:spcPct val="0"/>
              </a:spcBef>
            </a:pPr>
            <a:r>
              <a:rPr kumimoji="0" lang="en-US" sz="3500" b="0" i="0" u="none" strike="noStrike" kern="1200" cap="none" spc="0" normalizeH="0" baseline="0" noProof="0" dirty="0" smtClean="0">
                <a:ln>
                  <a:noFill/>
                </a:ln>
                <a:solidFill>
                  <a:schemeClr val="tx1"/>
                </a:solidFill>
                <a:effectLst/>
                <a:uLnTx/>
                <a:uFillTx/>
                <a:latin typeface="Times New Roman" pitchFamily="18" charset="0"/>
                <a:ea typeface="Cambria Math" pitchFamily="18" charset="0"/>
                <a:cs typeface="Times New Roman" pitchFamily="18" charset="0"/>
              </a:rPr>
              <a:t>where</a:t>
            </a:r>
          </a:p>
          <a:p>
            <a:pPr lvl="0" algn="ctr">
              <a:spcBef>
                <a:spcPct val="0"/>
              </a:spcBef>
            </a:pPr>
            <a:r>
              <a:rPr kumimoji="0" lang="en-US" sz="3500" b="0" i="0" u="none" strike="noStrike" kern="1200" cap="none" spc="0" normalizeH="0" baseline="0" noProof="0" dirty="0" err="1" smtClean="0">
                <a:ln>
                  <a:noFill/>
                </a:ln>
                <a:solidFill>
                  <a:schemeClr val="tx1"/>
                </a:solidFill>
                <a:effectLst/>
                <a:uLnTx/>
                <a:uFillTx/>
                <a:latin typeface="Cambria Math" pitchFamily="18" charset="0"/>
                <a:ea typeface="Cambria Math" pitchFamily="18" charset="0"/>
                <a:cs typeface="Times New Roman" pitchFamily="18" charset="0"/>
              </a:rPr>
              <a:t>sinc</a:t>
            </a:r>
            <a:r>
              <a:rPr kumimoji="0" lang="en-US" sz="35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a:t>
            </a:r>
            <a:r>
              <a:rPr kumimoji="0" lang="en-US" sz="35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x</a:t>
            </a:r>
            <a:r>
              <a:rPr kumimoji="0" lang="en-US" sz="35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 = sin(</a:t>
            </a:r>
            <a:r>
              <a:rPr kumimoji="0" lang="el-GR" sz="3500" b="0" i="1" u="none" strike="noStrike" kern="1200" cap="none" spc="0" normalizeH="0" baseline="0" noProof="0" dirty="0" smtClean="0">
                <a:ln>
                  <a:noFill/>
                </a:ln>
                <a:solidFill>
                  <a:schemeClr val="tx1"/>
                </a:solidFill>
                <a:effectLst/>
                <a:uLnTx/>
                <a:uFillTx/>
                <a:latin typeface="Cambria Math"/>
                <a:ea typeface="Cambria Math"/>
                <a:cs typeface="Times New Roman" pitchFamily="18" charset="0"/>
              </a:rPr>
              <a:t>π</a:t>
            </a:r>
            <a:r>
              <a:rPr kumimoji="0" lang="en-US" sz="35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x</a:t>
            </a:r>
            <a:r>
              <a:rPr kumimoji="0" lang="en-US" sz="35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 / (</a:t>
            </a:r>
            <a:r>
              <a:rPr lang="el-GR" sz="3500" i="1" dirty="0" smtClean="0">
                <a:latin typeface="Cambria Math"/>
                <a:ea typeface="Cambria Math"/>
                <a:cs typeface="Times New Roman" pitchFamily="18" charset="0"/>
              </a:rPr>
              <a:t>π</a:t>
            </a:r>
            <a:r>
              <a:rPr kumimoji="0" lang="en-US" sz="35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x</a:t>
            </a:r>
            <a:r>
              <a:rPr kumimoji="0" lang="en-US" sz="35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a:t>
            </a:r>
            <a:endParaRPr kumimoji="0" lang="en-US" sz="35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38200" y="381000"/>
            <a:ext cx="7239000" cy="6019800"/>
            <a:chOff x="990600" y="1190996"/>
            <a:chExt cx="4724400" cy="4123954"/>
          </a:xfrm>
        </p:grpSpPr>
        <p:pic>
          <p:nvPicPr>
            <p:cNvPr id="2" name="Picture 3"/>
            <p:cNvPicPr>
              <a:picLocks noChangeAspect="1" noChangeArrowheads="1"/>
            </p:cNvPicPr>
            <p:nvPr/>
          </p:nvPicPr>
          <p:blipFill>
            <a:blip r:embed="rId2" cstate="print"/>
            <a:srcRect l="4286" r="7143"/>
            <a:stretch>
              <a:fillRect/>
            </a:stretch>
          </p:blipFill>
          <p:spPr bwMode="auto">
            <a:xfrm>
              <a:off x="990600" y="1314450"/>
              <a:ext cx="4724400" cy="4000500"/>
            </a:xfrm>
            <a:prstGeom prst="rect">
              <a:avLst/>
            </a:prstGeom>
            <a:noFill/>
            <a:ln w="9525">
              <a:noFill/>
              <a:miter lim="800000"/>
              <a:headEnd/>
              <a:tailEnd/>
            </a:ln>
            <a:effectLst/>
          </p:spPr>
        </p:pic>
        <p:sp>
          <p:nvSpPr>
            <p:cNvPr id="6" name="TextBox 5"/>
            <p:cNvSpPr txBox="1"/>
            <p:nvPr/>
          </p:nvSpPr>
          <p:spPr>
            <a:xfrm>
              <a:off x="1438175" y="1190996"/>
              <a:ext cx="914400" cy="358440"/>
            </a:xfrm>
            <a:prstGeom prst="rect">
              <a:avLst/>
            </a:prstGeom>
            <a:noFill/>
          </p:spPr>
          <p:txBody>
            <a:bodyPr wrap="square" rtlCol="0">
              <a:spAutoFit/>
            </a:bodyPr>
            <a:lstStyle/>
            <a:p>
              <a:r>
                <a:rPr lang="en-US" sz="2800" dirty="0" smtClean="0">
                  <a:latin typeface="Times New Roman" pitchFamily="18" charset="0"/>
                  <a:cs typeface="Times New Roman" pitchFamily="18" charset="0"/>
                </a:rPr>
                <a:t>A) </a:t>
              </a:r>
              <a:r>
                <a:rPr lang="en-US" sz="2800" i="1" dirty="0" smtClean="0">
                  <a:latin typeface="Times New Roman" pitchFamily="18" charset="0"/>
                  <a:cs typeface="Times New Roman" pitchFamily="18" charset="0"/>
                </a:rPr>
                <a:t>T=3</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8" name="TextBox 7"/>
            <p:cNvSpPr txBox="1"/>
            <p:nvPr/>
          </p:nvSpPr>
          <p:spPr>
            <a:xfrm>
              <a:off x="1447800" y="3200400"/>
              <a:ext cx="1233638" cy="358440"/>
            </a:xfrm>
            <a:prstGeom prst="rect">
              <a:avLst/>
            </a:prstGeom>
            <a:noFill/>
          </p:spPr>
          <p:txBody>
            <a:bodyPr wrap="square" rtlCol="0">
              <a:spAutoFit/>
            </a:bodyPr>
            <a:lstStyle/>
            <a:p>
              <a:r>
                <a:rPr lang="en-US" sz="2800" dirty="0" smtClean="0">
                  <a:latin typeface="Times New Roman" pitchFamily="18" charset="0"/>
                  <a:cs typeface="Times New Roman" pitchFamily="18" charset="0"/>
                </a:rPr>
                <a:t>B) </a:t>
              </a:r>
              <a:r>
                <a:rPr lang="en-US" sz="2800" i="1" dirty="0" smtClean="0">
                  <a:latin typeface="Times New Roman" pitchFamily="18" charset="0"/>
                  <a:cs typeface="Times New Roman" pitchFamily="18" charset="0"/>
                </a:rPr>
                <a:t>T=21</a:t>
              </a:r>
              <a:endParaRPr lang="en-US" sz="2800" i="1"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38200" y="1905000"/>
            <a:ext cx="7239000" cy="3086642"/>
            <a:chOff x="838200" y="3314158"/>
            <a:chExt cx="7239000" cy="3086642"/>
          </a:xfrm>
        </p:grpSpPr>
        <p:pic>
          <p:nvPicPr>
            <p:cNvPr id="2" name="Picture 3"/>
            <p:cNvPicPr>
              <a:picLocks noChangeAspect="1" noChangeArrowheads="1"/>
            </p:cNvPicPr>
            <p:nvPr/>
          </p:nvPicPr>
          <p:blipFill>
            <a:blip r:embed="rId2" cstate="print"/>
            <a:srcRect l="4286" t="50414" r="7143"/>
            <a:stretch>
              <a:fillRect/>
            </a:stretch>
          </p:blipFill>
          <p:spPr bwMode="auto">
            <a:xfrm>
              <a:off x="838200" y="3505200"/>
              <a:ext cx="7239000" cy="2895600"/>
            </a:xfrm>
            <a:prstGeom prst="rect">
              <a:avLst/>
            </a:prstGeom>
            <a:noFill/>
            <a:ln w="9525">
              <a:noFill/>
              <a:miter lim="800000"/>
              <a:headEnd/>
              <a:tailEnd/>
            </a:ln>
            <a:effectLst/>
          </p:spPr>
        </p:pic>
        <p:sp>
          <p:nvSpPr>
            <p:cNvPr id="8" name="TextBox 7"/>
            <p:cNvSpPr txBox="1"/>
            <p:nvPr/>
          </p:nvSpPr>
          <p:spPr>
            <a:xfrm>
              <a:off x="1538748" y="3314158"/>
              <a:ext cx="1890252"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B) </a:t>
              </a:r>
              <a:r>
                <a:rPr lang="en-US" sz="2800" i="1" dirty="0" smtClean="0">
                  <a:latin typeface="Times New Roman" pitchFamily="18" charset="0"/>
                  <a:cs typeface="Times New Roman" pitchFamily="18" charset="0"/>
                </a:rPr>
                <a:t>T=21</a:t>
              </a:r>
              <a:endParaRPr lang="en-US" sz="2800" i="1" dirty="0">
                <a:latin typeface="Times New Roman" pitchFamily="18" charset="0"/>
                <a:cs typeface="Times New Roman" pitchFamily="18" charset="0"/>
              </a:endParaRPr>
            </a:p>
          </p:txBody>
        </p:sp>
      </p:grpSp>
      <p:sp>
        <p:nvSpPr>
          <p:cNvPr id="10" name="Freeform 9"/>
          <p:cNvSpPr/>
          <p:nvPr/>
        </p:nvSpPr>
        <p:spPr>
          <a:xfrm>
            <a:off x="1905000" y="2438400"/>
            <a:ext cx="5186363" cy="1585913"/>
          </a:xfrm>
          <a:custGeom>
            <a:avLst/>
            <a:gdLst>
              <a:gd name="connsiteX0" fmla="*/ 0 w 5186363"/>
              <a:gd name="connsiteY0" fmla="*/ 0 h 1585913"/>
              <a:gd name="connsiteX1" fmla="*/ 328613 w 5186363"/>
              <a:gd name="connsiteY1" fmla="*/ 700088 h 1585913"/>
              <a:gd name="connsiteX2" fmla="*/ 1185863 w 5186363"/>
              <a:gd name="connsiteY2" fmla="*/ 1171575 h 1585913"/>
              <a:gd name="connsiteX3" fmla="*/ 3586163 w 5186363"/>
              <a:gd name="connsiteY3" fmla="*/ 1485900 h 1585913"/>
              <a:gd name="connsiteX4" fmla="*/ 5186363 w 5186363"/>
              <a:gd name="connsiteY4" fmla="*/ 1585913 h 1585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6363" h="1585913">
                <a:moveTo>
                  <a:pt x="0" y="0"/>
                </a:moveTo>
                <a:cubicBezTo>
                  <a:pt x="65484" y="252413"/>
                  <a:pt x="130969" y="504826"/>
                  <a:pt x="328613" y="700088"/>
                </a:cubicBezTo>
                <a:cubicBezTo>
                  <a:pt x="526257" y="895350"/>
                  <a:pt x="642938" y="1040606"/>
                  <a:pt x="1185863" y="1171575"/>
                </a:cubicBezTo>
                <a:cubicBezTo>
                  <a:pt x="1728788" y="1302544"/>
                  <a:pt x="2919413" y="1416844"/>
                  <a:pt x="3586163" y="1485900"/>
                </a:cubicBezTo>
                <a:cubicBezTo>
                  <a:pt x="4252913" y="1554956"/>
                  <a:pt x="4719638" y="1570434"/>
                  <a:pt x="5186363" y="1585913"/>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2" name="Title 1"/>
          <p:cNvSpPr txBox="1">
            <a:spLocks/>
          </p:cNvSpPr>
          <p:nvPr/>
        </p:nvSpPr>
        <p:spPr>
          <a:xfrm>
            <a:off x="2819400" y="2743200"/>
            <a:ext cx="52578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falls off with frequency (good)</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lstStyle/>
          <a:p>
            <a:r>
              <a:rPr lang="en-US" dirty="0" smtClean="0"/>
              <a:t>review</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
          <p:cNvGrpSpPr/>
          <p:nvPr/>
        </p:nvGrpSpPr>
        <p:grpSpPr>
          <a:xfrm>
            <a:off x="838200" y="1905000"/>
            <a:ext cx="7239000" cy="3086642"/>
            <a:chOff x="838200" y="3314158"/>
            <a:chExt cx="7239000" cy="3086642"/>
          </a:xfrm>
        </p:grpSpPr>
        <p:pic>
          <p:nvPicPr>
            <p:cNvPr id="2" name="Picture 3"/>
            <p:cNvPicPr>
              <a:picLocks noChangeAspect="1" noChangeArrowheads="1"/>
            </p:cNvPicPr>
            <p:nvPr/>
          </p:nvPicPr>
          <p:blipFill>
            <a:blip r:embed="rId2" cstate="print"/>
            <a:srcRect l="4286" t="50414" r="7143"/>
            <a:stretch>
              <a:fillRect/>
            </a:stretch>
          </p:blipFill>
          <p:spPr bwMode="auto">
            <a:xfrm>
              <a:off x="838200" y="3505200"/>
              <a:ext cx="7239000" cy="2895600"/>
            </a:xfrm>
            <a:prstGeom prst="rect">
              <a:avLst/>
            </a:prstGeom>
            <a:noFill/>
            <a:ln w="9525">
              <a:noFill/>
              <a:miter lim="800000"/>
              <a:headEnd/>
              <a:tailEnd/>
            </a:ln>
            <a:effectLst/>
          </p:spPr>
        </p:pic>
        <p:sp>
          <p:nvSpPr>
            <p:cNvPr id="8" name="TextBox 7"/>
            <p:cNvSpPr txBox="1"/>
            <p:nvPr/>
          </p:nvSpPr>
          <p:spPr>
            <a:xfrm>
              <a:off x="1538748" y="3314158"/>
              <a:ext cx="1890252"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B) </a:t>
              </a:r>
              <a:r>
                <a:rPr lang="en-US" sz="2800" i="1" dirty="0" smtClean="0">
                  <a:latin typeface="Times New Roman" pitchFamily="18" charset="0"/>
                  <a:cs typeface="Times New Roman" pitchFamily="18" charset="0"/>
                </a:rPr>
                <a:t>T=21</a:t>
              </a:r>
              <a:endParaRPr lang="en-US" sz="2800" i="1" dirty="0">
                <a:latin typeface="Times New Roman" pitchFamily="18" charset="0"/>
                <a:cs typeface="Times New Roman" pitchFamily="18" charset="0"/>
              </a:endParaRPr>
            </a:p>
          </p:txBody>
        </p:sp>
      </p:grpSp>
      <p:sp>
        <p:nvSpPr>
          <p:cNvPr id="12" name="Title 1"/>
          <p:cNvSpPr txBox="1">
            <a:spLocks/>
          </p:cNvSpPr>
          <p:nvPr/>
        </p:nvSpPr>
        <p:spPr>
          <a:xfrm>
            <a:off x="3124200" y="2286000"/>
            <a:ext cx="52578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bumpy side lobes (bad)</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7" name="Freeform 6"/>
          <p:cNvSpPr/>
          <p:nvPr/>
        </p:nvSpPr>
        <p:spPr>
          <a:xfrm>
            <a:off x="2514600" y="3048000"/>
            <a:ext cx="1285875" cy="757237"/>
          </a:xfrm>
          <a:custGeom>
            <a:avLst/>
            <a:gdLst>
              <a:gd name="connsiteX0" fmla="*/ 0 w 1285875"/>
              <a:gd name="connsiteY0" fmla="*/ 757237 h 757237"/>
              <a:gd name="connsiteX1" fmla="*/ 414337 w 1285875"/>
              <a:gd name="connsiteY1" fmla="*/ 328612 h 757237"/>
              <a:gd name="connsiteX2" fmla="*/ 614362 w 1285875"/>
              <a:gd name="connsiteY2" fmla="*/ 542925 h 757237"/>
              <a:gd name="connsiteX3" fmla="*/ 1285875 w 1285875"/>
              <a:gd name="connsiteY3" fmla="*/ 0 h 757237"/>
            </a:gdLst>
            <a:ahLst/>
            <a:cxnLst>
              <a:cxn ang="0">
                <a:pos x="connsiteX0" y="connsiteY0"/>
              </a:cxn>
              <a:cxn ang="0">
                <a:pos x="connsiteX1" y="connsiteY1"/>
              </a:cxn>
              <a:cxn ang="0">
                <a:pos x="connsiteX2" y="connsiteY2"/>
              </a:cxn>
              <a:cxn ang="0">
                <a:pos x="connsiteX3" y="connsiteY3"/>
              </a:cxn>
            </a:cxnLst>
            <a:rect l="l" t="t" r="r" b="b"/>
            <a:pathLst>
              <a:path w="1285875" h="757237">
                <a:moveTo>
                  <a:pt x="0" y="757237"/>
                </a:moveTo>
                <a:cubicBezTo>
                  <a:pt x="155971" y="560784"/>
                  <a:pt x="311943" y="364331"/>
                  <a:pt x="414337" y="328612"/>
                </a:cubicBezTo>
                <a:cubicBezTo>
                  <a:pt x="516731" y="292893"/>
                  <a:pt x="469106" y="597694"/>
                  <a:pt x="614362" y="542925"/>
                </a:cubicBezTo>
                <a:cubicBezTo>
                  <a:pt x="759618" y="488156"/>
                  <a:pt x="1022746" y="244078"/>
                  <a:pt x="1285875" y="0"/>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3133725" y="3048000"/>
            <a:ext cx="1285875" cy="757237"/>
          </a:xfrm>
          <a:custGeom>
            <a:avLst/>
            <a:gdLst>
              <a:gd name="connsiteX0" fmla="*/ 0 w 1285875"/>
              <a:gd name="connsiteY0" fmla="*/ 757237 h 757237"/>
              <a:gd name="connsiteX1" fmla="*/ 414337 w 1285875"/>
              <a:gd name="connsiteY1" fmla="*/ 328612 h 757237"/>
              <a:gd name="connsiteX2" fmla="*/ 614362 w 1285875"/>
              <a:gd name="connsiteY2" fmla="*/ 542925 h 757237"/>
              <a:gd name="connsiteX3" fmla="*/ 1285875 w 1285875"/>
              <a:gd name="connsiteY3" fmla="*/ 0 h 757237"/>
            </a:gdLst>
            <a:ahLst/>
            <a:cxnLst>
              <a:cxn ang="0">
                <a:pos x="connsiteX0" y="connsiteY0"/>
              </a:cxn>
              <a:cxn ang="0">
                <a:pos x="connsiteX1" y="connsiteY1"/>
              </a:cxn>
              <a:cxn ang="0">
                <a:pos x="connsiteX2" y="connsiteY2"/>
              </a:cxn>
              <a:cxn ang="0">
                <a:pos x="connsiteX3" y="connsiteY3"/>
              </a:cxn>
            </a:cxnLst>
            <a:rect l="l" t="t" r="r" b="b"/>
            <a:pathLst>
              <a:path w="1285875" h="757237">
                <a:moveTo>
                  <a:pt x="0" y="757237"/>
                </a:moveTo>
                <a:cubicBezTo>
                  <a:pt x="155971" y="560784"/>
                  <a:pt x="311943" y="364331"/>
                  <a:pt x="414337" y="328612"/>
                </a:cubicBezTo>
                <a:cubicBezTo>
                  <a:pt x="516731" y="292893"/>
                  <a:pt x="469106" y="597694"/>
                  <a:pt x="614362" y="542925"/>
                </a:cubicBezTo>
                <a:cubicBezTo>
                  <a:pt x="759618" y="488156"/>
                  <a:pt x="1022746" y="244078"/>
                  <a:pt x="1285875" y="0"/>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3743325" y="3048000"/>
            <a:ext cx="1285875" cy="757237"/>
          </a:xfrm>
          <a:custGeom>
            <a:avLst/>
            <a:gdLst>
              <a:gd name="connsiteX0" fmla="*/ 0 w 1285875"/>
              <a:gd name="connsiteY0" fmla="*/ 757237 h 757237"/>
              <a:gd name="connsiteX1" fmla="*/ 414337 w 1285875"/>
              <a:gd name="connsiteY1" fmla="*/ 328612 h 757237"/>
              <a:gd name="connsiteX2" fmla="*/ 614362 w 1285875"/>
              <a:gd name="connsiteY2" fmla="*/ 542925 h 757237"/>
              <a:gd name="connsiteX3" fmla="*/ 1285875 w 1285875"/>
              <a:gd name="connsiteY3" fmla="*/ 0 h 757237"/>
            </a:gdLst>
            <a:ahLst/>
            <a:cxnLst>
              <a:cxn ang="0">
                <a:pos x="connsiteX0" y="connsiteY0"/>
              </a:cxn>
              <a:cxn ang="0">
                <a:pos x="connsiteX1" y="connsiteY1"/>
              </a:cxn>
              <a:cxn ang="0">
                <a:pos x="connsiteX2" y="connsiteY2"/>
              </a:cxn>
              <a:cxn ang="0">
                <a:pos x="connsiteX3" y="connsiteY3"/>
              </a:cxn>
            </a:cxnLst>
            <a:rect l="l" t="t" r="r" b="b"/>
            <a:pathLst>
              <a:path w="1285875" h="757237">
                <a:moveTo>
                  <a:pt x="0" y="757237"/>
                </a:moveTo>
                <a:cubicBezTo>
                  <a:pt x="155971" y="560784"/>
                  <a:pt x="311943" y="364331"/>
                  <a:pt x="414337" y="328612"/>
                </a:cubicBezTo>
                <a:cubicBezTo>
                  <a:pt x="516731" y="292893"/>
                  <a:pt x="469106" y="597694"/>
                  <a:pt x="614362" y="542925"/>
                </a:cubicBezTo>
                <a:cubicBezTo>
                  <a:pt x="759618" y="488156"/>
                  <a:pt x="1022746" y="244078"/>
                  <a:pt x="1285875" y="0"/>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4429125" y="3048000"/>
            <a:ext cx="1285875" cy="757237"/>
          </a:xfrm>
          <a:custGeom>
            <a:avLst/>
            <a:gdLst>
              <a:gd name="connsiteX0" fmla="*/ 0 w 1285875"/>
              <a:gd name="connsiteY0" fmla="*/ 757237 h 757237"/>
              <a:gd name="connsiteX1" fmla="*/ 414337 w 1285875"/>
              <a:gd name="connsiteY1" fmla="*/ 328612 h 757237"/>
              <a:gd name="connsiteX2" fmla="*/ 614362 w 1285875"/>
              <a:gd name="connsiteY2" fmla="*/ 542925 h 757237"/>
              <a:gd name="connsiteX3" fmla="*/ 1285875 w 1285875"/>
              <a:gd name="connsiteY3" fmla="*/ 0 h 757237"/>
            </a:gdLst>
            <a:ahLst/>
            <a:cxnLst>
              <a:cxn ang="0">
                <a:pos x="connsiteX0" y="connsiteY0"/>
              </a:cxn>
              <a:cxn ang="0">
                <a:pos x="connsiteX1" y="connsiteY1"/>
              </a:cxn>
              <a:cxn ang="0">
                <a:pos x="connsiteX2" y="connsiteY2"/>
              </a:cxn>
              <a:cxn ang="0">
                <a:pos x="connsiteX3" y="connsiteY3"/>
              </a:cxn>
            </a:cxnLst>
            <a:rect l="l" t="t" r="r" b="b"/>
            <a:pathLst>
              <a:path w="1285875" h="757237">
                <a:moveTo>
                  <a:pt x="0" y="757237"/>
                </a:moveTo>
                <a:cubicBezTo>
                  <a:pt x="155971" y="560784"/>
                  <a:pt x="311943" y="364331"/>
                  <a:pt x="414337" y="328612"/>
                </a:cubicBezTo>
                <a:cubicBezTo>
                  <a:pt x="516731" y="292893"/>
                  <a:pt x="469106" y="597694"/>
                  <a:pt x="614362" y="542925"/>
                </a:cubicBezTo>
                <a:cubicBezTo>
                  <a:pt x="759618" y="488156"/>
                  <a:pt x="1022746" y="244078"/>
                  <a:pt x="1285875" y="0"/>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latin typeface="Times New Roman" pitchFamily="18" charset="0"/>
                <a:cs typeface="Times New Roman" pitchFamily="18" charset="0"/>
              </a:rPr>
              <a:t>a box car filter does not suppress high frequencies evenly</a:t>
            </a:r>
            <a:endParaRPr lang="en-US" dirty="0">
              <a:latin typeface="Times New Roman" pitchFamily="18" charset="0"/>
              <a:cs typeface="Times New Roman" pitchFamily="18" charset="0"/>
            </a:endParaRPr>
          </a:p>
        </p:txBody>
      </p:sp>
      <p:sp>
        <p:nvSpPr>
          <p:cNvPr id="4" name="Title 1"/>
          <p:cNvSpPr txBox="1">
            <a:spLocks/>
          </p:cNvSpPr>
          <p:nvPr/>
        </p:nvSpPr>
        <p:spPr>
          <a:xfrm>
            <a:off x="381000" y="2590800"/>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the challenge</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5" name="Title 1"/>
          <p:cNvSpPr txBox="1">
            <a:spLocks/>
          </p:cNvSpPr>
          <p:nvPr/>
        </p:nvSpPr>
        <p:spPr>
          <a:xfrm>
            <a:off x="381000" y="4648200"/>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find a filter</a:t>
            </a:r>
            <a:r>
              <a:rPr kumimoji="0" lang="en-US" sz="44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that suppresses high frequencies evenly</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Normal Function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2667000"/>
            <a:ext cx="8229600" cy="2438400"/>
          </a:xfrm>
        </p:spPr>
        <p:txBody>
          <a:bodyPr/>
          <a:lstStyle/>
          <a:p>
            <a:pPr algn="ctr">
              <a:buNone/>
            </a:pPr>
            <a:r>
              <a:rPr lang="en-US" dirty="0" smtClean="0">
                <a:latin typeface="Times New Roman" pitchFamily="18" charset="0"/>
                <a:cs typeface="Times New Roman" pitchFamily="18" charset="0"/>
              </a:rPr>
              <a:t>Fourier Transform of a Normal Function</a:t>
            </a:r>
          </a:p>
          <a:p>
            <a:pPr algn="ctr">
              <a:buNone/>
            </a:pPr>
            <a:r>
              <a:rPr lang="en-US" dirty="0" smtClean="0">
                <a:latin typeface="Times New Roman" pitchFamily="18" charset="0"/>
                <a:cs typeface="Times New Roman" pitchFamily="18" charset="0"/>
              </a:rPr>
              <a:t>is a</a:t>
            </a:r>
          </a:p>
          <a:p>
            <a:pPr algn="ctr">
              <a:buNone/>
            </a:pPr>
            <a:r>
              <a:rPr lang="en-US" dirty="0" smtClean="0">
                <a:latin typeface="Times New Roman" pitchFamily="18" charset="0"/>
                <a:cs typeface="Times New Roman" pitchFamily="18" charset="0"/>
              </a:rPr>
              <a:t>Normal Function</a:t>
            </a:r>
          </a:p>
          <a:p>
            <a:pPr algn="ctr">
              <a:buNone/>
            </a:pPr>
            <a:r>
              <a:rPr lang="en-US" dirty="0" smtClean="0">
                <a:latin typeface="Times New Roman" pitchFamily="18" charset="0"/>
                <a:cs typeface="Times New Roman" pitchFamily="18" charset="0"/>
              </a:rPr>
              <a:t>(which has no side lobes)</a:t>
            </a:r>
            <a:endParaRPr lang="en-US"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75503" y="914400"/>
            <a:ext cx="1209368" cy="350169"/>
          </a:xfrm>
          <a:prstGeom prst="rect">
            <a:avLst/>
          </a:prstGeom>
          <a:noFill/>
        </p:spPr>
        <p:txBody>
          <a:bodyPr wrap="square" rtlCol="0">
            <a:spAutoFit/>
          </a:bodyPr>
          <a:lstStyle/>
          <a:p>
            <a:r>
              <a:rPr lang="en-US" sz="1200" dirty="0" smtClean="0">
                <a:latin typeface="Times New Roman" pitchFamily="18" charset="0"/>
                <a:cs typeface="Times New Roman" pitchFamily="18" charset="0"/>
              </a:rPr>
              <a:t>A) </a:t>
            </a:r>
            <a:r>
              <a:rPr lang="en-US" sz="1200" i="1" dirty="0" smtClean="0">
                <a:latin typeface="Times New Roman" pitchFamily="18" charset="0"/>
                <a:cs typeface="Times New Roman" pitchFamily="18" charset="0"/>
              </a:rPr>
              <a:t>L=3</a:t>
            </a:r>
            <a:r>
              <a:rPr lang="en-US" sz="1200" dirty="0" smtClean="0">
                <a:latin typeface="Times New Roman" pitchFamily="18" charset="0"/>
                <a:cs typeface="Times New Roman" pitchFamily="18" charset="0"/>
              </a:rPr>
              <a:t> </a:t>
            </a:r>
            <a:endParaRPr lang="en-US" sz="12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l="4286" t="-1905" r="7143" b="952"/>
          <a:stretch>
            <a:fillRect/>
          </a:stretch>
        </p:blipFill>
        <p:spPr bwMode="auto">
          <a:xfrm>
            <a:off x="914400" y="304800"/>
            <a:ext cx="7239000" cy="5914793"/>
          </a:xfrm>
          <a:prstGeom prst="rect">
            <a:avLst/>
          </a:prstGeom>
          <a:noFill/>
          <a:ln w="9525">
            <a:noFill/>
            <a:miter lim="800000"/>
            <a:headEnd/>
            <a:tailEnd/>
          </a:ln>
          <a:effectLst/>
        </p:spPr>
      </p:pic>
      <p:sp>
        <p:nvSpPr>
          <p:cNvPr id="8" name="TextBox 7"/>
          <p:cNvSpPr txBox="1"/>
          <p:nvPr/>
        </p:nvSpPr>
        <p:spPr>
          <a:xfrm>
            <a:off x="1875502" y="3322608"/>
            <a:ext cx="2163097"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B) </a:t>
            </a:r>
            <a:r>
              <a:rPr lang="en-US" sz="2800" i="1" dirty="0" smtClean="0">
                <a:latin typeface="Times New Roman" pitchFamily="18" charset="0"/>
                <a:cs typeface="Times New Roman" pitchFamily="18" charset="0"/>
              </a:rPr>
              <a:t>T=21</a:t>
            </a:r>
            <a:endParaRPr lang="en-US" sz="2800" i="1" dirty="0">
              <a:latin typeface="Times New Roman" pitchFamily="18" charset="0"/>
              <a:cs typeface="Times New Roman" pitchFamily="18" charset="0"/>
            </a:endParaRPr>
          </a:p>
        </p:txBody>
      </p:sp>
      <p:sp>
        <p:nvSpPr>
          <p:cNvPr id="10" name="TextBox 9"/>
          <p:cNvSpPr txBox="1"/>
          <p:nvPr/>
        </p:nvSpPr>
        <p:spPr>
          <a:xfrm>
            <a:off x="1905000" y="304800"/>
            <a:ext cx="2163097"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B) </a:t>
            </a:r>
            <a:r>
              <a:rPr lang="en-US" sz="2800" i="1" dirty="0" smtClean="0">
                <a:latin typeface="Times New Roman" pitchFamily="18" charset="0"/>
                <a:cs typeface="Times New Roman" pitchFamily="18" charset="0"/>
              </a:rPr>
              <a:t>T=3</a:t>
            </a:r>
            <a:endParaRPr lang="en-US" sz="28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1143000"/>
          </a:xfrm>
        </p:spPr>
        <p:txBody>
          <a:bodyPr/>
          <a:lstStyle/>
          <a:p>
            <a:r>
              <a:rPr lang="en-US" dirty="0" smtClean="0">
                <a:latin typeface="Times New Roman" pitchFamily="18" charset="0"/>
                <a:cs typeface="Times New Roman" pitchFamily="18" charset="0"/>
              </a:rPr>
              <a:t>but a Normal Function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3352800"/>
            <a:ext cx="8229600" cy="1447800"/>
          </a:xfrm>
        </p:spPr>
        <p:txBody>
          <a:bodyPr>
            <a:normAutofit fontScale="92500" lnSpcReduction="10000"/>
          </a:bodyPr>
          <a:lstStyle/>
          <a:p>
            <a:pPr algn="ctr">
              <a:buNone/>
            </a:pPr>
            <a:r>
              <a:rPr lang="en-US" dirty="0" smtClean="0">
                <a:latin typeface="Times New Roman" pitchFamily="18" charset="0"/>
                <a:cs typeface="Times New Roman" pitchFamily="18" charset="0"/>
              </a:rPr>
              <a:t>is non-causal</a:t>
            </a:r>
          </a:p>
          <a:p>
            <a:pPr algn="ctr">
              <a:buNone/>
            </a:pPr>
            <a:r>
              <a:rPr lang="en-US" dirty="0" smtClean="0">
                <a:latin typeface="Times New Roman" pitchFamily="18" charset="0"/>
                <a:cs typeface="Times New Roman" pitchFamily="18" charset="0"/>
              </a:rPr>
              <a:t>(unless you truncate it, in which case it is not exactly a Normal Function)</a:t>
            </a:r>
            <a:endParaRPr lang="en-US"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105400"/>
            <a:ext cx="5715000" cy="1143000"/>
          </a:xfrm>
        </p:spPr>
        <p:txBody>
          <a:bodyPr/>
          <a:lstStyle/>
          <a:p>
            <a:r>
              <a:rPr lang="en-US" dirty="0" smtClean="0">
                <a:latin typeface="Times New Roman" pitchFamily="18" charset="0"/>
                <a:cs typeface="Times New Roman" pitchFamily="18" charset="0"/>
              </a:rPr>
              <a:t>Normal Function</a:t>
            </a:r>
            <a:endParaRPr lang="en-US" dirty="0">
              <a:latin typeface="Times New Roman" pitchFamily="18" charset="0"/>
              <a:cs typeface="Times New Roman" pitchFamily="18" charset="0"/>
            </a:endParaRPr>
          </a:p>
        </p:txBody>
      </p:sp>
      <p:sp>
        <p:nvSpPr>
          <p:cNvPr id="4" name="Title 1"/>
          <p:cNvSpPr txBox="1">
            <a:spLocks/>
          </p:cNvSpPr>
          <p:nvPr/>
        </p:nvSpPr>
        <p:spPr>
          <a:xfrm>
            <a:off x="1828800" y="762000"/>
            <a:ext cx="5715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Box</a:t>
            </a:r>
            <a:r>
              <a:rPr kumimoji="0" lang="en-US" sz="44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Car</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5" name="Title 1"/>
          <p:cNvSpPr txBox="1">
            <a:spLocks/>
          </p:cNvSpPr>
          <p:nvPr/>
        </p:nvSpPr>
        <p:spPr>
          <a:xfrm>
            <a:off x="1828800" y="2971800"/>
            <a:ext cx="5715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Triangle</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8" name="Down Arrow 7"/>
          <p:cNvSpPr/>
          <p:nvPr/>
        </p:nvSpPr>
        <p:spPr>
          <a:xfrm rot="10800000">
            <a:off x="7391400" y="1295400"/>
            <a:ext cx="914400" cy="4800600"/>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rot="5400000">
            <a:off x="5743584" y="3352800"/>
            <a:ext cx="4343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simplicity</a:t>
            </a:r>
            <a:endParaRPr kumimoji="0" lang="en-US" sz="32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2" name="Down Arrow 11"/>
          <p:cNvSpPr/>
          <p:nvPr/>
        </p:nvSpPr>
        <p:spPr>
          <a:xfrm rot="10800000">
            <a:off x="1047752" y="1295400"/>
            <a:ext cx="914400" cy="4800600"/>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a:xfrm rot="5400000">
            <a:off x="-1028700" y="2933700"/>
            <a:ext cx="5181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err="1" smtClean="0">
                <a:latin typeface="Times New Roman" pitchFamily="18" charset="0"/>
                <a:ea typeface="+mj-ea"/>
                <a:cs typeface="Times New Roman" pitchFamily="18" charset="0"/>
              </a:rPr>
              <a:t>sidelobes</a:t>
            </a:r>
            <a:endParaRPr kumimoji="0" lang="en-US" sz="32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0"/>
            <a:ext cx="9144000" cy="3048000"/>
          </a:xfrm>
        </p:spPr>
        <p:txBody>
          <a:bodyPr>
            <a:normAutofit/>
          </a:bodyPr>
          <a:lstStyle/>
          <a:p>
            <a:r>
              <a:rPr lang="en-US" dirty="0" smtClean="0">
                <a:latin typeface="Times New Roman" pitchFamily="18" charset="0"/>
                <a:cs typeface="Times New Roman" pitchFamily="18" charset="0"/>
              </a:rPr>
              <a:t>Part 3</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Designing a Filter that Suppresses Specific Frequencies</a:t>
            </a:r>
            <a:endParaRPr lang="en-US" dirty="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General form of the IIR Filter, </a:t>
            </a:r>
            <a:r>
              <a:rPr lang="en-US" b="1" dirty="0" smtClean="0">
                <a:latin typeface="Times New Roman" pitchFamily="18" charset="0"/>
                <a:cs typeface="Times New Roman" pitchFamily="18" charset="0"/>
              </a:rPr>
              <a:t>f</a:t>
            </a:r>
            <a:endParaRPr lang="en-US" b="1" dirty="0">
              <a:latin typeface="Times New Roman" pitchFamily="18" charset="0"/>
              <a:cs typeface="Times New Roman" pitchFamily="18" charset="0"/>
            </a:endParaRPr>
          </a:p>
        </p:txBody>
      </p:sp>
      <p:pic>
        <p:nvPicPr>
          <p:cNvPr id="7170" name="Picture 2"/>
          <p:cNvPicPr>
            <a:picLocks noGrp="1" noChangeAspect="1" noChangeArrowheads="1"/>
          </p:cNvPicPr>
          <p:nvPr>
            <p:ph idx="1"/>
          </p:nvPr>
        </p:nvPicPr>
        <p:blipFill>
          <a:blip r:embed="rId3" cstate="print"/>
          <a:srcRect l="13860" t="31989" r="69109" b="44440"/>
          <a:stretch>
            <a:fillRect/>
          </a:stretch>
        </p:blipFill>
        <p:spPr bwMode="auto">
          <a:xfrm>
            <a:off x="3276600" y="1981200"/>
            <a:ext cx="2667000" cy="255587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z-transform of the IIR filter</a:t>
            </a:r>
            <a:endParaRPr lang="en-US" dirty="0">
              <a:latin typeface="Times New Roman" pitchFamily="18" charset="0"/>
              <a:cs typeface="Times New Roman" pitchFamily="18" charset="0"/>
            </a:endParaRPr>
          </a:p>
        </p:txBody>
      </p:sp>
      <p:pic>
        <p:nvPicPr>
          <p:cNvPr id="7170" name="Picture 2"/>
          <p:cNvPicPr>
            <a:picLocks noGrp="1" noChangeAspect="1" noChangeArrowheads="1"/>
          </p:cNvPicPr>
          <p:nvPr>
            <p:ph idx="1"/>
          </p:nvPr>
        </p:nvPicPr>
        <p:blipFill>
          <a:blip r:embed="rId3" cstate="print"/>
          <a:srcRect l="13860" t="31989" r="15025" b="44440"/>
          <a:stretch>
            <a:fillRect/>
          </a:stretch>
        </p:blipFill>
        <p:spPr bwMode="auto">
          <a:xfrm>
            <a:off x="762000" y="2667000"/>
            <a:ext cx="7636329" cy="17526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General form of the IIR Filter</a:t>
            </a:r>
            <a:endParaRPr lang="en-US" dirty="0">
              <a:latin typeface="Times New Roman" pitchFamily="18" charset="0"/>
              <a:cs typeface="Times New Roman" pitchFamily="18" charset="0"/>
            </a:endParaRPr>
          </a:p>
        </p:txBody>
      </p:sp>
      <p:pic>
        <p:nvPicPr>
          <p:cNvPr id="7170" name="Picture 2"/>
          <p:cNvPicPr>
            <a:picLocks noGrp="1" noChangeAspect="1" noChangeArrowheads="1"/>
          </p:cNvPicPr>
          <p:nvPr>
            <p:ph idx="1"/>
          </p:nvPr>
        </p:nvPicPr>
        <p:blipFill>
          <a:blip r:embed="rId2" cstate="print"/>
          <a:srcRect l="13860" t="31989" r="15025" b="44440"/>
          <a:stretch>
            <a:fillRect/>
          </a:stretch>
        </p:blipFill>
        <p:spPr bwMode="auto">
          <a:xfrm>
            <a:off x="762000" y="2667000"/>
            <a:ext cx="7636329" cy="1752600"/>
          </a:xfrm>
          <a:prstGeom prst="rect">
            <a:avLst/>
          </a:prstGeom>
          <a:noFill/>
          <a:ln w="9525">
            <a:noFill/>
            <a:miter lim="800000"/>
            <a:headEnd/>
            <a:tailEnd/>
          </a:ln>
        </p:spPr>
      </p:pic>
      <p:sp>
        <p:nvSpPr>
          <p:cNvPr id="5" name="Freeform 4"/>
          <p:cNvSpPr/>
          <p:nvPr/>
        </p:nvSpPr>
        <p:spPr>
          <a:xfrm>
            <a:off x="2343150" y="3771900"/>
            <a:ext cx="342900" cy="1128713"/>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8" name="Title 1"/>
          <p:cNvSpPr txBox="1">
            <a:spLocks/>
          </p:cNvSpPr>
          <p:nvPr/>
        </p:nvSpPr>
        <p:spPr>
          <a:xfrm>
            <a:off x="1066800" y="4953000"/>
            <a:ext cx="24384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z-transform</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229600" cy="1143000"/>
          </a:xfrm>
        </p:spPr>
        <p:txBody>
          <a:bodyPr>
            <a:normAutofit fontScale="90000"/>
          </a:bodyPr>
          <a:lstStyle/>
          <a:p>
            <a:r>
              <a:rPr lang="en-US" dirty="0" smtClean="0"/>
              <a:t>Autocorrelation</a:t>
            </a:r>
            <a:br>
              <a:rPr lang="en-US" dirty="0" smtClean="0"/>
            </a:br>
            <a:r>
              <a:rPr lang="en-US" dirty="0" smtClean="0"/>
              <a:t>and</a:t>
            </a:r>
            <a:br>
              <a:rPr lang="en-US" dirty="0" smtClean="0"/>
            </a:br>
            <a:r>
              <a:rPr lang="en-US" dirty="0" smtClean="0"/>
              <a:t>Cross-correlation</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General form of the IIR Filter</a:t>
            </a:r>
            <a:endParaRPr lang="en-US" dirty="0">
              <a:latin typeface="Times New Roman" pitchFamily="18" charset="0"/>
              <a:cs typeface="Times New Roman" pitchFamily="18" charset="0"/>
            </a:endParaRPr>
          </a:p>
        </p:txBody>
      </p:sp>
      <p:pic>
        <p:nvPicPr>
          <p:cNvPr id="7170" name="Picture 2"/>
          <p:cNvPicPr>
            <a:picLocks noGrp="1" noChangeAspect="1" noChangeArrowheads="1"/>
          </p:cNvPicPr>
          <p:nvPr>
            <p:ph idx="1"/>
          </p:nvPr>
        </p:nvPicPr>
        <p:blipFill>
          <a:blip r:embed="rId2" cstate="print"/>
          <a:srcRect l="13860" t="31989" r="15025" b="44440"/>
          <a:stretch>
            <a:fillRect/>
          </a:stretch>
        </p:blipFill>
        <p:spPr bwMode="auto">
          <a:xfrm>
            <a:off x="762000" y="2667000"/>
            <a:ext cx="7636329" cy="1752600"/>
          </a:xfrm>
          <a:prstGeom prst="rect">
            <a:avLst/>
          </a:prstGeom>
          <a:noFill/>
          <a:ln w="9525">
            <a:noFill/>
            <a:miter lim="800000"/>
            <a:headEnd/>
            <a:tailEnd/>
          </a:ln>
        </p:spPr>
      </p:pic>
      <p:sp>
        <p:nvSpPr>
          <p:cNvPr id="5" name="Freeform 4"/>
          <p:cNvSpPr/>
          <p:nvPr/>
        </p:nvSpPr>
        <p:spPr>
          <a:xfrm>
            <a:off x="2343150" y="3771900"/>
            <a:ext cx="342900" cy="1128713"/>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8" name="Title 1"/>
          <p:cNvSpPr txBox="1">
            <a:spLocks/>
          </p:cNvSpPr>
          <p:nvPr/>
        </p:nvSpPr>
        <p:spPr>
          <a:xfrm>
            <a:off x="1066800" y="4953000"/>
            <a:ext cx="24384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z-transform</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15" name="Freeform 14"/>
          <p:cNvSpPr/>
          <p:nvPr/>
        </p:nvSpPr>
        <p:spPr>
          <a:xfrm>
            <a:off x="4210052" y="4005263"/>
            <a:ext cx="342900" cy="1128713"/>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7" name="Title 1"/>
          <p:cNvSpPr txBox="1">
            <a:spLocks/>
          </p:cNvSpPr>
          <p:nvPr/>
        </p:nvSpPr>
        <p:spPr>
          <a:xfrm>
            <a:off x="3048000" y="5105400"/>
            <a:ext cx="24384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ratio of polynomials</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cstate="print"/>
          <a:srcRect l="13860" t="31989" r="15025" b="44440"/>
          <a:stretch>
            <a:fillRect/>
          </a:stretch>
        </p:blipFill>
        <p:spPr bwMode="auto">
          <a:xfrm>
            <a:off x="762000" y="2667000"/>
            <a:ext cx="7636329" cy="1752600"/>
          </a:xfrm>
          <a:prstGeom prst="rect">
            <a:avLst/>
          </a:prstGeom>
          <a:noFill/>
          <a:ln w="9525">
            <a:noFill/>
            <a:miter lim="800000"/>
            <a:headEnd/>
            <a:tailEnd/>
          </a:ln>
        </p:spPr>
      </p:pic>
      <p:sp>
        <p:nvSpPr>
          <p:cNvPr id="5" name="Freeform 4"/>
          <p:cNvSpPr/>
          <p:nvPr/>
        </p:nvSpPr>
        <p:spPr>
          <a:xfrm>
            <a:off x="2343150" y="3771900"/>
            <a:ext cx="342900" cy="1128713"/>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6" name="Freeform 5"/>
          <p:cNvSpPr/>
          <p:nvPr/>
        </p:nvSpPr>
        <p:spPr>
          <a:xfrm>
            <a:off x="6553200" y="4114800"/>
            <a:ext cx="342900" cy="1128713"/>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7" name="Freeform 6"/>
          <p:cNvSpPr/>
          <p:nvPr/>
        </p:nvSpPr>
        <p:spPr>
          <a:xfrm flipV="1">
            <a:off x="6324600" y="1828800"/>
            <a:ext cx="495300" cy="11430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8" name="Title 1"/>
          <p:cNvSpPr txBox="1">
            <a:spLocks/>
          </p:cNvSpPr>
          <p:nvPr/>
        </p:nvSpPr>
        <p:spPr>
          <a:xfrm>
            <a:off x="1295400" y="4953000"/>
            <a:ext cx="24384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z-transform</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9" name="Title 1"/>
          <p:cNvSpPr txBox="1">
            <a:spLocks/>
          </p:cNvSpPr>
          <p:nvPr/>
        </p:nvSpPr>
        <p:spPr>
          <a:xfrm>
            <a:off x="5181600" y="5410200"/>
            <a:ext cx="24384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i="1" dirty="0" smtClean="0">
                <a:solidFill>
                  <a:srgbClr val="FF0000"/>
                </a:solidFill>
                <a:latin typeface="Cambria Math" pitchFamily="18" charset="0"/>
                <a:ea typeface="Cambria Math" pitchFamily="18" charset="0"/>
                <a:cs typeface="Times New Roman" pitchFamily="18" charset="0"/>
              </a:rPr>
              <a:t>v(z) </a:t>
            </a:r>
            <a:r>
              <a:rPr lang="en-US" sz="3200" dirty="0" smtClean="0">
                <a:solidFill>
                  <a:srgbClr val="FF0000"/>
                </a:solidFill>
                <a:latin typeface="Times New Roman" pitchFamily="18" charset="0"/>
                <a:ea typeface="Cambria Math" pitchFamily="18" charset="0"/>
                <a:cs typeface="Times New Roman" pitchFamily="18" charset="0"/>
              </a:rPr>
              <a:t>as a product of its factors</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10" name="Title 1"/>
          <p:cNvSpPr txBox="1">
            <a:spLocks/>
          </p:cNvSpPr>
          <p:nvPr/>
        </p:nvSpPr>
        <p:spPr>
          <a:xfrm>
            <a:off x="3810000" y="1447800"/>
            <a:ext cx="24384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i="1" dirty="0" smtClean="0">
                <a:solidFill>
                  <a:srgbClr val="FF0000"/>
                </a:solidFill>
                <a:latin typeface="Cambria Math" pitchFamily="18" charset="0"/>
                <a:ea typeface="Cambria Math" pitchFamily="18" charset="0"/>
                <a:cs typeface="Times New Roman" pitchFamily="18" charset="0"/>
              </a:rPr>
              <a:t>u(z) </a:t>
            </a:r>
            <a:r>
              <a:rPr lang="en-US" sz="3200" dirty="0" smtClean="0">
                <a:solidFill>
                  <a:srgbClr val="FF0000"/>
                </a:solidFill>
                <a:latin typeface="Times New Roman" pitchFamily="18" charset="0"/>
                <a:ea typeface="Cambria Math" pitchFamily="18" charset="0"/>
                <a:cs typeface="Times New Roman" pitchFamily="18" charset="0"/>
              </a:rPr>
              <a:t>as a product of its factors</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11" name="Freeform 10"/>
          <p:cNvSpPr/>
          <p:nvPr/>
        </p:nvSpPr>
        <p:spPr>
          <a:xfrm rot="4338163" flipV="1">
            <a:off x="7552917" y="2541739"/>
            <a:ext cx="495300" cy="3810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2" name="Title 1"/>
          <p:cNvSpPr txBox="1">
            <a:spLocks/>
          </p:cNvSpPr>
          <p:nvPr/>
        </p:nvSpPr>
        <p:spPr>
          <a:xfrm>
            <a:off x="6934200" y="1752600"/>
            <a:ext cx="2438400" cy="990600"/>
          </a:xfrm>
          <a:prstGeom prst="rect">
            <a:avLst/>
          </a:prstGeom>
        </p:spPr>
        <p:txBody>
          <a:bodyPr vert="horz" lIns="91440" tIns="45720" rIns="91440" bIns="45720" rtlCol="0" anchor="ctr">
            <a:noAutofit/>
          </a:bodyPr>
          <a:lstStyle/>
          <a:p>
            <a:pPr lvl="0" algn="ctr">
              <a:spcBef>
                <a:spcPct val="0"/>
              </a:spcBef>
            </a:pPr>
            <a:r>
              <a:rPr lang="en-US" sz="3200" dirty="0" smtClean="0">
                <a:solidFill>
                  <a:srgbClr val="FF0000"/>
                </a:solidFill>
                <a:latin typeface="Cambria Math" pitchFamily="18" charset="0"/>
                <a:ea typeface="Cambria Math" pitchFamily="18" charset="0"/>
                <a:cs typeface="Times New Roman" pitchFamily="18" charset="0"/>
              </a:rPr>
              <a:t>roots of </a:t>
            </a:r>
            <a:r>
              <a:rPr lang="en-US" sz="3200" i="1" dirty="0" smtClean="0">
                <a:solidFill>
                  <a:srgbClr val="FF0000"/>
                </a:solidFill>
                <a:latin typeface="Cambria Math" pitchFamily="18" charset="0"/>
                <a:ea typeface="Cambria Math" pitchFamily="18" charset="0"/>
                <a:cs typeface="Times New Roman" pitchFamily="18" charset="0"/>
              </a:rPr>
              <a:t>u(z)</a:t>
            </a:r>
            <a:endParaRPr kumimoji="0" lang="en-US" sz="3200" b="1"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13" name="Title 1"/>
          <p:cNvSpPr txBox="1">
            <a:spLocks/>
          </p:cNvSpPr>
          <p:nvPr/>
        </p:nvSpPr>
        <p:spPr>
          <a:xfrm>
            <a:off x="7315200" y="4572000"/>
            <a:ext cx="1524000" cy="990600"/>
          </a:xfrm>
          <a:prstGeom prst="rect">
            <a:avLst/>
          </a:prstGeom>
        </p:spPr>
        <p:txBody>
          <a:bodyPr vert="horz" lIns="91440" tIns="45720" rIns="91440" bIns="45720" rtlCol="0" anchor="ctr">
            <a:noAutofit/>
          </a:bodyPr>
          <a:lstStyle/>
          <a:p>
            <a:pPr lvl="0" algn="ctr">
              <a:spcBef>
                <a:spcPct val="0"/>
              </a:spcBef>
            </a:pPr>
            <a:r>
              <a:rPr lang="en-US" sz="3200" dirty="0" smtClean="0">
                <a:solidFill>
                  <a:srgbClr val="FF0000"/>
                </a:solidFill>
                <a:latin typeface="Cambria Math" pitchFamily="18" charset="0"/>
                <a:ea typeface="Cambria Math" pitchFamily="18" charset="0"/>
                <a:cs typeface="Times New Roman" pitchFamily="18" charset="0"/>
              </a:rPr>
              <a:t>roots of</a:t>
            </a:r>
            <a:r>
              <a:rPr lang="en-US" sz="3200" i="1" dirty="0" smtClean="0">
                <a:solidFill>
                  <a:srgbClr val="FF0000"/>
                </a:solidFill>
                <a:latin typeface="Cambria Math" pitchFamily="18" charset="0"/>
                <a:ea typeface="Cambria Math" pitchFamily="18" charset="0"/>
                <a:cs typeface="Times New Roman" pitchFamily="18" charset="0"/>
              </a:rPr>
              <a:t> v(z)</a:t>
            </a:r>
            <a:endParaRPr lang="en-US" sz="3200" dirty="0" smtClean="0">
              <a:solidFill>
                <a:srgbClr val="FF0000"/>
              </a:solidFill>
              <a:latin typeface="Cambria Math" pitchFamily="18" charset="0"/>
              <a:ea typeface="Cambria Math" pitchFamily="18" charset="0"/>
              <a:cs typeface="Times New Roman" pitchFamily="18" charset="0"/>
            </a:endParaRPr>
          </a:p>
        </p:txBody>
      </p:sp>
      <p:sp>
        <p:nvSpPr>
          <p:cNvPr id="14" name="Freeform 13"/>
          <p:cNvSpPr/>
          <p:nvPr/>
        </p:nvSpPr>
        <p:spPr>
          <a:xfrm rot="17261837">
            <a:off x="7524342" y="4221012"/>
            <a:ext cx="495300" cy="3810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7" name="Title 1"/>
          <p:cNvSpPr>
            <a:spLocks noGrp="1"/>
          </p:cNvSpPr>
          <p:nvPr>
            <p:ph type="title"/>
          </p:nvPr>
        </p:nvSpPr>
        <p:spPr>
          <a:xfrm>
            <a:off x="457200" y="274638"/>
            <a:ext cx="8229600" cy="1143000"/>
          </a:xfrm>
        </p:spPr>
        <p:txBody>
          <a:bodyPr/>
          <a:lstStyle/>
          <a:p>
            <a:r>
              <a:rPr lang="en-US" dirty="0" smtClean="0">
                <a:latin typeface="Times New Roman" pitchFamily="18" charset="0"/>
                <a:cs typeface="Times New Roman" pitchFamily="18" charset="0"/>
              </a:rPr>
              <a:t>z-transform of the IIR filter</a:t>
            </a:r>
            <a:endParaRPr lang="en-US" dirty="0">
              <a:latin typeface="Times New Roman" pitchFamily="18" charset="0"/>
              <a:cs typeface="Times New Roman" pitchFamily="18" charset="0"/>
            </a:endParaRPr>
          </a:p>
        </p:txBody>
      </p:sp>
      <p:sp>
        <p:nvSpPr>
          <p:cNvPr id="18" name="Freeform 17"/>
          <p:cNvSpPr/>
          <p:nvPr/>
        </p:nvSpPr>
        <p:spPr>
          <a:xfrm>
            <a:off x="4210052" y="4005263"/>
            <a:ext cx="342900" cy="1128713"/>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9" name="Title 1"/>
          <p:cNvSpPr txBox="1">
            <a:spLocks/>
          </p:cNvSpPr>
          <p:nvPr/>
        </p:nvSpPr>
        <p:spPr>
          <a:xfrm>
            <a:off x="3048000" y="5105400"/>
            <a:ext cx="24384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ratio of polynomials</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5287962"/>
          </a:xfrm>
        </p:spPr>
        <p:txBody>
          <a:bodyPr>
            <a:normAutofit/>
          </a:bodyPr>
          <a:lstStyle/>
          <a:p>
            <a:r>
              <a:rPr lang="en-US" dirty="0" smtClean="0">
                <a:latin typeface="Times New Roman" pitchFamily="18" charset="0"/>
                <a:cs typeface="Times New Roman" pitchFamily="18" charset="0"/>
              </a:rPr>
              <a:t>so designing a filter</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is equivalent to</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specifying the roots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of the two </a:t>
            </a:r>
            <a:r>
              <a:rPr lang="en-US" dirty="0" err="1" smtClean="0">
                <a:latin typeface="Times New Roman" pitchFamily="18" charset="0"/>
                <a:cs typeface="Times New Roman" pitchFamily="18" charset="0"/>
              </a:rPr>
              <a:t>polynomails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i="1" dirty="0" smtClean="0">
                <a:latin typeface="Cambria Math" pitchFamily="18" charset="0"/>
                <a:ea typeface="Cambria Math" pitchFamily="18" charset="0"/>
                <a:cs typeface="Times New Roman" pitchFamily="18" charset="0"/>
              </a:rPr>
              <a:t>u(z)</a:t>
            </a:r>
            <a:r>
              <a:rPr lang="en-US" dirty="0" smtClean="0">
                <a:latin typeface="Times New Roman" pitchFamily="18" charset="0"/>
                <a:cs typeface="Times New Roman" pitchFamily="18" charset="0"/>
              </a:rPr>
              <a:t> and </a:t>
            </a:r>
            <a:r>
              <a:rPr lang="en-US" i="1" dirty="0" smtClean="0">
                <a:latin typeface="Cambria Math" pitchFamily="18" charset="0"/>
                <a:ea typeface="Cambria Math" pitchFamily="18" charset="0"/>
                <a:cs typeface="Times New Roman" pitchFamily="18" charset="0"/>
              </a:rPr>
              <a:t>v(z)</a:t>
            </a:r>
            <a:endParaRPr lang="en-US" i="1" dirty="0">
              <a:latin typeface="Cambria Math" pitchFamily="18" charset="0"/>
              <a:ea typeface="Cambria Math"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5287962"/>
          </a:xfrm>
        </p:spPr>
        <p:txBody>
          <a:bodyPr>
            <a:normAutofit/>
          </a:bodyPr>
          <a:lstStyle/>
          <a:p>
            <a:r>
              <a:rPr lang="en-US" dirty="0" smtClean="0">
                <a:latin typeface="Times New Roman" pitchFamily="18" charset="0"/>
                <a:cs typeface="Times New Roman" pitchFamily="18" charset="0"/>
              </a:rPr>
              <a:t>at this point we need to explore the relationship between the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Fourier Transform</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and the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z-transform</a:t>
            </a:r>
            <a:endParaRPr lang="en-US" i="1" dirty="0">
              <a:latin typeface="Cambria Math" pitchFamily="18" charset="0"/>
              <a:ea typeface="Cambria Math"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Answer</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2286000"/>
            <a:ext cx="8229600" cy="2438400"/>
          </a:xfrm>
        </p:spPr>
        <p:txBody>
          <a:bodyPr>
            <a:noAutofit/>
          </a:bodyPr>
          <a:lstStyle/>
          <a:p>
            <a:pPr algn="ctr">
              <a:buNone/>
            </a:pPr>
            <a:r>
              <a:rPr lang="en-US" sz="4000" dirty="0" smtClean="0">
                <a:latin typeface="Times New Roman" pitchFamily="18" charset="0"/>
                <a:cs typeface="Times New Roman" pitchFamily="18" charset="0"/>
              </a:rPr>
              <a:t>the Fourier Transform</a:t>
            </a:r>
          </a:p>
          <a:p>
            <a:pPr algn="ctr">
              <a:buNone/>
            </a:pPr>
            <a:r>
              <a:rPr lang="en-US" sz="4000" dirty="0" smtClean="0">
                <a:latin typeface="Times New Roman" pitchFamily="18" charset="0"/>
                <a:cs typeface="Times New Roman" pitchFamily="18" charset="0"/>
              </a:rPr>
              <a:t>is the</a:t>
            </a:r>
          </a:p>
          <a:p>
            <a:pPr algn="ctr">
              <a:buNone/>
            </a:pPr>
            <a:r>
              <a:rPr lang="en-US" sz="4000" dirty="0" smtClean="0">
                <a:latin typeface="Times New Roman" pitchFamily="18" charset="0"/>
                <a:cs typeface="Times New Roman" pitchFamily="18" charset="0"/>
              </a:rPr>
              <a:t>z-transform</a:t>
            </a:r>
          </a:p>
          <a:p>
            <a:pPr algn="ctr">
              <a:buNone/>
            </a:pPr>
            <a:r>
              <a:rPr lang="en-US" sz="4000" dirty="0" smtClean="0">
                <a:latin typeface="Times New Roman" pitchFamily="18" charset="0"/>
                <a:cs typeface="Times New Roman" pitchFamily="18" charset="0"/>
              </a:rPr>
              <a:t>evaluated at a specific set of </a:t>
            </a:r>
            <a:r>
              <a:rPr lang="en-US" sz="4000" dirty="0" err="1" smtClean="0">
                <a:latin typeface="Times New Roman" pitchFamily="18" charset="0"/>
                <a:cs typeface="Times New Roman" pitchFamily="18" charset="0"/>
              </a:rPr>
              <a:t>z’s</a:t>
            </a:r>
            <a:endParaRPr lang="en-US" sz="4000" dirty="0">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Relationship between Fourier Transform and Z-transform</a:t>
            </a:r>
            <a:endParaRPr lang="en-US" dirty="0">
              <a:latin typeface="Times New Roman" pitchFamily="18" charset="0"/>
              <a:cs typeface="Times New Roman" pitchFamily="18" charset="0"/>
            </a:endParaRPr>
          </a:p>
        </p:txBody>
      </p:sp>
      <p:pic>
        <p:nvPicPr>
          <p:cNvPr id="8194" name="Picture 2"/>
          <p:cNvPicPr>
            <a:picLocks noGrp="1" noChangeAspect="1" noChangeArrowheads="1"/>
          </p:cNvPicPr>
          <p:nvPr>
            <p:ph idx="1"/>
          </p:nvPr>
        </p:nvPicPr>
        <p:blipFill>
          <a:blip r:embed="rId3" cstate="print"/>
          <a:srcRect l="7089" t="33672" r="22166" b="46124"/>
          <a:stretch>
            <a:fillRect/>
          </a:stretch>
        </p:blipFill>
        <p:spPr bwMode="auto">
          <a:xfrm>
            <a:off x="0" y="1905000"/>
            <a:ext cx="8909050" cy="1752600"/>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l="4362" t="38220" r="78777" b="45026"/>
          <a:stretch>
            <a:fillRect/>
          </a:stretch>
        </p:blipFill>
        <p:spPr bwMode="auto">
          <a:xfrm>
            <a:off x="514352" y="3810000"/>
            <a:ext cx="2232358" cy="15240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l="22662" t="38220" r="14748" b="45026"/>
          <a:stretch>
            <a:fillRect/>
          </a:stretch>
        </p:blipFill>
        <p:spPr bwMode="auto">
          <a:xfrm>
            <a:off x="2057400" y="4724400"/>
            <a:ext cx="6629400" cy="1219200"/>
          </a:xfrm>
          <a:prstGeom prst="rect">
            <a:avLst/>
          </a:prstGeom>
          <a:noFill/>
          <a:ln w="9525">
            <a:noFill/>
            <a:miter lim="800000"/>
            <a:headEnd/>
            <a:tailEnd/>
          </a:ln>
        </p:spPr>
      </p:pic>
      <p:pic>
        <p:nvPicPr>
          <p:cNvPr id="8196" name="Picture 4"/>
          <p:cNvPicPr>
            <a:picLocks noChangeAspect="1" noChangeArrowheads="1"/>
          </p:cNvPicPr>
          <p:nvPr/>
        </p:nvPicPr>
        <p:blipFill>
          <a:blip r:embed="rId5" cstate="print"/>
          <a:srcRect l="40648" t="38451" r="41367" b="52100"/>
          <a:stretch>
            <a:fillRect/>
          </a:stretch>
        </p:blipFill>
        <p:spPr bwMode="auto">
          <a:xfrm>
            <a:off x="4495800" y="5943600"/>
            <a:ext cx="1905000" cy="685800"/>
          </a:xfrm>
          <a:prstGeom prst="rect">
            <a:avLst/>
          </a:prstGeom>
          <a:noFill/>
          <a:ln w="9525">
            <a:noFill/>
            <a:miter lim="800000"/>
            <a:headEnd/>
            <a:tailEnd/>
          </a:ln>
        </p:spPr>
      </p:pic>
      <p:sp>
        <p:nvSpPr>
          <p:cNvPr id="8" name="Title 1"/>
          <p:cNvSpPr txBox="1">
            <a:spLocks/>
          </p:cNvSpPr>
          <p:nvPr/>
        </p:nvSpPr>
        <p:spPr>
          <a:xfrm>
            <a:off x="3100392" y="5915024"/>
            <a:ext cx="1981200" cy="609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since</a:t>
            </a:r>
            <a:endParaRPr kumimoji="0" lang="en-US" sz="32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Relationship between Fourier Transform and Z-transform</a:t>
            </a:r>
            <a:endParaRPr lang="en-US" dirty="0">
              <a:latin typeface="Times New Roman" pitchFamily="18" charset="0"/>
              <a:cs typeface="Times New Roman" pitchFamily="18" charset="0"/>
            </a:endParaRPr>
          </a:p>
        </p:txBody>
      </p:sp>
      <p:pic>
        <p:nvPicPr>
          <p:cNvPr id="8194" name="Picture 2"/>
          <p:cNvPicPr>
            <a:picLocks noGrp="1" noChangeAspect="1" noChangeArrowheads="1"/>
          </p:cNvPicPr>
          <p:nvPr>
            <p:ph idx="1"/>
          </p:nvPr>
        </p:nvPicPr>
        <p:blipFill>
          <a:blip r:embed="rId3" cstate="print"/>
          <a:srcRect l="7089" t="33672" r="22166" b="46124"/>
          <a:stretch>
            <a:fillRect/>
          </a:stretch>
        </p:blipFill>
        <p:spPr bwMode="auto">
          <a:xfrm>
            <a:off x="0" y="1905000"/>
            <a:ext cx="8909050" cy="1752600"/>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l="4362" t="38220" r="78777" b="45026"/>
          <a:stretch>
            <a:fillRect/>
          </a:stretch>
        </p:blipFill>
        <p:spPr bwMode="auto">
          <a:xfrm>
            <a:off x="514352" y="3810000"/>
            <a:ext cx="2232358" cy="15240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l="22662" t="38220" r="14748" b="45026"/>
          <a:stretch>
            <a:fillRect/>
          </a:stretch>
        </p:blipFill>
        <p:spPr bwMode="auto">
          <a:xfrm>
            <a:off x="2057400" y="4724400"/>
            <a:ext cx="6629400" cy="1219200"/>
          </a:xfrm>
          <a:prstGeom prst="rect">
            <a:avLst/>
          </a:prstGeom>
          <a:noFill/>
          <a:ln w="9525">
            <a:noFill/>
            <a:miter lim="800000"/>
            <a:headEnd/>
            <a:tailEnd/>
          </a:ln>
        </p:spPr>
      </p:pic>
      <p:pic>
        <p:nvPicPr>
          <p:cNvPr id="8196" name="Picture 4"/>
          <p:cNvPicPr>
            <a:picLocks noChangeAspect="1" noChangeArrowheads="1"/>
          </p:cNvPicPr>
          <p:nvPr/>
        </p:nvPicPr>
        <p:blipFill>
          <a:blip r:embed="rId5" cstate="print"/>
          <a:srcRect l="40648" t="38451" r="41367" b="52100"/>
          <a:stretch>
            <a:fillRect/>
          </a:stretch>
        </p:blipFill>
        <p:spPr bwMode="auto">
          <a:xfrm>
            <a:off x="4495800" y="5943600"/>
            <a:ext cx="1905000" cy="685800"/>
          </a:xfrm>
          <a:prstGeom prst="rect">
            <a:avLst/>
          </a:prstGeom>
          <a:noFill/>
          <a:ln w="9525">
            <a:noFill/>
            <a:miter lim="800000"/>
            <a:headEnd/>
            <a:tailEnd/>
          </a:ln>
        </p:spPr>
      </p:pic>
      <p:sp>
        <p:nvSpPr>
          <p:cNvPr id="8" name="Title 1"/>
          <p:cNvSpPr txBox="1">
            <a:spLocks/>
          </p:cNvSpPr>
          <p:nvPr/>
        </p:nvSpPr>
        <p:spPr>
          <a:xfrm>
            <a:off x="3100392" y="5915024"/>
            <a:ext cx="1981200" cy="609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since</a:t>
            </a:r>
            <a:endParaRPr kumimoji="0" lang="en-US" sz="32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0" name="Title 1"/>
          <p:cNvSpPr txBox="1">
            <a:spLocks/>
          </p:cNvSpPr>
          <p:nvPr/>
        </p:nvSpPr>
        <p:spPr>
          <a:xfrm>
            <a:off x="228600" y="1371600"/>
            <a:ext cx="36576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Fourier Transform</a:t>
            </a: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1" name="Freeform 10"/>
          <p:cNvSpPr/>
          <p:nvPr/>
        </p:nvSpPr>
        <p:spPr>
          <a:xfrm flipV="1">
            <a:off x="1828800" y="2057400"/>
            <a:ext cx="381000" cy="3048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Relationship between Fourier Transform and Z-transform</a:t>
            </a:r>
            <a:endParaRPr lang="en-US" dirty="0">
              <a:latin typeface="Times New Roman" pitchFamily="18" charset="0"/>
              <a:cs typeface="Times New Roman" pitchFamily="18" charset="0"/>
            </a:endParaRPr>
          </a:p>
        </p:txBody>
      </p:sp>
      <p:pic>
        <p:nvPicPr>
          <p:cNvPr id="8194" name="Picture 2"/>
          <p:cNvPicPr>
            <a:picLocks noGrp="1" noChangeAspect="1" noChangeArrowheads="1"/>
          </p:cNvPicPr>
          <p:nvPr>
            <p:ph idx="1"/>
          </p:nvPr>
        </p:nvPicPr>
        <p:blipFill>
          <a:blip r:embed="rId3" cstate="print"/>
          <a:srcRect l="7089" t="33672" r="22166" b="46124"/>
          <a:stretch>
            <a:fillRect/>
          </a:stretch>
        </p:blipFill>
        <p:spPr bwMode="auto">
          <a:xfrm>
            <a:off x="0" y="1905000"/>
            <a:ext cx="8909050" cy="1752600"/>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l="4362" t="38220" r="78777" b="45026"/>
          <a:stretch>
            <a:fillRect/>
          </a:stretch>
        </p:blipFill>
        <p:spPr bwMode="auto">
          <a:xfrm>
            <a:off x="514352" y="3810000"/>
            <a:ext cx="2232358" cy="15240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l="22662" t="38220" r="14748" b="45026"/>
          <a:stretch>
            <a:fillRect/>
          </a:stretch>
        </p:blipFill>
        <p:spPr bwMode="auto">
          <a:xfrm>
            <a:off x="2057400" y="4724400"/>
            <a:ext cx="6629400" cy="1219200"/>
          </a:xfrm>
          <a:prstGeom prst="rect">
            <a:avLst/>
          </a:prstGeom>
          <a:noFill/>
          <a:ln w="9525">
            <a:noFill/>
            <a:miter lim="800000"/>
            <a:headEnd/>
            <a:tailEnd/>
          </a:ln>
        </p:spPr>
      </p:pic>
      <p:pic>
        <p:nvPicPr>
          <p:cNvPr id="8196" name="Picture 4"/>
          <p:cNvPicPr>
            <a:picLocks noChangeAspect="1" noChangeArrowheads="1"/>
          </p:cNvPicPr>
          <p:nvPr/>
        </p:nvPicPr>
        <p:blipFill>
          <a:blip r:embed="rId5" cstate="print"/>
          <a:srcRect l="40648" t="38451" r="41367" b="52100"/>
          <a:stretch>
            <a:fillRect/>
          </a:stretch>
        </p:blipFill>
        <p:spPr bwMode="auto">
          <a:xfrm>
            <a:off x="4495800" y="5943600"/>
            <a:ext cx="1905000" cy="685800"/>
          </a:xfrm>
          <a:prstGeom prst="rect">
            <a:avLst/>
          </a:prstGeom>
          <a:noFill/>
          <a:ln w="9525">
            <a:noFill/>
            <a:miter lim="800000"/>
            <a:headEnd/>
            <a:tailEnd/>
          </a:ln>
        </p:spPr>
      </p:pic>
      <p:sp>
        <p:nvSpPr>
          <p:cNvPr id="8" name="Title 1"/>
          <p:cNvSpPr txBox="1">
            <a:spLocks/>
          </p:cNvSpPr>
          <p:nvPr/>
        </p:nvSpPr>
        <p:spPr>
          <a:xfrm>
            <a:off x="3100392" y="5915024"/>
            <a:ext cx="1981200" cy="609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since</a:t>
            </a:r>
            <a:endParaRPr kumimoji="0" lang="en-US" sz="32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0" name="Title 1"/>
          <p:cNvSpPr txBox="1">
            <a:spLocks/>
          </p:cNvSpPr>
          <p:nvPr/>
        </p:nvSpPr>
        <p:spPr>
          <a:xfrm>
            <a:off x="228600" y="1371600"/>
            <a:ext cx="36576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Fourier Transform</a:t>
            </a: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1" name="Freeform 10"/>
          <p:cNvSpPr/>
          <p:nvPr/>
        </p:nvSpPr>
        <p:spPr>
          <a:xfrm flipV="1">
            <a:off x="1828800" y="2057400"/>
            <a:ext cx="381000" cy="3048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3" name="Title 1"/>
          <p:cNvSpPr txBox="1">
            <a:spLocks/>
          </p:cNvSpPr>
          <p:nvPr/>
        </p:nvSpPr>
        <p:spPr>
          <a:xfrm>
            <a:off x="4038600" y="1371600"/>
            <a:ext cx="51054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discrete times and frequencies</a:t>
            </a: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4" name="Freeform 13"/>
          <p:cNvSpPr/>
          <p:nvPr/>
        </p:nvSpPr>
        <p:spPr>
          <a:xfrm flipV="1">
            <a:off x="4953000" y="2057400"/>
            <a:ext cx="381000" cy="3048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Relationship between Fourier Transform and Z-transform</a:t>
            </a:r>
            <a:endParaRPr lang="en-US" dirty="0">
              <a:latin typeface="Times New Roman" pitchFamily="18" charset="0"/>
              <a:cs typeface="Times New Roman" pitchFamily="18" charset="0"/>
            </a:endParaRPr>
          </a:p>
        </p:txBody>
      </p:sp>
      <p:pic>
        <p:nvPicPr>
          <p:cNvPr id="8194" name="Picture 2"/>
          <p:cNvPicPr>
            <a:picLocks noGrp="1" noChangeAspect="1" noChangeArrowheads="1"/>
          </p:cNvPicPr>
          <p:nvPr>
            <p:ph idx="1"/>
          </p:nvPr>
        </p:nvPicPr>
        <p:blipFill>
          <a:blip r:embed="rId3" cstate="print"/>
          <a:srcRect l="7089" t="33672" r="22166" b="46124"/>
          <a:stretch>
            <a:fillRect/>
          </a:stretch>
        </p:blipFill>
        <p:spPr bwMode="auto">
          <a:xfrm>
            <a:off x="0" y="1905000"/>
            <a:ext cx="8909050" cy="1752600"/>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l="4362" t="38220" r="78777" b="45026"/>
          <a:stretch>
            <a:fillRect/>
          </a:stretch>
        </p:blipFill>
        <p:spPr bwMode="auto">
          <a:xfrm>
            <a:off x="514352" y="3810000"/>
            <a:ext cx="2232358" cy="15240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l="22662" t="38220" r="14748" b="45026"/>
          <a:stretch>
            <a:fillRect/>
          </a:stretch>
        </p:blipFill>
        <p:spPr bwMode="auto">
          <a:xfrm>
            <a:off x="2057400" y="4724400"/>
            <a:ext cx="6629400" cy="1219200"/>
          </a:xfrm>
          <a:prstGeom prst="rect">
            <a:avLst/>
          </a:prstGeom>
          <a:noFill/>
          <a:ln w="9525">
            <a:noFill/>
            <a:miter lim="800000"/>
            <a:headEnd/>
            <a:tailEnd/>
          </a:ln>
        </p:spPr>
      </p:pic>
      <p:pic>
        <p:nvPicPr>
          <p:cNvPr id="8196" name="Picture 4"/>
          <p:cNvPicPr>
            <a:picLocks noChangeAspect="1" noChangeArrowheads="1"/>
          </p:cNvPicPr>
          <p:nvPr/>
        </p:nvPicPr>
        <p:blipFill>
          <a:blip r:embed="rId5" cstate="print"/>
          <a:srcRect l="40648" t="38451" r="41367" b="52100"/>
          <a:stretch>
            <a:fillRect/>
          </a:stretch>
        </p:blipFill>
        <p:spPr bwMode="auto">
          <a:xfrm>
            <a:off x="4495800" y="5943600"/>
            <a:ext cx="1905000" cy="685800"/>
          </a:xfrm>
          <a:prstGeom prst="rect">
            <a:avLst/>
          </a:prstGeom>
          <a:noFill/>
          <a:ln w="9525">
            <a:noFill/>
            <a:miter lim="800000"/>
            <a:headEnd/>
            <a:tailEnd/>
          </a:ln>
        </p:spPr>
      </p:pic>
      <p:sp>
        <p:nvSpPr>
          <p:cNvPr id="8" name="Title 1"/>
          <p:cNvSpPr txBox="1">
            <a:spLocks/>
          </p:cNvSpPr>
          <p:nvPr/>
        </p:nvSpPr>
        <p:spPr>
          <a:xfrm>
            <a:off x="3100392" y="5915024"/>
            <a:ext cx="1981200" cy="609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since</a:t>
            </a:r>
            <a:endParaRPr kumimoji="0" lang="en-US" sz="32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0" name="Title 1"/>
          <p:cNvSpPr txBox="1">
            <a:spLocks/>
          </p:cNvSpPr>
          <p:nvPr/>
        </p:nvSpPr>
        <p:spPr>
          <a:xfrm>
            <a:off x="228600" y="1371600"/>
            <a:ext cx="36576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Fourier Transform</a:t>
            </a: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1" name="Freeform 10"/>
          <p:cNvSpPr/>
          <p:nvPr/>
        </p:nvSpPr>
        <p:spPr>
          <a:xfrm flipV="1">
            <a:off x="1828800" y="2057400"/>
            <a:ext cx="381000" cy="3048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3" name="Title 1"/>
          <p:cNvSpPr txBox="1">
            <a:spLocks/>
          </p:cNvSpPr>
          <p:nvPr/>
        </p:nvSpPr>
        <p:spPr>
          <a:xfrm>
            <a:off x="4038600" y="1371600"/>
            <a:ext cx="51054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discrete times and frequencies</a:t>
            </a: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4" name="Freeform 13"/>
          <p:cNvSpPr/>
          <p:nvPr/>
        </p:nvSpPr>
        <p:spPr>
          <a:xfrm flipV="1">
            <a:off x="4953000" y="2057400"/>
            <a:ext cx="381000" cy="3048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2" name="Freeform 11"/>
          <p:cNvSpPr/>
          <p:nvPr/>
        </p:nvSpPr>
        <p:spPr>
          <a:xfrm flipH="1" flipV="1">
            <a:off x="2209800" y="3886200"/>
            <a:ext cx="457200" cy="3810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5" name="Title 1"/>
          <p:cNvSpPr txBox="1">
            <a:spLocks/>
          </p:cNvSpPr>
          <p:nvPr/>
        </p:nvSpPr>
        <p:spPr>
          <a:xfrm>
            <a:off x="1905000" y="3352800"/>
            <a:ext cx="36576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z-transform</a:t>
            </a: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Relationship between Fourier Transform and Z-transform</a:t>
            </a:r>
            <a:endParaRPr lang="en-US" dirty="0">
              <a:latin typeface="Times New Roman" pitchFamily="18" charset="0"/>
              <a:cs typeface="Times New Roman" pitchFamily="18" charset="0"/>
            </a:endParaRPr>
          </a:p>
        </p:txBody>
      </p:sp>
      <p:pic>
        <p:nvPicPr>
          <p:cNvPr id="8194" name="Picture 2"/>
          <p:cNvPicPr>
            <a:picLocks noGrp="1" noChangeAspect="1" noChangeArrowheads="1"/>
          </p:cNvPicPr>
          <p:nvPr>
            <p:ph idx="1"/>
          </p:nvPr>
        </p:nvPicPr>
        <p:blipFill>
          <a:blip r:embed="rId3" cstate="print"/>
          <a:srcRect l="7089" t="33672" r="22166" b="46124"/>
          <a:stretch>
            <a:fillRect/>
          </a:stretch>
        </p:blipFill>
        <p:spPr bwMode="auto">
          <a:xfrm>
            <a:off x="0" y="1905000"/>
            <a:ext cx="8909050" cy="1752600"/>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l="4362" t="38220" r="78777" b="45026"/>
          <a:stretch>
            <a:fillRect/>
          </a:stretch>
        </p:blipFill>
        <p:spPr bwMode="auto">
          <a:xfrm>
            <a:off x="514352" y="3810000"/>
            <a:ext cx="2232358" cy="15240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l="22662" t="38220" r="14748" b="45026"/>
          <a:stretch>
            <a:fillRect/>
          </a:stretch>
        </p:blipFill>
        <p:spPr bwMode="auto">
          <a:xfrm>
            <a:off x="2057400" y="4724400"/>
            <a:ext cx="6629400" cy="1219200"/>
          </a:xfrm>
          <a:prstGeom prst="rect">
            <a:avLst/>
          </a:prstGeom>
          <a:noFill/>
          <a:ln w="9525">
            <a:noFill/>
            <a:miter lim="800000"/>
            <a:headEnd/>
            <a:tailEnd/>
          </a:ln>
        </p:spPr>
      </p:pic>
      <p:pic>
        <p:nvPicPr>
          <p:cNvPr id="8196" name="Picture 4"/>
          <p:cNvPicPr>
            <a:picLocks noChangeAspect="1" noChangeArrowheads="1"/>
          </p:cNvPicPr>
          <p:nvPr/>
        </p:nvPicPr>
        <p:blipFill>
          <a:blip r:embed="rId5" cstate="print"/>
          <a:srcRect l="40648" t="38451" r="41367" b="52100"/>
          <a:stretch>
            <a:fillRect/>
          </a:stretch>
        </p:blipFill>
        <p:spPr bwMode="auto">
          <a:xfrm>
            <a:off x="4495800" y="5943600"/>
            <a:ext cx="1905000" cy="685800"/>
          </a:xfrm>
          <a:prstGeom prst="rect">
            <a:avLst/>
          </a:prstGeom>
          <a:noFill/>
          <a:ln w="9525">
            <a:noFill/>
            <a:miter lim="800000"/>
            <a:headEnd/>
            <a:tailEnd/>
          </a:ln>
        </p:spPr>
      </p:pic>
      <p:sp>
        <p:nvSpPr>
          <p:cNvPr id="8" name="Title 1"/>
          <p:cNvSpPr txBox="1">
            <a:spLocks/>
          </p:cNvSpPr>
          <p:nvPr/>
        </p:nvSpPr>
        <p:spPr>
          <a:xfrm>
            <a:off x="3100392" y="5915024"/>
            <a:ext cx="1981200" cy="609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since</a:t>
            </a:r>
            <a:endParaRPr kumimoji="0" lang="en-US" sz="32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0" name="Title 1"/>
          <p:cNvSpPr txBox="1">
            <a:spLocks/>
          </p:cNvSpPr>
          <p:nvPr/>
        </p:nvSpPr>
        <p:spPr>
          <a:xfrm>
            <a:off x="228600" y="1371600"/>
            <a:ext cx="36576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Fourier Transform</a:t>
            </a: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1" name="Freeform 10"/>
          <p:cNvSpPr/>
          <p:nvPr/>
        </p:nvSpPr>
        <p:spPr>
          <a:xfrm flipV="1">
            <a:off x="1828800" y="2057400"/>
            <a:ext cx="381000" cy="3048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3" name="Title 1"/>
          <p:cNvSpPr txBox="1">
            <a:spLocks/>
          </p:cNvSpPr>
          <p:nvPr/>
        </p:nvSpPr>
        <p:spPr>
          <a:xfrm>
            <a:off x="4038600" y="1371600"/>
            <a:ext cx="51054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discrete times and frequencies</a:t>
            </a: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4" name="Freeform 13"/>
          <p:cNvSpPr/>
          <p:nvPr/>
        </p:nvSpPr>
        <p:spPr>
          <a:xfrm flipV="1">
            <a:off x="4953000" y="2057400"/>
            <a:ext cx="381000" cy="3048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2" name="Freeform 11"/>
          <p:cNvSpPr/>
          <p:nvPr/>
        </p:nvSpPr>
        <p:spPr>
          <a:xfrm flipH="1" flipV="1">
            <a:off x="2209800" y="3886200"/>
            <a:ext cx="457200" cy="3810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5" name="Title 1"/>
          <p:cNvSpPr txBox="1">
            <a:spLocks/>
          </p:cNvSpPr>
          <p:nvPr/>
        </p:nvSpPr>
        <p:spPr>
          <a:xfrm>
            <a:off x="1905000" y="3352800"/>
            <a:ext cx="36576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z-transform</a:t>
            </a: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6" name="Title 1"/>
          <p:cNvSpPr txBox="1">
            <a:spLocks/>
          </p:cNvSpPr>
          <p:nvPr/>
        </p:nvSpPr>
        <p:spPr>
          <a:xfrm>
            <a:off x="5486400" y="3733800"/>
            <a:ext cx="36576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Times New Roman" pitchFamily="18" charset="0"/>
                <a:ea typeface="Cambria Math" pitchFamily="18" charset="0"/>
                <a:cs typeface="Times New Roman" pitchFamily="18" charset="0"/>
              </a:rPr>
              <a:t>specific choice of </a:t>
            </a:r>
            <a:r>
              <a:rPr lang="en-US" sz="3200" dirty="0" err="1" smtClean="0">
                <a:solidFill>
                  <a:srgbClr val="FF0000"/>
                </a:solidFill>
                <a:latin typeface="Cambria Math" pitchFamily="18" charset="0"/>
                <a:ea typeface="Cambria Math" pitchFamily="18" charset="0"/>
                <a:cs typeface="Times New Roman" pitchFamily="18" charset="0"/>
              </a:rPr>
              <a:t>z’</a:t>
            </a:r>
            <a:r>
              <a:rPr lang="en-US" sz="3200" dirty="0" err="1" smtClean="0">
                <a:solidFill>
                  <a:srgbClr val="FF0000"/>
                </a:solidFill>
                <a:latin typeface="Times New Roman" pitchFamily="18" charset="0"/>
                <a:ea typeface="Cambria Math" pitchFamily="18" charset="0"/>
                <a:cs typeface="Times New Roman" pitchFamily="18" charset="0"/>
              </a:rPr>
              <a:t>s</a:t>
            </a: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7" name="Freeform 16"/>
          <p:cNvSpPr/>
          <p:nvPr/>
        </p:nvSpPr>
        <p:spPr>
          <a:xfrm flipH="1" flipV="1">
            <a:off x="7315200" y="4419600"/>
            <a:ext cx="457200" cy="3810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143000" y="2260600"/>
            <a:ext cx="6553200" cy="1016000"/>
            <a:chOff x="1219200" y="1309511"/>
            <a:chExt cx="6553200" cy="1016000"/>
          </a:xfrm>
        </p:grpSpPr>
        <p:cxnSp>
          <p:nvCxnSpPr>
            <p:cNvPr id="5" name="Straight Arrow Connector 4"/>
            <p:cNvCxnSpPr/>
            <p:nvPr/>
          </p:nvCxnSpPr>
          <p:spPr>
            <a:xfrm>
              <a:off x="1219200" y="1981200"/>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371600" y="1309511"/>
              <a:ext cx="6163733" cy="1016000"/>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1016000">
                  <a:moveTo>
                    <a:pt x="0" y="299156"/>
                  </a:moveTo>
                  <a:cubicBezTo>
                    <a:pt x="300566" y="149578"/>
                    <a:pt x="601133" y="0"/>
                    <a:pt x="778933" y="11289"/>
                  </a:cubicBezTo>
                  <a:cubicBezTo>
                    <a:pt x="956733" y="22578"/>
                    <a:pt x="973667" y="225778"/>
                    <a:pt x="1066800" y="366889"/>
                  </a:cubicBezTo>
                  <a:cubicBezTo>
                    <a:pt x="1159933" y="508000"/>
                    <a:pt x="1236133" y="778934"/>
                    <a:pt x="1337733" y="857956"/>
                  </a:cubicBezTo>
                  <a:cubicBezTo>
                    <a:pt x="1439333" y="936978"/>
                    <a:pt x="1557867" y="894644"/>
                    <a:pt x="1676400" y="841022"/>
                  </a:cubicBezTo>
                  <a:cubicBezTo>
                    <a:pt x="1794933" y="787400"/>
                    <a:pt x="1950155" y="527755"/>
                    <a:pt x="2048933" y="536222"/>
                  </a:cubicBezTo>
                  <a:cubicBezTo>
                    <a:pt x="2147711" y="544689"/>
                    <a:pt x="2144889" y="824089"/>
                    <a:pt x="2269067" y="891822"/>
                  </a:cubicBezTo>
                  <a:cubicBezTo>
                    <a:pt x="2393245" y="959555"/>
                    <a:pt x="2638778" y="1016000"/>
                    <a:pt x="2794000" y="942622"/>
                  </a:cubicBezTo>
                  <a:cubicBezTo>
                    <a:pt x="2949222" y="869244"/>
                    <a:pt x="3067756" y="567267"/>
                    <a:pt x="3200400" y="451556"/>
                  </a:cubicBezTo>
                  <a:cubicBezTo>
                    <a:pt x="3333045" y="335845"/>
                    <a:pt x="3431822" y="231423"/>
                    <a:pt x="3589867" y="248356"/>
                  </a:cubicBezTo>
                  <a:cubicBezTo>
                    <a:pt x="3747912" y="265289"/>
                    <a:pt x="4018845" y="460023"/>
                    <a:pt x="4148667" y="553156"/>
                  </a:cubicBezTo>
                  <a:cubicBezTo>
                    <a:pt x="4278489" y="646289"/>
                    <a:pt x="4247445" y="756356"/>
                    <a:pt x="4368800" y="807156"/>
                  </a:cubicBezTo>
                  <a:cubicBezTo>
                    <a:pt x="4490156" y="857956"/>
                    <a:pt x="4741333" y="905934"/>
                    <a:pt x="4876800" y="857956"/>
                  </a:cubicBezTo>
                  <a:cubicBezTo>
                    <a:pt x="5012267" y="809978"/>
                    <a:pt x="5020733" y="626533"/>
                    <a:pt x="5181600" y="519289"/>
                  </a:cubicBezTo>
                  <a:cubicBezTo>
                    <a:pt x="5342467" y="412045"/>
                    <a:pt x="5678311" y="138289"/>
                    <a:pt x="5842000" y="214489"/>
                  </a:cubicBezTo>
                  <a:cubicBezTo>
                    <a:pt x="6005689" y="290689"/>
                    <a:pt x="6084711" y="633589"/>
                    <a:pt x="6163733" y="9764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 name="TextBox 10"/>
          <p:cNvSpPr txBox="1"/>
          <p:nvPr/>
        </p:nvSpPr>
        <p:spPr>
          <a:xfrm>
            <a:off x="0" y="685800"/>
            <a:ext cx="9144000" cy="1384995"/>
          </a:xfrm>
          <a:prstGeom prst="rect">
            <a:avLst/>
          </a:prstGeom>
          <a:noFill/>
        </p:spPr>
        <p:txBody>
          <a:bodyPr wrap="square" rtlCol="0">
            <a:spAutoFit/>
          </a:bodyPr>
          <a:lstStyle/>
          <a:p>
            <a:pPr algn="ctr"/>
            <a:r>
              <a:rPr lang="en-US" sz="2800" dirty="0" smtClean="0"/>
              <a:t>Autocorrelation</a:t>
            </a:r>
          </a:p>
          <a:p>
            <a:pPr algn="ctr"/>
            <a:r>
              <a:rPr lang="en-US" sz="2800" dirty="0" smtClean="0"/>
              <a:t>Measure of correlation in time series</a:t>
            </a:r>
          </a:p>
          <a:p>
            <a:pPr algn="ctr"/>
            <a:r>
              <a:rPr lang="en-US" sz="2800" dirty="0" smtClean="0"/>
              <a:t>at different lags</a:t>
            </a:r>
            <a:endParaRPr lang="en-US" sz="2800" dirty="0"/>
          </a:p>
        </p:txBody>
      </p:sp>
      <p:sp>
        <p:nvSpPr>
          <p:cNvPr id="24" name="TextBox 23"/>
          <p:cNvSpPr txBox="1"/>
          <p:nvPr/>
        </p:nvSpPr>
        <p:spPr>
          <a:xfrm>
            <a:off x="7772400" y="2667000"/>
            <a:ext cx="609600" cy="523220"/>
          </a:xfrm>
          <a:prstGeom prst="rect">
            <a:avLst/>
          </a:prstGeom>
          <a:noFill/>
        </p:spPr>
        <p:txBody>
          <a:bodyPr wrap="square" rtlCol="0">
            <a:spAutoFit/>
          </a:bodyPr>
          <a:lstStyle/>
          <a:p>
            <a:pPr algn="ctr"/>
            <a:r>
              <a:rPr lang="en-US" sz="2800" dirty="0" smtClean="0"/>
              <a:t>t</a:t>
            </a:r>
            <a:endParaRPr lang="en-US" sz="2800" dirty="0"/>
          </a:p>
        </p:txBody>
      </p:sp>
      <p:sp>
        <p:nvSpPr>
          <p:cNvPr id="28" name="TextBox 27"/>
          <p:cNvSpPr txBox="1"/>
          <p:nvPr/>
        </p:nvSpPr>
        <p:spPr>
          <a:xfrm>
            <a:off x="381000" y="2286000"/>
            <a:ext cx="762000" cy="523220"/>
          </a:xfrm>
          <a:prstGeom prst="rect">
            <a:avLst/>
          </a:prstGeom>
          <a:noFill/>
        </p:spPr>
        <p:txBody>
          <a:bodyPr wrap="square" rtlCol="0">
            <a:spAutoFit/>
          </a:bodyPr>
          <a:lstStyle/>
          <a:p>
            <a:pPr algn="ctr"/>
            <a:r>
              <a:rPr lang="en-US" sz="2800" dirty="0" smtClean="0"/>
              <a:t>u(t)</a:t>
            </a:r>
            <a:endParaRPr lang="en-US" sz="2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in words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2286000"/>
            <a:ext cx="8229600" cy="2438400"/>
          </a:xfrm>
        </p:spPr>
        <p:txBody>
          <a:bodyPr>
            <a:noAutofit/>
          </a:bodyPr>
          <a:lstStyle/>
          <a:p>
            <a:pPr algn="ctr">
              <a:buNone/>
            </a:pPr>
            <a:r>
              <a:rPr lang="en-US" sz="4000" dirty="0" smtClean="0">
                <a:latin typeface="Times New Roman" pitchFamily="18" charset="0"/>
                <a:cs typeface="Times New Roman" pitchFamily="18" charset="0"/>
              </a:rPr>
              <a:t>the Fourier Transform</a:t>
            </a:r>
          </a:p>
          <a:p>
            <a:pPr algn="ctr">
              <a:buNone/>
            </a:pPr>
            <a:r>
              <a:rPr lang="en-US" sz="4000" dirty="0" smtClean="0">
                <a:latin typeface="Times New Roman" pitchFamily="18" charset="0"/>
                <a:cs typeface="Times New Roman" pitchFamily="18" charset="0"/>
              </a:rPr>
              <a:t>is the</a:t>
            </a:r>
          </a:p>
          <a:p>
            <a:pPr algn="ctr">
              <a:buNone/>
            </a:pPr>
            <a:r>
              <a:rPr lang="en-US" sz="4000" dirty="0" smtClean="0">
                <a:latin typeface="Times New Roman" pitchFamily="18" charset="0"/>
                <a:cs typeface="Times New Roman" pitchFamily="18" charset="0"/>
              </a:rPr>
              <a:t>z-transform</a:t>
            </a:r>
          </a:p>
          <a:p>
            <a:pPr algn="ctr">
              <a:buNone/>
            </a:pPr>
            <a:r>
              <a:rPr lang="en-US" sz="4000" dirty="0" smtClean="0">
                <a:latin typeface="Times New Roman" pitchFamily="18" charset="0"/>
                <a:cs typeface="Times New Roman" pitchFamily="18" charset="0"/>
              </a:rPr>
              <a:t>evaluated at a specific set of </a:t>
            </a:r>
            <a:r>
              <a:rPr lang="en-US" sz="4000" dirty="0" err="1" smtClean="0">
                <a:latin typeface="Times New Roman" pitchFamily="18" charset="0"/>
                <a:cs typeface="Times New Roman" pitchFamily="18" charset="0"/>
              </a:rPr>
              <a:t>z’s</a:t>
            </a:r>
            <a:endParaRPr lang="en-US" sz="4000" dirty="0">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latin typeface="Times New Roman" pitchFamily="18" charset="0"/>
                <a:cs typeface="Times New Roman" pitchFamily="18" charset="0"/>
              </a:rPr>
              <a:t>there are </a:t>
            </a:r>
            <a:r>
              <a:rPr lang="en-US" i="1" dirty="0" smtClean="0">
                <a:latin typeface="Cambria Math" pitchFamily="18" charset="0"/>
                <a:ea typeface="Cambria Math" pitchFamily="18" charset="0"/>
                <a:cs typeface="Times New Roman" pitchFamily="18" charset="0"/>
              </a:rPr>
              <a:t>N</a:t>
            </a:r>
            <a:r>
              <a:rPr lang="en-US" dirty="0" smtClean="0">
                <a:latin typeface="Times New Roman" pitchFamily="18" charset="0"/>
                <a:cs typeface="Times New Roman" pitchFamily="18" charset="0"/>
              </a:rPr>
              <a:t> specific </a:t>
            </a:r>
            <a:r>
              <a:rPr lang="en-US" i="1" dirty="0" err="1" smtClean="0">
                <a:latin typeface="Cambria Math" pitchFamily="18" charset="0"/>
                <a:ea typeface="Cambria Math" pitchFamily="18" charset="0"/>
                <a:cs typeface="Times New Roman" pitchFamily="18" charset="0"/>
              </a:rPr>
              <a:t>z</a:t>
            </a:r>
            <a:r>
              <a:rPr lang="en-US" dirty="0" err="1" smtClean="0">
                <a:latin typeface="Times New Roman" pitchFamily="18" charset="0"/>
                <a:cs typeface="Times New Roman" pitchFamily="18" charset="0"/>
              </a:rPr>
              <a:t>’s</a:t>
            </a:r>
            <a:endParaRPr lang="en-US"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3" cstate="print"/>
          <a:srcRect l="59353" t="38220" r="14748" b="45026"/>
          <a:stretch>
            <a:fillRect/>
          </a:stretch>
        </p:blipFill>
        <p:spPr bwMode="auto">
          <a:xfrm>
            <a:off x="3067050" y="1524000"/>
            <a:ext cx="3943350" cy="1752600"/>
          </a:xfrm>
          <a:prstGeom prst="rect">
            <a:avLst/>
          </a:prstGeom>
          <a:noFill/>
          <a:ln w="9525">
            <a:noFill/>
            <a:miter lim="800000"/>
            <a:headEnd/>
            <a:tailEnd/>
          </a:ln>
        </p:spPr>
      </p:pic>
      <p:sp>
        <p:nvSpPr>
          <p:cNvPr id="5" name="Title 1"/>
          <p:cNvSpPr txBox="1">
            <a:spLocks/>
          </p:cNvSpPr>
          <p:nvPr/>
        </p:nvSpPr>
        <p:spPr>
          <a:xfrm>
            <a:off x="1676400" y="1752600"/>
            <a:ext cx="1828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1" u="none" strike="noStrike" kern="1200" cap="none" spc="0" normalizeH="0" baseline="0" noProof="0" dirty="0" err="1" smtClean="0">
                <a:ln>
                  <a:noFill/>
                </a:ln>
                <a:solidFill>
                  <a:schemeClr val="tx1"/>
                </a:solidFill>
                <a:effectLst/>
                <a:uLnTx/>
                <a:uFillTx/>
                <a:latin typeface="Cambria Math" pitchFamily="18" charset="0"/>
                <a:ea typeface="Cambria Math" pitchFamily="18" charset="0"/>
                <a:cs typeface="Times New Roman" pitchFamily="18" charset="0"/>
              </a:rPr>
              <a:t>z</a:t>
            </a:r>
            <a:r>
              <a:rPr kumimoji="0" lang="en-US" sz="4400" b="0" i="1" u="none" strike="noStrike" kern="1200" cap="none" spc="0" normalizeH="0" baseline="-25000" noProof="0" dirty="0" err="1" smtClean="0">
                <a:ln>
                  <a:noFill/>
                </a:ln>
                <a:solidFill>
                  <a:schemeClr val="tx1"/>
                </a:solidFill>
                <a:effectLst/>
                <a:uLnTx/>
                <a:uFillTx/>
                <a:latin typeface="Cambria Math" pitchFamily="18" charset="0"/>
                <a:ea typeface="Cambria Math" pitchFamily="18" charset="0"/>
                <a:cs typeface="Times New Roman" pitchFamily="18" charset="0"/>
              </a:rPr>
              <a:t>k</a:t>
            </a:r>
            <a:endParaRPr kumimoji="0" lang="en-US" sz="44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6" name="Title 1"/>
          <p:cNvSpPr txBox="1">
            <a:spLocks/>
          </p:cNvSpPr>
          <p:nvPr/>
        </p:nvSpPr>
        <p:spPr>
          <a:xfrm>
            <a:off x="457200" y="3200400"/>
            <a:ext cx="82296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or </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9218" name="Picture 2"/>
          <p:cNvPicPr>
            <a:picLocks noChangeAspect="1" noChangeArrowheads="1"/>
          </p:cNvPicPr>
          <p:nvPr/>
        </p:nvPicPr>
        <p:blipFill>
          <a:blip r:embed="rId4" cstate="print"/>
          <a:srcRect l="37410" t="48294" r="47482" b="42257"/>
          <a:stretch>
            <a:fillRect/>
          </a:stretch>
        </p:blipFill>
        <p:spPr bwMode="auto">
          <a:xfrm>
            <a:off x="3429000" y="4572000"/>
            <a:ext cx="2438400" cy="1045029"/>
          </a:xfrm>
          <a:prstGeom prst="rect">
            <a:avLst/>
          </a:prstGeom>
          <a:noFill/>
          <a:ln w="9525">
            <a:noFill/>
            <a:miter lim="800000"/>
            <a:headEnd/>
            <a:tailEnd/>
          </a:ln>
        </p:spPr>
      </p:pic>
      <p:pic>
        <p:nvPicPr>
          <p:cNvPr id="9219" name="Picture 3"/>
          <p:cNvPicPr>
            <a:picLocks noChangeAspect="1" noChangeArrowheads="1"/>
          </p:cNvPicPr>
          <p:nvPr/>
        </p:nvPicPr>
        <p:blipFill>
          <a:blip r:embed="rId5" cstate="print"/>
          <a:srcRect l="60791" t="60499" r="20504" b="30052"/>
          <a:stretch>
            <a:fillRect/>
          </a:stretch>
        </p:blipFill>
        <p:spPr bwMode="auto">
          <a:xfrm>
            <a:off x="3886199" y="5486400"/>
            <a:ext cx="2861733" cy="990600"/>
          </a:xfrm>
          <a:prstGeom prst="rect">
            <a:avLst/>
          </a:prstGeom>
          <a:noFill/>
          <a:ln w="9525">
            <a:noFill/>
            <a:miter lim="800000"/>
            <a:headEnd/>
            <a:tailEnd/>
          </a:ln>
        </p:spPr>
      </p:pic>
      <p:sp>
        <p:nvSpPr>
          <p:cNvPr id="9" name="Title 1"/>
          <p:cNvSpPr txBox="1">
            <a:spLocks/>
          </p:cNvSpPr>
          <p:nvPr/>
        </p:nvSpPr>
        <p:spPr>
          <a:xfrm>
            <a:off x="1828800" y="5257800"/>
            <a:ext cx="2590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with </a:t>
            </a:r>
            <a:r>
              <a:rPr kumimoji="0" lang="el-GR" sz="4000" b="0" i="1" u="none" strike="noStrike" kern="1200" cap="none" spc="0" normalizeH="0" baseline="0" noProof="0" dirty="0" smtClean="0">
                <a:ln>
                  <a:noFill/>
                </a:ln>
                <a:solidFill>
                  <a:schemeClr val="tx1"/>
                </a:solidFill>
                <a:effectLst/>
                <a:uLnTx/>
                <a:uFillTx/>
                <a:latin typeface="Cambria Math"/>
                <a:ea typeface="Cambria Math"/>
                <a:cs typeface="Times New Roman" pitchFamily="18" charset="0"/>
              </a:rPr>
              <a:t>θ</a:t>
            </a:r>
            <a:endParaRPr kumimoji="0" lang="en-US" sz="4000" b="0" i="1"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295400" y="1344707"/>
            <a:ext cx="6795541" cy="5056093"/>
            <a:chOff x="1295400" y="1475600"/>
            <a:chExt cx="4657618" cy="3569816"/>
          </a:xfrm>
        </p:grpSpPr>
        <p:sp>
          <p:nvSpPr>
            <p:cNvPr id="6" name="TextBox 5"/>
            <p:cNvSpPr txBox="1"/>
            <p:nvPr/>
          </p:nvSpPr>
          <p:spPr>
            <a:xfrm>
              <a:off x="5029200" y="2999600"/>
              <a:ext cx="914400" cy="369416"/>
            </a:xfrm>
            <a:prstGeom prst="rect">
              <a:avLst/>
            </a:prstGeom>
            <a:noFill/>
          </p:spPr>
          <p:txBody>
            <a:bodyPr wrap="square" rtlCol="0">
              <a:spAutoFit/>
            </a:bodyPr>
            <a:lstStyle/>
            <a:p>
              <a:r>
                <a:rPr lang="en-US" sz="2800" dirty="0" smtClean="0">
                  <a:latin typeface="Times New Roman" pitchFamily="18" charset="0"/>
                  <a:cs typeface="Times New Roman" pitchFamily="18" charset="0"/>
                </a:rPr>
                <a:t>real </a:t>
              </a:r>
              <a:r>
                <a:rPr lang="en-US" sz="2800" i="1" dirty="0" smtClean="0">
                  <a:latin typeface="Times New Roman" pitchFamily="18" charset="0"/>
                  <a:cs typeface="Times New Roman" pitchFamily="18" charset="0"/>
                </a:rPr>
                <a:t>z</a:t>
              </a:r>
              <a:endParaRPr lang="en-US" sz="2800" i="1" dirty="0">
                <a:latin typeface="Times New Roman" pitchFamily="18" charset="0"/>
                <a:cs typeface="Times New Roman" pitchFamily="18" charset="0"/>
              </a:endParaRPr>
            </a:p>
          </p:txBody>
        </p:sp>
        <p:sp>
          <p:nvSpPr>
            <p:cNvPr id="8" name="TextBox 7"/>
            <p:cNvSpPr txBox="1"/>
            <p:nvPr/>
          </p:nvSpPr>
          <p:spPr>
            <a:xfrm>
              <a:off x="3488933" y="2839598"/>
              <a:ext cx="381000" cy="369416"/>
            </a:xfrm>
            <a:prstGeom prst="rect">
              <a:avLst/>
            </a:prstGeom>
            <a:noFill/>
          </p:spPr>
          <p:txBody>
            <a:bodyPr wrap="square" rtlCol="0">
              <a:spAutoFit/>
            </a:bodyPr>
            <a:lstStyle/>
            <a:p>
              <a:r>
                <a:rPr lang="en-US" sz="2800" i="1" dirty="0" smtClean="0">
                  <a:latin typeface="Symbol" pitchFamily="18" charset="2"/>
                  <a:cs typeface="Times New Roman" pitchFamily="18" charset="0"/>
                </a:rPr>
                <a:t>q</a:t>
              </a:r>
              <a:endParaRPr lang="en-US" sz="2800" i="1" dirty="0">
                <a:latin typeface="Symbol" pitchFamily="18" charset="2"/>
                <a:cs typeface="Times New Roman" pitchFamily="18" charset="0"/>
              </a:endParaRPr>
            </a:p>
          </p:txBody>
        </p:sp>
        <p:cxnSp>
          <p:nvCxnSpPr>
            <p:cNvPr id="10" name="Straight Arrow Connector 9"/>
            <p:cNvCxnSpPr/>
            <p:nvPr/>
          </p:nvCxnSpPr>
          <p:spPr>
            <a:xfrm>
              <a:off x="1295400" y="3152000"/>
              <a:ext cx="37338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1448594" y="3075006"/>
              <a:ext cx="32004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752724" y="4676001"/>
              <a:ext cx="997342" cy="369415"/>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imag</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z</a:t>
              </a:r>
              <a:endParaRPr lang="en-US" sz="2800" i="1" dirty="0">
                <a:latin typeface="Times New Roman" pitchFamily="18" charset="0"/>
                <a:cs typeface="Times New Roman" pitchFamily="18" charset="0"/>
              </a:endParaRPr>
            </a:p>
          </p:txBody>
        </p:sp>
        <p:sp>
          <p:nvSpPr>
            <p:cNvPr id="15" name="Oval 14"/>
            <p:cNvSpPr/>
            <p:nvPr/>
          </p:nvSpPr>
          <p:spPr>
            <a:xfrm>
              <a:off x="2105025" y="2199500"/>
              <a:ext cx="1905000" cy="1905000"/>
            </a:xfrm>
            <a:prstGeom prst="ellipse">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0" name="Plus 19"/>
            <p:cNvSpPr/>
            <p:nvPr/>
          </p:nvSpPr>
          <p:spPr>
            <a:xfrm>
              <a:off x="3854521" y="2731997"/>
              <a:ext cx="152400" cy="15240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22" name="Straight Connector 21"/>
            <p:cNvCxnSpPr/>
            <p:nvPr/>
          </p:nvCxnSpPr>
          <p:spPr>
            <a:xfrm flipV="1">
              <a:off x="3048000" y="2785798"/>
              <a:ext cx="910975" cy="3662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3752850" y="2248713"/>
              <a:ext cx="733425" cy="215899"/>
            </a:xfrm>
            <a:custGeom>
              <a:avLst/>
              <a:gdLst>
                <a:gd name="connsiteX0" fmla="*/ 0 w 733425"/>
                <a:gd name="connsiteY0" fmla="*/ 160337 h 215899"/>
                <a:gd name="connsiteX1" fmla="*/ 257175 w 733425"/>
                <a:gd name="connsiteY1" fmla="*/ 7937 h 215899"/>
                <a:gd name="connsiteX2" fmla="*/ 342900 w 733425"/>
                <a:gd name="connsiteY2" fmla="*/ 207962 h 215899"/>
                <a:gd name="connsiteX3" fmla="*/ 733425 w 733425"/>
                <a:gd name="connsiteY3" fmla="*/ 55562 h 215899"/>
              </a:gdLst>
              <a:ahLst/>
              <a:cxnLst>
                <a:cxn ang="0">
                  <a:pos x="connsiteX0" y="connsiteY0"/>
                </a:cxn>
                <a:cxn ang="0">
                  <a:pos x="connsiteX1" y="connsiteY1"/>
                </a:cxn>
                <a:cxn ang="0">
                  <a:pos x="connsiteX2" y="connsiteY2"/>
                </a:cxn>
                <a:cxn ang="0">
                  <a:pos x="connsiteX3" y="connsiteY3"/>
                </a:cxn>
              </a:cxnLst>
              <a:rect l="l" t="t" r="r" b="b"/>
              <a:pathLst>
                <a:path w="733425" h="215899">
                  <a:moveTo>
                    <a:pt x="0" y="160337"/>
                  </a:moveTo>
                  <a:cubicBezTo>
                    <a:pt x="100012" y="80168"/>
                    <a:pt x="200025" y="0"/>
                    <a:pt x="257175" y="7937"/>
                  </a:cubicBezTo>
                  <a:cubicBezTo>
                    <a:pt x="314325" y="15874"/>
                    <a:pt x="263525" y="200025"/>
                    <a:pt x="342900" y="207962"/>
                  </a:cubicBezTo>
                  <a:cubicBezTo>
                    <a:pt x="422275" y="215899"/>
                    <a:pt x="577850" y="135730"/>
                    <a:pt x="733425" y="55562"/>
                  </a:cubicBezTo>
                </a:path>
              </a:pathLst>
            </a:cu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24" name="TextBox 23"/>
            <p:cNvSpPr txBox="1"/>
            <p:nvPr/>
          </p:nvSpPr>
          <p:spPr>
            <a:xfrm>
              <a:off x="4429018" y="1993976"/>
              <a:ext cx="1524000" cy="673640"/>
            </a:xfrm>
            <a:prstGeom prst="rect">
              <a:avLst/>
            </a:prstGeom>
            <a:noFill/>
          </p:spPr>
          <p:txBody>
            <a:bodyPr wrap="square" rtlCol="0">
              <a:spAutoFit/>
            </a:bodyPr>
            <a:lstStyle/>
            <a:p>
              <a:r>
                <a:rPr lang="en-US" sz="2800" dirty="0" smtClean="0">
                  <a:latin typeface="Times New Roman" pitchFamily="18" charset="0"/>
                  <a:cs typeface="Times New Roman" pitchFamily="18" charset="0"/>
                </a:rPr>
                <a:t>unit circle, </a:t>
              </a:r>
              <a:r>
                <a:rPr lang="en-US" sz="2800" i="1" dirty="0" smtClean="0">
                  <a:latin typeface="Times New Roman" pitchFamily="18" charset="0"/>
                  <a:cs typeface="Times New Roman" pitchFamily="18" charset="0"/>
                </a:rPr>
                <a:t>|z|</a:t>
              </a:r>
              <a:r>
                <a:rPr lang="en-US" sz="2800" i="1" baseline="30000" dirty="0" smtClean="0">
                  <a:latin typeface="Times New Roman" pitchFamily="18" charset="0"/>
                  <a:cs typeface="Times New Roman" pitchFamily="18" charset="0"/>
                </a:rPr>
                <a:t>2</a:t>
              </a:r>
              <a:r>
                <a:rPr lang="en-US" sz="2800" i="1" dirty="0" smtClean="0">
                  <a:latin typeface="Times New Roman" pitchFamily="18" charset="0"/>
                  <a:cs typeface="Times New Roman" pitchFamily="18" charset="0"/>
                </a:rPr>
                <a:t>=1</a:t>
              </a:r>
              <a:endParaRPr lang="en-US" sz="2800" i="1" dirty="0">
                <a:latin typeface="Times New Roman" pitchFamily="18" charset="0"/>
                <a:cs typeface="Times New Roman" pitchFamily="18" charset="0"/>
              </a:endParaRPr>
            </a:p>
          </p:txBody>
        </p:sp>
      </p:grpSp>
      <p:sp>
        <p:nvSpPr>
          <p:cNvPr id="16" name="Title 1"/>
          <p:cNvSpPr txBox="1">
            <a:spLocks/>
          </p:cNvSpPr>
          <p:nvPr/>
        </p:nvSpPr>
        <p:spPr>
          <a:xfrm>
            <a:off x="457200" y="0"/>
            <a:ext cx="8229600" cy="1143000"/>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they plot as equally-spaced points around a</a:t>
            </a:r>
            <a:r>
              <a:rPr kumimoji="0" lang="en-US" sz="44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“unit circle” in the complex z-plane</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8" name="Oval 17"/>
          <p:cNvSpPr/>
          <p:nvPr/>
        </p:nvSpPr>
        <p:spPr>
          <a:xfrm>
            <a:off x="5181600" y="3657600"/>
            <a:ext cx="176213" cy="171450"/>
          </a:xfrm>
          <a:prstGeom prst="ellipse">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381250" y="3638550"/>
            <a:ext cx="176213" cy="171450"/>
          </a:xfrm>
          <a:prstGeom prst="ellipse">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329289" flipV="1">
            <a:off x="5360258" y="4034380"/>
            <a:ext cx="845539" cy="304800"/>
          </a:xfrm>
          <a:custGeom>
            <a:avLst/>
            <a:gdLst>
              <a:gd name="connsiteX0" fmla="*/ 0 w 733425"/>
              <a:gd name="connsiteY0" fmla="*/ 160337 h 215899"/>
              <a:gd name="connsiteX1" fmla="*/ 257175 w 733425"/>
              <a:gd name="connsiteY1" fmla="*/ 7937 h 215899"/>
              <a:gd name="connsiteX2" fmla="*/ 342900 w 733425"/>
              <a:gd name="connsiteY2" fmla="*/ 207962 h 215899"/>
              <a:gd name="connsiteX3" fmla="*/ 733425 w 733425"/>
              <a:gd name="connsiteY3" fmla="*/ 55562 h 215899"/>
            </a:gdLst>
            <a:ahLst/>
            <a:cxnLst>
              <a:cxn ang="0">
                <a:pos x="connsiteX0" y="connsiteY0"/>
              </a:cxn>
              <a:cxn ang="0">
                <a:pos x="connsiteX1" y="connsiteY1"/>
              </a:cxn>
              <a:cxn ang="0">
                <a:pos x="connsiteX2" y="connsiteY2"/>
              </a:cxn>
              <a:cxn ang="0">
                <a:pos x="connsiteX3" y="connsiteY3"/>
              </a:cxn>
            </a:cxnLst>
            <a:rect l="l" t="t" r="r" b="b"/>
            <a:pathLst>
              <a:path w="733425" h="215899">
                <a:moveTo>
                  <a:pt x="0" y="160337"/>
                </a:moveTo>
                <a:cubicBezTo>
                  <a:pt x="100012" y="80168"/>
                  <a:pt x="200025" y="0"/>
                  <a:pt x="257175" y="7937"/>
                </a:cubicBezTo>
                <a:cubicBezTo>
                  <a:pt x="314325" y="15874"/>
                  <a:pt x="263525" y="200025"/>
                  <a:pt x="342900" y="207962"/>
                </a:cubicBezTo>
                <a:cubicBezTo>
                  <a:pt x="422275" y="215899"/>
                  <a:pt x="577850" y="135730"/>
                  <a:pt x="733425" y="55562"/>
                </a:cubicBezTo>
              </a:path>
            </a:pathLst>
          </a:cu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25" name="TextBox 24"/>
          <p:cNvSpPr txBox="1"/>
          <p:nvPr/>
        </p:nvSpPr>
        <p:spPr>
          <a:xfrm>
            <a:off x="6172200" y="4114800"/>
            <a:ext cx="2223541"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zero frequency</a:t>
            </a:r>
            <a:endParaRPr lang="en-US" sz="2800" i="1" dirty="0">
              <a:latin typeface="Times New Roman" pitchFamily="18" charset="0"/>
              <a:cs typeface="Times New Roman" pitchFamily="18" charset="0"/>
            </a:endParaRPr>
          </a:p>
        </p:txBody>
      </p:sp>
      <p:sp>
        <p:nvSpPr>
          <p:cNvPr id="26" name="TextBox 25"/>
          <p:cNvSpPr txBox="1"/>
          <p:nvPr/>
        </p:nvSpPr>
        <p:spPr>
          <a:xfrm>
            <a:off x="457200" y="4267200"/>
            <a:ext cx="2223541" cy="954107"/>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Nyquist</a:t>
            </a:r>
            <a:r>
              <a:rPr lang="en-US" sz="2800" dirty="0" smtClean="0">
                <a:latin typeface="Times New Roman" pitchFamily="18" charset="0"/>
                <a:cs typeface="Times New Roman" pitchFamily="18" charset="0"/>
              </a:rPr>
              <a:t> frequency</a:t>
            </a:r>
            <a:endParaRPr lang="en-US" sz="2800" i="1" dirty="0">
              <a:latin typeface="Times New Roman" pitchFamily="18" charset="0"/>
              <a:cs typeface="Times New Roman" pitchFamily="18" charset="0"/>
            </a:endParaRPr>
          </a:p>
        </p:txBody>
      </p:sp>
      <p:sp>
        <p:nvSpPr>
          <p:cNvPr id="27" name="Freeform 26"/>
          <p:cNvSpPr/>
          <p:nvPr/>
        </p:nvSpPr>
        <p:spPr>
          <a:xfrm rot="6132836" flipV="1">
            <a:off x="1720623" y="4103042"/>
            <a:ext cx="845539" cy="304800"/>
          </a:xfrm>
          <a:custGeom>
            <a:avLst/>
            <a:gdLst>
              <a:gd name="connsiteX0" fmla="*/ 0 w 733425"/>
              <a:gd name="connsiteY0" fmla="*/ 160337 h 215899"/>
              <a:gd name="connsiteX1" fmla="*/ 257175 w 733425"/>
              <a:gd name="connsiteY1" fmla="*/ 7937 h 215899"/>
              <a:gd name="connsiteX2" fmla="*/ 342900 w 733425"/>
              <a:gd name="connsiteY2" fmla="*/ 207962 h 215899"/>
              <a:gd name="connsiteX3" fmla="*/ 733425 w 733425"/>
              <a:gd name="connsiteY3" fmla="*/ 55562 h 215899"/>
            </a:gdLst>
            <a:ahLst/>
            <a:cxnLst>
              <a:cxn ang="0">
                <a:pos x="connsiteX0" y="connsiteY0"/>
              </a:cxn>
              <a:cxn ang="0">
                <a:pos x="connsiteX1" y="connsiteY1"/>
              </a:cxn>
              <a:cxn ang="0">
                <a:pos x="connsiteX2" y="connsiteY2"/>
              </a:cxn>
              <a:cxn ang="0">
                <a:pos x="connsiteX3" y="connsiteY3"/>
              </a:cxn>
            </a:cxnLst>
            <a:rect l="l" t="t" r="r" b="b"/>
            <a:pathLst>
              <a:path w="733425" h="215899">
                <a:moveTo>
                  <a:pt x="0" y="160337"/>
                </a:moveTo>
                <a:cubicBezTo>
                  <a:pt x="100012" y="80168"/>
                  <a:pt x="200025" y="0"/>
                  <a:pt x="257175" y="7937"/>
                </a:cubicBezTo>
                <a:cubicBezTo>
                  <a:pt x="314325" y="15874"/>
                  <a:pt x="263525" y="200025"/>
                  <a:pt x="342900" y="207962"/>
                </a:cubicBezTo>
                <a:cubicBezTo>
                  <a:pt x="422275" y="215899"/>
                  <a:pt x="577850" y="135730"/>
                  <a:pt x="733425" y="55562"/>
                </a:cubicBezTo>
              </a:path>
            </a:pathLst>
          </a:cu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Back to the IIR Filter</a:t>
            </a:r>
            <a:endParaRPr lang="en-US" dirty="0">
              <a:latin typeface="Times New Roman" pitchFamily="18" charset="0"/>
              <a:cs typeface="Times New Roman" pitchFamily="18" charset="0"/>
            </a:endParaRPr>
          </a:p>
        </p:txBody>
      </p:sp>
      <p:pic>
        <p:nvPicPr>
          <p:cNvPr id="7170" name="Picture 2"/>
          <p:cNvPicPr>
            <a:picLocks noGrp="1" noChangeAspect="1" noChangeArrowheads="1"/>
          </p:cNvPicPr>
          <p:nvPr>
            <p:ph idx="1"/>
          </p:nvPr>
        </p:nvPicPr>
        <p:blipFill>
          <a:blip r:embed="rId2" cstate="print"/>
          <a:srcRect l="13860" t="31989" r="15025" b="44440"/>
          <a:stretch>
            <a:fillRect/>
          </a:stretch>
        </p:blipFill>
        <p:spPr bwMode="auto">
          <a:xfrm>
            <a:off x="762000" y="2209800"/>
            <a:ext cx="7636329" cy="1752600"/>
          </a:xfrm>
          <a:prstGeom prst="rect">
            <a:avLst/>
          </a:prstGeom>
          <a:noFill/>
          <a:ln w="9525">
            <a:noFill/>
            <a:miter lim="800000"/>
            <a:headEnd/>
            <a:tailEnd/>
          </a:ln>
        </p:spPr>
      </p:pic>
      <p:sp>
        <p:nvSpPr>
          <p:cNvPr id="11" name="Freeform 10"/>
          <p:cNvSpPr/>
          <p:nvPr/>
        </p:nvSpPr>
        <p:spPr>
          <a:xfrm rot="4338163" flipV="1">
            <a:off x="7476716" y="2008340"/>
            <a:ext cx="495300" cy="3810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2" name="Title 1"/>
          <p:cNvSpPr txBox="1">
            <a:spLocks/>
          </p:cNvSpPr>
          <p:nvPr/>
        </p:nvSpPr>
        <p:spPr>
          <a:xfrm>
            <a:off x="7010400" y="838200"/>
            <a:ext cx="1905000" cy="1143000"/>
          </a:xfrm>
          <a:prstGeom prst="rect">
            <a:avLst/>
          </a:prstGeom>
        </p:spPr>
        <p:txBody>
          <a:bodyPr vert="horz" lIns="91440" tIns="45720" rIns="91440" bIns="45720" rtlCol="0" anchor="ctr">
            <a:noAutofit/>
          </a:bodyPr>
          <a:lstStyle/>
          <a:p>
            <a:pPr lvl="0" algn="ctr">
              <a:spcBef>
                <a:spcPct val="0"/>
              </a:spcBef>
            </a:pPr>
            <a:r>
              <a:rPr lang="en-US" sz="3200" dirty="0" smtClean="0">
                <a:solidFill>
                  <a:srgbClr val="FF0000"/>
                </a:solidFill>
                <a:latin typeface="Cambria Math" pitchFamily="18" charset="0"/>
                <a:ea typeface="Cambria Math" pitchFamily="18" charset="0"/>
                <a:cs typeface="Times New Roman" pitchFamily="18" charset="0"/>
              </a:rPr>
              <a:t>roots of </a:t>
            </a:r>
            <a:r>
              <a:rPr lang="en-US" sz="3200" i="1" dirty="0" smtClean="0">
                <a:solidFill>
                  <a:srgbClr val="FF0000"/>
                </a:solidFill>
                <a:latin typeface="Cambria Math" pitchFamily="18" charset="0"/>
                <a:ea typeface="Cambria Math" pitchFamily="18" charset="0"/>
                <a:cs typeface="Times New Roman" pitchFamily="18" charset="0"/>
              </a:rPr>
              <a:t>u(z)</a:t>
            </a:r>
            <a:endParaRPr kumimoji="0" lang="en-US" sz="3200" b="1"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13" name="Title 1"/>
          <p:cNvSpPr txBox="1">
            <a:spLocks/>
          </p:cNvSpPr>
          <p:nvPr/>
        </p:nvSpPr>
        <p:spPr>
          <a:xfrm>
            <a:off x="7391400" y="4419600"/>
            <a:ext cx="1524000" cy="990600"/>
          </a:xfrm>
          <a:prstGeom prst="rect">
            <a:avLst/>
          </a:prstGeom>
        </p:spPr>
        <p:txBody>
          <a:bodyPr vert="horz" lIns="91440" tIns="45720" rIns="91440" bIns="45720" rtlCol="0" anchor="ctr">
            <a:noAutofit/>
          </a:bodyPr>
          <a:lstStyle/>
          <a:p>
            <a:pPr lvl="0" algn="ctr">
              <a:spcBef>
                <a:spcPct val="0"/>
              </a:spcBef>
            </a:pPr>
            <a:r>
              <a:rPr lang="en-US" sz="3200" dirty="0" smtClean="0">
                <a:solidFill>
                  <a:srgbClr val="FF0000"/>
                </a:solidFill>
                <a:latin typeface="Cambria Math" pitchFamily="18" charset="0"/>
                <a:ea typeface="Cambria Math" pitchFamily="18" charset="0"/>
                <a:cs typeface="Times New Roman" pitchFamily="18" charset="0"/>
              </a:rPr>
              <a:t>roots of</a:t>
            </a:r>
            <a:r>
              <a:rPr lang="en-US" sz="3200" i="1" dirty="0" smtClean="0">
                <a:solidFill>
                  <a:srgbClr val="FF0000"/>
                </a:solidFill>
                <a:latin typeface="Cambria Math" pitchFamily="18" charset="0"/>
                <a:ea typeface="Cambria Math" pitchFamily="18" charset="0"/>
                <a:cs typeface="Times New Roman" pitchFamily="18" charset="0"/>
              </a:rPr>
              <a:t> v(z)</a:t>
            </a:r>
            <a:endParaRPr lang="en-US" sz="3200" dirty="0" smtClean="0">
              <a:solidFill>
                <a:srgbClr val="FF0000"/>
              </a:solidFill>
              <a:latin typeface="Cambria Math" pitchFamily="18" charset="0"/>
              <a:ea typeface="Cambria Math" pitchFamily="18" charset="0"/>
              <a:cs typeface="Times New Roman" pitchFamily="18" charset="0"/>
            </a:endParaRPr>
          </a:p>
        </p:txBody>
      </p:sp>
      <p:sp>
        <p:nvSpPr>
          <p:cNvPr id="14" name="Freeform 13"/>
          <p:cNvSpPr/>
          <p:nvPr/>
        </p:nvSpPr>
        <p:spPr>
          <a:xfrm rot="17261837">
            <a:off x="7552918" y="3837140"/>
            <a:ext cx="495300" cy="3810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Back to the IIR Filter</a:t>
            </a:r>
            <a:endParaRPr lang="en-US" dirty="0">
              <a:latin typeface="Times New Roman" pitchFamily="18" charset="0"/>
              <a:cs typeface="Times New Roman" pitchFamily="18" charset="0"/>
            </a:endParaRPr>
          </a:p>
        </p:txBody>
      </p:sp>
      <p:pic>
        <p:nvPicPr>
          <p:cNvPr id="7170" name="Picture 2"/>
          <p:cNvPicPr>
            <a:picLocks noGrp="1" noChangeAspect="1" noChangeArrowheads="1"/>
          </p:cNvPicPr>
          <p:nvPr>
            <p:ph idx="1"/>
          </p:nvPr>
        </p:nvPicPr>
        <p:blipFill>
          <a:blip r:embed="rId2" cstate="print"/>
          <a:srcRect l="13860" t="31989" r="15025" b="44440"/>
          <a:stretch>
            <a:fillRect/>
          </a:stretch>
        </p:blipFill>
        <p:spPr bwMode="auto">
          <a:xfrm>
            <a:off x="762000" y="2209800"/>
            <a:ext cx="7636329" cy="1752600"/>
          </a:xfrm>
          <a:prstGeom prst="rect">
            <a:avLst/>
          </a:prstGeom>
          <a:noFill/>
          <a:ln w="9525">
            <a:noFill/>
            <a:miter lim="800000"/>
            <a:headEnd/>
            <a:tailEnd/>
          </a:ln>
        </p:spPr>
      </p:pic>
      <p:sp>
        <p:nvSpPr>
          <p:cNvPr id="12" name="Title 1"/>
          <p:cNvSpPr txBox="1">
            <a:spLocks/>
          </p:cNvSpPr>
          <p:nvPr/>
        </p:nvSpPr>
        <p:spPr>
          <a:xfrm>
            <a:off x="2286000" y="4114800"/>
            <a:ext cx="4953000" cy="2362200"/>
          </a:xfrm>
          <a:prstGeom prst="rect">
            <a:avLst/>
          </a:prstGeom>
        </p:spPr>
        <p:txBody>
          <a:bodyPr vert="horz" lIns="91440" tIns="45720" rIns="91440" bIns="45720" rtlCol="0" anchor="ctr">
            <a:noAutofit/>
          </a:bodyPr>
          <a:lstStyle/>
          <a:p>
            <a:pPr lvl="0" algn="ctr">
              <a:spcBef>
                <a:spcPct val="0"/>
              </a:spcBef>
            </a:pPr>
            <a:r>
              <a:rPr lang="en-US" sz="3200" noProof="0" dirty="0" smtClean="0">
                <a:solidFill>
                  <a:srgbClr val="FF0000"/>
                </a:solidFill>
                <a:latin typeface="Cambria Math" pitchFamily="18" charset="0"/>
                <a:ea typeface="Cambria Math" pitchFamily="18" charset="0"/>
                <a:cs typeface="Times New Roman" pitchFamily="18" charset="0"/>
              </a:rPr>
              <a:t>(z-</a:t>
            </a:r>
            <a:r>
              <a:rPr lang="en-US" sz="3200" i="1" dirty="0" err="1" smtClean="0">
                <a:solidFill>
                  <a:srgbClr val="FF0000"/>
                </a:solidFill>
                <a:latin typeface="Cambria Math" pitchFamily="18" charset="0"/>
                <a:ea typeface="Cambria Math" pitchFamily="18" charset="0"/>
                <a:cs typeface="Times New Roman" pitchFamily="18" charset="0"/>
              </a:rPr>
              <a:t>z</a:t>
            </a:r>
            <a:r>
              <a:rPr lang="en-US" sz="3200" i="1" baseline="-25000" dirty="0" err="1" smtClean="0">
                <a:solidFill>
                  <a:srgbClr val="FF0000"/>
                </a:solidFill>
                <a:latin typeface="Cambria Math" pitchFamily="18" charset="0"/>
                <a:ea typeface="Cambria Math" pitchFamily="18" charset="0"/>
                <a:cs typeface="Times New Roman" pitchFamily="18" charset="0"/>
              </a:rPr>
              <a:t>j</a:t>
            </a:r>
            <a:r>
              <a:rPr lang="en-US" sz="3200" i="1" baseline="30000" dirty="0" err="1" smtClean="0">
                <a:solidFill>
                  <a:srgbClr val="FF0000"/>
                </a:solidFill>
                <a:latin typeface="Cambria Math" pitchFamily="18" charset="0"/>
                <a:ea typeface="Cambria Math" pitchFamily="18" charset="0"/>
                <a:cs typeface="Times New Roman" pitchFamily="18" charset="0"/>
              </a:rPr>
              <a:t>u</a:t>
            </a:r>
            <a:r>
              <a:rPr lang="en-US" sz="3200" noProof="0" dirty="0" smtClean="0">
                <a:solidFill>
                  <a:srgbClr val="FF0000"/>
                </a:solidFill>
                <a:latin typeface="Cambria Math" pitchFamily="18" charset="0"/>
                <a:ea typeface="Cambria Math" pitchFamily="18" charset="0"/>
                <a:cs typeface="Times New Roman" pitchFamily="18" charset="0"/>
              </a:rPr>
              <a:t>) </a:t>
            </a:r>
            <a:r>
              <a:rPr lang="en-US" sz="3200" noProof="0" dirty="0" smtClean="0">
                <a:solidFill>
                  <a:srgbClr val="FF0000"/>
                </a:solidFill>
                <a:latin typeface="Times New Roman" pitchFamily="18" charset="0"/>
                <a:ea typeface="Cambria Math" pitchFamily="18" charset="0"/>
                <a:cs typeface="Times New Roman" pitchFamily="18" charset="0"/>
              </a:rPr>
              <a:t>is zero at </a:t>
            </a:r>
            <a:r>
              <a:rPr lang="en-US" sz="3200" i="1" noProof="0" dirty="0" smtClean="0">
                <a:solidFill>
                  <a:srgbClr val="FF0000"/>
                </a:solidFill>
                <a:latin typeface="Cambria Math" pitchFamily="18" charset="0"/>
                <a:ea typeface="Cambria Math" pitchFamily="18" charset="0"/>
                <a:cs typeface="Times New Roman" pitchFamily="18" charset="0"/>
              </a:rPr>
              <a:t>z=</a:t>
            </a:r>
            <a:r>
              <a:rPr lang="en-US" sz="3200" i="1" noProof="0" dirty="0" err="1" smtClean="0">
                <a:solidFill>
                  <a:srgbClr val="FF0000"/>
                </a:solidFill>
                <a:latin typeface="Cambria Math" pitchFamily="18" charset="0"/>
                <a:ea typeface="Cambria Math" pitchFamily="18" charset="0"/>
                <a:cs typeface="Times New Roman" pitchFamily="18" charset="0"/>
              </a:rPr>
              <a:t>z</a:t>
            </a:r>
            <a:r>
              <a:rPr lang="en-US" sz="3200" i="1" baseline="-25000" noProof="0" dirty="0" err="1" smtClean="0">
                <a:solidFill>
                  <a:srgbClr val="FF0000"/>
                </a:solidFill>
                <a:latin typeface="Cambria Math" pitchFamily="18" charset="0"/>
                <a:ea typeface="Cambria Math" pitchFamily="18" charset="0"/>
                <a:cs typeface="Times New Roman" pitchFamily="18" charset="0"/>
              </a:rPr>
              <a:t>j</a:t>
            </a:r>
            <a:r>
              <a:rPr lang="en-US" sz="3200" i="1" baseline="30000" noProof="0" dirty="0" err="1" smtClean="0">
                <a:solidFill>
                  <a:srgbClr val="FF0000"/>
                </a:solidFill>
                <a:latin typeface="Cambria Math" pitchFamily="18" charset="0"/>
                <a:ea typeface="Cambria Math" pitchFamily="18" charset="0"/>
                <a:cs typeface="Times New Roman" pitchFamily="18" charset="0"/>
              </a:rPr>
              <a:t>u</a:t>
            </a:r>
            <a:endParaRPr lang="en-US" sz="3200" i="1" baseline="30000" noProof="0" dirty="0" smtClean="0">
              <a:solidFill>
                <a:srgbClr val="FF0000"/>
              </a:solidFill>
              <a:latin typeface="Cambria Math" pitchFamily="18" charset="0"/>
              <a:ea typeface="Cambria Math" pitchFamily="18" charset="0"/>
              <a:cs typeface="Times New Roman" pitchFamily="18" charset="0"/>
            </a:endParaRPr>
          </a:p>
          <a:p>
            <a:pPr lvl="0" algn="ctr">
              <a:spcBef>
                <a:spcPct val="0"/>
              </a:spcBef>
            </a:pPr>
            <a:r>
              <a:rPr lang="en-US" sz="3200" noProof="0" dirty="0" smtClean="0">
                <a:solidFill>
                  <a:srgbClr val="FF0000"/>
                </a:solidFill>
                <a:latin typeface="Times New Roman" pitchFamily="18" charset="0"/>
                <a:ea typeface="Cambria Math" pitchFamily="18" charset="0"/>
                <a:cs typeface="Times New Roman" pitchFamily="18" charset="0"/>
              </a:rPr>
              <a:t>produces a </a:t>
            </a:r>
            <a:r>
              <a:rPr lang="en-US" sz="3200" b="1" noProof="0" dirty="0" smtClean="0">
                <a:solidFill>
                  <a:srgbClr val="FF0000"/>
                </a:solidFill>
                <a:latin typeface="Times New Roman" pitchFamily="18" charset="0"/>
                <a:ea typeface="Cambria Math" pitchFamily="18" charset="0"/>
                <a:cs typeface="Times New Roman" pitchFamily="18" charset="0"/>
              </a:rPr>
              <a:t>low</a:t>
            </a:r>
            <a:r>
              <a:rPr lang="en-US" sz="3200" noProof="0" dirty="0" smtClean="0">
                <a:solidFill>
                  <a:srgbClr val="FF0000"/>
                </a:solidFill>
                <a:latin typeface="Times New Roman" pitchFamily="18" charset="0"/>
                <a:ea typeface="Cambria Math" pitchFamily="18" charset="0"/>
                <a:cs typeface="Times New Roman" pitchFamily="18" charset="0"/>
              </a:rPr>
              <a:t> amplitude region near </a:t>
            </a:r>
            <a:r>
              <a:rPr lang="en-US" sz="3200" i="1" dirty="0" smtClean="0">
                <a:solidFill>
                  <a:srgbClr val="FF0000"/>
                </a:solidFill>
                <a:latin typeface="Cambria Math" pitchFamily="18" charset="0"/>
                <a:ea typeface="Cambria Math" pitchFamily="18" charset="0"/>
                <a:cs typeface="Times New Roman" pitchFamily="18" charset="0"/>
              </a:rPr>
              <a:t>z=</a:t>
            </a:r>
            <a:r>
              <a:rPr lang="en-US" sz="3200" i="1" dirty="0" err="1" smtClean="0">
                <a:solidFill>
                  <a:srgbClr val="FF0000"/>
                </a:solidFill>
                <a:latin typeface="Cambria Math" pitchFamily="18" charset="0"/>
                <a:ea typeface="Cambria Math" pitchFamily="18" charset="0"/>
                <a:cs typeface="Times New Roman" pitchFamily="18" charset="0"/>
              </a:rPr>
              <a:t>z</a:t>
            </a:r>
            <a:r>
              <a:rPr lang="en-US" sz="3200" i="1" baseline="-25000" dirty="0" err="1" smtClean="0">
                <a:solidFill>
                  <a:srgbClr val="FF0000"/>
                </a:solidFill>
                <a:latin typeface="Cambria Math" pitchFamily="18" charset="0"/>
                <a:ea typeface="Cambria Math" pitchFamily="18" charset="0"/>
                <a:cs typeface="Times New Roman" pitchFamily="18" charset="0"/>
              </a:rPr>
              <a:t>j</a:t>
            </a:r>
            <a:r>
              <a:rPr lang="en-US" sz="3200" i="1" baseline="30000" dirty="0" err="1" smtClean="0">
                <a:solidFill>
                  <a:srgbClr val="FF0000"/>
                </a:solidFill>
                <a:latin typeface="Cambria Math" pitchFamily="18" charset="0"/>
                <a:ea typeface="Cambria Math" pitchFamily="18" charset="0"/>
                <a:cs typeface="Times New Roman" pitchFamily="18" charset="0"/>
              </a:rPr>
              <a:t>u</a:t>
            </a:r>
            <a:endParaRPr lang="en-US" sz="3200" i="1" baseline="30000" dirty="0" smtClean="0">
              <a:solidFill>
                <a:srgbClr val="FF0000"/>
              </a:solidFill>
              <a:latin typeface="Cambria Math" pitchFamily="18" charset="0"/>
              <a:ea typeface="Cambria Math" pitchFamily="18" charset="0"/>
              <a:cs typeface="Times New Roman" pitchFamily="18" charset="0"/>
            </a:endParaRPr>
          </a:p>
          <a:p>
            <a:pPr lvl="0" algn="ctr">
              <a:spcBef>
                <a:spcPct val="0"/>
              </a:spcBef>
            </a:pPr>
            <a:endParaRPr kumimoji="0" lang="en-US" sz="3200" b="1" i="1" u="none" strike="noStrike" kern="1200" cap="none" spc="0" normalizeH="0" baseline="30000" noProof="0" dirty="0" smtClean="0">
              <a:ln>
                <a:noFill/>
              </a:ln>
              <a:solidFill>
                <a:srgbClr val="FF0000"/>
              </a:solidFill>
              <a:effectLst/>
              <a:uLnTx/>
              <a:uFillTx/>
              <a:latin typeface="Cambria Math" pitchFamily="18" charset="0"/>
              <a:ea typeface="Cambria Math" pitchFamily="18" charset="0"/>
              <a:cs typeface="Times New Roman" pitchFamily="18" charset="0"/>
            </a:endParaRPr>
          </a:p>
          <a:p>
            <a:pPr lvl="0" algn="ctr">
              <a:spcBef>
                <a:spcPct val="0"/>
              </a:spcBef>
            </a:pPr>
            <a:r>
              <a:rPr lang="en-US" sz="3200" dirty="0" smtClean="0">
                <a:solidFill>
                  <a:srgbClr val="FF0000"/>
                </a:solidFill>
                <a:latin typeface="Cambria Math" pitchFamily="18" charset="0"/>
                <a:ea typeface="Cambria Math" pitchFamily="18" charset="0"/>
                <a:cs typeface="Times New Roman" pitchFamily="18" charset="0"/>
              </a:rPr>
              <a:t>called a “zero” </a:t>
            </a:r>
            <a:endParaRPr kumimoji="0" lang="en-US" sz="3200" u="none" strike="noStrike" kern="1200" cap="none" spc="0" normalizeH="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8" name="Oval 7"/>
          <p:cNvSpPr/>
          <p:nvPr/>
        </p:nvSpPr>
        <p:spPr>
          <a:xfrm>
            <a:off x="6553200" y="2438400"/>
            <a:ext cx="1524000" cy="838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Freeform 9"/>
          <p:cNvSpPr/>
          <p:nvPr/>
        </p:nvSpPr>
        <p:spPr>
          <a:xfrm>
            <a:off x="7372350" y="2778919"/>
            <a:ext cx="1281113" cy="2693194"/>
          </a:xfrm>
          <a:custGeom>
            <a:avLst/>
            <a:gdLst>
              <a:gd name="connsiteX0" fmla="*/ 800100 w 1281113"/>
              <a:gd name="connsiteY0" fmla="*/ 64294 h 2693194"/>
              <a:gd name="connsiteX1" fmla="*/ 1128713 w 1281113"/>
              <a:gd name="connsiteY1" fmla="*/ 64294 h 2693194"/>
              <a:gd name="connsiteX2" fmla="*/ 1243013 w 1281113"/>
              <a:gd name="connsiteY2" fmla="*/ 450056 h 2693194"/>
              <a:gd name="connsiteX3" fmla="*/ 900113 w 1281113"/>
              <a:gd name="connsiteY3" fmla="*/ 1435894 h 2693194"/>
              <a:gd name="connsiteX4" fmla="*/ 0 w 1281113"/>
              <a:gd name="connsiteY4" fmla="*/ 2693194 h 2693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113" h="2693194">
                <a:moveTo>
                  <a:pt x="800100" y="64294"/>
                </a:moveTo>
                <a:cubicBezTo>
                  <a:pt x="927497" y="32147"/>
                  <a:pt x="1054894" y="0"/>
                  <a:pt x="1128713" y="64294"/>
                </a:cubicBezTo>
                <a:cubicBezTo>
                  <a:pt x="1202532" y="128588"/>
                  <a:pt x="1281113" y="221456"/>
                  <a:pt x="1243013" y="450056"/>
                </a:cubicBezTo>
                <a:cubicBezTo>
                  <a:pt x="1204913" y="678656"/>
                  <a:pt x="1107282" y="1062038"/>
                  <a:pt x="900113" y="1435894"/>
                </a:cubicBezTo>
                <a:cubicBezTo>
                  <a:pt x="692944" y="1809750"/>
                  <a:pt x="346472" y="2251472"/>
                  <a:pt x="0" y="2693194"/>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Back to the IIR Filter</a:t>
            </a:r>
            <a:endParaRPr lang="en-US" dirty="0">
              <a:latin typeface="Times New Roman" pitchFamily="18" charset="0"/>
              <a:cs typeface="Times New Roman" pitchFamily="18" charset="0"/>
            </a:endParaRPr>
          </a:p>
        </p:txBody>
      </p:sp>
      <p:pic>
        <p:nvPicPr>
          <p:cNvPr id="7170" name="Picture 2"/>
          <p:cNvPicPr>
            <a:picLocks noGrp="1" noChangeAspect="1" noChangeArrowheads="1"/>
          </p:cNvPicPr>
          <p:nvPr>
            <p:ph idx="1"/>
          </p:nvPr>
        </p:nvPicPr>
        <p:blipFill>
          <a:blip r:embed="rId2" cstate="print"/>
          <a:srcRect l="13860" t="31989" r="15025" b="44440"/>
          <a:stretch>
            <a:fillRect/>
          </a:stretch>
        </p:blipFill>
        <p:spPr bwMode="auto">
          <a:xfrm>
            <a:off x="762000" y="2209800"/>
            <a:ext cx="7636329" cy="1752600"/>
          </a:xfrm>
          <a:prstGeom prst="rect">
            <a:avLst/>
          </a:prstGeom>
          <a:noFill/>
          <a:ln w="9525">
            <a:noFill/>
            <a:miter lim="800000"/>
            <a:headEnd/>
            <a:tailEnd/>
          </a:ln>
        </p:spPr>
      </p:pic>
      <p:sp>
        <p:nvSpPr>
          <p:cNvPr id="12" name="Title 1"/>
          <p:cNvSpPr txBox="1">
            <a:spLocks/>
          </p:cNvSpPr>
          <p:nvPr/>
        </p:nvSpPr>
        <p:spPr>
          <a:xfrm>
            <a:off x="2133600" y="4114800"/>
            <a:ext cx="4953000" cy="2514600"/>
          </a:xfrm>
          <a:prstGeom prst="rect">
            <a:avLst/>
          </a:prstGeom>
        </p:spPr>
        <p:txBody>
          <a:bodyPr vert="horz" lIns="91440" tIns="45720" rIns="91440" bIns="45720" rtlCol="0" anchor="ctr">
            <a:noAutofit/>
          </a:bodyPr>
          <a:lstStyle/>
          <a:p>
            <a:pPr lvl="0" algn="ctr">
              <a:spcBef>
                <a:spcPct val="0"/>
              </a:spcBef>
            </a:pPr>
            <a:r>
              <a:rPr lang="en-US" sz="3200" noProof="0" dirty="0" smtClean="0">
                <a:solidFill>
                  <a:srgbClr val="FF0000"/>
                </a:solidFill>
                <a:latin typeface="Cambria Math" pitchFamily="18" charset="0"/>
                <a:ea typeface="Cambria Math" pitchFamily="18" charset="0"/>
                <a:cs typeface="Times New Roman" pitchFamily="18" charset="0"/>
              </a:rPr>
              <a:t>1/(z-</a:t>
            </a:r>
            <a:r>
              <a:rPr lang="en-US" sz="3200" i="1" dirty="0" err="1" smtClean="0">
                <a:solidFill>
                  <a:srgbClr val="FF0000"/>
                </a:solidFill>
                <a:latin typeface="Cambria Math" pitchFamily="18" charset="0"/>
                <a:ea typeface="Cambria Math" pitchFamily="18" charset="0"/>
                <a:cs typeface="Times New Roman" pitchFamily="18" charset="0"/>
              </a:rPr>
              <a:t>z</a:t>
            </a:r>
            <a:r>
              <a:rPr lang="en-US" sz="3200" i="1" baseline="-25000" dirty="0" err="1" smtClean="0">
                <a:solidFill>
                  <a:srgbClr val="FF0000"/>
                </a:solidFill>
                <a:latin typeface="Cambria Math" pitchFamily="18" charset="0"/>
                <a:ea typeface="Cambria Math" pitchFamily="18" charset="0"/>
                <a:cs typeface="Times New Roman" pitchFamily="18" charset="0"/>
              </a:rPr>
              <a:t>k</a:t>
            </a:r>
            <a:r>
              <a:rPr lang="en-US" sz="3200" i="1" baseline="30000" dirty="0" err="1" smtClean="0">
                <a:solidFill>
                  <a:srgbClr val="FF0000"/>
                </a:solidFill>
                <a:latin typeface="Cambria Math" pitchFamily="18" charset="0"/>
                <a:ea typeface="Cambria Math" pitchFamily="18" charset="0"/>
                <a:cs typeface="Times New Roman" pitchFamily="18" charset="0"/>
              </a:rPr>
              <a:t>v</a:t>
            </a:r>
            <a:r>
              <a:rPr lang="en-US" sz="3200" noProof="0" dirty="0" smtClean="0">
                <a:solidFill>
                  <a:srgbClr val="FF0000"/>
                </a:solidFill>
                <a:latin typeface="Cambria Math" pitchFamily="18" charset="0"/>
                <a:ea typeface="Cambria Math" pitchFamily="18" charset="0"/>
                <a:cs typeface="Times New Roman" pitchFamily="18" charset="0"/>
              </a:rPr>
              <a:t>) </a:t>
            </a:r>
            <a:r>
              <a:rPr lang="en-US" sz="3200" noProof="0" dirty="0" smtClean="0">
                <a:solidFill>
                  <a:srgbClr val="FF0000"/>
                </a:solidFill>
                <a:latin typeface="Times New Roman" pitchFamily="18" charset="0"/>
                <a:ea typeface="Cambria Math" pitchFamily="18" charset="0"/>
                <a:cs typeface="Times New Roman" pitchFamily="18" charset="0"/>
              </a:rPr>
              <a:t>is infinite at </a:t>
            </a:r>
            <a:r>
              <a:rPr lang="en-US" sz="3200" i="1" noProof="0" dirty="0" smtClean="0">
                <a:solidFill>
                  <a:srgbClr val="FF0000"/>
                </a:solidFill>
                <a:latin typeface="Cambria Math" pitchFamily="18" charset="0"/>
                <a:ea typeface="Cambria Math" pitchFamily="18" charset="0"/>
                <a:cs typeface="Times New Roman" pitchFamily="18" charset="0"/>
              </a:rPr>
              <a:t>z=z</a:t>
            </a:r>
            <a:r>
              <a:rPr lang="en-US" sz="3200" i="1" baseline="-25000" dirty="0" err="1" smtClean="0">
                <a:solidFill>
                  <a:srgbClr val="FF0000"/>
                </a:solidFill>
                <a:latin typeface="Cambria Math" pitchFamily="18" charset="0"/>
                <a:ea typeface="Cambria Math" pitchFamily="18" charset="0"/>
                <a:cs typeface="Times New Roman" pitchFamily="18" charset="0"/>
              </a:rPr>
              <a:t>k</a:t>
            </a:r>
            <a:r>
              <a:rPr lang="en-US" sz="3200" i="1" baseline="30000" noProof="0" dirty="0" smtClean="0">
                <a:solidFill>
                  <a:srgbClr val="FF0000"/>
                </a:solidFill>
                <a:latin typeface="Cambria Math" pitchFamily="18" charset="0"/>
                <a:ea typeface="Cambria Math" pitchFamily="18" charset="0"/>
                <a:cs typeface="Times New Roman" pitchFamily="18" charset="0"/>
              </a:rPr>
              <a:t>u</a:t>
            </a:r>
          </a:p>
          <a:p>
            <a:pPr lvl="0" algn="ctr">
              <a:spcBef>
                <a:spcPct val="0"/>
              </a:spcBef>
            </a:pPr>
            <a:r>
              <a:rPr lang="en-US" sz="3200" noProof="0" dirty="0" smtClean="0">
                <a:solidFill>
                  <a:srgbClr val="FF0000"/>
                </a:solidFill>
                <a:latin typeface="Times New Roman" pitchFamily="18" charset="0"/>
                <a:ea typeface="Cambria Math" pitchFamily="18" charset="0"/>
                <a:cs typeface="Times New Roman" pitchFamily="18" charset="0"/>
              </a:rPr>
              <a:t>produces a </a:t>
            </a:r>
            <a:r>
              <a:rPr lang="en-US" sz="3200" b="1" noProof="0" dirty="0" smtClean="0">
                <a:solidFill>
                  <a:srgbClr val="FF0000"/>
                </a:solidFill>
                <a:latin typeface="Times New Roman" pitchFamily="18" charset="0"/>
                <a:ea typeface="Cambria Math" pitchFamily="18" charset="0"/>
                <a:cs typeface="Times New Roman" pitchFamily="18" charset="0"/>
              </a:rPr>
              <a:t>high</a:t>
            </a:r>
            <a:r>
              <a:rPr lang="en-US" sz="3200" noProof="0" dirty="0" smtClean="0">
                <a:solidFill>
                  <a:srgbClr val="FF0000"/>
                </a:solidFill>
                <a:latin typeface="Times New Roman" pitchFamily="18" charset="0"/>
                <a:ea typeface="Cambria Math" pitchFamily="18" charset="0"/>
                <a:cs typeface="Times New Roman" pitchFamily="18" charset="0"/>
              </a:rPr>
              <a:t> amplitude region near </a:t>
            </a:r>
            <a:r>
              <a:rPr lang="en-US" sz="3200" i="1" dirty="0" smtClean="0">
                <a:solidFill>
                  <a:srgbClr val="FF0000"/>
                </a:solidFill>
                <a:latin typeface="Cambria Math" pitchFamily="18" charset="0"/>
                <a:ea typeface="Cambria Math" pitchFamily="18" charset="0"/>
                <a:cs typeface="Times New Roman" pitchFamily="18" charset="0"/>
              </a:rPr>
              <a:t>z=</a:t>
            </a:r>
            <a:r>
              <a:rPr lang="en-US" sz="3200" i="1" dirty="0" err="1" smtClean="0">
                <a:solidFill>
                  <a:srgbClr val="FF0000"/>
                </a:solidFill>
                <a:latin typeface="Cambria Math" pitchFamily="18" charset="0"/>
                <a:ea typeface="Cambria Math" pitchFamily="18" charset="0"/>
                <a:cs typeface="Times New Roman" pitchFamily="18" charset="0"/>
              </a:rPr>
              <a:t>z</a:t>
            </a:r>
            <a:r>
              <a:rPr lang="en-US" sz="3200" i="1" baseline="-25000" dirty="0" err="1" smtClean="0">
                <a:solidFill>
                  <a:srgbClr val="FF0000"/>
                </a:solidFill>
                <a:latin typeface="Cambria Math" pitchFamily="18" charset="0"/>
                <a:ea typeface="Cambria Math" pitchFamily="18" charset="0"/>
                <a:cs typeface="Times New Roman" pitchFamily="18" charset="0"/>
              </a:rPr>
              <a:t>k</a:t>
            </a:r>
            <a:r>
              <a:rPr lang="en-US" sz="3200" i="1" baseline="30000" dirty="0" err="1" smtClean="0">
                <a:solidFill>
                  <a:srgbClr val="FF0000"/>
                </a:solidFill>
                <a:latin typeface="Cambria Math" pitchFamily="18" charset="0"/>
                <a:ea typeface="Cambria Math" pitchFamily="18" charset="0"/>
                <a:cs typeface="Times New Roman" pitchFamily="18" charset="0"/>
              </a:rPr>
              <a:t>v</a:t>
            </a:r>
            <a:endParaRPr lang="en-US" sz="3200" b="1" i="1" baseline="30000" dirty="0" smtClean="0">
              <a:solidFill>
                <a:srgbClr val="FF0000"/>
              </a:solidFill>
              <a:latin typeface="Cambria Math" pitchFamily="18" charset="0"/>
              <a:ea typeface="Cambria Math" pitchFamily="18" charset="0"/>
              <a:cs typeface="Times New Roman" pitchFamily="18" charset="0"/>
            </a:endParaRPr>
          </a:p>
          <a:p>
            <a:pPr lvl="0" algn="ctr">
              <a:spcBef>
                <a:spcPct val="0"/>
              </a:spcBef>
            </a:pPr>
            <a:endParaRPr lang="en-US" sz="3200" dirty="0" smtClean="0">
              <a:solidFill>
                <a:srgbClr val="FF0000"/>
              </a:solidFill>
              <a:latin typeface="Cambria Math" pitchFamily="18" charset="0"/>
              <a:ea typeface="Cambria Math" pitchFamily="18" charset="0"/>
              <a:cs typeface="Times New Roman" pitchFamily="18" charset="0"/>
            </a:endParaRPr>
          </a:p>
          <a:p>
            <a:pPr lvl="0" algn="ctr">
              <a:spcBef>
                <a:spcPct val="0"/>
              </a:spcBef>
            </a:pPr>
            <a:r>
              <a:rPr lang="en-US" sz="3200" dirty="0" smtClean="0">
                <a:solidFill>
                  <a:srgbClr val="FF0000"/>
                </a:solidFill>
                <a:latin typeface="Cambria Math" pitchFamily="18" charset="0"/>
                <a:ea typeface="Cambria Math" pitchFamily="18" charset="0"/>
                <a:cs typeface="Times New Roman" pitchFamily="18" charset="0"/>
              </a:rPr>
              <a:t>called a “pole” </a:t>
            </a:r>
          </a:p>
          <a:p>
            <a:pPr lvl="0" algn="ctr">
              <a:spcBef>
                <a:spcPct val="0"/>
              </a:spcBef>
            </a:pP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8" name="Oval 7"/>
          <p:cNvSpPr/>
          <p:nvPr/>
        </p:nvSpPr>
        <p:spPr>
          <a:xfrm>
            <a:off x="6553200" y="3048000"/>
            <a:ext cx="1524000" cy="838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Freeform 9"/>
          <p:cNvSpPr/>
          <p:nvPr/>
        </p:nvSpPr>
        <p:spPr>
          <a:xfrm>
            <a:off x="7010400" y="3429000"/>
            <a:ext cx="1738313" cy="1981200"/>
          </a:xfrm>
          <a:custGeom>
            <a:avLst/>
            <a:gdLst>
              <a:gd name="connsiteX0" fmla="*/ 800100 w 1281113"/>
              <a:gd name="connsiteY0" fmla="*/ 64294 h 2693194"/>
              <a:gd name="connsiteX1" fmla="*/ 1128713 w 1281113"/>
              <a:gd name="connsiteY1" fmla="*/ 64294 h 2693194"/>
              <a:gd name="connsiteX2" fmla="*/ 1243013 w 1281113"/>
              <a:gd name="connsiteY2" fmla="*/ 450056 h 2693194"/>
              <a:gd name="connsiteX3" fmla="*/ 900113 w 1281113"/>
              <a:gd name="connsiteY3" fmla="*/ 1435894 h 2693194"/>
              <a:gd name="connsiteX4" fmla="*/ 0 w 1281113"/>
              <a:gd name="connsiteY4" fmla="*/ 2693194 h 2693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113" h="2693194">
                <a:moveTo>
                  <a:pt x="800100" y="64294"/>
                </a:moveTo>
                <a:cubicBezTo>
                  <a:pt x="927497" y="32147"/>
                  <a:pt x="1054894" y="0"/>
                  <a:pt x="1128713" y="64294"/>
                </a:cubicBezTo>
                <a:cubicBezTo>
                  <a:pt x="1202532" y="128588"/>
                  <a:pt x="1281113" y="221456"/>
                  <a:pt x="1243013" y="450056"/>
                </a:cubicBezTo>
                <a:cubicBezTo>
                  <a:pt x="1204913" y="678656"/>
                  <a:pt x="1107282" y="1062038"/>
                  <a:pt x="900113" y="1435894"/>
                </a:cubicBezTo>
                <a:cubicBezTo>
                  <a:pt x="692944" y="1809750"/>
                  <a:pt x="346472" y="2251472"/>
                  <a:pt x="0" y="2693194"/>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4724400"/>
          </a:xfrm>
        </p:spPr>
        <p:txBody>
          <a:bodyPr>
            <a:normAutofit/>
          </a:bodyPr>
          <a:lstStyle/>
          <a:p>
            <a:r>
              <a:rPr lang="en-US" dirty="0" smtClean="0">
                <a:latin typeface="Times New Roman" pitchFamily="18" charset="0"/>
                <a:cs typeface="Times New Roman" pitchFamily="18" charset="0"/>
              </a:rPr>
              <a:t>so build a filter by</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placing the poles and zeros at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strategic points in the complex z-plane </a:t>
            </a:r>
            <a:endParaRPr lang="en-US" dirty="0">
              <a:latin typeface="Times New Roman" pitchFamily="18" charset="0"/>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705600"/>
          </a:xfrm>
        </p:spPr>
        <p:txBody>
          <a:bodyPr>
            <a:normAutofit/>
          </a:bodyPr>
          <a:lstStyle/>
          <a:p>
            <a:r>
              <a:rPr lang="en-US" sz="4000" dirty="0" smtClean="0">
                <a:latin typeface="Times New Roman" pitchFamily="18" charset="0"/>
                <a:cs typeface="Times New Roman" pitchFamily="18" charset="0"/>
              </a:rPr>
              <a:t>Rules</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zeros suppress frequencies</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poles amplify frequencies</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all poles must be outside the unit circle</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(so </a:t>
            </a:r>
            <a:r>
              <a:rPr lang="en-US" sz="3600" b="1" dirty="0" err="1" smtClean="0">
                <a:latin typeface="Cambria Math" pitchFamily="18" charset="0"/>
                <a:ea typeface="Cambria Math" pitchFamily="18" charset="0"/>
                <a:cs typeface="Times New Roman" pitchFamily="18" charset="0"/>
              </a:rPr>
              <a:t>v</a:t>
            </a:r>
            <a:r>
              <a:rPr lang="en-US" sz="3600" baseline="30000" dirty="0" err="1" smtClean="0">
                <a:latin typeface="Cambria Math" pitchFamily="18" charset="0"/>
                <a:ea typeface="Cambria Math" pitchFamily="18" charset="0"/>
                <a:cs typeface="Times New Roman" pitchFamily="18" charset="0"/>
              </a:rPr>
              <a:t>inv</a:t>
            </a:r>
            <a:r>
              <a:rPr lang="en-US" sz="3600" dirty="0" smtClean="0">
                <a:latin typeface="Times New Roman" pitchFamily="18" charset="0"/>
                <a:cs typeface="Times New Roman" pitchFamily="18" charset="0"/>
              </a:rPr>
              <a:t> converges)</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all poles, zeros must be in complex conjugate pairs</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(so filter is real)</a:t>
            </a:r>
            <a:endParaRPr lang="en-US" sz="3600" dirty="0">
              <a:latin typeface="Times New Roman" pitchFamily="18" charset="0"/>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838200" y="228600"/>
            <a:ext cx="6400800" cy="6429375"/>
            <a:chOff x="762000" y="723900"/>
            <a:chExt cx="5334000" cy="5412171"/>
          </a:xfrm>
        </p:grpSpPr>
        <p:sp>
          <p:nvSpPr>
            <p:cNvPr id="26" name="TextBox 5"/>
            <p:cNvSpPr txBox="1"/>
            <p:nvPr/>
          </p:nvSpPr>
          <p:spPr>
            <a:xfrm>
              <a:off x="1200148" y="781052"/>
              <a:ext cx="3810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Times New Roman" pitchFamily="18" charset="0"/>
                  <a:cs typeface="Times New Roman" pitchFamily="18" charset="0"/>
                </a:rPr>
                <a:t>A)</a:t>
              </a:r>
              <a:endParaRPr lang="en-US" sz="1200" dirty="0">
                <a:latin typeface="Times New Roman" pitchFamily="18" charset="0"/>
                <a:cs typeface="Times New Roman" pitchFamily="18" charset="0"/>
              </a:endParaRPr>
            </a:p>
          </p:txBody>
        </p:sp>
        <p:sp>
          <p:nvSpPr>
            <p:cNvPr id="27" name="TextBox 7"/>
            <p:cNvSpPr txBox="1"/>
            <p:nvPr/>
          </p:nvSpPr>
          <p:spPr>
            <a:xfrm>
              <a:off x="1166812" y="3467100"/>
              <a:ext cx="3810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Times New Roman" pitchFamily="18" charset="0"/>
                  <a:cs typeface="Times New Roman" pitchFamily="18" charset="0"/>
                </a:rPr>
                <a:t>B)</a:t>
              </a:r>
              <a:endParaRPr lang="en-US" sz="1200" i="1" dirty="0">
                <a:latin typeface="Times New Roman" pitchFamily="18" charset="0"/>
                <a:cs typeface="Times New Roman" pitchFamily="18" charset="0"/>
              </a:endParaRPr>
            </a:p>
          </p:txBody>
        </p:sp>
        <p:pic>
          <p:nvPicPr>
            <p:cNvPr id="28" name="Picture 27"/>
            <p:cNvPicPr>
              <a:picLocks noChangeAspect="1" noChangeArrowheads="1"/>
            </p:cNvPicPr>
            <p:nvPr/>
          </p:nvPicPr>
          <p:blipFill>
            <a:blip r:embed="rId3" cstate="print"/>
            <a:srcRect l="4487" r="5769"/>
            <a:stretch>
              <a:fillRect/>
            </a:stretch>
          </p:blipFill>
          <p:spPr bwMode="auto">
            <a:xfrm>
              <a:off x="762000" y="723900"/>
              <a:ext cx="5334000" cy="2707071"/>
            </a:xfrm>
            <a:prstGeom prst="rect">
              <a:avLst/>
            </a:prstGeom>
            <a:noFill/>
            <a:ln w="9525">
              <a:noFill/>
              <a:miter lim="800000"/>
              <a:headEnd/>
              <a:tailEnd/>
            </a:ln>
            <a:effectLst/>
          </p:spPr>
        </p:pic>
        <p:pic>
          <p:nvPicPr>
            <p:cNvPr id="29" name="Picture 28"/>
            <p:cNvPicPr>
              <a:picLocks noChangeAspect="1" noChangeArrowheads="1"/>
            </p:cNvPicPr>
            <p:nvPr/>
          </p:nvPicPr>
          <p:blipFill>
            <a:blip r:embed="rId4" cstate="print"/>
            <a:srcRect l="5128" r="7692"/>
            <a:stretch>
              <a:fillRect/>
            </a:stretch>
          </p:blipFill>
          <p:spPr bwMode="auto">
            <a:xfrm>
              <a:off x="762000" y="3429000"/>
              <a:ext cx="5181600" cy="2707071"/>
            </a:xfrm>
            <a:prstGeom prst="rect">
              <a:avLst/>
            </a:prstGeom>
            <a:noFill/>
            <a:ln w="9525">
              <a:noFill/>
              <a:miter lim="800000"/>
              <a:headEnd/>
              <a:tailEnd/>
            </a:ln>
            <a:effectLst/>
          </p:spPr>
        </p:pic>
      </p:grpSp>
      <p:sp>
        <p:nvSpPr>
          <p:cNvPr id="8" name="Oval 7"/>
          <p:cNvSpPr/>
          <p:nvPr/>
        </p:nvSpPr>
        <p:spPr>
          <a:xfrm>
            <a:off x="3124200" y="1676400"/>
            <a:ext cx="152400" cy="152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905000" y="4900612"/>
            <a:ext cx="152400" cy="152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838200" y="228600"/>
            <a:ext cx="6400800" cy="6429375"/>
            <a:chOff x="762000" y="723900"/>
            <a:chExt cx="5334000" cy="5412171"/>
          </a:xfrm>
        </p:grpSpPr>
        <p:sp>
          <p:nvSpPr>
            <p:cNvPr id="26" name="TextBox 5"/>
            <p:cNvSpPr txBox="1"/>
            <p:nvPr/>
          </p:nvSpPr>
          <p:spPr>
            <a:xfrm>
              <a:off x="1200148" y="781052"/>
              <a:ext cx="3810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Times New Roman" pitchFamily="18" charset="0"/>
                  <a:cs typeface="Times New Roman" pitchFamily="18" charset="0"/>
                </a:rPr>
                <a:t>A)</a:t>
              </a:r>
              <a:endParaRPr lang="en-US" sz="1200" dirty="0">
                <a:latin typeface="Times New Roman" pitchFamily="18" charset="0"/>
                <a:cs typeface="Times New Roman" pitchFamily="18" charset="0"/>
              </a:endParaRPr>
            </a:p>
          </p:txBody>
        </p:sp>
        <p:sp>
          <p:nvSpPr>
            <p:cNvPr id="27" name="TextBox 7"/>
            <p:cNvSpPr txBox="1"/>
            <p:nvPr/>
          </p:nvSpPr>
          <p:spPr>
            <a:xfrm>
              <a:off x="1166812" y="3467100"/>
              <a:ext cx="3810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Times New Roman" pitchFamily="18" charset="0"/>
                  <a:cs typeface="Times New Roman" pitchFamily="18" charset="0"/>
                </a:rPr>
                <a:t>B)</a:t>
              </a:r>
              <a:endParaRPr lang="en-US" sz="1200" i="1" dirty="0">
                <a:latin typeface="Times New Roman" pitchFamily="18" charset="0"/>
                <a:cs typeface="Times New Roman" pitchFamily="18" charset="0"/>
              </a:endParaRPr>
            </a:p>
          </p:txBody>
        </p:sp>
        <p:pic>
          <p:nvPicPr>
            <p:cNvPr id="28" name="Picture 27"/>
            <p:cNvPicPr>
              <a:picLocks noChangeAspect="1" noChangeArrowheads="1"/>
            </p:cNvPicPr>
            <p:nvPr/>
          </p:nvPicPr>
          <p:blipFill>
            <a:blip r:embed="rId3" cstate="print"/>
            <a:srcRect l="4487" r="5769"/>
            <a:stretch>
              <a:fillRect/>
            </a:stretch>
          </p:blipFill>
          <p:spPr bwMode="auto">
            <a:xfrm>
              <a:off x="762000" y="723900"/>
              <a:ext cx="5334000" cy="2707071"/>
            </a:xfrm>
            <a:prstGeom prst="rect">
              <a:avLst/>
            </a:prstGeom>
            <a:noFill/>
            <a:ln w="9525">
              <a:noFill/>
              <a:miter lim="800000"/>
              <a:headEnd/>
              <a:tailEnd/>
            </a:ln>
            <a:effectLst/>
          </p:spPr>
        </p:pic>
        <p:pic>
          <p:nvPicPr>
            <p:cNvPr id="29" name="Picture 28"/>
            <p:cNvPicPr>
              <a:picLocks noChangeAspect="1" noChangeArrowheads="1"/>
            </p:cNvPicPr>
            <p:nvPr/>
          </p:nvPicPr>
          <p:blipFill>
            <a:blip r:embed="rId4" cstate="print"/>
            <a:srcRect l="5128" r="7692"/>
            <a:stretch>
              <a:fillRect/>
            </a:stretch>
          </p:blipFill>
          <p:spPr bwMode="auto">
            <a:xfrm>
              <a:off x="762000" y="3429000"/>
              <a:ext cx="5181600" cy="2707071"/>
            </a:xfrm>
            <a:prstGeom prst="rect">
              <a:avLst/>
            </a:prstGeom>
            <a:noFill/>
            <a:ln w="9525">
              <a:noFill/>
              <a:miter lim="800000"/>
              <a:headEnd/>
              <a:tailEnd/>
            </a:ln>
            <a:effectLst/>
          </p:spPr>
        </p:pic>
      </p:grpSp>
      <p:sp>
        <p:nvSpPr>
          <p:cNvPr id="8" name="Oval 7"/>
          <p:cNvSpPr/>
          <p:nvPr/>
        </p:nvSpPr>
        <p:spPr>
          <a:xfrm>
            <a:off x="3124200" y="1676400"/>
            <a:ext cx="152400" cy="152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905000" y="4900612"/>
            <a:ext cx="152400" cy="152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6172200" y="381000"/>
            <a:ext cx="2590800" cy="2514600"/>
          </a:xfrm>
          <a:prstGeom prst="rect">
            <a:avLst/>
          </a:prstGeom>
        </p:spPr>
        <p:txBody>
          <a:bodyPr vert="horz" lIns="91440" tIns="45720" rIns="91440" bIns="45720" rtlCol="0" anchor="ctr">
            <a:noAutofit/>
          </a:bodyPr>
          <a:lstStyle/>
          <a:p>
            <a:pPr lvl="0" algn="ctr">
              <a:spcBef>
                <a:spcPct val="0"/>
              </a:spcBef>
            </a:pPr>
            <a:endParaRPr lang="en-US" sz="3200" dirty="0" smtClean="0">
              <a:solidFill>
                <a:srgbClr val="FF0000"/>
              </a:solidFill>
              <a:latin typeface="Cambria Math" pitchFamily="18" charset="0"/>
              <a:ea typeface="Cambria Math" pitchFamily="18" charset="0"/>
              <a:cs typeface="Times New Roman" pitchFamily="18" charset="0"/>
            </a:endParaRPr>
          </a:p>
          <a:p>
            <a:pPr lvl="0" algn="ctr">
              <a:spcBef>
                <a:spcPct val="0"/>
              </a:spcBef>
            </a:pPr>
            <a:r>
              <a:rPr lang="en-US" sz="2400" dirty="0" smtClean="0">
                <a:solidFill>
                  <a:srgbClr val="FF0000"/>
                </a:solidFill>
                <a:latin typeface="Cambria Math" pitchFamily="18" charset="0"/>
                <a:ea typeface="Cambria Math" pitchFamily="18" charset="0"/>
                <a:cs typeface="Times New Roman" pitchFamily="18" charset="0"/>
              </a:rPr>
              <a:t>zero near zero frequency suppresses low frequencies</a:t>
            </a:r>
          </a:p>
          <a:p>
            <a:pPr lvl="0" algn="ctr">
              <a:spcBef>
                <a:spcPct val="0"/>
              </a:spcBef>
            </a:pPr>
            <a:r>
              <a:rPr lang="en-US" sz="2400" dirty="0" smtClean="0">
                <a:solidFill>
                  <a:srgbClr val="FF0000"/>
                </a:solidFill>
                <a:latin typeface="Cambria Math" pitchFamily="18" charset="0"/>
                <a:ea typeface="Cambria Math" pitchFamily="18" charset="0"/>
                <a:cs typeface="Times New Roman" pitchFamily="18" charset="0"/>
              </a:rPr>
              <a:t>“high pass filter”</a:t>
            </a:r>
          </a:p>
          <a:p>
            <a:pPr lvl="0" algn="ctr">
              <a:spcBef>
                <a:spcPct val="0"/>
              </a:spcBef>
            </a:pP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1" name="Title 1"/>
          <p:cNvSpPr txBox="1">
            <a:spLocks/>
          </p:cNvSpPr>
          <p:nvPr/>
        </p:nvSpPr>
        <p:spPr>
          <a:xfrm>
            <a:off x="6172200" y="3733800"/>
            <a:ext cx="2590800" cy="1981200"/>
          </a:xfrm>
          <a:prstGeom prst="rect">
            <a:avLst/>
          </a:prstGeom>
        </p:spPr>
        <p:txBody>
          <a:bodyPr vert="horz" lIns="91440" tIns="45720" rIns="91440" bIns="45720" rtlCol="0" anchor="ctr">
            <a:noAutofit/>
          </a:bodyPr>
          <a:lstStyle/>
          <a:p>
            <a:pPr lvl="0" algn="ctr">
              <a:spcBef>
                <a:spcPct val="0"/>
              </a:spcBef>
            </a:pPr>
            <a:endParaRPr lang="en-US" sz="3200" dirty="0" smtClean="0">
              <a:solidFill>
                <a:srgbClr val="FF0000"/>
              </a:solidFill>
              <a:latin typeface="Cambria Math" pitchFamily="18" charset="0"/>
              <a:ea typeface="Cambria Math" pitchFamily="18" charset="0"/>
              <a:cs typeface="Times New Roman" pitchFamily="18" charset="0"/>
            </a:endParaRPr>
          </a:p>
          <a:p>
            <a:pPr lvl="0" algn="ctr">
              <a:spcBef>
                <a:spcPct val="0"/>
              </a:spcBef>
            </a:pPr>
            <a:r>
              <a:rPr lang="en-US" sz="2400" dirty="0" smtClean="0">
                <a:solidFill>
                  <a:srgbClr val="FF0000"/>
                </a:solidFill>
                <a:latin typeface="Cambria Math" pitchFamily="18" charset="0"/>
                <a:ea typeface="Cambria Math" pitchFamily="18" charset="0"/>
                <a:cs typeface="Times New Roman" pitchFamily="18" charset="0"/>
              </a:rPr>
              <a:t>zero near the </a:t>
            </a:r>
            <a:r>
              <a:rPr lang="en-US" sz="2400" dirty="0" err="1" smtClean="0">
                <a:solidFill>
                  <a:srgbClr val="FF0000"/>
                </a:solidFill>
                <a:latin typeface="Cambria Math" pitchFamily="18" charset="0"/>
                <a:ea typeface="Cambria Math" pitchFamily="18" charset="0"/>
                <a:cs typeface="Times New Roman" pitchFamily="18" charset="0"/>
              </a:rPr>
              <a:t>Nyquist</a:t>
            </a:r>
            <a:r>
              <a:rPr lang="en-US" sz="2400" dirty="0" smtClean="0">
                <a:solidFill>
                  <a:srgbClr val="FF0000"/>
                </a:solidFill>
                <a:latin typeface="Cambria Math" pitchFamily="18" charset="0"/>
                <a:ea typeface="Cambria Math" pitchFamily="18" charset="0"/>
                <a:cs typeface="Times New Roman" pitchFamily="18" charset="0"/>
              </a:rPr>
              <a:t> frequency suppresses high frequencies</a:t>
            </a:r>
          </a:p>
          <a:p>
            <a:pPr lvl="0" algn="ctr">
              <a:spcBef>
                <a:spcPct val="0"/>
              </a:spcBef>
            </a:pPr>
            <a:r>
              <a:rPr lang="en-US" sz="2400" dirty="0" smtClean="0">
                <a:solidFill>
                  <a:srgbClr val="FF0000"/>
                </a:solidFill>
                <a:latin typeface="Cambria Math" pitchFamily="18" charset="0"/>
                <a:ea typeface="Cambria Math" pitchFamily="18" charset="0"/>
                <a:cs typeface="Times New Roman" pitchFamily="18" charset="0"/>
              </a:rPr>
              <a:t>“low pass filter”</a:t>
            </a:r>
          </a:p>
          <a:p>
            <a:pPr lvl="0" algn="ctr">
              <a:spcBef>
                <a:spcPct val="0"/>
              </a:spcBef>
            </a:pP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143000" y="1871135"/>
            <a:ext cx="6553200" cy="1016000"/>
            <a:chOff x="1219200" y="1309511"/>
            <a:chExt cx="6553200" cy="1016000"/>
          </a:xfrm>
        </p:grpSpPr>
        <p:cxnSp>
          <p:nvCxnSpPr>
            <p:cNvPr id="5" name="Straight Arrow Connector 4"/>
            <p:cNvCxnSpPr/>
            <p:nvPr/>
          </p:nvCxnSpPr>
          <p:spPr>
            <a:xfrm>
              <a:off x="1219200" y="1981200"/>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371600" y="1309511"/>
              <a:ext cx="6163733" cy="1016000"/>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1016000">
                  <a:moveTo>
                    <a:pt x="0" y="299156"/>
                  </a:moveTo>
                  <a:cubicBezTo>
                    <a:pt x="300566" y="149578"/>
                    <a:pt x="601133" y="0"/>
                    <a:pt x="778933" y="11289"/>
                  </a:cubicBezTo>
                  <a:cubicBezTo>
                    <a:pt x="956733" y="22578"/>
                    <a:pt x="973667" y="225778"/>
                    <a:pt x="1066800" y="366889"/>
                  </a:cubicBezTo>
                  <a:cubicBezTo>
                    <a:pt x="1159933" y="508000"/>
                    <a:pt x="1236133" y="778934"/>
                    <a:pt x="1337733" y="857956"/>
                  </a:cubicBezTo>
                  <a:cubicBezTo>
                    <a:pt x="1439333" y="936978"/>
                    <a:pt x="1557867" y="894644"/>
                    <a:pt x="1676400" y="841022"/>
                  </a:cubicBezTo>
                  <a:cubicBezTo>
                    <a:pt x="1794933" y="787400"/>
                    <a:pt x="1950155" y="527755"/>
                    <a:pt x="2048933" y="536222"/>
                  </a:cubicBezTo>
                  <a:cubicBezTo>
                    <a:pt x="2147711" y="544689"/>
                    <a:pt x="2144889" y="824089"/>
                    <a:pt x="2269067" y="891822"/>
                  </a:cubicBezTo>
                  <a:cubicBezTo>
                    <a:pt x="2393245" y="959555"/>
                    <a:pt x="2638778" y="1016000"/>
                    <a:pt x="2794000" y="942622"/>
                  </a:cubicBezTo>
                  <a:cubicBezTo>
                    <a:pt x="2949222" y="869244"/>
                    <a:pt x="3067756" y="567267"/>
                    <a:pt x="3200400" y="451556"/>
                  </a:cubicBezTo>
                  <a:cubicBezTo>
                    <a:pt x="3333045" y="335845"/>
                    <a:pt x="3431822" y="231423"/>
                    <a:pt x="3589867" y="248356"/>
                  </a:cubicBezTo>
                  <a:cubicBezTo>
                    <a:pt x="3747912" y="265289"/>
                    <a:pt x="4018845" y="460023"/>
                    <a:pt x="4148667" y="553156"/>
                  </a:cubicBezTo>
                  <a:cubicBezTo>
                    <a:pt x="4278489" y="646289"/>
                    <a:pt x="4247445" y="756356"/>
                    <a:pt x="4368800" y="807156"/>
                  </a:cubicBezTo>
                  <a:cubicBezTo>
                    <a:pt x="4490156" y="857956"/>
                    <a:pt x="4741333" y="905934"/>
                    <a:pt x="4876800" y="857956"/>
                  </a:cubicBezTo>
                  <a:cubicBezTo>
                    <a:pt x="5012267" y="809978"/>
                    <a:pt x="5020733" y="626533"/>
                    <a:pt x="5181600" y="519289"/>
                  </a:cubicBezTo>
                  <a:cubicBezTo>
                    <a:pt x="5342467" y="412045"/>
                    <a:pt x="5678311" y="138289"/>
                    <a:pt x="5842000" y="214489"/>
                  </a:cubicBezTo>
                  <a:cubicBezTo>
                    <a:pt x="6005689" y="290689"/>
                    <a:pt x="6084711" y="633589"/>
                    <a:pt x="6163733" y="9764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 name="TextBox 10"/>
          <p:cNvSpPr txBox="1"/>
          <p:nvPr/>
        </p:nvSpPr>
        <p:spPr>
          <a:xfrm>
            <a:off x="0" y="381000"/>
            <a:ext cx="9144000" cy="1384995"/>
          </a:xfrm>
          <a:prstGeom prst="rect">
            <a:avLst/>
          </a:prstGeom>
          <a:noFill/>
        </p:spPr>
        <p:txBody>
          <a:bodyPr wrap="square" rtlCol="0">
            <a:spAutoFit/>
          </a:bodyPr>
          <a:lstStyle/>
          <a:p>
            <a:pPr algn="ctr"/>
            <a:r>
              <a:rPr lang="en-US" sz="2800" dirty="0" smtClean="0"/>
              <a:t>Autocorrelation</a:t>
            </a:r>
          </a:p>
          <a:p>
            <a:pPr algn="ctr"/>
            <a:r>
              <a:rPr lang="en-US" sz="2800" dirty="0" smtClean="0"/>
              <a:t>Measure of correlation in time series</a:t>
            </a:r>
          </a:p>
          <a:p>
            <a:pPr algn="ctr"/>
            <a:r>
              <a:rPr lang="en-US" sz="2800" dirty="0" smtClean="0"/>
              <a:t>at different lags</a:t>
            </a:r>
            <a:endParaRPr lang="en-US" sz="2800" dirty="0"/>
          </a:p>
        </p:txBody>
      </p:sp>
      <p:grpSp>
        <p:nvGrpSpPr>
          <p:cNvPr id="3" name="Group 14"/>
          <p:cNvGrpSpPr/>
          <p:nvPr/>
        </p:nvGrpSpPr>
        <p:grpSpPr>
          <a:xfrm>
            <a:off x="1143000" y="2675469"/>
            <a:ext cx="6553200" cy="1016000"/>
            <a:chOff x="1219200" y="1309511"/>
            <a:chExt cx="6553200" cy="1016000"/>
          </a:xfrm>
        </p:grpSpPr>
        <p:cxnSp>
          <p:nvCxnSpPr>
            <p:cNvPr id="16" name="Straight Arrow Connector 15"/>
            <p:cNvCxnSpPr/>
            <p:nvPr/>
          </p:nvCxnSpPr>
          <p:spPr>
            <a:xfrm>
              <a:off x="1219200" y="1981200"/>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1371600" y="1309511"/>
              <a:ext cx="6163733" cy="1016000"/>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1016000">
                  <a:moveTo>
                    <a:pt x="0" y="299156"/>
                  </a:moveTo>
                  <a:cubicBezTo>
                    <a:pt x="300566" y="149578"/>
                    <a:pt x="601133" y="0"/>
                    <a:pt x="778933" y="11289"/>
                  </a:cubicBezTo>
                  <a:cubicBezTo>
                    <a:pt x="956733" y="22578"/>
                    <a:pt x="973667" y="225778"/>
                    <a:pt x="1066800" y="366889"/>
                  </a:cubicBezTo>
                  <a:cubicBezTo>
                    <a:pt x="1159933" y="508000"/>
                    <a:pt x="1236133" y="778934"/>
                    <a:pt x="1337733" y="857956"/>
                  </a:cubicBezTo>
                  <a:cubicBezTo>
                    <a:pt x="1439333" y="936978"/>
                    <a:pt x="1557867" y="894644"/>
                    <a:pt x="1676400" y="841022"/>
                  </a:cubicBezTo>
                  <a:cubicBezTo>
                    <a:pt x="1794933" y="787400"/>
                    <a:pt x="1950155" y="527755"/>
                    <a:pt x="2048933" y="536222"/>
                  </a:cubicBezTo>
                  <a:cubicBezTo>
                    <a:pt x="2147711" y="544689"/>
                    <a:pt x="2144889" y="824089"/>
                    <a:pt x="2269067" y="891822"/>
                  </a:cubicBezTo>
                  <a:cubicBezTo>
                    <a:pt x="2393245" y="959555"/>
                    <a:pt x="2638778" y="1016000"/>
                    <a:pt x="2794000" y="942622"/>
                  </a:cubicBezTo>
                  <a:cubicBezTo>
                    <a:pt x="2949222" y="869244"/>
                    <a:pt x="3067756" y="567267"/>
                    <a:pt x="3200400" y="451556"/>
                  </a:cubicBezTo>
                  <a:cubicBezTo>
                    <a:pt x="3333045" y="335845"/>
                    <a:pt x="3431822" y="231423"/>
                    <a:pt x="3589867" y="248356"/>
                  </a:cubicBezTo>
                  <a:cubicBezTo>
                    <a:pt x="3747912" y="265289"/>
                    <a:pt x="4018845" y="460023"/>
                    <a:pt x="4148667" y="553156"/>
                  </a:cubicBezTo>
                  <a:cubicBezTo>
                    <a:pt x="4278489" y="646289"/>
                    <a:pt x="4247445" y="756356"/>
                    <a:pt x="4368800" y="807156"/>
                  </a:cubicBezTo>
                  <a:cubicBezTo>
                    <a:pt x="4490156" y="857956"/>
                    <a:pt x="4741333" y="905934"/>
                    <a:pt x="4876800" y="857956"/>
                  </a:cubicBezTo>
                  <a:cubicBezTo>
                    <a:pt x="5012267" y="809978"/>
                    <a:pt x="5020733" y="626533"/>
                    <a:pt x="5181600" y="519289"/>
                  </a:cubicBezTo>
                  <a:cubicBezTo>
                    <a:pt x="5342467" y="412045"/>
                    <a:pt x="5678311" y="138289"/>
                    <a:pt x="5842000" y="214489"/>
                  </a:cubicBezTo>
                  <a:cubicBezTo>
                    <a:pt x="6005689" y="290689"/>
                    <a:pt x="6084711" y="633589"/>
                    <a:pt x="6163733" y="9764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 name="Freeform 19"/>
          <p:cNvSpPr/>
          <p:nvPr/>
        </p:nvSpPr>
        <p:spPr>
          <a:xfrm>
            <a:off x="2489200" y="4673600"/>
            <a:ext cx="4064000" cy="1100667"/>
          </a:xfrm>
          <a:custGeom>
            <a:avLst/>
            <a:gdLst>
              <a:gd name="connsiteX0" fmla="*/ 0 w 4064000"/>
              <a:gd name="connsiteY0" fmla="*/ 0 h 1100667"/>
              <a:gd name="connsiteX1" fmla="*/ 0 w 4064000"/>
              <a:gd name="connsiteY1" fmla="*/ 1100667 h 1100667"/>
              <a:gd name="connsiteX2" fmla="*/ 4064000 w 4064000"/>
              <a:gd name="connsiteY2" fmla="*/ 1083733 h 1100667"/>
            </a:gdLst>
            <a:ahLst/>
            <a:cxnLst>
              <a:cxn ang="0">
                <a:pos x="connsiteX0" y="connsiteY0"/>
              </a:cxn>
              <a:cxn ang="0">
                <a:pos x="connsiteX1" y="connsiteY1"/>
              </a:cxn>
              <a:cxn ang="0">
                <a:pos x="connsiteX2" y="connsiteY2"/>
              </a:cxn>
            </a:cxnLst>
            <a:rect l="l" t="t" r="r" b="b"/>
            <a:pathLst>
              <a:path w="4064000" h="1100667">
                <a:moveTo>
                  <a:pt x="0" y="0"/>
                </a:moveTo>
                <a:lnTo>
                  <a:pt x="0" y="1100667"/>
                </a:lnTo>
                <a:lnTo>
                  <a:pt x="4064000" y="1083733"/>
                </a:lnTo>
              </a:path>
            </a:pathLst>
          </a:cu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7772400" y="2362200"/>
            <a:ext cx="609600" cy="523220"/>
          </a:xfrm>
          <a:prstGeom prst="rect">
            <a:avLst/>
          </a:prstGeom>
          <a:noFill/>
        </p:spPr>
        <p:txBody>
          <a:bodyPr wrap="square" rtlCol="0">
            <a:spAutoFit/>
          </a:bodyPr>
          <a:lstStyle/>
          <a:p>
            <a:pPr algn="ctr"/>
            <a:r>
              <a:rPr lang="en-US" sz="2800" dirty="0" smtClean="0"/>
              <a:t>t</a:t>
            </a:r>
            <a:endParaRPr lang="en-US" sz="2800" dirty="0"/>
          </a:p>
        </p:txBody>
      </p:sp>
      <p:sp>
        <p:nvSpPr>
          <p:cNvPr id="26" name="TextBox 25"/>
          <p:cNvSpPr txBox="1"/>
          <p:nvPr/>
        </p:nvSpPr>
        <p:spPr>
          <a:xfrm>
            <a:off x="7772400" y="3286780"/>
            <a:ext cx="609600" cy="523220"/>
          </a:xfrm>
          <a:prstGeom prst="rect">
            <a:avLst/>
          </a:prstGeom>
          <a:noFill/>
        </p:spPr>
        <p:txBody>
          <a:bodyPr wrap="square" rtlCol="0">
            <a:spAutoFit/>
          </a:bodyPr>
          <a:lstStyle/>
          <a:p>
            <a:pPr algn="ctr"/>
            <a:r>
              <a:rPr lang="en-US" sz="2800" dirty="0" smtClean="0"/>
              <a:t>t</a:t>
            </a:r>
            <a:endParaRPr lang="en-US" sz="2800" dirty="0"/>
          </a:p>
        </p:txBody>
      </p:sp>
      <p:sp>
        <p:nvSpPr>
          <p:cNvPr id="27" name="TextBox 26"/>
          <p:cNvSpPr txBox="1"/>
          <p:nvPr/>
        </p:nvSpPr>
        <p:spPr>
          <a:xfrm>
            <a:off x="3124200" y="5791200"/>
            <a:ext cx="2438400" cy="523220"/>
          </a:xfrm>
          <a:prstGeom prst="rect">
            <a:avLst/>
          </a:prstGeom>
          <a:noFill/>
        </p:spPr>
        <p:txBody>
          <a:bodyPr wrap="square" rtlCol="0">
            <a:spAutoFit/>
          </a:bodyPr>
          <a:lstStyle/>
          <a:p>
            <a:pPr algn="ctr"/>
            <a:r>
              <a:rPr lang="en-US" sz="2800" dirty="0" smtClean="0"/>
              <a:t>lag, t</a:t>
            </a:r>
            <a:endParaRPr lang="en-US" sz="2800" dirty="0"/>
          </a:p>
        </p:txBody>
      </p:sp>
      <p:sp>
        <p:nvSpPr>
          <p:cNvPr id="13" name="TextBox 12"/>
          <p:cNvSpPr txBox="1"/>
          <p:nvPr/>
        </p:nvSpPr>
        <p:spPr>
          <a:xfrm>
            <a:off x="1600200" y="4876800"/>
            <a:ext cx="914400" cy="523220"/>
          </a:xfrm>
          <a:prstGeom prst="rect">
            <a:avLst/>
          </a:prstGeom>
          <a:noFill/>
        </p:spPr>
        <p:txBody>
          <a:bodyPr wrap="square" rtlCol="0">
            <a:spAutoFit/>
          </a:bodyPr>
          <a:lstStyle/>
          <a:p>
            <a:pPr algn="ctr"/>
            <a:r>
              <a:rPr lang="en-US" sz="2800" dirty="0" smtClean="0"/>
              <a:t>a(t)</a:t>
            </a:r>
            <a:endParaRPr lang="en-US" sz="2800" dirty="0"/>
          </a:p>
        </p:txBody>
      </p:sp>
      <p:sp>
        <p:nvSpPr>
          <p:cNvPr id="14" name="TextBox 13"/>
          <p:cNvSpPr txBox="1"/>
          <p:nvPr/>
        </p:nvSpPr>
        <p:spPr>
          <a:xfrm>
            <a:off x="2209800" y="5791200"/>
            <a:ext cx="609600" cy="523220"/>
          </a:xfrm>
          <a:prstGeom prst="rect">
            <a:avLst/>
          </a:prstGeom>
          <a:noFill/>
        </p:spPr>
        <p:txBody>
          <a:bodyPr wrap="square" rtlCol="0">
            <a:spAutoFit/>
          </a:bodyPr>
          <a:lstStyle/>
          <a:p>
            <a:pPr algn="ctr"/>
            <a:r>
              <a:rPr lang="en-US" sz="2800" dirty="0" smtClean="0"/>
              <a:t>0</a:t>
            </a:r>
            <a:endParaRPr lang="en-US" sz="2800" dirty="0"/>
          </a:p>
        </p:txBody>
      </p:sp>
      <p:sp>
        <p:nvSpPr>
          <p:cNvPr id="15" name="Oval 14"/>
          <p:cNvSpPr/>
          <p:nvPr/>
        </p:nvSpPr>
        <p:spPr>
          <a:xfrm>
            <a:off x="2421467" y="49022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0" y="3733800"/>
            <a:ext cx="9144000" cy="954107"/>
          </a:xfrm>
          <a:prstGeom prst="rect">
            <a:avLst/>
          </a:prstGeom>
          <a:noFill/>
        </p:spPr>
        <p:txBody>
          <a:bodyPr wrap="square" rtlCol="0">
            <a:spAutoFit/>
          </a:bodyPr>
          <a:lstStyle/>
          <a:p>
            <a:pPr algn="ctr"/>
            <a:r>
              <a:rPr lang="en-US" sz="2800" dirty="0" smtClean="0"/>
              <a:t>lag, multiply and sum area</a:t>
            </a:r>
          </a:p>
          <a:p>
            <a:pPr algn="ctr"/>
            <a:r>
              <a:rPr lang="en-US" sz="2800" dirty="0" smtClean="0"/>
              <a:t>no lag</a:t>
            </a:r>
            <a:endParaRPr lang="en-US" sz="28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62000" y="152400"/>
            <a:ext cx="6324600" cy="6553200"/>
            <a:chOff x="838200" y="685800"/>
            <a:chExt cx="5334000" cy="5581650"/>
          </a:xfrm>
        </p:grpSpPr>
        <p:sp>
          <p:nvSpPr>
            <p:cNvPr id="26" name="TextBox 5"/>
            <p:cNvSpPr txBox="1"/>
            <p:nvPr/>
          </p:nvSpPr>
          <p:spPr>
            <a:xfrm>
              <a:off x="1200148" y="781052"/>
              <a:ext cx="3810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Times New Roman" pitchFamily="18" charset="0"/>
                  <a:cs typeface="Times New Roman" pitchFamily="18" charset="0"/>
                </a:rPr>
                <a:t>A)</a:t>
              </a:r>
              <a:endParaRPr lang="en-US" sz="1200" dirty="0">
                <a:latin typeface="Times New Roman" pitchFamily="18" charset="0"/>
                <a:cs typeface="Times New Roman" pitchFamily="18" charset="0"/>
              </a:endParaRPr>
            </a:p>
          </p:txBody>
        </p:sp>
        <p:sp>
          <p:nvSpPr>
            <p:cNvPr id="27" name="TextBox 7"/>
            <p:cNvSpPr txBox="1"/>
            <p:nvPr/>
          </p:nvSpPr>
          <p:spPr>
            <a:xfrm>
              <a:off x="1166812" y="3467100"/>
              <a:ext cx="3810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Times New Roman" pitchFamily="18" charset="0"/>
                  <a:cs typeface="Times New Roman" pitchFamily="18" charset="0"/>
                </a:rPr>
                <a:t>B)</a:t>
              </a:r>
              <a:endParaRPr lang="en-US" sz="1200" i="1" dirty="0">
                <a:latin typeface="Times New Roman" pitchFamily="18" charset="0"/>
                <a:cs typeface="Times New Roman" pitchFamily="18" charset="0"/>
              </a:endParaRPr>
            </a:p>
          </p:txBody>
        </p:sp>
        <p:pic>
          <p:nvPicPr>
            <p:cNvPr id="2" name="Picture 4"/>
            <p:cNvPicPr>
              <a:picLocks noChangeAspect="1" noChangeArrowheads="1"/>
            </p:cNvPicPr>
            <p:nvPr/>
          </p:nvPicPr>
          <p:blipFill>
            <a:blip r:embed="rId3" cstate="print"/>
            <a:srcRect l="6270" r="7210"/>
            <a:stretch>
              <a:fillRect/>
            </a:stretch>
          </p:blipFill>
          <p:spPr bwMode="auto">
            <a:xfrm>
              <a:off x="838200" y="685800"/>
              <a:ext cx="5257800" cy="2838450"/>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l="6270" r="5956"/>
            <a:stretch>
              <a:fillRect/>
            </a:stretch>
          </p:blipFill>
          <p:spPr bwMode="auto">
            <a:xfrm>
              <a:off x="838200" y="3429000"/>
              <a:ext cx="5334000" cy="2838450"/>
            </a:xfrm>
            <a:prstGeom prst="rect">
              <a:avLst/>
            </a:prstGeom>
            <a:noFill/>
            <a:ln w="9525">
              <a:noFill/>
              <a:miter lim="800000"/>
              <a:headEnd/>
              <a:tailEnd/>
            </a:ln>
            <a:effectLst/>
          </p:spPr>
        </p:pic>
      </p:grpSp>
      <p:sp>
        <p:nvSpPr>
          <p:cNvPr id="8" name="Oval 7"/>
          <p:cNvSpPr/>
          <p:nvPr/>
        </p:nvSpPr>
        <p:spPr>
          <a:xfrm>
            <a:off x="1909763" y="1138229"/>
            <a:ext cx="152400" cy="1524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914526" y="2138363"/>
            <a:ext cx="152400" cy="1524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364583" y="4090987"/>
            <a:ext cx="152400" cy="1524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364583" y="4181475"/>
            <a:ext cx="152400" cy="152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364583" y="5638800"/>
            <a:ext cx="152400" cy="1524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364583" y="5562600"/>
            <a:ext cx="152400" cy="152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p:nvPr/>
        </p:nvGrpSpPr>
        <p:grpSpPr>
          <a:xfrm>
            <a:off x="762000" y="152400"/>
            <a:ext cx="6324600" cy="6553200"/>
            <a:chOff x="838200" y="685800"/>
            <a:chExt cx="5334000" cy="5581650"/>
          </a:xfrm>
        </p:grpSpPr>
        <p:sp>
          <p:nvSpPr>
            <p:cNvPr id="26" name="TextBox 5"/>
            <p:cNvSpPr txBox="1"/>
            <p:nvPr/>
          </p:nvSpPr>
          <p:spPr>
            <a:xfrm>
              <a:off x="1200148" y="781052"/>
              <a:ext cx="3810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Times New Roman" pitchFamily="18" charset="0"/>
                  <a:cs typeface="Times New Roman" pitchFamily="18" charset="0"/>
                </a:rPr>
                <a:t>A)</a:t>
              </a:r>
              <a:endParaRPr lang="en-US" sz="1200" dirty="0">
                <a:latin typeface="Times New Roman" pitchFamily="18" charset="0"/>
                <a:cs typeface="Times New Roman" pitchFamily="18" charset="0"/>
              </a:endParaRPr>
            </a:p>
          </p:txBody>
        </p:sp>
        <p:sp>
          <p:nvSpPr>
            <p:cNvPr id="27" name="TextBox 7"/>
            <p:cNvSpPr txBox="1"/>
            <p:nvPr/>
          </p:nvSpPr>
          <p:spPr>
            <a:xfrm>
              <a:off x="1166812" y="3467100"/>
              <a:ext cx="3810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Times New Roman" pitchFamily="18" charset="0"/>
                  <a:cs typeface="Times New Roman" pitchFamily="18" charset="0"/>
                </a:rPr>
                <a:t>B)</a:t>
              </a:r>
              <a:endParaRPr lang="en-US" sz="1200" i="1" dirty="0">
                <a:latin typeface="Times New Roman" pitchFamily="18" charset="0"/>
                <a:cs typeface="Times New Roman" pitchFamily="18" charset="0"/>
              </a:endParaRPr>
            </a:p>
          </p:txBody>
        </p:sp>
        <p:pic>
          <p:nvPicPr>
            <p:cNvPr id="2" name="Picture 4"/>
            <p:cNvPicPr>
              <a:picLocks noChangeAspect="1" noChangeArrowheads="1"/>
            </p:cNvPicPr>
            <p:nvPr/>
          </p:nvPicPr>
          <p:blipFill>
            <a:blip r:embed="rId3" cstate="print"/>
            <a:srcRect l="6270" r="7210"/>
            <a:stretch>
              <a:fillRect/>
            </a:stretch>
          </p:blipFill>
          <p:spPr bwMode="auto">
            <a:xfrm>
              <a:off x="838200" y="685800"/>
              <a:ext cx="5257800" cy="2838450"/>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l="6270" r="5956"/>
            <a:stretch>
              <a:fillRect/>
            </a:stretch>
          </p:blipFill>
          <p:spPr bwMode="auto">
            <a:xfrm>
              <a:off x="838200" y="3429000"/>
              <a:ext cx="5334000" cy="2838450"/>
            </a:xfrm>
            <a:prstGeom prst="rect">
              <a:avLst/>
            </a:prstGeom>
            <a:noFill/>
            <a:ln w="9525">
              <a:noFill/>
              <a:miter lim="800000"/>
              <a:headEnd/>
              <a:tailEnd/>
            </a:ln>
            <a:effectLst/>
          </p:spPr>
        </p:pic>
      </p:grpSp>
      <p:sp>
        <p:nvSpPr>
          <p:cNvPr id="8" name="Oval 7"/>
          <p:cNvSpPr/>
          <p:nvPr/>
        </p:nvSpPr>
        <p:spPr>
          <a:xfrm>
            <a:off x="1909763" y="1138229"/>
            <a:ext cx="152400" cy="1524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914526" y="2138363"/>
            <a:ext cx="152400" cy="1524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364583" y="4090987"/>
            <a:ext cx="152400" cy="1524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364583" y="4181475"/>
            <a:ext cx="152400" cy="152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364583" y="5638800"/>
            <a:ext cx="152400" cy="1524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364583" y="5562600"/>
            <a:ext cx="152400" cy="152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a:xfrm>
            <a:off x="6705600" y="228600"/>
            <a:ext cx="2590800" cy="2514600"/>
          </a:xfrm>
          <a:prstGeom prst="rect">
            <a:avLst/>
          </a:prstGeom>
        </p:spPr>
        <p:txBody>
          <a:bodyPr vert="horz" lIns="91440" tIns="45720" rIns="91440" bIns="45720" rtlCol="0" anchor="ctr">
            <a:noAutofit/>
          </a:bodyPr>
          <a:lstStyle/>
          <a:p>
            <a:pPr lvl="0" algn="ctr">
              <a:spcBef>
                <a:spcPct val="0"/>
              </a:spcBef>
            </a:pPr>
            <a:endParaRPr lang="en-US" sz="3200" dirty="0" smtClean="0">
              <a:solidFill>
                <a:srgbClr val="FF0000"/>
              </a:solidFill>
              <a:latin typeface="Cambria Math" pitchFamily="18" charset="0"/>
              <a:ea typeface="Cambria Math" pitchFamily="18" charset="0"/>
              <a:cs typeface="Times New Roman" pitchFamily="18" charset="0"/>
            </a:endParaRPr>
          </a:p>
          <a:p>
            <a:pPr lvl="0" algn="ctr">
              <a:spcBef>
                <a:spcPct val="0"/>
              </a:spcBef>
            </a:pPr>
            <a:r>
              <a:rPr lang="en-US" sz="2400" dirty="0" smtClean="0">
                <a:solidFill>
                  <a:srgbClr val="FF0000"/>
                </a:solidFill>
                <a:latin typeface="Cambria Math" pitchFamily="18" charset="0"/>
                <a:ea typeface="Cambria Math" pitchFamily="18" charset="0"/>
                <a:cs typeface="Times New Roman" pitchFamily="18" charset="0"/>
              </a:rPr>
              <a:t>poles near </a:t>
            </a:r>
            <a:r>
              <a:rPr lang="en-US" sz="2400" dirty="0" smtClean="0">
                <a:solidFill>
                  <a:srgbClr val="FF0000"/>
                </a:solidFill>
                <a:latin typeface="Cambria Math"/>
                <a:ea typeface="Cambria Math"/>
                <a:cs typeface="Times New Roman" pitchFamily="18" charset="0"/>
              </a:rPr>
              <a:t>± a given</a:t>
            </a:r>
            <a:r>
              <a:rPr lang="en-US" sz="2400" dirty="0" smtClean="0">
                <a:solidFill>
                  <a:srgbClr val="FF0000"/>
                </a:solidFill>
                <a:latin typeface="Cambria Math" pitchFamily="18" charset="0"/>
                <a:ea typeface="Cambria Math" pitchFamily="18" charset="0"/>
                <a:cs typeface="Times New Roman" pitchFamily="18" charset="0"/>
              </a:rPr>
              <a:t> frequency amplify that frequency</a:t>
            </a:r>
          </a:p>
          <a:p>
            <a:pPr lvl="0" algn="ctr">
              <a:spcBef>
                <a:spcPct val="0"/>
              </a:spcBef>
            </a:pPr>
            <a:r>
              <a:rPr lang="en-US" sz="2400" dirty="0" smtClean="0">
                <a:solidFill>
                  <a:srgbClr val="FF0000"/>
                </a:solidFill>
                <a:latin typeface="Cambria Math" pitchFamily="18" charset="0"/>
                <a:ea typeface="Cambria Math" pitchFamily="18" charset="0"/>
                <a:cs typeface="Times New Roman" pitchFamily="18" charset="0"/>
              </a:rPr>
              <a:t>“band pass filter”</a:t>
            </a:r>
          </a:p>
          <a:p>
            <a:pPr lvl="0" algn="ctr">
              <a:spcBef>
                <a:spcPct val="0"/>
              </a:spcBef>
            </a:pP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6" name="Title 1"/>
          <p:cNvSpPr txBox="1">
            <a:spLocks/>
          </p:cNvSpPr>
          <p:nvPr/>
        </p:nvSpPr>
        <p:spPr>
          <a:xfrm>
            <a:off x="6553200" y="3505200"/>
            <a:ext cx="2590800" cy="2514600"/>
          </a:xfrm>
          <a:prstGeom prst="rect">
            <a:avLst/>
          </a:prstGeom>
        </p:spPr>
        <p:txBody>
          <a:bodyPr vert="horz" lIns="91440" tIns="45720" rIns="91440" bIns="45720" rtlCol="0" anchor="ctr">
            <a:noAutofit/>
          </a:bodyPr>
          <a:lstStyle/>
          <a:p>
            <a:pPr lvl="0" algn="ctr">
              <a:spcBef>
                <a:spcPct val="0"/>
              </a:spcBef>
            </a:pPr>
            <a:endParaRPr lang="en-US" sz="3200" dirty="0" smtClean="0">
              <a:solidFill>
                <a:srgbClr val="FF0000"/>
              </a:solidFill>
              <a:latin typeface="Cambria Math" pitchFamily="18" charset="0"/>
              <a:ea typeface="Cambria Math" pitchFamily="18" charset="0"/>
              <a:cs typeface="Times New Roman" pitchFamily="18" charset="0"/>
            </a:endParaRPr>
          </a:p>
          <a:p>
            <a:pPr lvl="0" algn="ctr">
              <a:spcBef>
                <a:spcPct val="0"/>
              </a:spcBef>
            </a:pPr>
            <a:r>
              <a:rPr lang="en-US" sz="2400" dirty="0" smtClean="0">
                <a:solidFill>
                  <a:srgbClr val="FF0000"/>
                </a:solidFill>
                <a:latin typeface="Cambria Math" pitchFamily="18" charset="0"/>
                <a:ea typeface="Cambria Math" pitchFamily="18" charset="0"/>
                <a:cs typeface="Times New Roman" pitchFamily="18" charset="0"/>
              </a:rPr>
              <a:t>poles and zeros near </a:t>
            </a:r>
            <a:r>
              <a:rPr lang="en-US" sz="2400" dirty="0" smtClean="0">
                <a:solidFill>
                  <a:srgbClr val="FF0000"/>
                </a:solidFill>
                <a:latin typeface="Cambria Math"/>
                <a:ea typeface="Cambria Math"/>
                <a:cs typeface="Times New Roman" pitchFamily="18" charset="0"/>
              </a:rPr>
              <a:t>± a given</a:t>
            </a:r>
            <a:r>
              <a:rPr lang="en-US" sz="2400" dirty="0" smtClean="0">
                <a:solidFill>
                  <a:srgbClr val="FF0000"/>
                </a:solidFill>
                <a:latin typeface="Cambria Math" pitchFamily="18" charset="0"/>
                <a:ea typeface="Cambria Math" pitchFamily="18" charset="0"/>
                <a:cs typeface="Times New Roman" pitchFamily="18" charset="0"/>
              </a:rPr>
              <a:t> frequency attenuate that frequency</a:t>
            </a:r>
          </a:p>
          <a:p>
            <a:pPr lvl="0" algn="ctr">
              <a:spcBef>
                <a:spcPct val="0"/>
              </a:spcBef>
            </a:pPr>
            <a:r>
              <a:rPr lang="en-US" sz="2400" dirty="0" smtClean="0">
                <a:solidFill>
                  <a:srgbClr val="FF0000"/>
                </a:solidFill>
                <a:latin typeface="Cambria Math" pitchFamily="18" charset="0"/>
                <a:ea typeface="Cambria Math" pitchFamily="18" charset="0"/>
                <a:cs typeface="Times New Roman" pitchFamily="18" charset="0"/>
              </a:rPr>
              <a:t>“notch filter”</a:t>
            </a:r>
          </a:p>
          <a:p>
            <a:pPr lvl="0" algn="ctr">
              <a:spcBef>
                <a:spcPct val="0"/>
              </a:spcBef>
            </a:pP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858962"/>
          </a:xfrm>
        </p:spPr>
        <p:txBody>
          <a:bodyPr>
            <a:normAutofit/>
          </a:bodyPr>
          <a:lstStyle/>
          <a:p>
            <a:r>
              <a:rPr lang="en-US" dirty="0" smtClean="0">
                <a:latin typeface="Times New Roman" pitchFamily="18" charset="0"/>
                <a:cs typeface="Times New Roman" pitchFamily="18" charset="0"/>
              </a:rPr>
              <a:t>something useful</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 </a:t>
            </a:r>
            <a:r>
              <a:rPr lang="en-US" i="1" dirty="0" smtClean="0">
                <a:latin typeface="Times New Roman" pitchFamily="18" charset="0"/>
                <a:cs typeface="Times New Roman" pitchFamily="18" charset="0"/>
              </a:rPr>
              <a:t>tunable</a:t>
            </a:r>
            <a:r>
              <a:rPr lang="en-US" dirty="0" smtClean="0">
                <a:latin typeface="Times New Roman" pitchFamily="18" charset="0"/>
                <a:cs typeface="Times New Roman" pitchFamily="18" charset="0"/>
              </a:rPr>
              <a:t> band pass filter</a:t>
            </a:r>
            <a:endParaRPr lang="en-US" dirty="0">
              <a:latin typeface="Times New Roman" pitchFamily="18" charset="0"/>
              <a:cs typeface="Times New Roman" pitchFamily="18" charset="0"/>
            </a:endParaRPr>
          </a:p>
        </p:txBody>
      </p:sp>
      <p:cxnSp>
        <p:nvCxnSpPr>
          <p:cNvPr id="5" name="Straight Connector 4"/>
          <p:cNvCxnSpPr/>
          <p:nvPr/>
        </p:nvCxnSpPr>
        <p:spPr>
          <a:xfrm>
            <a:off x="1752600" y="4267200"/>
            <a:ext cx="5715000"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619500" y="3700468"/>
            <a:ext cx="1752600" cy="0"/>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1828800" y="5105400"/>
            <a:ext cx="55626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frequency, </a:t>
            </a:r>
            <a:r>
              <a:rPr kumimoji="0" lang="en-US" sz="28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f</a:t>
            </a:r>
            <a:endParaRPr kumimoji="0" lang="en-US" sz="2800" b="0" i="1"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cxnSp>
        <p:nvCxnSpPr>
          <p:cNvPr id="10" name="Straight Connector 9"/>
          <p:cNvCxnSpPr/>
          <p:nvPr/>
        </p:nvCxnSpPr>
        <p:spPr>
          <a:xfrm rot="5400000">
            <a:off x="2209800" y="44196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5334000" y="44958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1919288" y="4572000"/>
            <a:ext cx="8382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a:t>
            </a:r>
            <a:r>
              <a:rPr kumimoji="0" lang="en-US" sz="2800" b="0" i="1" u="none" strike="noStrike" kern="1200" cap="none" spc="0" normalizeH="0" baseline="0" noProof="0" dirty="0" err="1" smtClean="0">
                <a:ln>
                  <a:noFill/>
                </a:ln>
                <a:solidFill>
                  <a:schemeClr val="tx1"/>
                </a:solidFill>
                <a:effectLst/>
                <a:uLnTx/>
                <a:uFillTx/>
                <a:latin typeface="Cambria Math" pitchFamily="18" charset="0"/>
                <a:ea typeface="Cambria Math" pitchFamily="18" charset="0"/>
                <a:cs typeface="Times New Roman" pitchFamily="18" charset="0"/>
              </a:rPr>
              <a:t>f</a:t>
            </a:r>
            <a:r>
              <a:rPr kumimoji="0" lang="en-US" sz="2800" b="0" i="1" u="none" strike="noStrike" kern="1200" cap="none" spc="0" normalizeH="0" baseline="-25000" noProof="0" dirty="0" err="1" smtClean="0">
                <a:ln>
                  <a:noFill/>
                </a:ln>
                <a:solidFill>
                  <a:schemeClr val="tx1"/>
                </a:solidFill>
                <a:effectLst/>
                <a:uLnTx/>
                <a:uFillTx/>
                <a:latin typeface="Cambria Math" pitchFamily="18" charset="0"/>
                <a:ea typeface="Cambria Math" pitchFamily="18" charset="0"/>
                <a:cs typeface="Times New Roman" pitchFamily="18" charset="0"/>
              </a:rPr>
              <a:t>ny</a:t>
            </a:r>
            <a:endParaRPr kumimoji="0" lang="en-US" sz="28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13" name="Title 1"/>
          <p:cNvSpPr txBox="1">
            <a:spLocks/>
          </p:cNvSpPr>
          <p:nvPr/>
        </p:nvSpPr>
        <p:spPr>
          <a:xfrm>
            <a:off x="6343648" y="4572000"/>
            <a:ext cx="762000" cy="5334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a:t>
            </a:r>
            <a:r>
              <a:rPr kumimoji="0" lang="en-US" sz="2800" b="0" i="1" u="none" strike="noStrike" kern="1200" cap="none" spc="0" normalizeH="0" baseline="0" noProof="0" dirty="0" err="1" smtClean="0">
                <a:ln>
                  <a:noFill/>
                </a:ln>
                <a:solidFill>
                  <a:schemeClr val="tx1"/>
                </a:solidFill>
                <a:effectLst/>
                <a:uLnTx/>
                <a:uFillTx/>
                <a:latin typeface="Cambria Math" pitchFamily="18" charset="0"/>
                <a:ea typeface="Cambria Math" pitchFamily="18" charset="0"/>
                <a:cs typeface="Times New Roman" pitchFamily="18" charset="0"/>
              </a:rPr>
              <a:t>f</a:t>
            </a:r>
            <a:r>
              <a:rPr kumimoji="0" lang="en-US" sz="2800" b="0" i="1" u="none" strike="noStrike" kern="1200" cap="none" spc="0" normalizeH="0" baseline="-25000" noProof="0" dirty="0" err="1" smtClean="0">
                <a:ln>
                  <a:noFill/>
                </a:ln>
                <a:solidFill>
                  <a:schemeClr val="tx1"/>
                </a:solidFill>
                <a:effectLst/>
                <a:uLnTx/>
                <a:uFillTx/>
                <a:latin typeface="Cambria Math" pitchFamily="18" charset="0"/>
                <a:ea typeface="Cambria Math" pitchFamily="18" charset="0"/>
                <a:cs typeface="Times New Roman" pitchFamily="18" charset="0"/>
              </a:rPr>
              <a:t>ny</a:t>
            </a:r>
            <a:endParaRPr kumimoji="0" lang="en-US" sz="28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14" name="Title 1"/>
          <p:cNvSpPr txBox="1">
            <a:spLocks/>
          </p:cNvSpPr>
          <p:nvPr/>
        </p:nvSpPr>
        <p:spPr>
          <a:xfrm>
            <a:off x="4114800" y="4572000"/>
            <a:ext cx="7620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0</a:t>
            </a:r>
            <a:endParaRPr kumimoji="0" lang="en-US" sz="28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15" name="Title 1"/>
          <p:cNvSpPr txBox="1">
            <a:spLocks/>
          </p:cNvSpPr>
          <p:nvPr/>
        </p:nvSpPr>
        <p:spPr>
          <a:xfrm>
            <a:off x="3962400" y="2286000"/>
            <a:ext cx="1143000" cy="5334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|f(</a:t>
            </a:r>
            <a:r>
              <a:rPr kumimoji="0" lang="el-GR" sz="28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ω</a:t>
            </a:r>
            <a:r>
              <a:rPr kumimoji="0" lang="en-US" sz="28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a:t>
            </a:r>
            <a:r>
              <a:rPr kumimoji="0" lang="en-US" sz="2800" b="0" i="1" u="none" strike="noStrike" kern="1200" cap="none" spc="0" normalizeH="0" baseline="30000" noProof="0" dirty="0" smtClean="0">
                <a:ln>
                  <a:noFill/>
                </a:ln>
                <a:solidFill>
                  <a:schemeClr val="tx1"/>
                </a:solidFill>
                <a:effectLst/>
                <a:uLnTx/>
                <a:uFillTx/>
                <a:latin typeface="Cambria Math" pitchFamily="18" charset="0"/>
                <a:ea typeface="Cambria Math" pitchFamily="18" charset="0"/>
                <a:cs typeface="Times New Roman" pitchFamily="18" charset="0"/>
              </a:rPr>
              <a:t>2</a:t>
            </a:r>
            <a:endParaRPr kumimoji="0" lang="en-US" sz="2800" b="0" i="1" u="none" strike="noStrike" kern="1200" cap="none" spc="0" normalizeH="0" baseline="30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16" name="Rectangle 15"/>
          <p:cNvSpPr/>
          <p:nvPr/>
        </p:nvSpPr>
        <p:spPr>
          <a:xfrm>
            <a:off x="5486400" y="3124200"/>
            <a:ext cx="533400" cy="1143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019424" y="3133720"/>
            <a:ext cx="533400" cy="1143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5400000">
            <a:off x="6705600" y="44196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5867400" y="44958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itle 1"/>
          <p:cNvSpPr txBox="1">
            <a:spLocks/>
          </p:cNvSpPr>
          <p:nvPr/>
        </p:nvSpPr>
        <p:spPr>
          <a:xfrm>
            <a:off x="5110160" y="4648200"/>
            <a:ext cx="7620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f</a:t>
            </a:r>
            <a:r>
              <a:rPr lang="en-US" sz="2800" i="1" baseline="-25000" dirty="0" smtClean="0">
                <a:latin typeface="Cambria Math" pitchFamily="18" charset="0"/>
                <a:ea typeface="Cambria Math" pitchFamily="18" charset="0"/>
                <a:cs typeface="Times New Roman" pitchFamily="18" charset="0"/>
              </a:rPr>
              <a:t>1</a:t>
            </a:r>
            <a:endParaRPr kumimoji="0" lang="en-US" sz="28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21" name="Title 1"/>
          <p:cNvSpPr txBox="1">
            <a:spLocks/>
          </p:cNvSpPr>
          <p:nvPr/>
        </p:nvSpPr>
        <p:spPr>
          <a:xfrm>
            <a:off x="5638800" y="4648200"/>
            <a:ext cx="7620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f</a:t>
            </a:r>
            <a:r>
              <a:rPr lang="en-US" sz="2800" i="1" baseline="-25000" dirty="0" smtClean="0">
                <a:latin typeface="Cambria Math" pitchFamily="18" charset="0"/>
                <a:ea typeface="Cambria Math" pitchFamily="18" charset="0"/>
                <a:cs typeface="Times New Roman" pitchFamily="18" charset="0"/>
              </a:rPr>
              <a:t>2</a:t>
            </a:r>
            <a:endParaRPr kumimoji="0" lang="en-US" sz="28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cxnSp>
        <p:nvCxnSpPr>
          <p:cNvPr id="22" name="Straight Connector 21"/>
          <p:cNvCxnSpPr/>
          <p:nvPr/>
        </p:nvCxnSpPr>
        <p:spPr>
          <a:xfrm rot="5400000">
            <a:off x="2867024" y="448151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400424" y="448151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1"/>
          <p:cNvSpPr txBox="1">
            <a:spLocks/>
          </p:cNvSpPr>
          <p:nvPr/>
        </p:nvSpPr>
        <p:spPr>
          <a:xfrm>
            <a:off x="2628896" y="4633912"/>
            <a:ext cx="7620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-f</a:t>
            </a:r>
            <a:r>
              <a:rPr lang="en-US" sz="2800" i="1" baseline="-25000" dirty="0" smtClean="0">
                <a:latin typeface="Cambria Math" pitchFamily="18" charset="0"/>
                <a:ea typeface="Cambria Math" pitchFamily="18" charset="0"/>
                <a:cs typeface="Times New Roman" pitchFamily="18" charset="0"/>
              </a:rPr>
              <a:t>2</a:t>
            </a:r>
            <a:endParaRPr kumimoji="0" lang="en-US" sz="28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25" name="Title 1"/>
          <p:cNvSpPr txBox="1">
            <a:spLocks/>
          </p:cNvSpPr>
          <p:nvPr/>
        </p:nvSpPr>
        <p:spPr>
          <a:xfrm>
            <a:off x="3171824" y="4633912"/>
            <a:ext cx="7620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-f</a:t>
            </a:r>
            <a:r>
              <a:rPr lang="en-US" sz="2800" i="1" baseline="-25000" dirty="0" smtClean="0">
                <a:latin typeface="Cambria Math" pitchFamily="18" charset="0"/>
                <a:ea typeface="Cambria Math" pitchFamily="18" charset="0"/>
                <a:cs typeface="Times New Roman" pitchFamily="18" charset="0"/>
              </a:rPr>
              <a:t>1</a:t>
            </a:r>
            <a:endParaRPr kumimoji="0" lang="en-US" sz="28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5400" y="1143000"/>
            <a:ext cx="6172200" cy="5505449"/>
            <a:chOff x="1295400" y="1352551"/>
            <a:chExt cx="4038600" cy="3829049"/>
          </a:xfrm>
        </p:grpSpPr>
        <p:pic>
          <p:nvPicPr>
            <p:cNvPr id="1026" name="Picture 2"/>
            <p:cNvPicPr>
              <a:picLocks noChangeAspect="1" noChangeArrowheads="1"/>
            </p:cNvPicPr>
            <p:nvPr/>
          </p:nvPicPr>
          <p:blipFill>
            <a:blip r:embed="rId3" cstate="print"/>
            <a:srcRect l="11429" t="3810" r="12857" b="2857"/>
            <a:stretch>
              <a:fillRect/>
            </a:stretch>
          </p:blipFill>
          <p:spPr bwMode="auto">
            <a:xfrm>
              <a:off x="1295400" y="1447800"/>
              <a:ext cx="4038600" cy="3733800"/>
            </a:xfrm>
            <a:prstGeom prst="rect">
              <a:avLst/>
            </a:prstGeom>
            <a:noFill/>
            <a:ln w="9525">
              <a:noFill/>
              <a:miter lim="800000"/>
              <a:headEnd/>
              <a:tailEnd/>
            </a:ln>
            <a:effectLst/>
          </p:spPr>
        </p:pic>
        <p:sp>
          <p:nvSpPr>
            <p:cNvPr id="4" name="Oval 3"/>
            <p:cNvSpPr/>
            <p:nvPr/>
          </p:nvSpPr>
          <p:spPr>
            <a:xfrm>
              <a:off x="3409950" y="3190875"/>
              <a:ext cx="76200" cy="76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819275" y="4857750"/>
              <a:ext cx="3467100" cy="95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57152" y="3095630"/>
              <a:ext cx="3505203" cy="1904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0" y="533400"/>
            <a:ext cx="9144000" cy="646331"/>
          </a:xfrm>
          <a:prstGeom prst="rect">
            <a:avLst/>
          </a:prstGeom>
          <a:noFill/>
        </p:spPr>
        <p:txBody>
          <a:bodyPr wrap="square" rtlCol="0">
            <a:spAutoFit/>
          </a:bodyPr>
          <a:lstStyle/>
          <a:p>
            <a:pPr algn="ctr"/>
            <a:r>
              <a:rPr lang="en-US" sz="3600" dirty="0" err="1" smtClean="0">
                <a:latin typeface="Times New Roman" pitchFamily="18" charset="0"/>
                <a:cs typeface="Times New Roman" pitchFamily="18" charset="0"/>
              </a:rPr>
              <a:t>Chebychev</a:t>
            </a:r>
            <a:r>
              <a:rPr lang="en-US" sz="3600" dirty="0" smtClean="0">
                <a:latin typeface="Times New Roman" pitchFamily="18" charset="0"/>
                <a:cs typeface="Times New Roman" pitchFamily="18" charset="0"/>
              </a:rPr>
              <a:t> band-pass filter: 4 zeros, 4 poles</a:t>
            </a:r>
            <a:endParaRPr lang="en-US" sz="36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1295400" y="1143000"/>
            <a:ext cx="6172200" cy="5505449"/>
            <a:chOff x="1295400" y="1352551"/>
            <a:chExt cx="4038600" cy="3829049"/>
          </a:xfrm>
        </p:grpSpPr>
        <p:pic>
          <p:nvPicPr>
            <p:cNvPr id="1026" name="Picture 2"/>
            <p:cNvPicPr>
              <a:picLocks noChangeAspect="1" noChangeArrowheads="1"/>
            </p:cNvPicPr>
            <p:nvPr/>
          </p:nvPicPr>
          <p:blipFill>
            <a:blip r:embed="rId3" cstate="print"/>
            <a:srcRect l="11429" t="3810" r="12857" b="2857"/>
            <a:stretch>
              <a:fillRect/>
            </a:stretch>
          </p:blipFill>
          <p:spPr bwMode="auto">
            <a:xfrm>
              <a:off x="1295400" y="1447800"/>
              <a:ext cx="4038600" cy="3733800"/>
            </a:xfrm>
            <a:prstGeom prst="rect">
              <a:avLst/>
            </a:prstGeom>
            <a:noFill/>
            <a:ln w="9525">
              <a:noFill/>
              <a:miter lim="800000"/>
              <a:headEnd/>
              <a:tailEnd/>
            </a:ln>
            <a:effectLst/>
          </p:spPr>
        </p:pic>
        <p:sp>
          <p:nvSpPr>
            <p:cNvPr id="4" name="Oval 3"/>
            <p:cNvSpPr/>
            <p:nvPr/>
          </p:nvSpPr>
          <p:spPr>
            <a:xfrm>
              <a:off x="3409950" y="3190875"/>
              <a:ext cx="76200" cy="76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819275" y="4857750"/>
              <a:ext cx="3467100" cy="95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57152" y="3095630"/>
              <a:ext cx="3505203" cy="1904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0" y="533400"/>
            <a:ext cx="9144000" cy="646331"/>
          </a:xfrm>
          <a:prstGeom prst="rect">
            <a:avLst/>
          </a:prstGeom>
          <a:noFill/>
        </p:spPr>
        <p:txBody>
          <a:bodyPr wrap="square" rtlCol="0">
            <a:spAutoFit/>
          </a:bodyPr>
          <a:lstStyle/>
          <a:p>
            <a:pPr algn="ctr"/>
            <a:r>
              <a:rPr lang="en-US" sz="3600" dirty="0" err="1" smtClean="0">
                <a:latin typeface="Times New Roman" pitchFamily="18" charset="0"/>
                <a:cs typeface="Times New Roman" pitchFamily="18" charset="0"/>
              </a:rPr>
              <a:t>Chebychev</a:t>
            </a:r>
            <a:r>
              <a:rPr lang="en-US" sz="3600" dirty="0" smtClean="0">
                <a:latin typeface="Times New Roman" pitchFamily="18" charset="0"/>
                <a:cs typeface="Times New Roman" pitchFamily="18" charset="0"/>
              </a:rPr>
              <a:t> band-pass filter: 4 zeros, 4 poles</a:t>
            </a:r>
            <a:endParaRPr lang="en-US" sz="3600" dirty="0"/>
          </a:p>
        </p:txBody>
      </p:sp>
      <p:sp>
        <p:nvSpPr>
          <p:cNvPr id="9" name="Freeform 8"/>
          <p:cNvSpPr/>
          <p:nvPr/>
        </p:nvSpPr>
        <p:spPr>
          <a:xfrm>
            <a:off x="2743200" y="3124200"/>
            <a:ext cx="514350" cy="657225"/>
          </a:xfrm>
          <a:custGeom>
            <a:avLst/>
            <a:gdLst>
              <a:gd name="connsiteX0" fmla="*/ 0 w 514350"/>
              <a:gd name="connsiteY0" fmla="*/ 0 h 657225"/>
              <a:gd name="connsiteX1" fmla="*/ 328612 w 514350"/>
              <a:gd name="connsiteY1" fmla="*/ 214313 h 657225"/>
              <a:gd name="connsiteX2" fmla="*/ 271462 w 514350"/>
              <a:gd name="connsiteY2" fmla="*/ 414338 h 657225"/>
              <a:gd name="connsiteX3" fmla="*/ 514350 w 514350"/>
              <a:gd name="connsiteY3" fmla="*/ 657225 h 657225"/>
            </a:gdLst>
            <a:ahLst/>
            <a:cxnLst>
              <a:cxn ang="0">
                <a:pos x="connsiteX0" y="connsiteY0"/>
              </a:cxn>
              <a:cxn ang="0">
                <a:pos x="connsiteX1" y="connsiteY1"/>
              </a:cxn>
              <a:cxn ang="0">
                <a:pos x="connsiteX2" y="connsiteY2"/>
              </a:cxn>
              <a:cxn ang="0">
                <a:pos x="connsiteX3" y="connsiteY3"/>
              </a:cxn>
            </a:cxnLst>
            <a:rect l="l" t="t" r="r" b="b"/>
            <a:pathLst>
              <a:path w="514350" h="657225">
                <a:moveTo>
                  <a:pt x="0" y="0"/>
                </a:moveTo>
                <a:cubicBezTo>
                  <a:pt x="141684" y="72628"/>
                  <a:pt x="283368" y="145257"/>
                  <a:pt x="328612" y="214313"/>
                </a:cubicBezTo>
                <a:cubicBezTo>
                  <a:pt x="373856" y="283369"/>
                  <a:pt x="240506" y="340519"/>
                  <a:pt x="271462" y="414338"/>
                </a:cubicBezTo>
                <a:cubicBezTo>
                  <a:pt x="302418" y="488157"/>
                  <a:pt x="408384" y="572691"/>
                  <a:pt x="514350" y="657225"/>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itle 1"/>
          <p:cNvSpPr txBox="1">
            <a:spLocks/>
          </p:cNvSpPr>
          <p:nvPr/>
        </p:nvSpPr>
        <p:spPr>
          <a:xfrm>
            <a:off x="2133600" y="2590800"/>
            <a:ext cx="1219200" cy="533400"/>
          </a:xfrm>
          <a:prstGeom prst="rect">
            <a:avLst/>
          </a:prstGeom>
        </p:spPr>
        <p:txBody>
          <a:bodyPr vert="horz" lIns="91440" tIns="45720" rIns="91440" bIns="45720" rtlCol="0" anchor="ctr">
            <a:noAutofit/>
          </a:bodyPr>
          <a:lstStyle/>
          <a:p>
            <a:pPr lvl="0" algn="ctr">
              <a:spcBef>
                <a:spcPct val="0"/>
              </a:spcBef>
            </a:pPr>
            <a:endParaRPr lang="en-US" sz="3200" dirty="0" smtClean="0">
              <a:solidFill>
                <a:srgbClr val="FF0000"/>
              </a:solidFill>
              <a:latin typeface="Cambria Math" pitchFamily="18" charset="0"/>
              <a:ea typeface="Cambria Math" pitchFamily="18" charset="0"/>
              <a:cs typeface="Times New Roman" pitchFamily="18" charset="0"/>
            </a:endParaRPr>
          </a:p>
          <a:p>
            <a:pPr lvl="0" algn="ctr">
              <a:spcBef>
                <a:spcPct val="0"/>
              </a:spcBef>
            </a:pPr>
            <a:r>
              <a:rPr lang="en-US" sz="2400" dirty="0" smtClean="0">
                <a:solidFill>
                  <a:srgbClr val="FF0000"/>
                </a:solidFill>
                <a:latin typeface="Cambria Math" pitchFamily="18" charset="0"/>
                <a:ea typeface="Cambria Math" pitchFamily="18" charset="0"/>
                <a:cs typeface="Times New Roman" pitchFamily="18" charset="0"/>
              </a:rPr>
              <a:t>2 zeros</a:t>
            </a:r>
          </a:p>
          <a:p>
            <a:pPr lvl="0" algn="ctr">
              <a:spcBef>
                <a:spcPct val="0"/>
              </a:spcBef>
            </a:pP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1" name="Freeform 10"/>
          <p:cNvSpPr/>
          <p:nvPr/>
        </p:nvSpPr>
        <p:spPr>
          <a:xfrm rot="7166271">
            <a:off x="6175206" y="2342865"/>
            <a:ext cx="514350" cy="657225"/>
          </a:xfrm>
          <a:custGeom>
            <a:avLst/>
            <a:gdLst>
              <a:gd name="connsiteX0" fmla="*/ 0 w 514350"/>
              <a:gd name="connsiteY0" fmla="*/ 0 h 657225"/>
              <a:gd name="connsiteX1" fmla="*/ 328612 w 514350"/>
              <a:gd name="connsiteY1" fmla="*/ 214313 h 657225"/>
              <a:gd name="connsiteX2" fmla="*/ 271462 w 514350"/>
              <a:gd name="connsiteY2" fmla="*/ 414338 h 657225"/>
              <a:gd name="connsiteX3" fmla="*/ 514350 w 514350"/>
              <a:gd name="connsiteY3" fmla="*/ 657225 h 657225"/>
            </a:gdLst>
            <a:ahLst/>
            <a:cxnLst>
              <a:cxn ang="0">
                <a:pos x="connsiteX0" y="connsiteY0"/>
              </a:cxn>
              <a:cxn ang="0">
                <a:pos x="connsiteX1" y="connsiteY1"/>
              </a:cxn>
              <a:cxn ang="0">
                <a:pos x="connsiteX2" y="connsiteY2"/>
              </a:cxn>
              <a:cxn ang="0">
                <a:pos x="connsiteX3" y="connsiteY3"/>
              </a:cxn>
            </a:cxnLst>
            <a:rect l="l" t="t" r="r" b="b"/>
            <a:pathLst>
              <a:path w="514350" h="657225">
                <a:moveTo>
                  <a:pt x="0" y="0"/>
                </a:moveTo>
                <a:cubicBezTo>
                  <a:pt x="141684" y="72628"/>
                  <a:pt x="283368" y="145257"/>
                  <a:pt x="328612" y="214313"/>
                </a:cubicBezTo>
                <a:cubicBezTo>
                  <a:pt x="373856" y="283369"/>
                  <a:pt x="240506" y="340519"/>
                  <a:pt x="271462" y="414338"/>
                </a:cubicBezTo>
                <a:cubicBezTo>
                  <a:pt x="302418" y="488157"/>
                  <a:pt x="408384" y="572691"/>
                  <a:pt x="514350" y="657225"/>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itle 1"/>
          <p:cNvSpPr txBox="1">
            <a:spLocks/>
          </p:cNvSpPr>
          <p:nvPr/>
        </p:nvSpPr>
        <p:spPr>
          <a:xfrm>
            <a:off x="7315200" y="3581400"/>
            <a:ext cx="1219200" cy="533400"/>
          </a:xfrm>
          <a:prstGeom prst="rect">
            <a:avLst/>
          </a:prstGeom>
        </p:spPr>
        <p:txBody>
          <a:bodyPr vert="horz" lIns="91440" tIns="45720" rIns="91440" bIns="45720" rtlCol="0" anchor="ctr">
            <a:noAutofit/>
          </a:bodyPr>
          <a:lstStyle/>
          <a:p>
            <a:pPr lvl="0" algn="ctr">
              <a:spcBef>
                <a:spcPct val="0"/>
              </a:spcBef>
            </a:pPr>
            <a:endParaRPr lang="en-US" sz="3200" dirty="0" smtClean="0">
              <a:solidFill>
                <a:srgbClr val="FF0000"/>
              </a:solidFill>
              <a:latin typeface="Cambria Math" pitchFamily="18" charset="0"/>
              <a:ea typeface="Cambria Math" pitchFamily="18" charset="0"/>
              <a:cs typeface="Times New Roman" pitchFamily="18" charset="0"/>
            </a:endParaRPr>
          </a:p>
          <a:p>
            <a:pPr lvl="0" algn="ctr">
              <a:spcBef>
                <a:spcPct val="0"/>
              </a:spcBef>
            </a:pPr>
            <a:r>
              <a:rPr lang="en-US" sz="2400" dirty="0" smtClean="0">
                <a:solidFill>
                  <a:srgbClr val="FF0000"/>
                </a:solidFill>
                <a:latin typeface="Cambria Math" pitchFamily="18" charset="0"/>
                <a:ea typeface="Cambria Math" pitchFamily="18" charset="0"/>
                <a:cs typeface="Times New Roman" pitchFamily="18" charset="0"/>
              </a:rPr>
              <a:t>2 zeros</a:t>
            </a:r>
          </a:p>
          <a:p>
            <a:pPr lvl="0" algn="ctr">
              <a:spcBef>
                <a:spcPct val="0"/>
              </a:spcBef>
            </a:pP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3" name="Freeform 12"/>
          <p:cNvSpPr/>
          <p:nvPr/>
        </p:nvSpPr>
        <p:spPr>
          <a:xfrm rot="7166271">
            <a:off x="6351575" y="3216078"/>
            <a:ext cx="631848" cy="1305861"/>
          </a:xfrm>
          <a:custGeom>
            <a:avLst/>
            <a:gdLst>
              <a:gd name="connsiteX0" fmla="*/ 0 w 514350"/>
              <a:gd name="connsiteY0" fmla="*/ 0 h 657225"/>
              <a:gd name="connsiteX1" fmla="*/ 328612 w 514350"/>
              <a:gd name="connsiteY1" fmla="*/ 214313 h 657225"/>
              <a:gd name="connsiteX2" fmla="*/ 271462 w 514350"/>
              <a:gd name="connsiteY2" fmla="*/ 414338 h 657225"/>
              <a:gd name="connsiteX3" fmla="*/ 514350 w 514350"/>
              <a:gd name="connsiteY3" fmla="*/ 657225 h 657225"/>
            </a:gdLst>
            <a:ahLst/>
            <a:cxnLst>
              <a:cxn ang="0">
                <a:pos x="connsiteX0" y="connsiteY0"/>
              </a:cxn>
              <a:cxn ang="0">
                <a:pos x="connsiteX1" y="connsiteY1"/>
              </a:cxn>
              <a:cxn ang="0">
                <a:pos x="connsiteX2" y="connsiteY2"/>
              </a:cxn>
              <a:cxn ang="0">
                <a:pos x="connsiteX3" y="connsiteY3"/>
              </a:cxn>
            </a:cxnLst>
            <a:rect l="l" t="t" r="r" b="b"/>
            <a:pathLst>
              <a:path w="514350" h="657225">
                <a:moveTo>
                  <a:pt x="0" y="0"/>
                </a:moveTo>
                <a:cubicBezTo>
                  <a:pt x="141684" y="72628"/>
                  <a:pt x="283368" y="145257"/>
                  <a:pt x="328612" y="214313"/>
                </a:cubicBezTo>
                <a:cubicBezTo>
                  <a:pt x="373856" y="283369"/>
                  <a:pt x="240506" y="340519"/>
                  <a:pt x="271462" y="414338"/>
                </a:cubicBezTo>
                <a:cubicBezTo>
                  <a:pt x="302418" y="488157"/>
                  <a:pt x="408384" y="572691"/>
                  <a:pt x="514350" y="657225"/>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itle 1"/>
          <p:cNvSpPr txBox="1">
            <a:spLocks/>
          </p:cNvSpPr>
          <p:nvPr/>
        </p:nvSpPr>
        <p:spPr>
          <a:xfrm>
            <a:off x="6629400" y="2286000"/>
            <a:ext cx="1219200" cy="533400"/>
          </a:xfrm>
          <a:prstGeom prst="rect">
            <a:avLst/>
          </a:prstGeom>
        </p:spPr>
        <p:txBody>
          <a:bodyPr vert="horz" lIns="91440" tIns="45720" rIns="91440" bIns="45720" rtlCol="0" anchor="ctr">
            <a:noAutofit/>
          </a:bodyPr>
          <a:lstStyle/>
          <a:p>
            <a:pPr lvl="0" algn="ctr">
              <a:spcBef>
                <a:spcPct val="0"/>
              </a:spcBef>
            </a:pPr>
            <a:endParaRPr lang="en-US" sz="3200" dirty="0" smtClean="0">
              <a:solidFill>
                <a:srgbClr val="FF0000"/>
              </a:solidFill>
              <a:latin typeface="Cambria Math" pitchFamily="18" charset="0"/>
              <a:ea typeface="Cambria Math" pitchFamily="18" charset="0"/>
              <a:cs typeface="Times New Roman" pitchFamily="18" charset="0"/>
            </a:endParaRPr>
          </a:p>
          <a:p>
            <a:pPr lvl="0" algn="ctr">
              <a:spcBef>
                <a:spcPct val="0"/>
              </a:spcBef>
            </a:pPr>
            <a:r>
              <a:rPr lang="en-US" sz="2400" dirty="0" smtClean="0">
                <a:solidFill>
                  <a:srgbClr val="FF0000"/>
                </a:solidFill>
                <a:latin typeface="Cambria Math" pitchFamily="18" charset="0"/>
                <a:ea typeface="Cambria Math" pitchFamily="18" charset="0"/>
                <a:cs typeface="Times New Roman" pitchFamily="18" charset="0"/>
              </a:rPr>
              <a:t>pole</a:t>
            </a:r>
          </a:p>
          <a:p>
            <a:pPr lvl="0" algn="ctr">
              <a:spcBef>
                <a:spcPct val="0"/>
              </a:spcBef>
            </a:pP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5" name="Freeform 14"/>
          <p:cNvSpPr/>
          <p:nvPr/>
        </p:nvSpPr>
        <p:spPr>
          <a:xfrm rot="7166271">
            <a:off x="6175207" y="3172110"/>
            <a:ext cx="514350" cy="657225"/>
          </a:xfrm>
          <a:custGeom>
            <a:avLst/>
            <a:gdLst>
              <a:gd name="connsiteX0" fmla="*/ 0 w 514350"/>
              <a:gd name="connsiteY0" fmla="*/ 0 h 657225"/>
              <a:gd name="connsiteX1" fmla="*/ 328612 w 514350"/>
              <a:gd name="connsiteY1" fmla="*/ 214313 h 657225"/>
              <a:gd name="connsiteX2" fmla="*/ 271462 w 514350"/>
              <a:gd name="connsiteY2" fmla="*/ 414338 h 657225"/>
              <a:gd name="connsiteX3" fmla="*/ 514350 w 514350"/>
              <a:gd name="connsiteY3" fmla="*/ 657225 h 657225"/>
            </a:gdLst>
            <a:ahLst/>
            <a:cxnLst>
              <a:cxn ang="0">
                <a:pos x="connsiteX0" y="connsiteY0"/>
              </a:cxn>
              <a:cxn ang="0">
                <a:pos x="connsiteX1" y="connsiteY1"/>
              </a:cxn>
              <a:cxn ang="0">
                <a:pos x="connsiteX2" y="connsiteY2"/>
              </a:cxn>
              <a:cxn ang="0">
                <a:pos x="connsiteX3" y="connsiteY3"/>
              </a:cxn>
            </a:cxnLst>
            <a:rect l="l" t="t" r="r" b="b"/>
            <a:pathLst>
              <a:path w="514350" h="657225">
                <a:moveTo>
                  <a:pt x="0" y="0"/>
                </a:moveTo>
                <a:cubicBezTo>
                  <a:pt x="141684" y="72628"/>
                  <a:pt x="283368" y="145257"/>
                  <a:pt x="328612" y="214313"/>
                </a:cubicBezTo>
                <a:cubicBezTo>
                  <a:pt x="373856" y="283369"/>
                  <a:pt x="240506" y="340519"/>
                  <a:pt x="271462" y="414338"/>
                </a:cubicBezTo>
                <a:cubicBezTo>
                  <a:pt x="302418" y="488157"/>
                  <a:pt x="408384" y="572691"/>
                  <a:pt x="514350" y="657225"/>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itle 1"/>
          <p:cNvSpPr txBox="1">
            <a:spLocks/>
          </p:cNvSpPr>
          <p:nvPr/>
        </p:nvSpPr>
        <p:spPr>
          <a:xfrm>
            <a:off x="6629401" y="3115245"/>
            <a:ext cx="1219200" cy="533400"/>
          </a:xfrm>
          <a:prstGeom prst="rect">
            <a:avLst/>
          </a:prstGeom>
        </p:spPr>
        <p:txBody>
          <a:bodyPr vert="horz" lIns="91440" tIns="45720" rIns="91440" bIns="45720" rtlCol="0" anchor="ctr">
            <a:noAutofit/>
          </a:bodyPr>
          <a:lstStyle/>
          <a:p>
            <a:pPr lvl="0" algn="ctr">
              <a:spcBef>
                <a:spcPct val="0"/>
              </a:spcBef>
            </a:pPr>
            <a:endParaRPr lang="en-US" sz="3200" dirty="0" smtClean="0">
              <a:solidFill>
                <a:srgbClr val="FF0000"/>
              </a:solidFill>
              <a:latin typeface="Cambria Math" pitchFamily="18" charset="0"/>
              <a:ea typeface="Cambria Math" pitchFamily="18" charset="0"/>
              <a:cs typeface="Times New Roman" pitchFamily="18" charset="0"/>
            </a:endParaRPr>
          </a:p>
          <a:p>
            <a:pPr lvl="0" algn="ctr">
              <a:spcBef>
                <a:spcPct val="0"/>
              </a:spcBef>
            </a:pPr>
            <a:r>
              <a:rPr lang="en-US" sz="2400" dirty="0" smtClean="0">
                <a:solidFill>
                  <a:srgbClr val="FF0000"/>
                </a:solidFill>
                <a:latin typeface="Cambria Math" pitchFamily="18" charset="0"/>
                <a:ea typeface="Cambria Math" pitchFamily="18" charset="0"/>
                <a:cs typeface="Times New Roman" pitchFamily="18" charset="0"/>
              </a:rPr>
              <a:t>pole</a:t>
            </a:r>
          </a:p>
          <a:p>
            <a:pPr lvl="0" algn="ctr">
              <a:spcBef>
                <a:spcPct val="0"/>
              </a:spcBef>
            </a:pP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7" name="Freeform 16"/>
          <p:cNvSpPr/>
          <p:nvPr/>
        </p:nvSpPr>
        <p:spPr>
          <a:xfrm rot="14433729" flipV="1">
            <a:off x="6208546" y="3904965"/>
            <a:ext cx="514350" cy="657225"/>
          </a:xfrm>
          <a:custGeom>
            <a:avLst/>
            <a:gdLst>
              <a:gd name="connsiteX0" fmla="*/ 0 w 514350"/>
              <a:gd name="connsiteY0" fmla="*/ 0 h 657225"/>
              <a:gd name="connsiteX1" fmla="*/ 328612 w 514350"/>
              <a:gd name="connsiteY1" fmla="*/ 214313 h 657225"/>
              <a:gd name="connsiteX2" fmla="*/ 271462 w 514350"/>
              <a:gd name="connsiteY2" fmla="*/ 414338 h 657225"/>
              <a:gd name="connsiteX3" fmla="*/ 514350 w 514350"/>
              <a:gd name="connsiteY3" fmla="*/ 657225 h 657225"/>
            </a:gdLst>
            <a:ahLst/>
            <a:cxnLst>
              <a:cxn ang="0">
                <a:pos x="connsiteX0" y="connsiteY0"/>
              </a:cxn>
              <a:cxn ang="0">
                <a:pos x="connsiteX1" y="connsiteY1"/>
              </a:cxn>
              <a:cxn ang="0">
                <a:pos x="connsiteX2" y="connsiteY2"/>
              </a:cxn>
              <a:cxn ang="0">
                <a:pos x="connsiteX3" y="connsiteY3"/>
              </a:cxn>
            </a:cxnLst>
            <a:rect l="l" t="t" r="r" b="b"/>
            <a:pathLst>
              <a:path w="514350" h="657225">
                <a:moveTo>
                  <a:pt x="0" y="0"/>
                </a:moveTo>
                <a:cubicBezTo>
                  <a:pt x="141684" y="72628"/>
                  <a:pt x="283368" y="145257"/>
                  <a:pt x="328612" y="214313"/>
                </a:cubicBezTo>
                <a:cubicBezTo>
                  <a:pt x="373856" y="283369"/>
                  <a:pt x="240506" y="340519"/>
                  <a:pt x="271462" y="414338"/>
                </a:cubicBezTo>
                <a:cubicBezTo>
                  <a:pt x="302418" y="488157"/>
                  <a:pt x="408384" y="572691"/>
                  <a:pt x="514350" y="657225"/>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itle 1"/>
          <p:cNvSpPr txBox="1">
            <a:spLocks/>
          </p:cNvSpPr>
          <p:nvPr/>
        </p:nvSpPr>
        <p:spPr>
          <a:xfrm>
            <a:off x="6629400" y="3924296"/>
            <a:ext cx="1219200" cy="533400"/>
          </a:xfrm>
          <a:prstGeom prst="rect">
            <a:avLst/>
          </a:prstGeom>
        </p:spPr>
        <p:txBody>
          <a:bodyPr vert="horz" lIns="91440" tIns="45720" rIns="91440" bIns="45720" rtlCol="0" anchor="ctr">
            <a:noAutofit/>
          </a:bodyPr>
          <a:lstStyle/>
          <a:p>
            <a:pPr lvl="0" algn="ctr">
              <a:spcBef>
                <a:spcPct val="0"/>
              </a:spcBef>
            </a:pPr>
            <a:endParaRPr lang="en-US" sz="3200" dirty="0" smtClean="0">
              <a:solidFill>
                <a:srgbClr val="FF0000"/>
              </a:solidFill>
              <a:latin typeface="Cambria Math" pitchFamily="18" charset="0"/>
              <a:ea typeface="Cambria Math" pitchFamily="18" charset="0"/>
              <a:cs typeface="Times New Roman" pitchFamily="18" charset="0"/>
            </a:endParaRPr>
          </a:p>
          <a:p>
            <a:pPr lvl="0" algn="ctr">
              <a:spcBef>
                <a:spcPct val="0"/>
              </a:spcBef>
            </a:pPr>
            <a:r>
              <a:rPr lang="en-US" sz="2400" dirty="0" smtClean="0">
                <a:solidFill>
                  <a:srgbClr val="FF0000"/>
                </a:solidFill>
                <a:latin typeface="Cambria Math" pitchFamily="18" charset="0"/>
                <a:ea typeface="Cambria Math" pitchFamily="18" charset="0"/>
                <a:cs typeface="Times New Roman" pitchFamily="18" charset="0"/>
              </a:rPr>
              <a:t>pole</a:t>
            </a:r>
          </a:p>
          <a:p>
            <a:pPr lvl="0" algn="ctr">
              <a:spcBef>
                <a:spcPct val="0"/>
              </a:spcBef>
            </a:pP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9" name="Freeform 18"/>
          <p:cNvSpPr/>
          <p:nvPr/>
        </p:nvSpPr>
        <p:spPr>
          <a:xfrm rot="7166271">
            <a:off x="6099007" y="4619910"/>
            <a:ext cx="514350" cy="657225"/>
          </a:xfrm>
          <a:custGeom>
            <a:avLst/>
            <a:gdLst>
              <a:gd name="connsiteX0" fmla="*/ 0 w 514350"/>
              <a:gd name="connsiteY0" fmla="*/ 0 h 657225"/>
              <a:gd name="connsiteX1" fmla="*/ 328612 w 514350"/>
              <a:gd name="connsiteY1" fmla="*/ 214313 h 657225"/>
              <a:gd name="connsiteX2" fmla="*/ 271462 w 514350"/>
              <a:gd name="connsiteY2" fmla="*/ 414338 h 657225"/>
              <a:gd name="connsiteX3" fmla="*/ 514350 w 514350"/>
              <a:gd name="connsiteY3" fmla="*/ 657225 h 657225"/>
            </a:gdLst>
            <a:ahLst/>
            <a:cxnLst>
              <a:cxn ang="0">
                <a:pos x="connsiteX0" y="connsiteY0"/>
              </a:cxn>
              <a:cxn ang="0">
                <a:pos x="connsiteX1" y="connsiteY1"/>
              </a:cxn>
              <a:cxn ang="0">
                <a:pos x="connsiteX2" y="connsiteY2"/>
              </a:cxn>
              <a:cxn ang="0">
                <a:pos x="connsiteX3" y="connsiteY3"/>
              </a:cxn>
            </a:cxnLst>
            <a:rect l="l" t="t" r="r" b="b"/>
            <a:pathLst>
              <a:path w="514350" h="657225">
                <a:moveTo>
                  <a:pt x="0" y="0"/>
                </a:moveTo>
                <a:cubicBezTo>
                  <a:pt x="141684" y="72628"/>
                  <a:pt x="283368" y="145257"/>
                  <a:pt x="328612" y="214313"/>
                </a:cubicBezTo>
                <a:cubicBezTo>
                  <a:pt x="373856" y="283369"/>
                  <a:pt x="240506" y="340519"/>
                  <a:pt x="271462" y="414338"/>
                </a:cubicBezTo>
                <a:cubicBezTo>
                  <a:pt x="302418" y="488157"/>
                  <a:pt x="408384" y="572691"/>
                  <a:pt x="514350" y="657225"/>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itle 1"/>
          <p:cNvSpPr txBox="1">
            <a:spLocks/>
          </p:cNvSpPr>
          <p:nvPr/>
        </p:nvSpPr>
        <p:spPr>
          <a:xfrm>
            <a:off x="6553201" y="4563045"/>
            <a:ext cx="1219200" cy="533400"/>
          </a:xfrm>
          <a:prstGeom prst="rect">
            <a:avLst/>
          </a:prstGeom>
        </p:spPr>
        <p:txBody>
          <a:bodyPr vert="horz" lIns="91440" tIns="45720" rIns="91440" bIns="45720" rtlCol="0" anchor="ctr">
            <a:noAutofit/>
          </a:bodyPr>
          <a:lstStyle/>
          <a:p>
            <a:pPr lvl="0" algn="ctr">
              <a:spcBef>
                <a:spcPct val="0"/>
              </a:spcBef>
            </a:pPr>
            <a:endParaRPr lang="en-US" sz="3200" dirty="0" smtClean="0">
              <a:solidFill>
                <a:srgbClr val="FF0000"/>
              </a:solidFill>
              <a:latin typeface="Cambria Math" pitchFamily="18" charset="0"/>
              <a:ea typeface="Cambria Math" pitchFamily="18" charset="0"/>
              <a:cs typeface="Times New Roman" pitchFamily="18" charset="0"/>
            </a:endParaRPr>
          </a:p>
          <a:p>
            <a:pPr lvl="0" algn="ctr">
              <a:spcBef>
                <a:spcPct val="0"/>
              </a:spcBef>
            </a:pPr>
            <a:r>
              <a:rPr lang="en-US" sz="2400" dirty="0" smtClean="0">
                <a:solidFill>
                  <a:srgbClr val="FF0000"/>
                </a:solidFill>
                <a:latin typeface="Cambria Math" pitchFamily="18" charset="0"/>
                <a:ea typeface="Cambria Math" pitchFamily="18" charset="0"/>
                <a:cs typeface="Times New Roman" pitchFamily="18" charset="0"/>
              </a:rPr>
              <a:t>pole</a:t>
            </a:r>
          </a:p>
          <a:p>
            <a:pPr lvl="0" algn="ctr">
              <a:spcBef>
                <a:spcPct val="0"/>
              </a:spcBef>
            </a:pP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47840" t="51339" r="5714"/>
          <a:stretch>
            <a:fillRect/>
          </a:stretch>
        </p:blipFill>
        <p:spPr bwMode="auto">
          <a:xfrm>
            <a:off x="609600" y="228600"/>
            <a:ext cx="8145802" cy="640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47840" t="51339" r="5714"/>
          <a:stretch>
            <a:fillRect/>
          </a:stretch>
        </p:blipFill>
        <p:spPr bwMode="auto">
          <a:xfrm>
            <a:off x="609600" y="228600"/>
            <a:ext cx="8145802" cy="6400800"/>
          </a:xfrm>
          <a:prstGeom prst="rect">
            <a:avLst/>
          </a:prstGeom>
          <a:noFill/>
          <a:ln w="9525">
            <a:noFill/>
            <a:miter lim="800000"/>
            <a:headEnd/>
            <a:tailEnd/>
          </a:ln>
          <a:effectLst/>
        </p:spPr>
      </p:pic>
      <p:sp>
        <p:nvSpPr>
          <p:cNvPr id="3" name="Freeform 2"/>
          <p:cNvSpPr/>
          <p:nvPr/>
        </p:nvSpPr>
        <p:spPr>
          <a:xfrm>
            <a:off x="2709486" y="1113856"/>
            <a:ext cx="653972" cy="3982021"/>
          </a:xfrm>
          <a:custGeom>
            <a:avLst/>
            <a:gdLst>
              <a:gd name="connsiteX0" fmla="*/ 0 w 300038"/>
              <a:gd name="connsiteY0" fmla="*/ 2028825 h 2028825"/>
              <a:gd name="connsiteX1" fmla="*/ 28575 w 300038"/>
              <a:gd name="connsiteY1" fmla="*/ 14288 h 2028825"/>
              <a:gd name="connsiteX2" fmla="*/ 257175 w 300038"/>
              <a:gd name="connsiteY2" fmla="*/ 0 h 2028825"/>
              <a:gd name="connsiteX3" fmla="*/ 300038 w 300038"/>
              <a:gd name="connsiteY3" fmla="*/ 2014538 h 2028825"/>
              <a:gd name="connsiteX0" fmla="*/ 0 w 257175"/>
              <a:gd name="connsiteY0" fmla="*/ 2028825 h 2061941"/>
              <a:gd name="connsiteX1" fmla="*/ 28575 w 257175"/>
              <a:gd name="connsiteY1" fmla="*/ 14288 h 2061941"/>
              <a:gd name="connsiteX2" fmla="*/ 257175 w 257175"/>
              <a:gd name="connsiteY2" fmla="*/ 0 h 2061941"/>
              <a:gd name="connsiteX3" fmla="*/ 210027 w 257175"/>
              <a:gd name="connsiteY3" fmla="*/ 2061941 h 2061941"/>
              <a:gd name="connsiteX0" fmla="*/ 0 w 221170"/>
              <a:gd name="connsiteY0" fmla="*/ 2028825 h 2061941"/>
              <a:gd name="connsiteX1" fmla="*/ 28575 w 221170"/>
              <a:gd name="connsiteY1" fmla="*/ 14288 h 2061941"/>
              <a:gd name="connsiteX2" fmla="*/ 221170 w 221170"/>
              <a:gd name="connsiteY2" fmla="*/ 0 h 2061941"/>
              <a:gd name="connsiteX3" fmla="*/ 210027 w 221170"/>
              <a:gd name="connsiteY3" fmla="*/ 2061941 h 2061941"/>
              <a:gd name="connsiteX0" fmla="*/ 0 w 221170"/>
              <a:gd name="connsiteY0" fmla="*/ 2028825 h 2061941"/>
              <a:gd name="connsiteX1" fmla="*/ 24004 w 221170"/>
              <a:gd name="connsiteY1" fmla="*/ 2019345 h 2061941"/>
              <a:gd name="connsiteX2" fmla="*/ 28575 w 221170"/>
              <a:gd name="connsiteY2" fmla="*/ 14288 h 2061941"/>
              <a:gd name="connsiteX3" fmla="*/ 221170 w 221170"/>
              <a:gd name="connsiteY3" fmla="*/ 0 h 2061941"/>
              <a:gd name="connsiteX4" fmla="*/ 210027 w 221170"/>
              <a:gd name="connsiteY4" fmla="*/ 2061941 h 2061941"/>
              <a:gd name="connsiteX0" fmla="*/ 0 w 221170"/>
              <a:gd name="connsiteY0" fmla="*/ 2052459 h 2085575"/>
              <a:gd name="connsiteX1" fmla="*/ 24004 w 221170"/>
              <a:gd name="connsiteY1" fmla="*/ 2042979 h 2085575"/>
              <a:gd name="connsiteX2" fmla="*/ 22574 w 221170"/>
              <a:gd name="connsiteY2" fmla="*/ 0 h 2085575"/>
              <a:gd name="connsiteX3" fmla="*/ 221170 w 221170"/>
              <a:gd name="connsiteY3" fmla="*/ 23634 h 2085575"/>
              <a:gd name="connsiteX4" fmla="*/ 210027 w 221170"/>
              <a:gd name="connsiteY4" fmla="*/ 2085575 h 2085575"/>
              <a:gd name="connsiteX0" fmla="*/ 0 w 221170"/>
              <a:gd name="connsiteY0" fmla="*/ 2028825 h 2061941"/>
              <a:gd name="connsiteX1" fmla="*/ 24004 w 221170"/>
              <a:gd name="connsiteY1" fmla="*/ 2019345 h 2061941"/>
              <a:gd name="connsiteX2" fmla="*/ 25574 w 221170"/>
              <a:gd name="connsiteY2" fmla="*/ 19029 h 2061941"/>
              <a:gd name="connsiteX3" fmla="*/ 221170 w 221170"/>
              <a:gd name="connsiteY3" fmla="*/ 0 h 2061941"/>
              <a:gd name="connsiteX4" fmla="*/ 210027 w 221170"/>
              <a:gd name="connsiteY4" fmla="*/ 2061941 h 2061941"/>
              <a:gd name="connsiteX0" fmla="*/ 0 w 213741"/>
              <a:gd name="connsiteY0" fmla="*/ 2009796 h 2042912"/>
              <a:gd name="connsiteX1" fmla="*/ 24004 w 213741"/>
              <a:gd name="connsiteY1" fmla="*/ 2000316 h 2042912"/>
              <a:gd name="connsiteX2" fmla="*/ 25574 w 213741"/>
              <a:gd name="connsiteY2" fmla="*/ 0 h 2042912"/>
              <a:gd name="connsiteX3" fmla="*/ 212169 w 213741"/>
              <a:gd name="connsiteY3" fmla="*/ 4672 h 2042912"/>
              <a:gd name="connsiteX4" fmla="*/ 210027 w 213741"/>
              <a:gd name="connsiteY4" fmla="*/ 2042912 h 2042912"/>
              <a:gd name="connsiteX0" fmla="*/ 0 w 213741"/>
              <a:gd name="connsiteY0" fmla="*/ 2009796 h 2042912"/>
              <a:gd name="connsiteX1" fmla="*/ 24004 w 213741"/>
              <a:gd name="connsiteY1" fmla="*/ 2000316 h 2042912"/>
              <a:gd name="connsiteX2" fmla="*/ 25574 w 213741"/>
              <a:gd name="connsiteY2" fmla="*/ 0 h 2042912"/>
              <a:gd name="connsiteX3" fmla="*/ 200168 w 213741"/>
              <a:gd name="connsiteY3" fmla="*/ 9413 h 2042912"/>
              <a:gd name="connsiteX4" fmla="*/ 210027 w 213741"/>
              <a:gd name="connsiteY4" fmla="*/ 2042912 h 2042912"/>
              <a:gd name="connsiteX0" fmla="*/ 0 w 213741"/>
              <a:gd name="connsiteY0" fmla="*/ 2019344 h 2052460"/>
              <a:gd name="connsiteX1" fmla="*/ 24004 w 213741"/>
              <a:gd name="connsiteY1" fmla="*/ 2009864 h 2052460"/>
              <a:gd name="connsiteX2" fmla="*/ 25574 w 213741"/>
              <a:gd name="connsiteY2" fmla="*/ 9548 h 2052460"/>
              <a:gd name="connsiteX3" fmla="*/ 203169 w 213741"/>
              <a:gd name="connsiteY3" fmla="*/ 0 h 2052460"/>
              <a:gd name="connsiteX4" fmla="*/ 210027 w 213741"/>
              <a:gd name="connsiteY4" fmla="*/ 2052460 h 2052460"/>
              <a:gd name="connsiteX0" fmla="*/ 0 w 213741"/>
              <a:gd name="connsiteY0" fmla="*/ 2009864 h 2042980"/>
              <a:gd name="connsiteX1" fmla="*/ 24004 w 213741"/>
              <a:gd name="connsiteY1" fmla="*/ 2000384 h 2042980"/>
              <a:gd name="connsiteX2" fmla="*/ 25574 w 213741"/>
              <a:gd name="connsiteY2" fmla="*/ 68 h 2042980"/>
              <a:gd name="connsiteX3" fmla="*/ 203169 w 213741"/>
              <a:gd name="connsiteY3" fmla="*/ 0 h 2042980"/>
              <a:gd name="connsiteX4" fmla="*/ 210027 w 213741"/>
              <a:gd name="connsiteY4" fmla="*/ 2042980 h 2042980"/>
              <a:gd name="connsiteX0" fmla="*/ 0 w 213741"/>
              <a:gd name="connsiteY0" fmla="*/ 2009864 h 2014539"/>
              <a:gd name="connsiteX1" fmla="*/ 24004 w 213741"/>
              <a:gd name="connsiteY1" fmla="*/ 2000384 h 2014539"/>
              <a:gd name="connsiteX2" fmla="*/ 25574 w 213741"/>
              <a:gd name="connsiteY2" fmla="*/ 68 h 2014539"/>
              <a:gd name="connsiteX3" fmla="*/ 203169 w 213741"/>
              <a:gd name="connsiteY3" fmla="*/ 0 h 2014539"/>
              <a:gd name="connsiteX4" fmla="*/ 210027 w 213741"/>
              <a:gd name="connsiteY4" fmla="*/ 2014539 h 2014539"/>
              <a:gd name="connsiteX0" fmla="*/ 0 w 189737"/>
              <a:gd name="connsiteY0" fmla="*/ 2000384 h 2014539"/>
              <a:gd name="connsiteX1" fmla="*/ 1570 w 189737"/>
              <a:gd name="connsiteY1" fmla="*/ 68 h 2014539"/>
              <a:gd name="connsiteX2" fmla="*/ 179165 w 189737"/>
              <a:gd name="connsiteY2" fmla="*/ 0 h 2014539"/>
              <a:gd name="connsiteX3" fmla="*/ 186023 w 189737"/>
              <a:gd name="connsiteY3" fmla="*/ 2014539 h 2014539"/>
              <a:gd name="connsiteX0" fmla="*/ 11955 w 189691"/>
              <a:gd name="connsiteY0" fmla="*/ 1962462 h 2014539"/>
              <a:gd name="connsiteX1" fmla="*/ 1524 w 189691"/>
              <a:gd name="connsiteY1" fmla="*/ 68 h 2014539"/>
              <a:gd name="connsiteX2" fmla="*/ 179119 w 189691"/>
              <a:gd name="connsiteY2" fmla="*/ 0 h 2014539"/>
              <a:gd name="connsiteX3" fmla="*/ 185977 w 189691"/>
              <a:gd name="connsiteY3" fmla="*/ 2014539 h 2014539"/>
              <a:gd name="connsiteX0" fmla="*/ 11954 w 189691"/>
              <a:gd name="connsiteY0" fmla="*/ 2038306 h 2038306"/>
              <a:gd name="connsiteX1" fmla="*/ 1524 w 189691"/>
              <a:gd name="connsiteY1" fmla="*/ 68 h 2038306"/>
              <a:gd name="connsiteX2" fmla="*/ 179119 w 189691"/>
              <a:gd name="connsiteY2" fmla="*/ 0 h 2038306"/>
              <a:gd name="connsiteX3" fmla="*/ 185977 w 189691"/>
              <a:gd name="connsiteY3" fmla="*/ 2014539 h 2038306"/>
              <a:gd name="connsiteX0" fmla="*/ 11954 w 447723"/>
              <a:gd name="connsiteY0" fmla="*/ 2038306 h 2038306"/>
              <a:gd name="connsiteX1" fmla="*/ 1524 w 447723"/>
              <a:gd name="connsiteY1" fmla="*/ 68 h 2038306"/>
              <a:gd name="connsiteX2" fmla="*/ 179119 w 447723"/>
              <a:gd name="connsiteY2" fmla="*/ 0 h 2038306"/>
              <a:gd name="connsiteX3" fmla="*/ 444009 w 447723"/>
              <a:gd name="connsiteY3" fmla="*/ 2029392 h 2038306"/>
              <a:gd name="connsiteX0" fmla="*/ 11954 w 447723"/>
              <a:gd name="connsiteY0" fmla="*/ 3962846 h 3962846"/>
              <a:gd name="connsiteX1" fmla="*/ 1524 w 447723"/>
              <a:gd name="connsiteY1" fmla="*/ 1924608 h 3962846"/>
              <a:gd name="connsiteX2" fmla="*/ 425151 w 447723"/>
              <a:gd name="connsiteY2" fmla="*/ 0 h 3962846"/>
              <a:gd name="connsiteX3" fmla="*/ 444009 w 447723"/>
              <a:gd name="connsiteY3" fmla="*/ 3953932 h 3962846"/>
              <a:gd name="connsiteX0" fmla="*/ 0 w 435769"/>
              <a:gd name="connsiteY0" fmla="*/ 3976999 h 3976999"/>
              <a:gd name="connsiteX1" fmla="*/ 55578 w 435769"/>
              <a:gd name="connsiteY1" fmla="*/ 0 h 3976999"/>
              <a:gd name="connsiteX2" fmla="*/ 413197 w 435769"/>
              <a:gd name="connsiteY2" fmla="*/ 14153 h 3976999"/>
              <a:gd name="connsiteX3" fmla="*/ 432055 w 435769"/>
              <a:gd name="connsiteY3" fmla="*/ 3968085 h 3976999"/>
              <a:gd name="connsiteX0" fmla="*/ 9788 w 445557"/>
              <a:gd name="connsiteY0" fmla="*/ 3976999 h 4611958"/>
              <a:gd name="connsiteX1" fmla="*/ 84797 w 445557"/>
              <a:gd name="connsiteY1" fmla="*/ 3949125 h 4611958"/>
              <a:gd name="connsiteX2" fmla="*/ 65366 w 445557"/>
              <a:gd name="connsiteY2" fmla="*/ 0 h 4611958"/>
              <a:gd name="connsiteX3" fmla="*/ 422985 w 445557"/>
              <a:gd name="connsiteY3" fmla="*/ 14153 h 4611958"/>
              <a:gd name="connsiteX4" fmla="*/ 441843 w 445557"/>
              <a:gd name="connsiteY4" fmla="*/ 3968085 h 4611958"/>
              <a:gd name="connsiteX0" fmla="*/ 84797 w 445557"/>
              <a:gd name="connsiteY0" fmla="*/ 3949125 h 3968085"/>
              <a:gd name="connsiteX1" fmla="*/ 65366 w 445557"/>
              <a:gd name="connsiteY1" fmla="*/ 0 h 3968085"/>
              <a:gd name="connsiteX2" fmla="*/ 422985 w 445557"/>
              <a:gd name="connsiteY2" fmla="*/ 14153 h 3968085"/>
              <a:gd name="connsiteX3" fmla="*/ 441843 w 445557"/>
              <a:gd name="connsiteY3" fmla="*/ 3968085 h 3968085"/>
              <a:gd name="connsiteX0" fmla="*/ 75796 w 436556"/>
              <a:gd name="connsiteY0" fmla="*/ 3949125 h 4559912"/>
              <a:gd name="connsiteX1" fmla="*/ 36791 w 436556"/>
              <a:gd name="connsiteY1" fmla="*/ 3901724 h 4559912"/>
              <a:gd name="connsiteX2" fmla="*/ 56365 w 436556"/>
              <a:gd name="connsiteY2" fmla="*/ 0 h 4559912"/>
              <a:gd name="connsiteX3" fmla="*/ 413984 w 436556"/>
              <a:gd name="connsiteY3" fmla="*/ 14153 h 4559912"/>
              <a:gd name="connsiteX4" fmla="*/ 432842 w 436556"/>
              <a:gd name="connsiteY4" fmla="*/ 3968085 h 4559912"/>
              <a:gd name="connsiteX0" fmla="*/ 36791 w 436556"/>
              <a:gd name="connsiteY0" fmla="*/ 3901724 h 3968085"/>
              <a:gd name="connsiteX1" fmla="*/ 56365 w 436556"/>
              <a:gd name="connsiteY1" fmla="*/ 0 h 3968085"/>
              <a:gd name="connsiteX2" fmla="*/ 413984 w 436556"/>
              <a:gd name="connsiteY2" fmla="*/ 14153 h 3968085"/>
              <a:gd name="connsiteX3" fmla="*/ 432842 w 436556"/>
              <a:gd name="connsiteY3" fmla="*/ 3968085 h 3968085"/>
              <a:gd name="connsiteX0" fmla="*/ 30790 w 436556"/>
              <a:gd name="connsiteY0" fmla="*/ 3958607 h 3968085"/>
              <a:gd name="connsiteX1" fmla="*/ 56365 w 436556"/>
              <a:gd name="connsiteY1" fmla="*/ 0 h 3968085"/>
              <a:gd name="connsiteX2" fmla="*/ 413984 w 436556"/>
              <a:gd name="connsiteY2" fmla="*/ 14153 h 3968085"/>
              <a:gd name="connsiteX3" fmla="*/ 432842 w 436556"/>
              <a:gd name="connsiteY3" fmla="*/ 3968085 h 3968085"/>
              <a:gd name="connsiteX0" fmla="*/ 30790 w 442557"/>
              <a:gd name="connsiteY0" fmla="*/ 3958607 h 3958607"/>
              <a:gd name="connsiteX1" fmla="*/ 56365 w 442557"/>
              <a:gd name="connsiteY1" fmla="*/ 0 h 3958607"/>
              <a:gd name="connsiteX2" fmla="*/ 413984 w 442557"/>
              <a:gd name="connsiteY2" fmla="*/ 14153 h 3958607"/>
              <a:gd name="connsiteX3" fmla="*/ 438843 w 442557"/>
              <a:gd name="connsiteY3" fmla="*/ 3930163 h 3958607"/>
              <a:gd name="connsiteX0" fmla="*/ 30790 w 439556"/>
              <a:gd name="connsiteY0" fmla="*/ 3958607 h 3958607"/>
              <a:gd name="connsiteX1" fmla="*/ 56365 w 439556"/>
              <a:gd name="connsiteY1" fmla="*/ 0 h 3958607"/>
              <a:gd name="connsiteX2" fmla="*/ 413984 w 439556"/>
              <a:gd name="connsiteY2" fmla="*/ 14153 h 3958607"/>
              <a:gd name="connsiteX3" fmla="*/ 438843 w 439556"/>
              <a:gd name="connsiteY3" fmla="*/ 3930163 h 3958607"/>
              <a:gd name="connsiteX0" fmla="*/ 3786 w 412552"/>
              <a:gd name="connsiteY0" fmla="*/ 3958607 h 3958607"/>
              <a:gd name="connsiteX1" fmla="*/ 29361 w 412552"/>
              <a:gd name="connsiteY1" fmla="*/ 0 h 3958607"/>
              <a:gd name="connsiteX2" fmla="*/ 386980 w 412552"/>
              <a:gd name="connsiteY2" fmla="*/ 14153 h 3958607"/>
              <a:gd name="connsiteX3" fmla="*/ 411839 w 412552"/>
              <a:gd name="connsiteY3" fmla="*/ 3930163 h 3958607"/>
              <a:gd name="connsiteX0" fmla="*/ 21788 w 430554"/>
              <a:gd name="connsiteY0" fmla="*/ 3963347 h 3963347"/>
              <a:gd name="connsiteX1" fmla="*/ 29361 w 430554"/>
              <a:gd name="connsiteY1" fmla="*/ 0 h 3963347"/>
              <a:gd name="connsiteX2" fmla="*/ 404982 w 430554"/>
              <a:gd name="connsiteY2" fmla="*/ 18893 h 3963347"/>
              <a:gd name="connsiteX3" fmla="*/ 429841 w 430554"/>
              <a:gd name="connsiteY3" fmla="*/ 3934903 h 3963347"/>
              <a:gd name="connsiteX0" fmla="*/ 3238 w 412004"/>
              <a:gd name="connsiteY0" fmla="*/ 3963347 h 3963347"/>
              <a:gd name="connsiteX1" fmla="*/ 10811 w 412004"/>
              <a:gd name="connsiteY1" fmla="*/ 0 h 3963347"/>
              <a:gd name="connsiteX2" fmla="*/ 386432 w 412004"/>
              <a:gd name="connsiteY2" fmla="*/ 18893 h 3963347"/>
              <a:gd name="connsiteX3" fmla="*/ 411291 w 412004"/>
              <a:gd name="connsiteY3" fmla="*/ 3934903 h 3963347"/>
              <a:gd name="connsiteX0" fmla="*/ 3238 w 412004"/>
              <a:gd name="connsiteY0" fmla="*/ 3963415 h 3963415"/>
              <a:gd name="connsiteX1" fmla="*/ 10811 w 412004"/>
              <a:gd name="connsiteY1" fmla="*/ 68 h 3963415"/>
              <a:gd name="connsiteX2" fmla="*/ 386432 w 412004"/>
              <a:gd name="connsiteY2" fmla="*/ 0 h 3963415"/>
              <a:gd name="connsiteX3" fmla="*/ 411291 w 412004"/>
              <a:gd name="connsiteY3" fmla="*/ 3934971 h 3963415"/>
            </a:gdLst>
            <a:ahLst/>
            <a:cxnLst>
              <a:cxn ang="0">
                <a:pos x="connsiteX0" y="connsiteY0"/>
              </a:cxn>
              <a:cxn ang="0">
                <a:pos x="connsiteX1" y="connsiteY1"/>
              </a:cxn>
              <a:cxn ang="0">
                <a:pos x="connsiteX2" y="connsiteY2"/>
              </a:cxn>
              <a:cxn ang="0">
                <a:pos x="connsiteX3" y="connsiteY3"/>
              </a:cxn>
            </a:cxnLst>
            <a:rect l="l" t="t" r="r" b="b"/>
            <a:pathLst>
              <a:path w="412004" h="3963415">
                <a:moveTo>
                  <a:pt x="3238" y="3963415"/>
                </a:moveTo>
                <a:cubicBezTo>
                  <a:pt x="0" y="3305228"/>
                  <a:pt x="5453" y="686710"/>
                  <a:pt x="10811" y="68"/>
                </a:cubicBezTo>
                <a:lnTo>
                  <a:pt x="386432" y="0"/>
                </a:lnTo>
                <a:cubicBezTo>
                  <a:pt x="382718" y="687314"/>
                  <a:pt x="412004" y="3247657"/>
                  <a:pt x="411291" y="3934971"/>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3"/>
          <p:cNvSpPr/>
          <p:nvPr/>
        </p:nvSpPr>
        <p:spPr>
          <a:xfrm rot="7166271">
            <a:off x="3508206" y="1047465"/>
            <a:ext cx="514350" cy="657225"/>
          </a:xfrm>
          <a:custGeom>
            <a:avLst/>
            <a:gdLst>
              <a:gd name="connsiteX0" fmla="*/ 0 w 514350"/>
              <a:gd name="connsiteY0" fmla="*/ 0 h 657225"/>
              <a:gd name="connsiteX1" fmla="*/ 328612 w 514350"/>
              <a:gd name="connsiteY1" fmla="*/ 214313 h 657225"/>
              <a:gd name="connsiteX2" fmla="*/ 271462 w 514350"/>
              <a:gd name="connsiteY2" fmla="*/ 414338 h 657225"/>
              <a:gd name="connsiteX3" fmla="*/ 514350 w 514350"/>
              <a:gd name="connsiteY3" fmla="*/ 657225 h 657225"/>
            </a:gdLst>
            <a:ahLst/>
            <a:cxnLst>
              <a:cxn ang="0">
                <a:pos x="connsiteX0" y="connsiteY0"/>
              </a:cxn>
              <a:cxn ang="0">
                <a:pos x="connsiteX1" y="connsiteY1"/>
              </a:cxn>
              <a:cxn ang="0">
                <a:pos x="connsiteX2" y="connsiteY2"/>
              </a:cxn>
              <a:cxn ang="0">
                <a:pos x="connsiteX3" y="connsiteY3"/>
              </a:cxn>
            </a:cxnLst>
            <a:rect l="l" t="t" r="r" b="b"/>
            <a:pathLst>
              <a:path w="514350" h="657225">
                <a:moveTo>
                  <a:pt x="0" y="0"/>
                </a:moveTo>
                <a:cubicBezTo>
                  <a:pt x="141684" y="72628"/>
                  <a:pt x="283368" y="145257"/>
                  <a:pt x="328612" y="214313"/>
                </a:cubicBezTo>
                <a:cubicBezTo>
                  <a:pt x="373856" y="283369"/>
                  <a:pt x="240506" y="340519"/>
                  <a:pt x="271462" y="414338"/>
                </a:cubicBezTo>
                <a:cubicBezTo>
                  <a:pt x="302418" y="488157"/>
                  <a:pt x="408384" y="572691"/>
                  <a:pt x="514350" y="657225"/>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itle 1"/>
          <p:cNvSpPr txBox="1">
            <a:spLocks/>
          </p:cNvSpPr>
          <p:nvPr/>
        </p:nvSpPr>
        <p:spPr>
          <a:xfrm>
            <a:off x="4038600" y="838200"/>
            <a:ext cx="1600200" cy="1761555"/>
          </a:xfrm>
          <a:prstGeom prst="rect">
            <a:avLst/>
          </a:prstGeom>
        </p:spPr>
        <p:txBody>
          <a:bodyPr vert="horz" lIns="91440" tIns="45720" rIns="91440" bIns="45720" rtlCol="0" anchor="ctr">
            <a:noAutofit/>
          </a:bodyPr>
          <a:lstStyle/>
          <a:p>
            <a:pPr lvl="0" algn="ctr">
              <a:spcBef>
                <a:spcPct val="0"/>
              </a:spcBef>
            </a:pPr>
            <a:endParaRPr lang="en-US" sz="3200" dirty="0" smtClean="0">
              <a:solidFill>
                <a:srgbClr val="FF0000"/>
              </a:solidFill>
              <a:latin typeface="Cambria Math" pitchFamily="18" charset="0"/>
              <a:ea typeface="Cambria Math" pitchFamily="18" charset="0"/>
              <a:cs typeface="Times New Roman" pitchFamily="18" charset="0"/>
            </a:endParaRPr>
          </a:p>
          <a:p>
            <a:pPr lvl="0" algn="ctr">
              <a:spcBef>
                <a:spcPct val="0"/>
              </a:spcBef>
            </a:pPr>
            <a:r>
              <a:rPr lang="en-US" sz="2400" dirty="0" smtClean="0">
                <a:solidFill>
                  <a:srgbClr val="FF0000"/>
                </a:solidFill>
                <a:latin typeface="Cambria Math" pitchFamily="18" charset="0"/>
                <a:ea typeface="Cambria Math" pitchFamily="18" charset="0"/>
                <a:cs typeface="Times New Roman" pitchFamily="18" charset="0"/>
              </a:rPr>
              <a:t>not quite as boxy as one might hope …</a:t>
            </a:r>
          </a:p>
          <a:p>
            <a:pPr lvl="0" algn="ctr">
              <a:spcBef>
                <a:spcPct val="0"/>
              </a:spcBef>
            </a:pP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2857" t="3810" r="52160"/>
          <a:stretch>
            <a:fillRect/>
          </a:stretch>
        </p:blipFill>
        <p:spPr bwMode="auto">
          <a:xfrm>
            <a:off x="2514600" y="152400"/>
            <a:ext cx="4038601" cy="647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t>
            </a:r>
            <a:r>
              <a:rPr lang="en-US" dirty="0" err="1" smtClean="0"/>
              <a:t>MatLab</a:t>
            </a:r>
            <a:endParaRPr lang="en-US" dirty="0"/>
          </a:p>
        </p:txBody>
      </p:sp>
      <p:pic>
        <p:nvPicPr>
          <p:cNvPr id="10242" name="Picture 2"/>
          <p:cNvPicPr>
            <a:picLocks noGrp="1" noChangeAspect="1" noChangeArrowheads="1"/>
          </p:cNvPicPr>
          <p:nvPr>
            <p:ph idx="1"/>
          </p:nvPr>
        </p:nvPicPr>
        <p:blipFill>
          <a:blip r:embed="rId3" cstate="print"/>
          <a:srcRect l="9726" t="40407" r="28137" b="47808"/>
          <a:stretch>
            <a:fillRect/>
          </a:stretch>
        </p:blipFill>
        <p:spPr bwMode="auto">
          <a:xfrm>
            <a:off x="0" y="2362200"/>
            <a:ext cx="8817429" cy="1143000"/>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velocity at Palisades NY</a:t>
            </a:r>
            <a:endParaRPr lang="en-US" dirty="0"/>
          </a:p>
        </p:txBody>
      </p:sp>
      <p:pic>
        <p:nvPicPr>
          <p:cNvPr id="1026" name="Picture 2" descr="http://www.ldeo.columbia.edu/LCSN/WebSeis/PAL/2012/2012321/PAL.LD.BHZ.2012.321.0000.gif"/>
          <p:cNvPicPr>
            <a:picLocks noChangeAspect="1" noChangeArrowheads="1"/>
          </p:cNvPicPr>
          <p:nvPr/>
        </p:nvPicPr>
        <p:blipFill>
          <a:blip r:embed="rId2" cstate="print"/>
          <a:srcRect/>
          <a:stretch>
            <a:fillRect/>
          </a:stretch>
        </p:blipFill>
        <p:spPr bwMode="auto">
          <a:xfrm>
            <a:off x="0" y="1447801"/>
            <a:ext cx="9144000" cy="3886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990600" y="1871135"/>
            <a:ext cx="6553200" cy="1016000"/>
            <a:chOff x="1219200" y="1309511"/>
            <a:chExt cx="6553200" cy="1016000"/>
          </a:xfrm>
        </p:grpSpPr>
        <p:cxnSp>
          <p:nvCxnSpPr>
            <p:cNvPr id="5" name="Straight Arrow Connector 4"/>
            <p:cNvCxnSpPr/>
            <p:nvPr/>
          </p:nvCxnSpPr>
          <p:spPr>
            <a:xfrm>
              <a:off x="1219200" y="1981200"/>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371600" y="1309511"/>
              <a:ext cx="6163733" cy="1016000"/>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1016000">
                  <a:moveTo>
                    <a:pt x="0" y="299156"/>
                  </a:moveTo>
                  <a:cubicBezTo>
                    <a:pt x="300566" y="149578"/>
                    <a:pt x="601133" y="0"/>
                    <a:pt x="778933" y="11289"/>
                  </a:cubicBezTo>
                  <a:cubicBezTo>
                    <a:pt x="956733" y="22578"/>
                    <a:pt x="973667" y="225778"/>
                    <a:pt x="1066800" y="366889"/>
                  </a:cubicBezTo>
                  <a:cubicBezTo>
                    <a:pt x="1159933" y="508000"/>
                    <a:pt x="1236133" y="778934"/>
                    <a:pt x="1337733" y="857956"/>
                  </a:cubicBezTo>
                  <a:cubicBezTo>
                    <a:pt x="1439333" y="936978"/>
                    <a:pt x="1557867" y="894644"/>
                    <a:pt x="1676400" y="841022"/>
                  </a:cubicBezTo>
                  <a:cubicBezTo>
                    <a:pt x="1794933" y="787400"/>
                    <a:pt x="1950155" y="527755"/>
                    <a:pt x="2048933" y="536222"/>
                  </a:cubicBezTo>
                  <a:cubicBezTo>
                    <a:pt x="2147711" y="544689"/>
                    <a:pt x="2144889" y="824089"/>
                    <a:pt x="2269067" y="891822"/>
                  </a:cubicBezTo>
                  <a:cubicBezTo>
                    <a:pt x="2393245" y="959555"/>
                    <a:pt x="2638778" y="1016000"/>
                    <a:pt x="2794000" y="942622"/>
                  </a:cubicBezTo>
                  <a:cubicBezTo>
                    <a:pt x="2949222" y="869244"/>
                    <a:pt x="3067756" y="567267"/>
                    <a:pt x="3200400" y="451556"/>
                  </a:cubicBezTo>
                  <a:cubicBezTo>
                    <a:pt x="3333045" y="335845"/>
                    <a:pt x="3431822" y="231423"/>
                    <a:pt x="3589867" y="248356"/>
                  </a:cubicBezTo>
                  <a:cubicBezTo>
                    <a:pt x="3747912" y="265289"/>
                    <a:pt x="4018845" y="460023"/>
                    <a:pt x="4148667" y="553156"/>
                  </a:cubicBezTo>
                  <a:cubicBezTo>
                    <a:pt x="4278489" y="646289"/>
                    <a:pt x="4247445" y="756356"/>
                    <a:pt x="4368800" y="807156"/>
                  </a:cubicBezTo>
                  <a:cubicBezTo>
                    <a:pt x="4490156" y="857956"/>
                    <a:pt x="4741333" y="905934"/>
                    <a:pt x="4876800" y="857956"/>
                  </a:cubicBezTo>
                  <a:cubicBezTo>
                    <a:pt x="5012267" y="809978"/>
                    <a:pt x="5020733" y="626533"/>
                    <a:pt x="5181600" y="519289"/>
                  </a:cubicBezTo>
                  <a:cubicBezTo>
                    <a:pt x="5342467" y="412045"/>
                    <a:pt x="5678311" y="138289"/>
                    <a:pt x="5842000" y="214489"/>
                  </a:cubicBezTo>
                  <a:cubicBezTo>
                    <a:pt x="6005689" y="290689"/>
                    <a:pt x="6084711" y="633589"/>
                    <a:pt x="6163733" y="9764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 name="TextBox 10"/>
          <p:cNvSpPr txBox="1"/>
          <p:nvPr/>
        </p:nvSpPr>
        <p:spPr>
          <a:xfrm>
            <a:off x="0" y="381000"/>
            <a:ext cx="9144000" cy="1384995"/>
          </a:xfrm>
          <a:prstGeom prst="rect">
            <a:avLst/>
          </a:prstGeom>
          <a:noFill/>
        </p:spPr>
        <p:txBody>
          <a:bodyPr wrap="square" rtlCol="0">
            <a:spAutoFit/>
          </a:bodyPr>
          <a:lstStyle/>
          <a:p>
            <a:pPr algn="ctr"/>
            <a:r>
              <a:rPr lang="en-US" sz="2800" dirty="0" smtClean="0"/>
              <a:t>Autocorrelation</a:t>
            </a:r>
          </a:p>
          <a:p>
            <a:pPr algn="ctr"/>
            <a:r>
              <a:rPr lang="en-US" sz="2800" dirty="0" smtClean="0"/>
              <a:t>Measure of correlation in time series</a:t>
            </a:r>
          </a:p>
          <a:p>
            <a:pPr algn="ctr"/>
            <a:r>
              <a:rPr lang="en-US" sz="2800" dirty="0" smtClean="0"/>
              <a:t>at different lags</a:t>
            </a:r>
            <a:endParaRPr lang="en-US" sz="2800" dirty="0"/>
          </a:p>
        </p:txBody>
      </p:sp>
      <p:grpSp>
        <p:nvGrpSpPr>
          <p:cNvPr id="3" name="Group 14"/>
          <p:cNvGrpSpPr/>
          <p:nvPr/>
        </p:nvGrpSpPr>
        <p:grpSpPr>
          <a:xfrm>
            <a:off x="1295400" y="2675469"/>
            <a:ext cx="6553200" cy="1016000"/>
            <a:chOff x="1219200" y="1309511"/>
            <a:chExt cx="6553200" cy="1016000"/>
          </a:xfrm>
        </p:grpSpPr>
        <p:cxnSp>
          <p:nvCxnSpPr>
            <p:cNvPr id="16" name="Straight Arrow Connector 15"/>
            <p:cNvCxnSpPr/>
            <p:nvPr/>
          </p:nvCxnSpPr>
          <p:spPr>
            <a:xfrm>
              <a:off x="1219200" y="1981200"/>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1371600" y="1309511"/>
              <a:ext cx="6163733" cy="1016000"/>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1016000">
                  <a:moveTo>
                    <a:pt x="0" y="299156"/>
                  </a:moveTo>
                  <a:cubicBezTo>
                    <a:pt x="300566" y="149578"/>
                    <a:pt x="601133" y="0"/>
                    <a:pt x="778933" y="11289"/>
                  </a:cubicBezTo>
                  <a:cubicBezTo>
                    <a:pt x="956733" y="22578"/>
                    <a:pt x="973667" y="225778"/>
                    <a:pt x="1066800" y="366889"/>
                  </a:cubicBezTo>
                  <a:cubicBezTo>
                    <a:pt x="1159933" y="508000"/>
                    <a:pt x="1236133" y="778934"/>
                    <a:pt x="1337733" y="857956"/>
                  </a:cubicBezTo>
                  <a:cubicBezTo>
                    <a:pt x="1439333" y="936978"/>
                    <a:pt x="1557867" y="894644"/>
                    <a:pt x="1676400" y="841022"/>
                  </a:cubicBezTo>
                  <a:cubicBezTo>
                    <a:pt x="1794933" y="787400"/>
                    <a:pt x="1950155" y="527755"/>
                    <a:pt x="2048933" y="536222"/>
                  </a:cubicBezTo>
                  <a:cubicBezTo>
                    <a:pt x="2147711" y="544689"/>
                    <a:pt x="2144889" y="824089"/>
                    <a:pt x="2269067" y="891822"/>
                  </a:cubicBezTo>
                  <a:cubicBezTo>
                    <a:pt x="2393245" y="959555"/>
                    <a:pt x="2638778" y="1016000"/>
                    <a:pt x="2794000" y="942622"/>
                  </a:cubicBezTo>
                  <a:cubicBezTo>
                    <a:pt x="2949222" y="869244"/>
                    <a:pt x="3067756" y="567267"/>
                    <a:pt x="3200400" y="451556"/>
                  </a:cubicBezTo>
                  <a:cubicBezTo>
                    <a:pt x="3333045" y="335845"/>
                    <a:pt x="3431822" y="231423"/>
                    <a:pt x="3589867" y="248356"/>
                  </a:cubicBezTo>
                  <a:cubicBezTo>
                    <a:pt x="3747912" y="265289"/>
                    <a:pt x="4018845" y="460023"/>
                    <a:pt x="4148667" y="553156"/>
                  </a:cubicBezTo>
                  <a:cubicBezTo>
                    <a:pt x="4278489" y="646289"/>
                    <a:pt x="4247445" y="756356"/>
                    <a:pt x="4368800" y="807156"/>
                  </a:cubicBezTo>
                  <a:cubicBezTo>
                    <a:pt x="4490156" y="857956"/>
                    <a:pt x="4741333" y="905934"/>
                    <a:pt x="4876800" y="857956"/>
                  </a:cubicBezTo>
                  <a:cubicBezTo>
                    <a:pt x="5012267" y="809978"/>
                    <a:pt x="5020733" y="626533"/>
                    <a:pt x="5181600" y="519289"/>
                  </a:cubicBezTo>
                  <a:cubicBezTo>
                    <a:pt x="5342467" y="412045"/>
                    <a:pt x="5678311" y="138289"/>
                    <a:pt x="5842000" y="214489"/>
                  </a:cubicBezTo>
                  <a:cubicBezTo>
                    <a:pt x="6005689" y="290689"/>
                    <a:pt x="6084711" y="633589"/>
                    <a:pt x="6163733" y="9764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 name="Freeform 19"/>
          <p:cNvSpPr/>
          <p:nvPr/>
        </p:nvSpPr>
        <p:spPr>
          <a:xfrm>
            <a:off x="2489200" y="4673600"/>
            <a:ext cx="4064000" cy="1100667"/>
          </a:xfrm>
          <a:custGeom>
            <a:avLst/>
            <a:gdLst>
              <a:gd name="connsiteX0" fmla="*/ 0 w 4064000"/>
              <a:gd name="connsiteY0" fmla="*/ 0 h 1100667"/>
              <a:gd name="connsiteX1" fmla="*/ 0 w 4064000"/>
              <a:gd name="connsiteY1" fmla="*/ 1100667 h 1100667"/>
              <a:gd name="connsiteX2" fmla="*/ 4064000 w 4064000"/>
              <a:gd name="connsiteY2" fmla="*/ 1083733 h 1100667"/>
            </a:gdLst>
            <a:ahLst/>
            <a:cxnLst>
              <a:cxn ang="0">
                <a:pos x="connsiteX0" y="connsiteY0"/>
              </a:cxn>
              <a:cxn ang="0">
                <a:pos x="connsiteX1" y="connsiteY1"/>
              </a:cxn>
              <a:cxn ang="0">
                <a:pos x="connsiteX2" y="connsiteY2"/>
              </a:cxn>
            </a:cxnLst>
            <a:rect l="l" t="t" r="r" b="b"/>
            <a:pathLst>
              <a:path w="4064000" h="1100667">
                <a:moveTo>
                  <a:pt x="0" y="0"/>
                </a:moveTo>
                <a:lnTo>
                  <a:pt x="0" y="1100667"/>
                </a:lnTo>
                <a:lnTo>
                  <a:pt x="4064000" y="1083733"/>
                </a:lnTo>
              </a:path>
            </a:pathLst>
          </a:cu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7772400" y="2362200"/>
            <a:ext cx="609600" cy="523220"/>
          </a:xfrm>
          <a:prstGeom prst="rect">
            <a:avLst/>
          </a:prstGeom>
          <a:noFill/>
        </p:spPr>
        <p:txBody>
          <a:bodyPr wrap="square" rtlCol="0">
            <a:spAutoFit/>
          </a:bodyPr>
          <a:lstStyle/>
          <a:p>
            <a:pPr algn="ctr"/>
            <a:r>
              <a:rPr lang="en-US" sz="2800" dirty="0" smtClean="0"/>
              <a:t>t</a:t>
            </a:r>
            <a:endParaRPr lang="en-US" sz="2800" dirty="0"/>
          </a:p>
        </p:txBody>
      </p:sp>
      <p:sp>
        <p:nvSpPr>
          <p:cNvPr id="26" name="TextBox 25"/>
          <p:cNvSpPr txBox="1"/>
          <p:nvPr/>
        </p:nvSpPr>
        <p:spPr>
          <a:xfrm>
            <a:off x="7772400" y="3286780"/>
            <a:ext cx="609600" cy="523220"/>
          </a:xfrm>
          <a:prstGeom prst="rect">
            <a:avLst/>
          </a:prstGeom>
          <a:noFill/>
        </p:spPr>
        <p:txBody>
          <a:bodyPr wrap="square" rtlCol="0">
            <a:spAutoFit/>
          </a:bodyPr>
          <a:lstStyle/>
          <a:p>
            <a:pPr algn="ctr"/>
            <a:r>
              <a:rPr lang="en-US" sz="2800" dirty="0" smtClean="0"/>
              <a:t>t</a:t>
            </a:r>
            <a:endParaRPr lang="en-US" sz="2800" dirty="0"/>
          </a:p>
        </p:txBody>
      </p:sp>
      <p:sp>
        <p:nvSpPr>
          <p:cNvPr id="27" name="TextBox 26"/>
          <p:cNvSpPr txBox="1"/>
          <p:nvPr/>
        </p:nvSpPr>
        <p:spPr>
          <a:xfrm>
            <a:off x="3124200" y="5791200"/>
            <a:ext cx="2438400" cy="523220"/>
          </a:xfrm>
          <a:prstGeom prst="rect">
            <a:avLst/>
          </a:prstGeom>
          <a:noFill/>
        </p:spPr>
        <p:txBody>
          <a:bodyPr wrap="square" rtlCol="0">
            <a:spAutoFit/>
          </a:bodyPr>
          <a:lstStyle/>
          <a:p>
            <a:pPr algn="ctr"/>
            <a:r>
              <a:rPr lang="en-US" sz="2800" dirty="0" smtClean="0"/>
              <a:t>lag, t</a:t>
            </a:r>
            <a:endParaRPr lang="en-US" sz="2800" dirty="0"/>
          </a:p>
        </p:txBody>
      </p:sp>
      <p:sp>
        <p:nvSpPr>
          <p:cNvPr id="13" name="TextBox 12"/>
          <p:cNvSpPr txBox="1"/>
          <p:nvPr/>
        </p:nvSpPr>
        <p:spPr>
          <a:xfrm>
            <a:off x="1600200" y="4876800"/>
            <a:ext cx="914400" cy="523220"/>
          </a:xfrm>
          <a:prstGeom prst="rect">
            <a:avLst/>
          </a:prstGeom>
          <a:noFill/>
        </p:spPr>
        <p:txBody>
          <a:bodyPr wrap="square" rtlCol="0">
            <a:spAutoFit/>
          </a:bodyPr>
          <a:lstStyle/>
          <a:p>
            <a:pPr algn="ctr"/>
            <a:r>
              <a:rPr lang="en-US" sz="2800" dirty="0" smtClean="0"/>
              <a:t>a(t)</a:t>
            </a:r>
            <a:endParaRPr lang="en-US" sz="2800" dirty="0"/>
          </a:p>
        </p:txBody>
      </p:sp>
      <p:sp>
        <p:nvSpPr>
          <p:cNvPr id="14" name="TextBox 13"/>
          <p:cNvSpPr txBox="1"/>
          <p:nvPr/>
        </p:nvSpPr>
        <p:spPr>
          <a:xfrm>
            <a:off x="2209800" y="5791200"/>
            <a:ext cx="609600" cy="523220"/>
          </a:xfrm>
          <a:prstGeom prst="rect">
            <a:avLst/>
          </a:prstGeom>
          <a:noFill/>
        </p:spPr>
        <p:txBody>
          <a:bodyPr wrap="square" rtlCol="0">
            <a:spAutoFit/>
          </a:bodyPr>
          <a:lstStyle/>
          <a:p>
            <a:pPr algn="ctr"/>
            <a:r>
              <a:rPr lang="en-US" sz="2800" dirty="0" smtClean="0"/>
              <a:t>0</a:t>
            </a:r>
            <a:endParaRPr lang="en-US" sz="2800" dirty="0"/>
          </a:p>
        </p:txBody>
      </p:sp>
      <p:sp>
        <p:nvSpPr>
          <p:cNvPr id="15" name="Oval 14"/>
          <p:cNvSpPr/>
          <p:nvPr/>
        </p:nvSpPr>
        <p:spPr>
          <a:xfrm>
            <a:off x="2421467" y="49022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658535" y="51054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3733800"/>
            <a:ext cx="9144000" cy="954107"/>
          </a:xfrm>
          <a:prstGeom prst="rect">
            <a:avLst/>
          </a:prstGeom>
          <a:noFill/>
        </p:spPr>
        <p:txBody>
          <a:bodyPr wrap="square" rtlCol="0">
            <a:spAutoFit/>
          </a:bodyPr>
          <a:lstStyle/>
          <a:p>
            <a:pPr algn="ctr"/>
            <a:r>
              <a:rPr lang="en-US" sz="2800" dirty="0" smtClean="0"/>
              <a:t>lag, multiply and sum area</a:t>
            </a:r>
          </a:p>
          <a:p>
            <a:pPr algn="ctr"/>
            <a:r>
              <a:rPr lang="en-US" sz="2800" dirty="0" smtClean="0"/>
              <a:t>small lag</a:t>
            </a:r>
            <a:endParaRPr lang="en-US" sz="28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velocity at Palisades NY</a:t>
            </a:r>
            <a:endParaRPr lang="en-US" dirty="0"/>
          </a:p>
        </p:txBody>
      </p:sp>
      <p:sp>
        <p:nvSpPr>
          <p:cNvPr id="4" name="Title 1"/>
          <p:cNvSpPr txBox="1">
            <a:spLocks/>
          </p:cNvSpPr>
          <p:nvPr/>
        </p:nvSpPr>
        <p:spPr>
          <a:xfrm>
            <a:off x="457200" y="5334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Low</a:t>
            </a:r>
            <a:r>
              <a:rPr kumimoji="0" lang="en-US" sz="4400" b="0" i="0" u="none" strike="noStrike" kern="1200" cap="none" spc="0" normalizeH="0" noProof="0" dirty="0" smtClean="0">
                <a:ln>
                  <a:noFill/>
                </a:ln>
                <a:solidFill>
                  <a:schemeClr val="tx1"/>
                </a:solidFill>
                <a:effectLst/>
                <a:uLnTx/>
                <a:uFillTx/>
                <a:latin typeface="+mj-lt"/>
                <a:ea typeface="+mj-ea"/>
                <a:cs typeface="+mj-cs"/>
              </a:rPr>
              <a:t> pass filter</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32098" name="Picture 2" descr="http://www.ldeo.columbia.edu/LCSN/WebSeis/PAL/2012/2012321/PAL.LD.BHZ.2012.321.0000-lp.gif"/>
          <p:cNvPicPr>
            <a:picLocks noChangeAspect="1" noChangeArrowheads="1"/>
          </p:cNvPicPr>
          <p:nvPr/>
        </p:nvPicPr>
        <p:blipFill>
          <a:blip r:embed="rId2" cstate="print"/>
          <a:srcRect/>
          <a:stretch>
            <a:fillRect/>
          </a:stretch>
        </p:blipFill>
        <p:spPr bwMode="auto">
          <a:xfrm>
            <a:off x="0" y="1447800"/>
            <a:ext cx="9144000" cy="3886200"/>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velocity at Palisades NY</a:t>
            </a:r>
            <a:endParaRPr lang="en-US" dirty="0"/>
          </a:p>
        </p:txBody>
      </p:sp>
      <p:sp>
        <p:nvSpPr>
          <p:cNvPr id="4" name="Title 1"/>
          <p:cNvSpPr txBox="1">
            <a:spLocks/>
          </p:cNvSpPr>
          <p:nvPr/>
        </p:nvSpPr>
        <p:spPr>
          <a:xfrm>
            <a:off x="457200" y="5334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high</a:t>
            </a:r>
            <a:r>
              <a:rPr kumimoji="0" lang="en-US" sz="4400" b="0" i="0" u="none" strike="noStrike" kern="1200" cap="none" spc="0" normalizeH="0" noProof="0" dirty="0" smtClean="0">
                <a:ln>
                  <a:noFill/>
                </a:ln>
                <a:solidFill>
                  <a:schemeClr val="tx1"/>
                </a:solidFill>
                <a:effectLst/>
                <a:uLnTx/>
                <a:uFillTx/>
                <a:latin typeface="+mj-lt"/>
                <a:ea typeface="+mj-ea"/>
                <a:cs typeface="+mj-cs"/>
              </a:rPr>
              <a:t> pass filter</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31074" name="Picture 2" descr="http://www.ldeo.columbia.edu/LCSN/WebSeis/PAL/2012/2012321/PAL.LD.BHZ.2012.321.0000-sp.gif"/>
          <p:cNvPicPr>
            <a:picLocks noChangeAspect="1" noChangeArrowheads="1"/>
          </p:cNvPicPr>
          <p:nvPr/>
        </p:nvPicPr>
        <p:blipFill>
          <a:blip r:embed="rId2" cstate="print"/>
          <a:srcRect/>
          <a:stretch>
            <a:fillRect/>
          </a:stretch>
        </p:blipFill>
        <p:spPr bwMode="auto">
          <a:xfrm>
            <a:off x="0" y="1447801"/>
            <a:ext cx="9144000" cy="3886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762000" y="1871135"/>
            <a:ext cx="6553200" cy="1016000"/>
            <a:chOff x="1219200" y="1309511"/>
            <a:chExt cx="6553200" cy="1016000"/>
          </a:xfrm>
        </p:grpSpPr>
        <p:cxnSp>
          <p:nvCxnSpPr>
            <p:cNvPr id="5" name="Straight Arrow Connector 4"/>
            <p:cNvCxnSpPr/>
            <p:nvPr/>
          </p:nvCxnSpPr>
          <p:spPr>
            <a:xfrm>
              <a:off x="1219200" y="1981200"/>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371600" y="1309511"/>
              <a:ext cx="6163733" cy="1016000"/>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1016000">
                  <a:moveTo>
                    <a:pt x="0" y="299156"/>
                  </a:moveTo>
                  <a:cubicBezTo>
                    <a:pt x="300566" y="149578"/>
                    <a:pt x="601133" y="0"/>
                    <a:pt x="778933" y="11289"/>
                  </a:cubicBezTo>
                  <a:cubicBezTo>
                    <a:pt x="956733" y="22578"/>
                    <a:pt x="973667" y="225778"/>
                    <a:pt x="1066800" y="366889"/>
                  </a:cubicBezTo>
                  <a:cubicBezTo>
                    <a:pt x="1159933" y="508000"/>
                    <a:pt x="1236133" y="778934"/>
                    <a:pt x="1337733" y="857956"/>
                  </a:cubicBezTo>
                  <a:cubicBezTo>
                    <a:pt x="1439333" y="936978"/>
                    <a:pt x="1557867" y="894644"/>
                    <a:pt x="1676400" y="841022"/>
                  </a:cubicBezTo>
                  <a:cubicBezTo>
                    <a:pt x="1794933" y="787400"/>
                    <a:pt x="1950155" y="527755"/>
                    <a:pt x="2048933" y="536222"/>
                  </a:cubicBezTo>
                  <a:cubicBezTo>
                    <a:pt x="2147711" y="544689"/>
                    <a:pt x="2144889" y="824089"/>
                    <a:pt x="2269067" y="891822"/>
                  </a:cubicBezTo>
                  <a:cubicBezTo>
                    <a:pt x="2393245" y="959555"/>
                    <a:pt x="2638778" y="1016000"/>
                    <a:pt x="2794000" y="942622"/>
                  </a:cubicBezTo>
                  <a:cubicBezTo>
                    <a:pt x="2949222" y="869244"/>
                    <a:pt x="3067756" y="567267"/>
                    <a:pt x="3200400" y="451556"/>
                  </a:cubicBezTo>
                  <a:cubicBezTo>
                    <a:pt x="3333045" y="335845"/>
                    <a:pt x="3431822" y="231423"/>
                    <a:pt x="3589867" y="248356"/>
                  </a:cubicBezTo>
                  <a:cubicBezTo>
                    <a:pt x="3747912" y="265289"/>
                    <a:pt x="4018845" y="460023"/>
                    <a:pt x="4148667" y="553156"/>
                  </a:cubicBezTo>
                  <a:cubicBezTo>
                    <a:pt x="4278489" y="646289"/>
                    <a:pt x="4247445" y="756356"/>
                    <a:pt x="4368800" y="807156"/>
                  </a:cubicBezTo>
                  <a:cubicBezTo>
                    <a:pt x="4490156" y="857956"/>
                    <a:pt x="4741333" y="905934"/>
                    <a:pt x="4876800" y="857956"/>
                  </a:cubicBezTo>
                  <a:cubicBezTo>
                    <a:pt x="5012267" y="809978"/>
                    <a:pt x="5020733" y="626533"/>
                    <a:pt x="5181600" y="519289"/>
                  </a:cubicBezTo>
                  <a:cubicBezTo>
                    <a:pt x="5342467" y="412045"/>
                    <a:pt x="5678311" y="138289"/>
                    <a:pt x="5842000" y="214489"/>
                  </a:cubicBezTo>
                  <a:cubicBezTo>
                    <a:pt x="6005689" y="290689"/>
                    <a:pt x="6084711" y="633589"/>
                    <a:pt x="6163733" y="9764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 name="TextBox 10"/>
          <p:cNvSpPr txBox="1"/>
          <p:nvPr/>
        </p:nvSpPr>
        <p:spPr>
          <a:xfrm>
            <a:off x="0" y="381000"/>
            <a:ext cx="9144000" cy="1384995"/>
          </a:xfrm>
          <a:prstGeom prst="rect">
            <a:avLst/>
          </a:prstGeom>
          <a:noFill/>
        </p:spPr>
        <p:txBody>
          <a:bodyPr wrap="square" rtlCol="0">
            <a:spAutoFit/>
          </a:bodyPr>
          <a:lstStyle/>
          <a:p>
            <a:pPr algn="ctr"/>
            <a:r>
              <a:rPr lang="en-US" sz="2800" dirty="0" smtClean="0"/>
              <a:t>Autocorrelation</a:t>
            </a:r>
          </a:p>
          <a:p>
            <a:pPr algn="ctr"/>
            <a:r>
              <a:rPr lang="en-US" sz="2800" dirty="0" smtClean="0"/>
              <a:t>Measure of correlation in time series</a:t>
            </a:r>
          </a:p>
          <a:p>
            <a:pPr algn="ctr"/>
            <a:r>
              <a:rPr lang="en-US" sz="2800" dirty="0" smtClean="0"/>
              <a:t>at different lags</a:t>
            </a:r>
            <a:endParaRPr lang="en-US" sz="2800" dirty="0"/>
          </a:p>
        </p:txBody>
      </p:sp>
      <p:grpSp>
        <p:nvGrpSpPr>
          <p:cNvPr id="3" name="Group 14"/>
          <p:cNvGrpSpPr/>
          <p:nvPr/>
        </p:nvGrpSpPr>
        <p:grpSpPr>
          <a:xfrm>
            <a:off x="1600200" y="2675469"/>
            <a:ext cx="6553200" cy="1016000"/>
            <a:chOff x="1219200" y="1309511"/>
            <a:chExt cx="6553200" cy="1016000"/>
          </a:xfrm>
        </p:grpSpPr>
        <p:cxnSp>
          <p:nvCxnSpPr>
            <p:cNvPr id="16" name="Straight Arrow Connector 15"/>
            <p:cNvCxnSpPr/>
            <p:nvPr/>
          </p:nvCxnSpPr>
          <p:spPr>
            <a:xfrm>
              <a:off x="1219200" y="1981200"/>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1371600" y="1309511"/>
              <a:ext cx="6163733" cy="1016000"/>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1016000">
                  <a:moveTo>
                    <a:pt x="0" y="299156"/>
                  </a:moveTo>
                  <a:cubicBezTo>
                    <a:pt x="300566" y="149578"/>
                    <a:pt x="601133" y="0"/>
                    <a:pt x="778933" y="11289"/>
                  </a:cubicBezTo>
                  <a:cubicBezTo>
                    <a:pt x="956733" y="22578"/>
                    <a:pt x="973667" y="225778"/>
                    <a:pt x="1066800" y="366889"/>
                  </a:cubicBezTo>
                  <a:cubicBezTo>
                    <a:pt x="1159933" y="508000"/>
                    <a:pt x="1236133" y="778934"/>
                    <a:pt x="1337733" y="857956"/>
                  </a:cubicBezTo>
                  <a:cubicBezTo>
                    <a:pt x="1439333" y="936978"/>
                    <a:pt x="1557867" y="894644"/>
                    <a:pt x="1676400" y="841022"/>
                  </a:cubicBezTo>
                  <a:cubicBezTo>
                    <a:pt x="1794933" y="787400"/>
                    <a:pt x="1950155" y="527755"/>
                    <a:pt x="2048933" y="536222"/>
                  </a:cubicBezTo>
                  <a:cubicBezTo>
                    <a:pt x="2147711" y="544689"/>
                    <a:pt x="2144889" y="824089"/>
                    <a:pt x="2269067" y="891822"/>
                  </a:cubicBezTo>
                  <a:cubicBezTo>
                    <a:pt x="2393245" y="959555"/>
                    <a:pt x="2638778" y="1016000"/>
                    <a:pt x="2794000" y="942622"/>
                  </a:cubicBezTo>
                  <a:cubicBezTo>
                    <a:pt x="2949222" y="869244"/>
                    <a:pt x="3067756" y="567267"/>
                    <a:pt x="3200400" y="451556"/>
                  </a:cubicBezTo>
                  <a:cubicBezTo>
                    <a:pt x="3333045" y="335845"/>
                    <a:pt x="3431822" y="231423"/>
                    <a:pt x="3589867" y="248356"/>
                  </a:cubicBezTo>
                  <a:cubicBezTo>
                    <a:pt x="3747912" y="265289"/>
                    <a:pt x="4018845" y="460023"/>
                    <a:pt x="4148667" y="553156"/>
                  </a:cubicBezTo>
                  <a:cubicBezTo>
                    <a:pt x="4278489" y="646289"/>
                    <a:pt x="4247445" y="756356"/>
                    <a:pt x="4368800" y="807156"/>
                  </a:cubicBezTo>
                  <a:cubicBezTo>
                    <a:pt x="4490156" y="857956"/>
                    <a:pt x="4741333" y="905934"/>
                    <a:pt x="4876800" y="857956"/>
                  </a:cubicBezTo>
                  <a:cubicBezTo>
                    <a:pt x="5012267" y="809978"/>
                    <a:pt x="5020733" y="626533"/>
                    <a:pt x="5181600" y="519289"/>
                  </a:cubicBezTo>
                  <a:cubicBezTo>
                    <a:pt x="5342467" y="412045"/>
                    <a:pt x="5678311" y="138289"/>
                    <a:pt x="5842000" y="214489"/>
                  </a:cubicBezTo>
                  <a:cubicBezTo>
                    <a:pt x="6005689" y="290689"/>
                    <a:pt x="6084711" y="633589"/>
                    <a:pt x="6163733" y="9764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 name="Freeform 19"/>
          <p:cNvSpPr/>
          <p:nvPr/>
        </p:nvSpPr>
        <p:spPr>
          <a:xfrm>
            <a:off x="2489200" y="4673600"/>
            <a:ext cx="4064000" cy="1100667"/>
          </a:xfrm>
          <a:custGeom>
            <a:avLst/>
            <a:gdLst>
              <a:gd name="connsiteX0" fmla="*/ 0 w 4064000"/>
              <a:gd name="connsiteY0" fmla="*/ 0 h 1100667"/>
              <a:gd name="connsiteX1" fmla="*/ 0 w 4064000"/>
              <a:gd name="connsiteY1" fmla="*/ 1100667 h 1100667"/>
              <a:gd name="connsiteX2" fmla="*/ 4064000 w 4064000"/>
              <a:gd name="connsiteY2" fmla="*/ 1083733 h 1100667"/>
            </a:gdLst>
            <a:ahLst/>
            <a:cxnLst>
              <a:cxn ang="0">
                <a:pos x="connsiteX0" y="connsiteY0"/>
              </a:cxn>
              <a:cxn ang="0">
                <a:pos x="connsiteX1" y="connsiteY1"/>
              </a:cxn>
              <a:cxn ang="0">
                <a:pos x="connsiteX2" y="connsiteY2"/>
              </a:cxn>
            </a:cxnLst>
            <a:rect l="l" t="t" r="r" b="b"/>
            <a:pathLst>
              <a:path w="4064000" h="1100667">
                <a:moveTo>
                  <a:pt x="0" y="0"/>
                </a:moveTo>
                <a:lnTo>
                  <a:pt x="0" y="1100667"/>
                </a:lnTo>
                <a:lnTo>
                  <a:pt x="4064000" y="1083733"/>
                </a:lnTo>
              </a:path>
            </a:pathLst>
          </a:cu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7213611" y="2296180"/>
            <a:ext cx="609600" cy="523220"/>
          </a:xfrm>
          <a:prstGeom prst="rect">
            <a:avLst/>
          </a:prstGeom>
          <a:noFill/>
        </p:spPr>
        <p:txBody>
          <a:bodyPr wrap="square" rtlCol="0">
            <a:spAutoFit/>
          </a:bodyPr>
          <a:lstStyle/>
          <a:p>
            <a:pPr algn="ctr"/>
            <a:r>
              <a:rPr lang="en-US" sz="2800" dirty="0" smtClean="0"/>
              <a:t>t</a:t>
            </a:r>
            <a:endParaRPr lang="en-US" sz="2800" dirty="0"/>
          </a:p>
        </p:txBody>
      </p:sp>
      <p:sp>
        <p:nvSpPr>
          <p:cNvPr id="26" name="TextBox 25"/>
          <p:cNvSpPr txBox="1"/>
          <p:nvPr/>
        </p:nvSpPr>
        <p:spPr>
          <a:xfrm>
            <a:off x="8001000" y="3048000"/>
            <a:ext cx="609600" cy="523220"/>
          </a:xfrm>
          <a:prstGeom prst="rect">
            <a:avLst/>
          </a:prstGeom>
          <a:noFill/>
        </p:spPr>
        <p:txBody>
          <a:bodyPr wrap="square" rtlCol="0">
            <a:spAutoFit/>
          </a:bodyPr>
          <a:lstStyle/>
          <a:p>
            <a:pPr algn="ctr"/>
            <a:r>
              <a:rPr lang="en-US" sz="2800" dirty="0" smtClean="0"/>
              <a:t>t</a:t>
            </a:r>
            <a:endParaRPr lang="en-US" sz="2800" dirty="0"/>
          </a:p>
        </p:txBody>
      </p:sp>
      <p:sp>
        <p:nvSpPr>
          <p:cNvPr id="27" name="TextBox 26"/>
          <p:cNvSpPr txBox="1"/>
          <p:nvPr/>
        </p:nvSpPr>
        <p:spPr>
          <a:xfrm>
            <a:off x="3124200" y="5791200"/>
            <a:ext cx="2438400" cy="523220"/>
          </a:xfrm>
          <a:prstGeom prst="rect">
            <a:avLst/>
          </a:prstGeom>
          <a:noFill/>
        </p:spPr>
        <p:txBody>
          <a:bodyPr wrap="square" rtlCol="0">
            <a:spAutoFit/>
          </a:bodyPr>
          <a:lstStyle/>
          <a:p>
            <a:pPr algn="ctr"/>
            <a:r>
              <a:rPr lang="en-US" sz="2800" dirty="0" smtClean="0"/>
              <a:t>lag, t</a:t>
            </a:r>
            <a:endParaRPr lang="en-US" sz="2800" dirty="0"/>
          </a:p>
        </p:txBody>
      </p:sp>
      <p:sp>
        <p:nvSpPr>
          <p:cNvPr id="13" name="TextBox 12"/>
          <p:cNvSpPr txBox="1"/>
          <p:nvPr/>
        </p:nvSpPr>
        <p:spPr>
          <a:xfrm>
            <a:off x="1600200" y="4876800"/>
            <a:ext cx="914400" cy="523220"/>
          </a:xfrm>
          <a:prstGeom prst="rect">
            <a:avLst/>
          </a:prstGeom>
          <a:noFill/>
        </p:spPr>
        <p:txBody>
          <a:bodyPr wrap="square" rtlCol="0">
            <a:spAutoFit/>
          </a:bodyPr>
          <a:lstStyle/>
          <a:p>
            <a:pPr algn="ctr"/>
            <a:r>
              <a:rPr lang="en-US" sz="2800" dirty="0" smtClean="0"/>
              <a:t>a(t)</a:t>
            </a:r>
            <a:endParaRPr lang="en-US" sz="2800" dirty="0"/>
          </a:p>
        </p:txBody>
      </p:sp>
      <p:sp>
        <p:nvSpPr>
          <p:cNvPr id="14" name="TextBox 13"/>
          <p:cNvSpPr txBox="1"/>
          <p:nvPr/>
        </p:nvSpPr>
        <p:spPr>
          <a:xfrm>
            <a:off x="2209800" y="5791200"/>
            <a:ext cx="609600" cy="523220"/>
          </a:xfrm>
          <a:prstGeom prst="rect">
            <a:avLst/>
          </a:prstGeom>
          <a:noFill/>
        </p:spPr>
        <p:txBody>
          <a:bodyPr wrap="square" rtlCol="0">
            <a:spAutoFit/>
          </a:bodyPr>
          <a:lstStyle/>
          <a:p>
            <a:pPr algn="ctr"/>
            <a:r>
              <a:rPr lang="en-US" sz="2800" dirty="0" smtClean="0"/>
              <a:t>0</a:t>
            </a:r>
            <a:endParaRPr lang="en-US" sz="2800" dirty="0"/>
          </a:p>
        </p:txBody>
      </p:sp>
      <p:sp>
        <p:nvSpPr>
          <p:cNvPr id="15" name="Oval 14"/>
          <p:cNvSpPr/>
          <p:nvPr/>
        </p:nvSpPr>
        <p:spPr>
          <a:xfrm>
            <a:off x="2421467" y="49022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658535" y="51054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3733800"/>
            <a:ext cx="9144000" cy="954107"/>
          </a:xfrm>
          <a:prstGeom prst="rect">
            <a:avLst/>
          </a:prstGeom>
          <a:noFill/>
        </p:spPr>
        <p:txBody>
          <a:bodyPr wrap="square" rtlCol="0">
            <a:spAutoFit/>
          </a:bodyPr>
          <a:lstStyle/>
          <a:p>
            <a:pPr algn="ctr"/>
            <a:r>
              <a:rPr lang="en-US" sz="2800" dirty="0" smtClean="0"/>
              <a:t>lag, multiply and sum area</a:t>
            </a:r>
          </a:p>
          <a:p>
            <a:pPr algn="ctr"/>
            <a:r>
              <a:rPr lang="en-US" sz="2800" dirty="0" smtClean="0"/>
              <a:t>large lag</a:t>
            </a:r>
            <a:endParaRPr lang="en-US" sz="2800" dirty="0"/>
          </a:p>
        </p:txBody>
      </p:sp>
      <p:sp>
        <p:nvSpPr>
          <p:cNvPr id="18" name="Oval 17"/>
          <p:cNvSpPr/>
          <p:nvPr/>
        </p:nvSpPr>
        <p:spPr>
          <a:xfrm>
            <a:off x="3124200" y="54102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3622</TotalTime>
  <Words>2376</Words>
  <Application>Microsoft Office PowerPoint</Application>
  <PresentationFormat>On-screen Show (4:3)</PresentationFormat>
  <Paragraphs>473</Paragraphs>
  <Slides>81</Slides>
  <Notes>47</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Office Theme</vt:lpstr>
      <vt:lpstr>Slide 1</vt:lpstr>
      <vt:lpstr>Slide 2</vt:lpstr>
      <vt:lpstr>Goals of the lecture</vt:lpstr>
      <vt:lpstr>review</vt:lpstr>
      <vt:lpstr>Autocorrelation and Cross-correlation</vt:lpstr>
      <vt:lpstr>Slide 6</vt:lpstr>
      <vt:lpstr>Slide 7</vt:lpstr>
      <vt:lpstr>Slide 8</vt:lpstr>
      <vt:lpstr>Slide 9</vt:lpstr>
      <vt:lpstr>Slide 10</vt:lpstr>
      <vt:lpstr>Slide 11</vt:lpstr>
      <vt:lpstr>Slide 12</vt:lpstr>
      <vt:lpstr>Slide 13</vt:lpstr>
      <vt:lpstr>important relationships  </vt:lpstr>
      <vt:lpstr>Slide 15</vt:lpstr>
      <vt:lpstr>Slide 16</vt:lpstr>
      <vt:lpstr>Slide 17</vt:lpstr>
      <vt:lpstr>Part 1 Smoothing a Time Series</vt:lpstr>
      <vt:lpstr>smoothing as filtering (example of 3-point smoothing)</vt:lpstr>
      <vt:lpstr>Slide 20</vt:lpstr>
      <vt:lpstr>Slide 21</vt:lpstr>
      <vt:lpstr>fix-up allow for a delay</vt:lpstr>
      <vt:lpstr>triangular smoothing filters</vt:lpstr>
      <vt:lpstr>Slide 24</vt:lpstr>
      <vt:lpstr>question  how does smoothing effect the  the autocorrelation of d</vt:lpstr>
      <vt:lpstr>answer  the autocorrelation of s  acts as a smoothing filter on  the autocorrelation of d</vt:lpstr>
      <vt:lpstr>effect of smoothing on autocorrelation</vt:lpstr>
      <vt:lpstr>effect of smoothing on autocorrelation</vt:lpstr>
      <vt:lpstr>effect of smoothing on autocorrelation</vt:lpstr>
      <vt:lpstr>effect of smoothing on autocorrelation</vt:lpstr>
      <vt:lpstr>effect of smoothing on autocorrelation</vt:lpstr>
      <vt:lpstr>answer  the autocorrelation of s  acts as a smoothing filter on  the autocorrelation of d</vt:lpstr>
      <vt:lpstr>Part 2 What Makes a Good Smoothing Filter?</vt:lpstr>
      <vt:lpstr>then by the convolution theorem</vt:lpstr>
      <vt:lpstr>then by the convolution theorem</vt:lpstr>
      <vt:lpstr>example of a uniform or “boxcar” smoothing filter</vt:lpstr>
      <vt:lpstr>take Fourier Transform</vt:lpstr>
      <vt:lpstr>Slide 38</vt:lpstr>
      <vt:lpstr>Slide 39</vt:lpstr>
      <vt:lpstr>Slide 40</vt:lpstr>
      <vt:lpstr>a box car filter does not suppress high frequencies evenly</vt:lpstr>
      <vt:lpstr>Normal Function</vt:lpstr>
      <vt:lpstr>Slide 43</vt:lpstr>
      <vt:lpstr>but a Normal Function</vt:lpstr>
      <vt:lpstr>Normal Function</vt:lpstr>
      <vt:lpstr>Part 3 Designing a Filter that Suppresses Specific Frequencies</vt:lpstr>
      <vt:lpstr>General form of the IIR Filter, f</vt:lpstr>
      <vt:lpstr>z-transform of the IIR filter</vt:lpstr>
      <vt:lpstr>General form of the IIR Filter</vt:lpstr>
      <vt:lpstr>General form of the IIR Filter</vt:lpstr>
      <vt:lpstr>z-transform of the IIR filter</vt:lpstr>
      <vt:lpstr>so designing a filter is equivalent to  specifying the roots  of the two polynomails u(z) and v(z)</vt:lpstr>
      <vt:lpstr>at this point we need to explore the relationship between the  Fourier Transform and the z-transform</vt:lpstr>
      <vt:lpstr>Answer</vt:lpstr>
      <vt:lpstr>Relationship between Fourier Transform and Z-transform</vt:lpstr>
      <vt:lpstr>Relationship between Fourier Transform and Z-transform</vt:lpstr>
      <vt:lpstr>Relationship between Fourier Transform and Z-transform</vt:lpstr>
      <vt:lpstr>Relationship between Fourier Transform and Z-transform</vt:lpstr>
      <vt:lpstr>Relationship between Fourier Transform and Z-transform</vt:lpstr>
      <vt:lpstr>in words</vt:lpstr>
      <vt:lpstr>there are N specific z’s</vt:lpstr>
      <vt:lpstr>Slide 62</vt:lpstr>
      <vt:lpstr>Back to the IIR Filter</vt:lpstr>
      <vt:lpstr>Back to the IIR Filter</vt:lpstr>
      <vt:lpstr>Back to the IIR Filter</vt:lpstr>
      <vt:lpstr>so build a filter by   placing the poles and zeros at  strategic points in the complex z-plane </vt:lpstr>
      <vt:lpstr>Rules   zeros suppress frequencies  poles amplify frequencies  all poles must be outside the unit circle (so vinv converges)  all poles, zeros must be in complex conjugate pairs (so filter is real)</vt:lpstr>
      <vt:lpstr>Slide 68</vt:lpstr>
      <vt:lpstr>Slide 69</vt:lpstr>
      <vt:lpstr>Slide 70</vt:lpstr>
      <vt:lpstr>Slide 71</vt:lpstr>
      <vt:lpstr>something useful a tunable band pass filter</vt:lpstr>
      <vt:lpstr>Slide 73</vt:lpstr>
      <vt:lpstr>Slide 74</vt:lpstr>
      <vt:lpstr>Slide 75</vt:lpstr>
      <vt:lpstr>Slide 76</vt:lpstr>
      <vt:lpstr>Slide 77</vt:lpstr>
      <vt:lpstr>In MatLab</vt:lpstr>
      <vt:lpstr>Ground velocity at Palisades NY</vt:lpstr>
      <vt:lpstr>Ground velocity at Palisades NY</vt:lpstr>
      <vt:lpstr>Ground velocity at Palisades NY</vt:lpstr>
    </vt:vector>
  </TitlesOfParts>
  <Company>Columbia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Menke</dc:creator>
  <cp:lastModifiedBy>William Menke</cp:lastModifiedBy>
  <cp:revision>259</cp:revision>
  <dcterms:created xsi:type="dcterms:W3CDTF">2011-06-08T22:04:27Z</dcterms:created>
  <dcterms:modified xsi:type="dcterms:W3CDTF">2016-03-28T23:48:18Z</dcterms:modified>
</cp:coreProperties>
</file>