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9" r:id="rId2"/>
    <p:sldId id="412" r:id="rId3"/>
    <p:sldId id="261" r:id="rId4"/>
    <p:sldId id="379" r:id="rId5"/>
    <p:sldId id="283" r:id="rId6"/>
    <p:sldId id="350" r:id="rId7"/>
    <p:sldId id="351" r:id="rId8"/>
    <p:sldId id="352" r:id="rId9"/>
    <p:sldId id="353" r:id="rId10"/>
    <p:sldId id="354" r:id="rId11"/>
    <p:sldId id="359" r:id="rId12"/>
    <p:sldId id="355" r:id="rId13"/>
    <p:sldId id="360" r:id="rId14"/>
    <p:sldId id="411" r:id="rId15"/>
    <p:sldId id="361" r:id="rId16"/>
    <p:sldId id="362" r:id="rId17"/>
    <p:sldId id="349" r:id="rId18"/>
    <p:sldId id="363" r:id="rId19"/>
    <p:sldId id="364" r:id="rId20"/>
    <p:sldId id="366" r:id="rId21"/>
    <p:sldId id="365" r:id="rId22"/>
    <p:sldId id="367" r:id="rId23"/>
    <p:sldId id="373" r:id="rId24"/>
    <p:sldId id="372" r:id="rId25"/>
    <p:sldId id="368" r:id="rId26"/>
    <p:sldId id="370" r:id="rId27"/>
    <p:sldId id="371" r:id="rId28"/>
    <p:sldId id="374" r:id="rId29"/>
    <p:sldId id="377" r:id="rId30"/>
    <p:sldId id="375" r:id="rId31"/>
    <p:sldId id="378" r:id="rId32"/>
    <p:sldId id="376" r:id="rId33"/>
    <p:sldId id="408" r:id="rId34"/>
    <p:sldId id="380" r:id="rId35"/>
    <p:sldId id="381" r:id="rId36"/>
    <p:sldId id="369" r:id="rId37"/>
    <p:sldId id="409" r:id="rId38"/>
    <p:sldId id="386" r:id="rId39"/>
    <p:sldId id="388" r:id="rId40"/>
    <p:sldId id="390" r:id="rId41"/>
    <p:sldId id="391" r:id="rId42"/>
    <p:sldId id="389" r:id="rId43"/>
    <p:sldId id="392" r:id="rId44"/>
    <p:sldId id="394" r:id="rId45"/>
    <p:sldId id="395" r:id="rId46"/>
    <p:sldId id="396" r:id="rId47"/>
    <p:sldId id="393" r:id="rId48"/>
    <p:sldId id="398" r:id="rId49"/>
    <p:sldId id="387" r:id="rId50"/>
    <p:sldId id="399" r:id="rId51"/>
    <p:sldId id="397" r:id="rId52"/>
    <p:sldId id="400" r:id="rId53"/>
    <p:sldId id="401" r:id="rId54"/>
    <p:sldId id="402" r:id="rId55"/>
    <p:sldId id="383" r:id="rId56"/>
    <p:sldId id="403" r:id="rId57"/>
    <p:sldId id="385" r:id="rId58"/>
    <p:sldId id="404" r:id="rId59"/>
    <p:sldId id="405" r:id="rId60"/>
    <p:sldId id="406" r:id="rId61"/>
    <p:sldId id="40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12" autoAdjust="0"/>
    <p:restoredTop sz="85225" autoAdjust="0"/>
  </p:normalViewPr>
  <p:slideViewPr>
    <p:cSldViewPr>
      <p:cViewPr varScale="1">
        <p:scale>
          <a:sx n="66" d="100"/>
          <a:sy n="66" d="100"/>
        </p:scale>
        <p:origin x="-1422" y="-108"/>
      </p:cViewPr>
      <p:guideLst>
        <p:guide orient="horz" pos="2160"/>
        <p:guide pos="2880"/>
      </p:guideLst>
    </p:cSldViewPr>
  </p:slideViewPr>
  <p:outlineViewPr>
    <p:cViewPr>
      <p:scale>
        <a:sx n="33" d="100"/>
        <a:sy n="33" d="100"/>
      </p:scale>
      <p:origin x="0" y="378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ABB6E-8084-45EB-A459-5A0A44341B42}" type="datetimeFigureOut">
              <a:rPr lang="en-US" smtClean="0"/>
              <a:pPr/>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EFECD-09E3-40DA-A418-CA04FDBB91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Today’s lecture finishes up</a:t>
            </a:r>
            <a:r>
              <a:rPr lang="en-US" baseline="0" dirty="0" smtClean="0"/>
              <a:t> the discussion of correlations and then examines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effect of finite time series length on the calculation of power spectral density.</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purely hypothetical</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a:t>
            </a:r>
            <a:r>
              <a:rPr lang="en-US" baseline="0" dirty="0" smtClean="0"/>
              <a:t> out that there are two plots: </a:t>
            </a:r>
            <a:r>
              <a:rPr lang="en-US" dirty="0" smtClean="0"/>
              <a:t>Top: Growth rate; Bottom, precipitation.</a:t>
            </a:r>
          </a:p>
          <a:p>
            <a:r>
              <a:rPr lang="en-US" dirty="0" smtClean="0"/>
              <a:t>Both have</a:t>
            </a:r>
            <a:r>
              <a:rPr lang="en-US" baseline="0" dirty="0" smtClean="0"/>
              <a:t> the same time scales, years.</a:t>
            </a:r>
          </a:p>
          <a:p>
            <a:r>
              <a:rPr lang="en-US" baseline="0" dirty="0" smtClean="0"/>
              <a:t>Ask class to identify correlations.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Seasonal signal</a:t>
            </a:r>
            <a:r>
              <a:rPr lang="en-US" baseline="0" dirty="0" smtClean="0"/>
              <a:t> of precipitation not mirrored in growth rate.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Short period changes correlate well</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Coherence</a:t>
            </a:r>
            <a:r>
              <a:rPr lang="en-US" baseline="0" dirty="0" smtClean="0"/>
              <a:t> will turn out to be a fast way to identify for frequency-dependent correlations.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central idea is that the zero-lag cross-correlation is only large when the two time</a:t>
            </a:r>
          </a:p>
          <a:p>
            <a:r>
              <a:rPr lang="en-US" baseline="0" dirty="0" smtClean="0"/>
              <a:t>series are similar in shape.  Thus, by cross-correlating two band passed time series, we</a:t>
            </a:r>
          </a:p>
          <a:p>
            <a:r>
              <a:rPr lang="en-US" baseline="0" dirty="0" smtClean="0"/>
              <a:t>assess their similarity at the frequency range of the band pass filter.</a:t>
            </a:r>
          </a:p>
        </p:txBody>
      </p:sp>
      <p:sp>
        <p:nvSpPr>
          <p:cNvPr id="4" name="Slide Number Placeholder 3"/>
          <p:cNvSpPr>
            <a:spLocks noGrp="1"/>
          </p:cNvSpPr>
          <p:nvPr>
            <p:ph type="sldNum" sz="quarter" idx="10"/>
          </p:nvPr>
        </p:nvSpPr>
        <p:spPr/>
        <p:txBody>
          <a:bodyPr/>
          <a:lstStyle/>
          <a:p>
            <a:fld id="{39CEFECD-09E3-40DA-A418-CA04FDBB91E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function,</a:t>
            </a:r>
            <a:r>
              <a:rPr lang="en-US" baseline="0" dirty="0" smtClean="0"/>
              <a:t> c, is the cross-correlation of two time series, u and v, after band pass filtering with a filter that</a:t>
            </a:r>
          </a:p>
          <a:p>
            <a:r>
              <a:rPr lang="en-US" baseline="0" dirty="0" smtClean="0"/>
              <a:t>has center frequency, </a:t>
            </a:r>
            <a:r>
              <a:rPr lang="el-GR" baseline="0" dirty="0" smtClean="0">
                <a:latin typeface="Cambria Math"/>
                <a:ea typeface="Cambria Math"/>
              </a:rPr>
              <a:t>ω</a:t>
            </a:r>
            <a:r>
              <a:rPr lang="en-US" baseline="-25000" dirty="0" smtClean="0">
                <a:latin typeface="Cambria Math"/>
                <a:ea typeface="Cambria Math"/>
              </a:rPr>
              <a:t>0</a:t>
            </a:r>
            <a:r>
              <a:rPr lang="en-US" baseline="0" dirty="0" smtClean="0"/>
              <a:t>, and band with 2</a:t>
            </a:r>
            <a:r>
              <a:rPr lang="el-GR" baseline="0" dirty="0" smtClean="0">
                <a:latin typeface="Cambria Math"/>
                <a:ea typeface="Cambria Math"/>
              </a:rPr>
              <a:t>Δω</a:t>
            </a:r>
            <a:r>
              <a:rPr lang="en-US" baseline="0" dirty="0" smtClean="0"/>
              <a:t>.</a:t>
            </a:r>
          </a:p>
          <a:p>
            <a:endParaRPr lang="en-US" baseline="0" dirty="0" smtClean="0"/>
          </a:p>
          <a:p>
            <a:r>
              <a:rPr lang="en-US" baseline="0" dirty="0" smtClean="0"/>
              <a:t>The second equation has the cross-correlation written as a convolution.</a:t>
            </a:r>
          </a:p>
          <a:p>
            <a:endParaRPr lang="en-US" baseline="0" dirty="0" smtClean="0"/>
          </a:p>
          <a:p>
            <a:r>
              <a:rPr lang="en-US" baseline="0" dirty="0" smtClean="0"/>
              <a:t>The diagram on the bottom is of the power spectral density of an ideal band pass</a:t>
            </a:r>
          </a:p>
          <a:p>
            <a:r>
              <a:rPr lang="en-US" baseline="0" dirty="0" smtClean="0"/>
              <a:t>filter.  It is unity in the pass band and zero outside of it.  Remind the class that a</a:t>
            </a:r>
          </a:p>
          <a:p>
            <a:r>
              <a:rPr lang="en-US" baseline="0" dirty="0" smtClean="0"/>
              <a:t>real filter must has a “two-sided” Fourier Transform, that is, its values at negative</a:t>
            </a:r>
          </a:p>
          <a:p>
            <a:r>
              <a:rPr lang="en-US" baseline="0" dirty="0" smtClean="0"/>
              <a:t>frequencies must be the complex conjugate of the values at positive frequencies.</a:t>
            </a:r>
          </a:p>
          <a:p>
            <a:r>
              <a:rPr lang="en-US" baseline="0" dirty="0" smtClean="0"/>
              <a:t>This fact becomes important in the derivation.</a:t>
            </a:r>
          </a:p>
        </p:txBody>
      </p:sp>
      <p:sp>
        <p:nvSpPr>
          <p:cNvPr id="4" name="Slide Number Placeholder 3"/>
          <p:cNvSpPr>
            <a:spLocks noGrp="1"/>
          </p:cNvSpPr>
          <p:nvPr>
            <p:ph type="sldNum" sz="quarter" idx="10"/>
          </p:nvPr>
        </p:nvSpPr>
        <p:spPr/>
        <p:txBody>
          <a:bodyPr/>
          <a:lstStyle/>
          <a:p>
            <a:fld id="{39CEFECD-09E3-40DA-A418-CA04FDBB91E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would require band pass filtering the two time series, and then computing their cross-correlation,</a:t>
            </a:r>
          </a:p>
          <a:p>
            <a:r>
              <a:rPr lang="en-US" baseline="0" dirty="0" smtClean="0"/>
              <a:t>many different times.  Actually, there is a trick that allows this result to be achieved more efficiently.</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Fact 1 is derived from the formula</a:t>
            </a:r>
            <a:r>
              <a:rPr lang="en-US" baseline="0" dirty="0" smtClean="0"/>
              <a:t> for the Fourier Transform, just by realizing that</a:t>
            </a:r>
          </a:p>
          <a:p>
            <a:r>
              <a:rPr lang="en-US" baseline="0" dirty="0" smtClean="0"/>
              <a:t>exp(</a:t>
            </a:r>
            <a:r>
              <a:rPr lang="en-US" baseline="0" dirty="0" err="1" smtClean="0"/>
              <a:t>i</a:t>
            </a:r>
            <a:r>
              <a:rPr lang="el-GR" baseline="0" dirty="0" smtClean="0">
                <a:latin typeface="Cambria Math"/>
                <a:ea typeface="Cambria Math"/>
              </a:rPr>
              <a:t>ω</a:t>
            </a:r>
            <a:r>
              <a:rPr lang="en-US" baseline="0" dirty="0" smtClean="0"/>
              <a:t>t) is 1 when t=0.</a:t>
            </a:r>
          </a:p>
        </p:txBody>
      </p:sp>
      <p:sp>
        <p:nvSpPr>
          <p:cNvPr id="4" name="Slide Number Placeholder 3"/>
          <p:cNvSpPr>
            <a:spLocks noGrp="1"/>
          </p:cNvSpPr>
          <p:nvPr>
            <p:ph type="sldNum" sz="quarter" idx="10"/>
          </p:nvPr>
        </p:nvSpPr>
        <p:spPr/>
        <p:txBody>
          <a:bodyPr/>
          <a:lstStyle/>
          <a:p>
            <a:fld id="{39CEFECD-09E3-40DA-A418-CA04FDBB91E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lectures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step-by-step derivation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with</a:t>
            </a:r>
            <a:r>
              <a:rPr lang="en-US" baseline="0" dirty="0" smtClean="0"/>
              <a:t> the integral over frequency.  Note that the integrand contains the</a:t>
            </a:r>
          </a:p>
          <a:p>
            <a:r>
              <a:rPr lang="en-US" baseline="0" dirty="0" err="1" smtClean="0"/>
              <a:t>p.s.d</a:t>
            </a:r>
            <a:r>
              <a:rPr lang="en-US" baseline="0" dirty="0" smtClean="0"/>
              <a:t>. of the band pass filter.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use the fact that the </a:t>
            </a:r>
            <a:r>
              <a:rPr lang="en-US" dirty="0" err="1" smtClean="0"/>
              <a:t>p.s.d</a:t>
            </a:r>
            <a:r>
              <a:rPr lang="en-US" dirty="0" smtClean="0"/>
              <a:t>.</a:t>
            </a:r>
            <a:r>
              <a:rPr lang="en-US" baseline="0" dirty="0" smtClean="0"/>
              <a:t> of the band pass filter is either 0 or 1 to reduce the limits of</a:t>
            </a:r>
          </a:p>
          <a:p>
            <a:r>
              <a:rPr lang="en-US" baseline="0" dirty="0" smtClean="0"/>
              <a:t>integration to just those values of frequency where the </a:t>
            </a:r>
            <a:r>
              <a:rPr lang="en-US" baseline="0" dirty="0" err="1" smtClean="0"/>
              <a:t>p.s.d</a:t>
            </a:r>
            <a:r>
              <a:rPr lang="en-US" baseline="0" dirty="0" smtClean="0"/>
              <a:t>. of the filter is 1.  There are two</a:t>
            </a:r>
          </a:p>
          <a:p>
            <a:r>
              <a:rPr lang="en-US" baseline="0" dirty="0" smtClean="0"/>
              <a:t>frequency intervals where it is 1, since the filter has both positive and negative frequencies. You</a:t>
            </a:r>
          </a:p>
          <a:p>
            <a:r>
              <a:rPr lang="en-US" baseline="0" dirty="0" smtClean="0"/>
              <a:t>might flash back to the diagram of it, a few slides back.  Since the f*f term is 1, it can be removed </a:t>
            </a:r>
          </a:p>
          <a:p>
            <a:r>
              <a:rPr lang="en-US" baseline="0" dirty="0" err="1" smtClean="0"/>
              <a:t>rom</a:t>
            </a:r>
            <a:r>
              <a:rPr lang="en-US" baseline="0" dirty="0" smtClean="0"/>
              <a:t> these integrals.  That leaves just the u*v part.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a:t>
            </a:r>
            <a:r>
              <a:rPr lang="en-US" baseline="0" dirty="0" smtClean="0"/>
              <a:t> of the symmetry of the Fourier Transform of a real function,</a:t>
            </a:r>
          </a:p>
          <a:p>
            <a:r>
              <a:rPr lang="en-US" baseline="0" dirty="0" smtClean="0"/>
              <a:t>the real parts of the two integrals are equal and add, while the</a:t>
            </a:r>
          </a:p>
          <a:p>
            <a:r>
              <a:rPr lang="en-US" baseline="0" dirty="0" smtClean="0"/>
              <a:t>imaginary parts are equal and opposite in sign, and so </a:t>
            </a:r>
            <a:r>
              <a:rPr lang="en-US" baseline="0" dirty="0" err="1" smtClean="0"/>
              <a:t>cance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integral is interpreted as averaging its integrand.  The </a:t>
            </a:r>
            <a:r>
              <a:rPr lang="en-US" baseline="0" dirty="0" err="1" smtClean="0"/>
              <a:t>overbar</a:t>
            </a:r>
            <a:r>
              <a:rPr lang="en-US" baseline="0" dirty="0" smtClean="0"/>
              <a:t> is used to</a:t>
            </a:r>
          </a:p>
          <a:p>
            <a:r>
              <a:rPr lang="en-US" baseline="0" dirty="0" smtClean="0"/>
              <a:t>indicate such an average.  It will be defined in the next slide.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true of any integral</a:t>
            </a:r>
            <a:r>
              <a:rPr lang="en-US" baseline="0" dirty="0" smtClean="0"/>
              <a:t> over a finite interval.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material needed to be left out of this lecture, else it become too long.</a:t>
            </a:r>
          </a:p>
          <a:p>
            <a:r>
              <a:rPr lang="en-US" baseline="0" dirty="0" smtClean="0"/>
              <a:t>I have also opted here to leave out two technical points.  The students should</a:t>
            </a:r>
          </a:p>
          <a:p>
            <a:r>
              <a:rPr lang="en-US" baseline="0" dirty="0" smtClean="0"/>
              <a:t>be referred to the text for details.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a:t>
            </a:r>
            <a:r>
              <a:rPr lang="en-US" baseline="0" dirty="0" smtClean="0"/>
              <a:t> the denominator is the normalization.  It is just the product</a:t>
            </a:r>
          </a:p>
          <a:p>
            <a:r>
              <a:rPr lang="en-US" baseline="0" dirty="0" smtClean="0"/>
              <a:t>of the power spectral density of the two time series, also </a:t>
            </a:r>
            <a:r>
              <a:rPr lang="en-US" baseline="0" dirty="0" err="1" smtClean="0"/>
              <a:t>frequeny</a:t>
            </a:r>
            <a:r>
              <a:rPr lang="en-US" baseline="0" dirty="0" smtClean="0"/>
              <a:t>-averaged.</a:t>
            </a:r>
          </a:p>
        </p:txBody>
      </p:sp>
      <p:sp>
        <p:nvSpPr>
          <p:cNvPr id="4" name="Slide Number Placeholder 3"/>
          <p:cNvSpPr>
            <a:spLocks noGrp="1"/>
          </p:cNvSpPr>
          <p:nvPr>
            <p:ph type="sldNum" sz="quarter" idx="10"/>
          </p:nvPr>
        </p:nvSpPr>
        <p:spPr/>
        <p:txBody>
          <a:bodyPr/>
          <a:lstStyle/>
          <a:p>
            <a:fld id="{39CEFECD-09E3-40DA-A418-CA04FDBB91E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Here we</a:t>
            </a:r>
            <a:r>
              <a:rPr lang="en-US" sz="1200" baseline="0" dirty="0" smtClean="0">
                <a:latin typeface="Times New Roman" pitchFamily="18" charset="0"/>
                <a:cs typeface="Times New Roman" pitchFamily="18" charset="0"/>
              </a:rPr>
              <a:t> apply Coherence to a new dataset, </a:t>
            </a:r>
            <a:r>
              <a:rPr lang="en-US" sz="1200" dirty="0" smtClean="0">
                <a:latin typeface="Times New Roman" pitchFamily="18" charset="0"/>
                <a:ea typeface="Cambria Math" pitchFamily="18" charset="0"/>
                <a:cs typeface="Times New Roman" pitchFamily="18" charset="0"/>
              </a:rPr>
              <a:t>Water Quality</a:t>
            </a:r>
            <a:r>
              <a:rPr lang="en-US" sz="1200" baseline="0" dirty="0" smtClean="0">
                <a:latin typeface="Times New Roman" pitchFamily="18" charset="0"/>
                <a:ea typeface="Cambria Math" pitchFamily="18" charset="0"/>
                <a:cs typeface="Times New Roman" pitchFamily="18" charset="0"/>
              </a:rPr>
              <a:t> from </a:t>
            </a:r>
            <a:r>
              <a:rPr lang="en-US" sz="1200" dirty="0" smtClean="0">
                <a:latin typeface="Times New Roman" pitchFamily="18" charset="0"/>
                <a:ea typeface="Cambria Math" pitchFamily="18" charset="0"/>
                <a:cs typeface="Times New Roman" pitchFamily="18" charset="0"/>
              </a:rPr>
              <a:t>Reynolds Channel,</a:t>
            </a:r>
          </a:p>
          <a:p>
            <a:r>
              <a:rPr lang="en-US" sz="1200" dirty="0" smtClean="0">
                <a:latin typeface="Times New Roman" pitchFamily="18" charset="0"/>
                <a:ea typeface="Cambria Math" pitchFamily="18" charset="0"/>
                <a:cs typeface="Times New Roman" pitchFamily="18" charset="0"/>
              </a:rPr>
              <a:t>Coastal Long Island, New York</a:t>
            </a:r>
          </a:p>
          <a:p>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Daily water quality measurements from Reynolds Channel (New York)  for several years starting January 1, 2006. Six environmental parameters are shown: A) precipitation in inches; B) air temperature in </a:t>
            </a:r>
            <a:r>
              <a:rPr lang="en-US" sz="1200" dirty="0" smtClean="0">
                <a:latin typeface="Times New Roman" pitchFamily="18" charset="0"/>
                <a:cs typeface="Times New Roman" pitchFamily="18" charset="0"/>
                <a:sym typeface="Symbol"/>
              </a:rPr>
              <a:t></a:t>
            </a:r>
            <a:r>
              <a:rPr lang="en-US" sz="1200" dirty="0" smtClean="0">
                <a:latin typeface="Times New Roman" pitchFamily="18" charset="0"/>
                <a:cs typeface="Times New Roman" pitchFamily="18" charset="0"/>
              </a:rPr>
              <a:t>C; C) water temperature in </a:t>
            </a:r>
            <a:r>
              <a:rPr lang="en-US" sz="1200" dirty="0" smtClean="0">
                <a:latin typeface="Times New Roman" pitchFamily="18" charset="0"/>
                <a:cs typeface="Times New Roman" pitchFamily="18" charset="0"/>
                <a:sym typeface="Symbol"/>
              </a:rPr>
              <a:t></a:t>
            </a:r>
            <a:r>
              <a:rPr lang="en-US" sz="1200" dirty="0" smtClean="0">
                <a:latin typeface="Times New Roman" pitchFamily="18" charset="0"/>
                <a:cs typeface="Times New Roman" pitchFamily="18" charset="0"/>
              </a:rPr>
              <a:t>C; D) salinity in practical salinity units; E) turbidity; and F) chlorophyll in micrograms per  liter.. The data have been linearly interpolated to fill in gaps.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You should</a:t>
            </a:r>
            <a:r>
              <a:rPr lang="en-US" sz="1200" baseline="0" dirty="0" smtClean="0">
                <a:latin typeface="Times New Roman" pitchFamily="18" charset="0"/>
                <a:cs typeface="Times New Roman" pitchFamily="18" charset="0"/>
              </a:rPr>
              <a:t> introduce each variable.</a:t>
            </a:r>
          </a:p>
          <a:p>
            <a:r>
              <a:rPr lang="en-US" sz="1200" baseline="0" dirty="0" smtClean="0">
                <a:latin typeface="Times New Roman" pitchFamily="18" charset="0"/>
                <a:cs typeface="Times New Roman" pitchFamily="18" charset="0"/>
              </a:rPr>
              <a:t>turbidity=cloudiness</a:t>
            </a:r>
          </a:p>
          <a:p>
            <a:r>
              <a:rPr lang="en-US" sz="1200" baseline="0" dirty="0" smtClean="0">
                <a:latin typeface="Times New Roman" pitchFamily="18" charset="0"/>
                <a:cs typeface="Times New Roman" pitchFamily="18" charset="0"/>
              </a:rPr>
              <a:t>chlorophyll is a proxy for the amount of algae.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lecture</a:t>
            </a:r>
            <a:r>
              <a:rPr lang="en-US" baseline="0" dirty="0" smtClean="0"/>
              <a:t> has two parts, both relating to material previously introduced.</a:t>
            </a:r>
          </a:p>
          <a:p>
            <a:r>
              <a:rPr lang="en-US" baseline="0" dirty="0" smtClean="0"/>
              <a:t>Part 1 finishes up the discussion of </a:t>
            </a:r>
            <a:r>
              <a:rPr lang="en-US" dirty="0" smtClean="0">
                <a:latin typeface="Times New Roman" pitchFamily="18" charset="0"/>
                <a:cs typeface="Times New Roman" pitchFamily="18" charset="0"/>
              </a:rPr>
              <a:t>correlations between time series</a:t>
            </a:r>
            <a:r>
              <a:rPr lang="en-US" baseline="0" dirty="0" smtClean="0">
                <a:latin typeface="+mn-lt"/>
                <a:cs typeface="+mn-cs"/>
              </a:rPr>
              <a:t>.</a:t>
            </a:r>
          </a:p>
          <a:p>
            <a:r>
              <a:rPr lang="en-US" baseline="0" dirty="0" smtClean="0">
                <a:latin typeface="+mn-lt"/>
                <a:cs typeface="+mn-cs"/>
              </a:rPr>
              <a:t>Part 2 returns to spectral analysis (Chapter 6) and discusses an important issue</a:t>
            </a:r>
          </a:p>
          <a:p>
            <a:r>
              <a:rPr lang="en-US" baseline="0" dirty="0" smtClean="0">
                <a:latin typeface="+mn-lt"/>
                <a:cs typeface="+mn-cs"/>
              </a:rPr>
              <a:t>related to the estimation of power spectral density:  when the true time series</a:t>
            </a:r>
          </a:p>
          <a:p>
            <a:r>
              <a:rPr lang="en-US" baseline="0" dirty="0" smtClean="0">
                <a:latin typeface="+mn-lt"/>
                <a:cs typeface="+mn-cs"/>
              </a:rPr>
              <a:t>is indefinitely long, what is the effect of computing the </a:t>
            </a:r>
            <a:r>
              <a:rPr lang="en-US" baseline="0" dirty="0" err="1" smtClean="0">
                <a:latin typeface="+mn-lt"/>
                <a:cs typeface="+mn-cs"/>
              </a:rPr>
              <a:t>p.s.d</a:t>
            </a:r>
            <a:r>
              <a:rPr lang="en-US" baseline="0" dirty="0" smtClean="0">
                <a:latin typeface="+mn-lt"/>
                <a:cs typeface="+mn-cs"/>
              </a:rPr>
              <a:t>. of just a piece of it?</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a:t>
            </a:r>
            <a:r>
              <a:rPr lang="en-US" dirty="0" err="1" smtClean="0"/>
              <a:t>Bandpassed</a:t>
            </a:r>
            <a:r>
              <a:rPr lang="en-US" baseline="0" dirty="0" smtClean="0"/>
              <a:t> at periods near 1 year;</a:t>
            </a:r>
          </a:p>
          <a:p>
            <a:r>
              <a:rPr lang="en-US" baseline="0" dirty="0" smtClean="0"/>
              <a:t>Right: </a:t>
            </a:r>
            <a:r>
              <a:rPr lang="en-US" baseline="0" dirty="0" err="1" smtClean="0"/>
              <a:t>Bandpassed</a:t>
            </a:r>
            <a:r>
              <a:rPr lang="en-US" baseline="0" dirty="0" smtClean="0"/>
              <a:t> at periods near 5 days</a:t>
            </a:r>
          </a:p>
          <a:p>
            <a:r>
              <a:rPr lang="en-US" baseline="0" dirty="0" smtClean="0"/>
              <a:t>Ask class to look for correlations.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a:t>
            </a:r>
            <a:r>
              <a:rPr lang="en-US" baseline="0" dirty="0" smtClean="0"/>
              <a:t> periods near 1 year.  Air temperature, water temperature and precipitation are correlated.</a:t>
            </a:r>
          </a:p>
          <a:p>
            <a:r>
              <a:rPr lang="en-US" baseline="0" dirty="0" smtClean="0"/>
              <a:t>Right: periods near 5 days. Precipitation and salinity is </a:t>
            </a:r>
            <a:r>
              <a:rPr lang="en-US" baseline="0" dirty="0" err="1" smtClean="0"/>
              <a:t>anticorrelated</a:t>
            </a:r>
            <a:r>
              <a:rPr lang="en-US" baseline="0" dirty="0" smtClean="0"/>
              <a:t>.  Ask class why that’s so.</a:t>
            </a:r>
          </a:p>
          <a:p>
            <a:r>
              <a:rPr lang="en-US" baseline="0" dirty="0" smtClean="0"/>
              <a:t>(A: Rain dilutes salt water in channel).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Coherence of water quality measurements from Reynolds Channel (New York). A) Air temperature and water temperature; B) precipitation and salinity and C) water temperature and chlorophyll.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Coherence of water quality measurements from Reynolds Channel (New York). A) Air temperature and water temperature; B) precipitation and salinity and C) water temperature and chlorophyll.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extremely important</a:t>
            </a:r>
            <a:r>
              <a:rPr lang="en-US" baseline="0" dirty="0" smtClean="0"/>
              <a:t> issue in spectral estimation.</a:t>
            </a:r>
          </a:p>
          <a:p>
            <a:r>
              <a:rPr lang="en-US" baseline="0" dirty="0" smtClean="0"/>
              <a:t>Even though the phenomenon may be indefinitely long,</a:t>
            </a:r>
          </a:p>
          <a:p>
            <a:r>
              <a:rPr lang="en-US" baseline="0" dirty="0" smtClean="0"/>
              <a:t>You are always limited to a finite set of observations.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 the class that stationary</a:t>
            </a:r>
            <a:r>
              <a:rPr lang="en-US" baseline="0" dirty="0" smtClean="0"/>
              <a:t> means that the statistical properties don’t change with time.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practice, one is always having</a:t>
            </a:r>
            <a:r>
              <a:rPr lang="en-US" baseline="0" dirty="0" smtClean="0"/>
              <a:t> to make do with a time series that is too short,</a:t>
            </a:r>
          </a:p>
          <a:p>
            <a:r>
              <a:rPr lang="en-US" baseline="0" dirty="0" smtClean="0"/>
              <a:t>meaning that it includes just a few oscillations of the period of interest.  One wants</a:t>
            </a:r>
          </a:p>
          <a:p>
            <a:r>
              <a:rPr lang="en-US" baseline="0" dirty="0" smtClean="0"/>
              <a:t>to get as much as one can from it.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Non-observation here is treated as equivalent to multiplying</a:t>
            </a:r>
            <a:r>
              <a:rPr lang="en-US" baseline="0" dirty="0" smtClean="0"/>
              <a:t> that part of the time series by zero.</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long time series</a:t>
            </a:r>
          </a:p>
          <a:p>
            <a:r>
              <a:rPr lang="en-US" dirty="0" smtClean="0"/>
              <a:t>Middle: Window function</a:t>
            </a:r>
          </a:p>
          <a:p>
            <a:r>
              <a:rPr lang="en-US" dirty="0" smtClean="0"/>
              <a:t>Bottom:</a:t>
            </a:r>
            <a:r>
              <a:rPr lang="en-US" baseline="0" dirty="0" smtClean="0"/>
              <a:t> Short time series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The key quantity </a:t>
            </a:r>
            <a:r>
              <a:rPr lang="en-US" baseline="0" dirty="0" smtClean="0">
                <a:latin typeface="Times New Roman" pitchFamily="18" charset="0"/>
                <a:cs typeface="Times New Roman" pitchFamily="18" charset="0"/>
              </a:rPr>
              <a:t>that we will develop is Coherence. It</a:t>
            </a:r>
          </a:p>
          <a:p>
            <a:r>
              <a:rPr lang="en-US" baseline="0" dirty="0" smtClean="0">
                <a:latin typeface="Times New Roman" pitchFamily="18" charset="0"/>
                <a:cs typeface="Times New Roman" pitchFamily="18" charset="0"/>
              </a:rPr>
              <a:t>quantifies the degree of similarity between two time series</a:t>
            </a:r>
          </a:p>
          <a:p>
            <a:r>
              <a:rPr lang="en-US" baseline="0" dirty="0" smtClean="0">
                <a:latin typeface="Times New Roman" pitchFamily="18" charset="0"/>
                <a:cs typeface="Times New Roman" pitchFamily="18" charset="0"/>
              </a:rPr>
              <a:t>in a specific frequency range.</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D466815-0D95-47C5-9249-8299F627C37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Standard</a:t>
            </a:r>
            <a:r>
              <a:rPr lang="en-US" baseline="0" dirty="0" smtClean="0"/>
              <a:t> application of the convolution theorem here.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a function is unchanged when it is convolved with a spike</a:t>
            </a:r>
          </a:p>
          <a:p>
            <a:r>
              <a:rPr lang="en-US" baseline="0" dirty="0" smtClean="0"/>
              <a:t>(technically a Dirac function)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previous lecture we determined that the Fourier Transform of a</a:t>
            </a:r>
          </a:p>
          <a:p>
            <a:r>
              <a:rPr lang="en-US" baseline="0" dirty="0" smtClean="0"/>
              <a:t>boxcar is a </a:t>
            </a:r>
            <a:r>
              <a:rPr lang="en-US" baseline="0" dirty="0" err="1" smtClean="0"/>
              <a:t>sinc</a:t>
            </a:r>
            <a:r>
              <a:rPr lang="en-US" baseline="0" dirty="0" smtClean="0"/>
              <a:t>() function.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Actually, a </a:t>
            </a:r>
            <a:r>
              <a:rPr lang="en-US" dirty="0" err="1" smtClean="0"/>
              <a:t>sinc</a:t>
            </a:r>
            <a:r>
              <a:rPr lang="en-US" dirty="0" smtClean="0"/>
              <a:t>() functions</a:t>
            </a:r>
            <a:r>
              <a:rPr lang="en-US" baseline="0" dirty="0" smtClean="0"/>
              <a:t> is terrible.  It as side lobes galore.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a:t>
            </a:r>
            <a:r>
              <a:rPr lang="en-US" baseline="0" dirty="0" smtClean="0"/>
              <a:t> arrangement of plot.</a:t>
            </a:r>
          </a:p>
          <a:p>
            <a:r>
              <a:rPr lang="en-US" baseline="0" dirty="0" smtClean="0"/>
              <a:t>Left – time domain; Right – frequency domain</a:t>
            </a:r>
          </a:p>
          <a:p>
            <a:r>
              <a:rPr lang="en-US" baseline="0" dirty="0" smtClean="0"/>
              <a:t>Top: indefinitely long cosine function, whose Fourier Transform is a spike</a:t>
            </a:r>
          </a:p>
          <a:p>
            <a:r>
              <a:rPr lang="en-US" baseline="0" dirty="0" smtClean="0"/>
              <a:t>Middle: Boxcar, whose Fourier Transform is a </a:t>
            </a:r>
            <a:r>
              <a:rPr lang="en-US" baseline="0" dirty="0" err="1" smtClean="0"/>
              <a:t>sinc</a:t>
            </a:r>
            <a:r>
              <a:rPr lang="en-US" baseline="0" dirty="0" smtClean="0"/>
              <a:t>() function</a:t>
            </a:r>
          </a:p>
          <a:p>
            <a:r>
              <a:rPr lang="en-US" baseline="0" dirty="0" smtClean="0"/>
              <a:t>Bottom: Windowed time series, and its Fourier Transform.</a:t>
            </a:r>
          </a:p>
        </p:txBody>
      </p:sp>
      <p:sp>
        <p:nvSpPr>
          <p:cNvPr id="4" name="Slide Number Placeholder 3"/>
          <p:cNvSpPr>
            <a:spLocks noGrp="1"/>
          </p:cNvSpPr>
          <p:nvPr>
            <p:ph type="sldNum" sz="quarter" idx="10"/>
          </p:nvPr>
        </p:nvSpPr>
        <p:spPr/>
        <p:txBody>
          <a:bodyPr/>
          <a:lstStyle/>
          <a:p>
            <a:fld id="{39CEFECD-09E3-40DA-A418-CA04FDBB91E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Windowing</a:t>
            </a:r>
            <a:r>
              <a:rPr lang="en-US" baseline="0" dirty="0" smtClean="0"/>
              <a:t> the effect of widening the narrow spectral peak.</a:t>
            </a:r>
          </a:p>
          <a:p>
            <a:r>
              <a:rPr lang="en-US" baseline="0" dirty="0" smtClean="0"/>
              <a:t>This widening arises from the finite width of the central peak of the Fourier Transform of the boxcar.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Windowing</a:t>
            </a:r>
            <a:r>
              <a:rPr lang="en-US" baseline="0" dirty="0" smtClean="0"/>
              <a:t> the effect of introducing artifacts.</a:t>
            </a:r>
          </a:p>
          <a:p>
            <a:r>
              <a:rPr lang="en-US" baseline="0" dirty="0" smtClean="0"/>
              <a:t>This widening arises from the side lobes of the Fourier Transform of the boxcar.</a:t>
            </a:r>
            <a:endParaRPr lang="en-US" dirty="0" smtClean="0"/>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idea is to choose a</a:t>
            </a:r>
            <a:r>
              <a:rPr lang="en-US" baseline="0" dirty="0" smtClean="0"/>
              <a:t> function that not only windows, but also tapers the ends of the</a:t>
            </a:r>
          </a:p>
          <a:p>
            <a:r>
              <a:rPr lang="en-US" baseline="0" dirty="0" smtClean="0"/>
              <a:t>windowed region.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a:t>
            </a:r>
            <a:r>
              <a:rPr lang="en-US" baseline="0" dirty="0" smtClean="0"/>
              <a:t> Hamming is tapering (= throwing away) parts of the time series that are</a:t>
            </a:r>
          </a:p>
          <a:p>
            <a:r>
              <a:rPr lang="en-US" baseline="0" dirty="0" smtClean="0"/>
              <a:t>near the ends of the window of observation.</a:t>
            </a:r>
            <a:endParaRPr lang="en-US" dirty="0" smtClean="0"/>
          </a:p>
          <a:p>
            <a:endParaRPr lang="en-US" dirty="0" smtClean="0"/>
          </a:p>
          <a:p>
            <a:r>
              <a:rPr lang="en-US" dirty="0" smtClean="0"/>
              <a:t>Hamming</a:t>
            </a:r>
            <a:r>
              <a:rPr lang="en-US" baseline="0" dirty="0" smtClean="0"/>
              <a:t> is just one example.  People have proposed many window functions that trade off</a:t>
            </a:r>
          </a:p>
          <a:p>
            <a:r>
              <a:rPr lang="en-US" baseline="0" dirty="0" smtClean="0"/>
              <a:t>sharpness of the central peak with the presence of side lobes in different ways.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a:t>
            </a:r>
            <a:r>
              <a:rPr lang="en-US" baseline="0" dirty="0" smtClean="0"/>
              <a:t> of the Hamming taper in the same format as the one already discussed.</a:t>
            </a:r>
          </a:p>
          <a:p>
            <a:r>
              <a:rPr lang="en-US" baseline="0" dirty="0" smtClean="0"/>
              <a:t>Point out the tapering away of the end of the time series in the bottom left plot.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scenario</a:t>
            </a:r>
            <a:r>
              <a:rPr lang="en-US" baseline="0" dirty="0" smtClean="0"/>
              <a:t> is purely hypothetical.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 is better than</a:t>
            </a:r>
            <a:r>
              <a:rPr lang="en-US" baseline="0" dirty="0" smtClean="0"/>
              <a:t> the boxcar, in the sense that no side lobes are present,</a:t>
            </a:r>
          </a:p>
          <a:p>
            <a:r>
              <a:rPr lang="en-US" baseline="0" dirty="0" smtClean="0"/>
              <a:t>but worse than the boxcar in the sense that the central peak is wider.</a:t>
            </a:r>
            <a:endParaRPr lang="en-US" dirty="0" smtClean="0"/>
          </a:p>
          <a:p>
            <a:r>
              <a:rPr lang="en-US" dirty="0" smtClean="0"/>
              <a:t>You might flash back to the box</a:t>
            </a:r>
            <a:r>
              <a:rPr lang="en-US" baseline="0" dirty="0" smtClean="0"/>
              <a:t> car case, for comparison.</a:t>
            </a:r>
          </a:p>
          <a:p>
            <a:r>
              <a:rPr lang="en-US" baseline="0" dirty="0" smtClean="0"/>
              <a:t>There is always some degree of trade off between the width and </a:t>
            </a:r>
            <a:r>
              <a:rPr lang="en-US" baseline="0" dirty="0" err="1" smtClean="0"/>
              <a:t>sidelobes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Formula for Hamming Taper.</a:t>
            </a:r>
            <a:r>
              <a:rPr lang="en-US" baseline="0" dirty="0" smtClean="0"/>
              <a:t>  It’s just a cosine.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what is meant by “best” will vary between circumstances.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numerator is the power</a:t>
            </a:r>
            <a:r>
              <a:rPr lang="en-US" baseline="0" dirty="0" smtClean="0"/>
              <a:t> in the central peak.</a:t>
            </a:r>
          </a:p>
          <a:p>
            <a:r>
              <a:rPr lang="en-US" baseline="0" dirty="0" smtClean="0"/>
              <a:t>The denominator is the overall power, meaning power in both the central peak and side lobes.</a:t>
            </a:r>
          </a:p>
          <a:p>
            <a:r>
              <a:rPr lang="en-US" baseline="0" dirty="0" smtClean="0"/>
              <a:t>So the ratio is large when all of the power is in the central peak and none is in the side lobes.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parameter </a:t>
            </a:r>
            <a:r>
              <a:rPr lang="el-GR" sz="1200" dirty="0" smtClean="0">
                <a:latin typeface="Cambria Math"/>
                <a:ea typeface="Cambria Math"/>
                <a:cs typeface="Times New Roman" pitchFamily="18" charset="0"/>
              </a:rPr>
              <a:t>ω</a:t>
            </a:r>
            <a:r>
              <a:rPr lang="en-US" sz="1200" baseline="-25000" dirty="0" smtClean="0">
                <a:latin typeface="Cambria Math"/>
                <a:ea typeface="Cambria Math"/>
                <a:cs typeface="Times New Roman" pitchFamily="18" charset="0"/>
              </a:rPr>
              <a:t>0</a:t>
            </a:r>
            <a:r>
              <a:rPr lang="en-US" sz="1200" dirty="0" smtClean="0">
                <a:latin typeface="Times New Roman" pitchFamily="18" charset="0"/>
                <a:cs typeface="Times New Roman" pitchFamily="18" charset="0"/>
              </a:rPr>
              <a:t> should</a:t>
            </a:r>
            <a:r>
              <a:rPr lang="en-US" sz="1200" baseline="0" dirty="0" smtClean="0">
                <a:latin typeface="Times New Roman" pitchFamily="18" charset="0"/>
                <a:cs typeface="Times New Roman" pitchFamily="18" charset="0"/>
              </a:rPr>
              <a:t> be chosen to as large as possible but still provide sufficient</a:t>
            </a:r>
          </a:p>
          <a:p>
            <a:r>
              <a:rPr lang="en-US" sz="1200" baseline="0" dirty="0" smtClean="0">
                <a:latin typeface="Times New Roman" pitchFamily="18" charset="0"/>
                <a:cs typeface="Times New Roman" pitchFamily="18" charset="0"/>
              </a:rPr>
              <a:t>spectral resolution to solve whatever problem is being studied.</a:t>
            </a:r>
          </a:p>
          <a:p>
            <a:endParaRPr lang="en-US" sz="1200" baseline="0" dirty="0" smtClean="0">
              <a:latin typeface="Times New Roman" pitchFamily="18" charset="0"/>
              <a:cs typeface="Times New Roman" pitchFamily="18" charset="0"/>
            </a:endParaRPr>
          </a:p>
          <a:p>
            <a:r>
              <a:rPr lang="en-US" sz="1200" baseline="0" dirty="0" smtClean="0">
                <a:latin typeface="Times New Roman" pitchFamily="18" charset="0"/>
                <a:cs typeface="Times New Roman" pitchFamily="18" charset="0"/>
              </a:rPr>
              <a:t>I have omitted the derivation of the solution here, due to lack of time in this lecture.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window functions.</a:t>
            </a:r>
            <a:endParaRPr lang="en-US" baseline="0" dirty="0" smtClean="0"/>
          </a:p>
          <a:p>
            <a:r>
              <a:rPr lang="en-US" baseline="0" dirty="0" smtClean="0"/>
              <a:t>Note that the last two leave intact data near the ends of the window</a:t>
            </a:r>
          </a:p>
          <a:p>
            <a:r>
              <a:rPr lang="en-US" baseline="0" dirty="0" smtClean="0"/>
              <a:t>that is heavily suppressed by the first.</a:t>
            </a:r>
          </a:p>
          <a:p>
            <a:r>
              <a:rPr lang="en-US" baseline="0" dirty="0" smtClean="0"/>
              <a:t>Thus, the three functions are complementary – they each taper different</a:t>
            </a:r>
          </a:p>
          <a:p>
            <a:r>
              <a:rPr lang="en-US" baseline="0" dirty="0" smtClean="0"/>
              <a:t>parts of the window of observation differently.</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“Multi-taper”, meaning use more than </a:t>
            </a:r>
            <a:r>
              <a:rPr lang="en-US" smtClean="0"/>
              <a:t>one</a:t>
            </a:r>
            <a:r>
              <a:rPr lang="en-US" baseline="0" smtClean="0"/>
              <a:t> taper.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(Row 1) Data, </a:t>
            </a:r>
            <a:r>
              <a:rPr lang="en-US" sz="1200" i="1" dirty="0" smtClean="0">
                <a:latin typeface="Times New Roman" pitchFamily="18" charset="0"/>
                <a:cs typeface="Times New Roman" pitchFamily="18" charset="0"/>
              </a:rPr>
              <a:t>d(t)</a:t>
            </a:r>
            <a:r>
              <a:rPr lang="en-US" sz="1200" dirty="0" smtClean="0">
                <a:latin typeface="Times New Roman" pitchFamily="18" charset="0"/>
                <a:cs typeface="Times New Roman" pitchFamily="18" charset="0"/>
              </a:rPr>
              <a:t>, consisting of a cosine wave, and its amplitude spectral density (ASD). (Row 2) Data windowed with boxcar, </a:t>
            </a:r>
            <a:r>
              <a:rPr lang="en-US" sz="1200" i="1" dirty="0" smtClean="0">
                <a:latin typeface="Times New Roman" pitchFamily="18" charset="0"/>
                <a:cs typeface="Times New Roman" pitchFamily="18" charset="0"/>
              </a:rPr>
              <a:t>B(t)</a:t>
            </a:r>
            <a:r>
              <a:rPr lang="en-US" sz="1200" dirty="0" smtClean="0">
                <a:latin typeface="Times New Roman" pitchFamily="18" charset="0"/>
                <a:cs typeface="Times New Roman" pitchFamily="18" charset="0"/>
              </a:rPr>
              <a:t>, and its ASD. (Rows 3-5)  Data windowed with the first three window functions, and corresponding ASD.  (Row 6).  ASD obtained by averaging the results of the first three window functions.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(Row 1) Data, </a:t>
            </a:r>
            <a:r>
              <a:rPr lang="en-US" sz="1200" i="1" dirty="0" smtClean="0">
                <a:latin typeface="Times New Roman" pitchFamily="18" charset="0"/>
                <a:cs typeface="Times New Roman" pitchFamily="18" charset="0"/>
              </a:rPr>
              <a:t>d(t)</a:t>
            </a:r>
            <a:r>
              <a:rPr lang="en-US" sz="1200" dirty="0" smtClean="0">
                <a:latin typeface="Times New Roman" pitchFamily="18" charset="0"/>
                <a:cs typeface="Times New Roman" pitchFamily="18" charset="0"/>
              </a:rPr>
              <a:t>, consisting of a cosine wave, and its amplitude spectral density (ASD). (Row 2) Data windowed with boxcar, </a:t>
            </a:r>
            <a:r>
              <a:rPr lang="en-US" sz="1200" i="1" dirty="0" smtClean="0">
                <a:latin typeface="Times New Roman" pitchFamily="18" charset="0"/>
                <a:cs typeface="Times New Roman" pitchFamily="18" charset="0"/>
              </a:rPr>
              <a:t>B(t)</a:t>
            </a:r>
            <a:r>
              <a:rPr lang="en-US" sz="1200" dirty="0" smtClean="0">
                <a:latin typeface="Times New Roman" pitchFamily="18" charset="0"/>
                <a:cs typeface="Times New Roman" pitchFamily="18" charset="0"/>
              </a:rPr>
              <a:t>, and its ASD. (Rows 3-5)  Data windowed with the first three window functions, and corresponding ASD.  (Row 6).  </a:t>
            </a:r>
            <a:r>
              <a:rPr lang="en-US" sz="1200" smtClean="0">
                <a:latin typeface="Times New Roman" pitchFamily="18" charset="0"/>
                <a:cs typeface="Times New Roman" pitchFamily="18" charset="0"/>
              </a:rPr>
              <a:t>ASD obtained by averaging the results of the first three window functions. </a:t>
            </a:r>
            <a:endParaRPr lang="en-US"/>
          </a:p>
        </p:txBody>
      </p:sp>
      <p:sp>
        <p:nvSpPr>
          <p:cNvPr id="4" name="Slide Number Placeholder 3"/>
          <p:cNvSpPr>
            <a:spLocks noGrp="1"/>
          </p:cNvSpPr>
          <p:nvPr>
            <p:ph type="sldNum" sz="quarter" idx="10"/>
          </p:nvPr>
        </p:nvSpPr>
        <p:spPr/>
        <p:txBody>
          <a:bodyPr/>
          <a:lstStyle/>
          <a:p>
            <a:fld id="{39CEFECD-09E3-40DA-A418-CA04FDBB91E8}"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(Row 1) Data, </a:t>
            </a:r>
            <a:r>
              <a:rPr lang="en-US" sz="1200" i="1" dirty="0" smtClean="0">
                <a:latin typeface="Times New Roman" pitchFamily="18" charset="0"/>
                <a:cs typeface="Times New Roman" pitchFamily="18" charset="0"/>
              </a:rPr>
              <a:t>d(t)</a:t>
            </a:r>
            <a:r>
              <a:rPr lang="en-US" sz="1200" dirty="0" smtClean="0">
                <a:latin typeface="Times New Roman" pitchFamily="18" charset="0"/>
                <a:cs typeface="Times New Roman" pitchFamily="18" charset="0"/>
              </a:rPr>
              <a:t>, consisting of a cosine wave, and its amplitude spectral density (ASD). (Row 2) Data windowed with boxcar, </a:t>
            </a:r>
            <a:r>
              <a:rPr lang="en-US" sz="1200" i="1" dirty="0" smtClean="0">
                <a:latin typeface="Times New Roman" pitchFamily="18" charset="0"/>
                <a:cs typeface="Times New Roman" pitchFamily="18" charset="0"/>
              </a:rPr>
              <a:t>B(t)</a:t>
            </a:r>
            <a:r>
              <a:rPr lang="en-US" sz="1200" dirty="0" smtClean="0">
                <a:latin typeface="Times New Roman" pitchFamily="18" charset="0"/>
                <a:cs typeface="Times New Roman" pitchFamily="18" charset="0"/>
              </a:rPr>
              <a:t>, and its ASD. (Rows 3-5)  Data windowed with the first three window functions, and corresponding ASD.  (Row 6).  </a:t>
            </a:r>
            <a:r>
              <a:rPr lang="en-US" sz="1200" smtClean="0">
                <a:latin typeface="Times New Roman" pitchFamily="18" charset="0"/>
                <a:cs typeface="Times New Roman" pitchFamily="18" charset="0"/>
              </a:rPr>
              <a:t>ASD obtained by averaging the results of the first three window functions. </a:t>
            </a:r>
            <a:endParaRPr lang="en-US"/>
          </a:p>
        </p:txBody>
      </p:sp>
      <p:sp>
        <p:nvSpPr>
          <p:cNvPr id="4" name="Slide Number Placeholder 3"/>
          <p:cNvSpPr>
            <a:spLocks noGrp="1"/>
          </p:cNvSpPr>
          <p:nvPr>
            <p:ph type="sldNum" sz="quarter" idx="10"/>
          </p:nvPr>
        </p:nvSpPr>
        <p:spPr/>
        <p:txBody>
          <a:bodyPr/>
          <a:lstStyle/>
          <a:p>
            <a:fld id="{39CEFECD-09E3-40DA-A418-CA04FDBB91E8}"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a:t>
            </a:r>
            <a:r>
              <a:rPr lang="en-US" baseline="0" dirty="0" smtClean="0"/>
              <a:t> out that there are two plots: </a:t>
            </a:r>
            <a:r>
              <a:rPr lang="en-US" dirty="0" smtClean="0"/>
              <a:t>Top: Wind speed; Bottom, temperature.</a:t>
            </a:r>
          </a:p>
          <a:p>
            <a:r>
              <a:rPr lang="en-US" dirty="0" smtClean="0"/>
              <a:t>Both have</a:t>
            </a:r>
            <a:r>
              <a:rPr lang="en-US" baseline="0" dirty="0" smtClean="0"/>
              <a:t> the same time scales, years.</a:t>
            </a:r>
          </a:p>
          <a:p>
            <a:r>
              <a:rPr lang="en-US" baseline="0" dirty="0" smtClean="0"/>
              <a:t>Ask class to identify correlations.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(Row 1) Data, </a:t>
            </a:r>
            <a:r>
              <a:rPr lang="en-US" sz="1200" i="1" dirty="0" smtClean="0">
                <a:latin typeface="Times New Roman" pitchFamily="18" charset="0"/>
                <a:cs typeface="Times New Roman" pitchFamily="18" charset="0"/>
              </a:rPr>
              <a:t>d(t)</a:t>
            </a:r>
            <a:r>
              <a:rPr lang="en-US" sz="1200" dirty="0" smtClean="0">
                <a:latin typeface="Times New Roman" pitchFamily="18" charset="0"/>
                <a:cs typeface="Times New Roman" pitchFamily="18" charset="0"/>
              </a:rPr>
              <a:t>, consisting of a cosine wave, and its amplitude spectral density (ASD). (Row 2) Data windowed with boxcar, </a:t>
            </a:r>
            <a:r>
              <a:rPr lang="en-US" sz="1200" i="1" dirty="0" smtClean="0">
                <a:latin typeface="Times New Roman" pitchFamily="18" charset="0"/>
                <a:cs typeface="Times New Roman" pitchFamily="18" charset="0"/>
              </a:rPr>
              <a:t>B(t)</a:t>
            </a:r>
            <a:r>
              <a:rPr lang="en-US" sz="1200" dirty="0" smtClean="0">
                <a:latin typeface="Times New Roman" pitchFamily="18" charset="0"/>
                <a:cs typeface="Times New Roman" pitchFamily="18" charset="0"/>
              </a:rPr>
              <a:t>, and its ASD. (Rows 3-5)  Data windowed with the first three window functions, and corresponding ASD.  (Row 6).  </a:t>
            </a:r>
            <a:r>
              <a:rPr lang="en-US" sz="1200" smtClean="0">
                <a:latin typeface="Times New Roman" pitchFamily="18" charset="0"/>
                <a:cs typeface="Times New Roman" pitchFamily="18" charset="0"/>
              </a:rPr>
              <a:t>ASD obtained by averaging the results of the first three window functions. </a:t>
            </a:r>
            <a:endParaRPr lang="en-US"/>
          </a:p>
        </p:txBody>
      </p:sp>
      <p:sp>
        <p:nvSpPr>
          <p:cNvPr id="4" name="Slide Number Placeholder 3"/>
          <p:cNvSpPr>
            <a:spLocks noGrp="1"/>
          </p:cNvSpPr>
          <p:nvPr>
            <p:ph type="sldNum" sz="quarter" idx="10"/>
          </p:nvPr>
        </p:nvSpPr>
        <p:spPr/>
        <p:txBody>
          <a:bodyPr/>
          <a:lstStyle/>
          <a:p>
            <a:fld id="{39CEFECD-09E3-40DA-A418-CA04FDBB91E8}"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CEFECD-09E3-40DA-A418-CA04FDBB91E8}" type="slidenum">
              <a:rPr lang="en-US" smtClean="0"/>
              <a:pPr/>
              <a:t>61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Seasonal signals</a:t>
            </a:r>
            <a:r>
              <a:rPr lang="en-US" baseline="0" dirty="0" smtClean="0"/>
              <a:t> are correlated.</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Signals</a:t>
            </a:r>
            <a:r>
              <a:rPr lang="en-US" baseline="0" dirty="0" smtClean="0"/>
              <a:t> do not correlate on short time scale.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4ED11-FE75-4B22-B41D-E6EAA17BCC3E}"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54ED11-FE75-4B22-B41D-E6EAA17BCC3E}"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54ED11-FE75-4B22-B41D-E6EAA17BCC3E}" type="datetimeFigureOut">
              <a:rPr lang="en-US" smtClean="0"/>
              <a:pPr/>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54ED11-FE75-4B22-B41D-E6EAA17BCC3E}" type="datetimeFigureOut">
              <a:rPr lang="en-US" smtClean="0"/>
              <a:pPr/>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ED11-FE75-4B22-B41D-E6EAA17BCC3E}" type="datetimeFigureOut">
              <a:rPr lang="en-US" smtClean="0"/>
              <a:pPr/>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4ED11-FE75-4B22-B41D-E6EAA17BCC3E}" type="datetimeFigureOut">
              <a:rPr lang="en-US" smtClean="0"/>
              <a:pPr/>
              <a:t>3/28/2016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9FAFE-1520-45A8-906A-AA7CFB193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5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5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295400"/>
            <a:ext cx="9144000" cy="1143000"/>
          </a:xfrm>
        </p:spPr>
        <p:txBody>
          <a:bodyPr>
            <a:normAutofit fontScale="92500" lnSpcReduction="10000"/>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sz="4000" i="1" dirty="0" smtClean="0">
              <a:latin typeface="Times New Roman" pitchFamily="18" charset="0"/>
              <a:cs typeface="Times New Roman" pitchFamily="18" charset="0"/>
            </a:endParaRPr>
          </a:p>
          <a:p>
            <a:pPr algn="ctr">
              <a:lnSpc>
                <a:spcPct val="90000"/>
              </a:lnSpc>
              <a:buFontTx/>
              <a:buNone/>
            </a:pPr>
            <a:r>
              <a:rPr lang="en-US" sz="4000" dirty="0" smtClean="0">
                <a:latin typeface="Times New Roman" pitchFamily="18" charset="0"/>
                <a:cs typeface="Times New Roman" pitchFamily="18" charset="0"/>
              </a:rPr>
              <a:t>2</a:t>
            </a:r>
            <a:r>
              <a:rPr lang="en-US" sz="4000" baseline="30000" dirty="0" smtClean="0">
                <a:latin typeface="Times New Roman" pitchFamily="18" charset="0"/>
                <a:cs typeface="Times New Roman" pitchFamily="18" charset="0"/>
              </a:rPr>
              <a:t>nd</a:t>
            </a:r>
            <a:r>
              <a:rPr lang="en-US" sz="4000" dirty="0" smtClean="0">
                <a:latin typeface="Times New Roman" pitchFamily="18" charset="0"/>
                <a:cs typeface="Times New Roman" pitchFamily="18" charset="0"/>
              </a:rPr>
              <a:t> Edition</a:t>
            </a:r>
            <a:endParaRPr lang="en-US"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2895600"/>
            <a:ext cx="91440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20:</a:t>
            </a:r>
          </a:p>
          <a:p>
            <a:pPr marL="342900" lvl="0" indent="-342900" algn="ctr">
              <a:lnSpc>
                <a:spcPct val="90000"/>
              </a:lnSpc>
              <a:spcBef>
                <a:spcPct val="20000"/>
              </a:spcBef>
              <a:defRPr/>
            </a:pPr>
            <a:endParaRPr lang="en-US" sz="4000" dirty="0" smtClean="0">
              <a:latin typeface="Times New Roman" pitchFamily="18" charset="0"/>
              <a:cs typeface="Times New Roman" pitchFamily="18" charset="0"/>
            </a:endParaRPr>
          </a:p>
          <a:p>
            <a:pPr marL="342900" lvl="0" indent="-342900" algn="ctr">
              <a:lnSpc>
                <a:spcPct val="90000"/>
              </a:lnSpc>
              <a:spcBef>
                <a:spcPct val="20000"/>
              </a:spcBef>
              <a:defRPr/>
            </a:pPr>
            <a:r>
              <a:rPr lang="en-US" sz="3600" dirty="0" smtClean="0">
                <a:latin typeface="Times New Roman" pitchFamily="18" charset="0"/>
                <a:cs typeface="Times New Roman" pitchFamily="18" charset="0"/>
              </a:rPr>
              <a:t>Coherence; Tapering and Spectral Analysis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smtClean="0">
                <a:latin typeface="Times New Roman" pitchFamily="18" charset="0"/>
                <a:cs typeface="Times New Roman" pitchFamily="18" charset="0"/>
              </a:rPr>
              <a:t>Scenario B</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in a hypothetical region</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plankton growth rate and precipitation correlate at periods of a few weeks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but they do not correlate seasonally</a:t>
            </a:r>
            <a:endParaRPr lang="en-US" sz="36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3" name="TextBox 22"/>
          <p:cNvSpPr txBox="1"/>
          <p:nvPr/>
        </p:nvSpPr>
        <p:spPr>
          <a:xfrm rot="16200000">
            <a:off x="375166" y="1453634"/>
            <a:ext cx="1295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growth rate</a:t>
            </a:r>
            <a:endParaRPr lang="en-US" dirty="0">
              <a:latin typeface="Times New Roman" pitchFamily="18" charset="0"/>
              <a:cs typeface="Times New Roman" pitchFamily="18" charset="0"/>
            </a:endParaRP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precipitation</a:t>
            </a:r>
            <a:endParaRPr lang="en-US" dirty="0">
              <a:latin typeface="Times New Roman" pitchFamily="18" charset="0"/>
              <a:cs typeface="Times New Roman" pitchFamily="18" charset="0"/>
            </a:endParaRPr>
          </a:p>
        </p:txBody>
      </p:sp>
      <p:sp>
        <p:nvSpPr>
          <p:cNvPr id="29" name="Freeform 28"/>
          <p:cNvSpPr/>
          <p:nvPr/>
        </p:nvSpPr>
        <p:spPr>
          <a:xfrm flipV="1">
            <a:off x="1456841" y="3306304"/>
            <a:ext cx="5858359" cy="1343133"/>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8359" h="1343133">
                <a:moveTo>
                  <a:pt x="0" y="909180"/>
                </a:moveTo>
                <a:cubicBezTo>
                  <a:pt x="81" y="910256"/>
                  <a:pt x="30566" y="558961"/>
                  <a:pt x="67159" y="610837"/>
                </a:cubicBezTo>
                <a:cubicBezTo>
                  <a:pt x="103752" y="662713"/>
                  <a:pt x="181459" y="1182337"/>
                  <a:pt x="219559" y="1220437"/>
                </a:cubicBezTo>
                <a:cubicBezTo>
                  <a:pt x="257659" y="1258537"/>
                  <a:pt x="244959" y="928337"/>
                  <a:pt x="295759" y="839437"/>
                </a:cubicBezTo>
                <a:cubicBezTo>
                  <a:pt x="346559" y="750537"/>
                  <a:pt x="460859" y="687037"/>
                  <a:pt x="524359" y="687037"/>
                </a:cubicBezTo>
                <a:cubicBezTo>
                  <a:pt x="587859" y="687037"/>
                  <a:pt x="625959" y="852137"/>
                  <a:pt x="676759" y="839437"/>
                </a:cubicBezTo>
                <a:cubicBezTo>
                  <a:pt x="727559" y="826737"/>
                  <a:pt x="791059" y="737837"/>
                  <a:pt x="829159" y="610837"/>
                </a:cubicBezTo>
                <a:cubicBezTo>
                  <a:pt x="867259" y="483837"/>
                  <a:pt x="867259" y="102837"/>
                  <a:pt x="905359" y="77437"/>
                </a:cubicBezTo>
                <a:cubicBezTo>
                  <a:pt x="943459" y="52037"/>
                  <a:pt x="1019659" y="369538"/>
                  <a:pt x="1057759" y="458438"/>
                </a:cubicBezTo>
                <a:cubicBezTo>
                  <a:pt x="1095859" y="547338"/>
                  <a:pt x="1108559" y="547337"/>
                  <a:pt x="1133959" y="610837"/>
                </a:cubicBezTo>
                <a:cubicBezTo>
                  <a:pt x="1159359" y="674337"/>
                  <a:pt x="1184759" y="915637"/>
                  <a:pt x="1210159" y="839437"/>
                </a:cubicBezTo>
                <a:cubicBezTo>
                  <a:pt x="1235559" y="763237"/>
                  <a:pt x="1258161" y="193674"/>
                  <a:pt x="1286359" y="153637"/>
                </a:cubicBezTo>
                <a:cubicBezTo>
                  <a:pt x="1314557" y="113600"/>
                  <a:pt x="1328549" y="586514"/>
                  <a:pt x="1379349" y="599214"/>
                </a:cubicBezTo>
                <a:cubicBezTo>
                  <a:pt x="1430149" y="611914"/>
                  <a:pt x="1539498" y="222088"/>
                  <a:pt x="1591159" y="229837"/>
                </a:cubicBezTo>
                <a:cubicBezTo>
                  <a:pt x="1642820" y="237586"/>
                  <a:pt x="1689315" y="645709"/>
                  <a:pt x="1689315" y="645709"/>
                </a:cubicBezTo>
                <a:cubicBezTo>
                  <a:pt x="1725478" y="645709"/>
                  <a:pt x="1712562" y="755488"/>
                  <a:pt x="1743559" y="763237"/>
                </a:cubicBezTo>
                <a:cubicBezTo>
                  <a:pt x="1774556" y="770986"/>
                  <a:pt x="1840424" y="665297"/>
                  <a:pt x="1875295" y="692204"/>
                </a:cubicBezTo>
                <a:cubicBezTo>
                  <a:pt x="1910166" y="719111"/>
                  <a:pt x="1937288" y="847188"/>
                  <a:pt x="1952786" y="924679"/>
                </a:cubicBezTo>
                <a:cubicBezTo>
                  <a:pt x="1968284" y="1002170"/>
                  <a:pt x="1945036" y="1120990"/>
                  <a:pt x="1968284" y="1157153"/>
                </a:cubicBezTo>
                <a:cubicBezTo>
                  <a:pt x="1991532" y="1193316"/>
                  <a:pt x="2053525" y="1207307"/>
                  <a:pt x="2092271" y="1141655"/>
                </a:cubicBezTo>
                <a:cubicBezTo>
                  <a:pt x="2131017" y="1076003"/>
                  <a:pt x="2157278" y="750107"/>
                  <a:pt x="2200759" y="763237"/>
                </a:cubicBezTo>
                <a:cubicBezTo>
                  <a:pt x="2244240" y="776367"/>
                  <a:pt x="2353159" y="1220437"/>
                  <a:pt x="2353159" y="1220437"/>
                </a:cubicBezTo>
                <a:cubicBezTo>
                  <a:pt x="2415152" y="1212688"/>
                  <a:pt x="2518259" y="547337"/>
                  <a:pt x="2581759" y="534637"/>
                </a:cubicBezTo>
                <a:cubicBezTo>
                  <a:pt x="2645259" y="521937"/>
                  <a:pt x="2734159" y="1144237"/>
                  <a:pt x="2734159" y="1144237"/>
                </a:cubicBezTo>
                <a:cubicBezTo>
                  <a:pt x="2819400" y="1144237"/>
                  <a:pt x="2886559" y="915637"/>
                  <a:pt x="2962759" y="915637"/>
                </a:cubicBezTo>
                <a:cubicBezTo>
                  <a:pt x="3038959" y="915637"/>
                  <a:pt x="3098800" y="1116900"/>
                  <a:pt x="3191359" y="1144237"/>
                </a:cubicBezTo>
                <a:cubicBezTo>
                  <a:pt x="3322018" y="0"/>
                  <a:pt x="3429215" y="1130462"/>
                  <a:pt x="3518115" y="1079662"/>
                </a:cubicBezTo>
                <a:cubicBezTo>
                  <a:pt x="3607015" y="1028862"/>
                  <a:pt x="3664918" y="854074"/>
                  <a:pt x="3724759" y="839437"/>
                </a:cubicBezTo>
                <a:cubicBezTo>
                  <a:pt x="3784600" y="824800"/>
                  <a:pt x="3813659" y="1106137"/>
                  <a:pt x="3877159" y="991837"/>
                </a:cubicBezTo>
                <a:cubicBezTo>
                  <a:pt x="3940659" y="877537"/>
                  <a:pt x="4042259" y="153637"/>
                  <a:pt x="4105759" y="153637"/>
                </a:cubicBezTo>
                <a:cubicBezTo>
                  <a:pt x="4169259" y="153637"/>
                  <a:pt x="4194659" y="979137"/>
                  <a:pt x="4258159" y="991837"/>
                </a:cubicBezTo>
                <a:cubicBezTo>
                  <a:pt x="4321659" y="1004537"/>
                  <a:pt x="4410559" y="242537"/>
                  <a:pt x="4486759" y="229837"/>
                </a:cubicBezTo>
                <a:cubicBezTo>
                  <a:pt x="4562959" y="217137"/>
                  <a:pt x="4639159" y="902937"/>
                  <a:pt x="4715359" y="915637"/>
                </a:cubicBezTo>
                <a:cubicBezTo>
                  <a:pt x="4791559" y="928337"/>
                  <a:pt x="4855059" y="318737"/>
                  <a:pt x="4943959" y="306037"/>
                </a:cubicBezTo>
                <a:cubicBezTo>
                  <a:pt x="5032859" y="293337"/>
                  <a:pt x="5160935" y="702751"/>
                  <a:pt x="5248759" y="839437"/>
                </a:cubicBezTo>
                <a:cubicBezTo>
                  <a:pt x="5336583" y="976123"/>
                  <a:pt x="5407401" y="1088057"/>
                  <a:pt x="5470901" y="1126157"/>
                </a:cubicBezTo>
                <a:cubicBezTo>
                  <a:pt x="5534401" y="1164257"/>
                  <a:pt x="5588430" y="1031874"/>
                  <a:pt x="5629759" y="1068037"/>
                </a:cubicBezTo>
                <a:cubicBezTo>
                  <a:pt x="5671088" y="1104200"/>
                  <a:pt x="5680774" y="1343133"/>
                  <a:pt x="5718874" y="1343133"/>
                </a:cubicBezTo>
                <a:cubicBezTo>
                  <a:pt x="5756974" y="1343133"/>
                  <a:pt x="5811864" y="1159736"/>
                  <a:pt x="5858359" y="106803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flipV="1">
            <a:off x="1447800" y="985650"/>
            <a:ext cx="5858359" cy="944750"/>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905359 w 5858359"/>
              <a:gd name="connsiteY8" fmla="*/ 77437 h 1343133"/>
              <a:gd name="connsiteX9" fmla="*/ 1057759 w 5858359"/>
              <a:gd name="connsiteY9" fmla="*/ 458438 h 1343133"/>
              <a:gd name="connsiteX10" fmla="*/ 1133959 w 5858359"/>
              <a:gd name="connsiteY10" fmla="*/ 610837 h 1343133"/>
              <a:gd name="connsiteX11" fmla="*/ 1210159 w 5858359"/>
              <a:gd name="connsiteY11" fmla="*/ 839437 h 1343133"/>
              <a:gd name="connsiteX12" fmla="*/ 1286359 w 5858359"/>
              <a:gd name="connsiteY12" fmla="*/ 153637 h 1343133"/>
              <a:gd name="connsiteX13" fmla="*/ 1379349 w 5858359"/>
              <a:gd name="connsiteY13" fmla="*/ 599214 h 1343133"/>
              <a:gd name="connsiteX14" fmla="*/ 1591159 w 5858359"/>
              <a:gd name="connsiteY14" fmla="*/ 229837 h 1343133"/>
              <a:gd name="connsiteX15" fmla="*/ 1689315 w 5858359"/>
              <a:gd name="connsiteY15" fmla="*/ 645709 h 1343133"/>
              <a:gd name="connsiteX16" fmla="*/ 1743559 w 5858359"/>
              <a:gd name="connsiteY16" fmla="*/ 763237 h 1343133"/>
              <a:gd name="connsiteX17" fmla="*/ 1875295 w 5858359"/>
              <a:gd name="connsiteY17" fmla="*/ 692204 h 1343133"/>
              <a:gd name="connsiteX18" fmla="*/ 1952786 w 5858359"/>
              <a:gd name="connsiteY18" fmla="*/ 924679 h 1343133"/>
              <a:gd name="connsiteX19" fmla="*/ 1968284 w 5858359"/>
              <a:gd name="connsiteY19" fmla="*/ 1157153 h 1343133"/>
              <a:gd name="connsiteX20" fmla="*/ 2092271 w 5858359"/>
              <a:gd name="connsiteY20" fmla="*/ 1141655 h 1343133"/>
              <a:gd name="connsiteX21" fmla="*/ 2200759 w 5858359"/>
              <a:gd name="connsiteY21" fmla="*/ 763237 h 1343133"/>
              <a:gd name="connsiteX22" fmla="*/ 2353159 w 5858359"/>
              <a:gd name="connsiteY22" fmla="*/ 1220437 h 1343133"/>
              <a:gd name="connsiteX23" fmla="*/ 2581759 w 5858359"/>
              <a:gd name="connsiteY23" fmla="*/ 534637 h 1343133"/>
              <a:gd name="connsiteX24" fmla="*/ 2734159 w 5858359"/>
              <a:gd name="connsiteY24" fmla="*/ 1144237 h 1343133"/>
              <a:gd name="connsiteX25" fmla="*/ 2962759 w 5858359"/>
              <a:gd name="connsiteY25" fmla="*/ 915637 h 1343133"/>
              <a:gd name="connsiteX26" fmla="*/ 3191359 w 5858359"/>
              <a:gd name="connsiteY26" fmla="*/ 1144237 h 1343133"/>
              <a:gd name="connsiteX27" fmla="*/ 3518115 w 5858359"/>
              <a:gd name="connsiteY27" fmla="*/ 1079662 h 1343133"/>
              <a:gd name="connsiteX28" fmla="*/ 3724759 w 5858359"/>
              <a:gd name="connsiteY28" fmla="*/ 839437 h 1343133"/>
              <a:gd name="connsiteX29" fmla="*/ 3877159 w 5858359"/>
              <a:gd name="connsiteY29" fmla="*/ 991837 h 1343133"/>
              <a:gd name="connsiteX30" fmla="*/ 4105759 w 5858359"/>
              <a:gd name="connsiteY30" fmla="*/ 153637 h 1343133"/>
              <a:gd name="connsiteX31" fmla="*/ 4258159 w 5858359"/>
              <a:gd name="connsiteY31" fmla="*/ 991837 h 1343133"/>
              <a:gd name="connsiteX32" fmla="*/ 4486759 w 5858359"/>
              <a:gd name="connsiteY32" fmla="*/ 229837 h 1343133"/>
              <a:gd name="connsiteX33" fmla="*/ 4715359 w 5858359"/>
              <a:gd name="connsiteY33" fmla="*/ 915637 h 1343133"/>
              <a:gd name="connsiteX34" fmla="*/ 4943959 w 5858359"/>
              <a:gd name="connsiteY34" fmla="*/ 306037 h 1343133"/>
              <a:gd name="connsiteX35" fmla="*/ 5248759 w 5858359"/>
              <a:gd name="connsiteY35" fmla="*/ 839437 h 1343133"/>
              <a:gd name="connsiteX36" fmla="*/ 5470901 w 5858359"/>
              <a:gd name="connsiteY36" fmla="*/ 1126157 h 1343133"/>
              <a:gd name="connsiteX37" fmla="*/ 5629759 w 5858359"/>
              <a:gd name="connsiteY37" fmla="*/ 1068037 h 1343133"/>
              <a:gd name="connsiteX38" fmla="*/ 5718874 w 5858359"/>
              <a:gd name="connsiteY38" fmla="*/ 1343133 h 1343133"/>
              <a:gd name="connsiteX39" fmla="*/ 5858359 w 5858359"/>
              <a:gd name="connsiteY39"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145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71800 w 5858359"/>
              <a:gd name="connsiteY24" fmla="*/ 657333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18115 w 5858359"/>
              <a:gd name="connsiteY27" fmla="*/ 926025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05200 w 5858359"/>
              <a:gd name="connsiteY27" fmla="*/ 884696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801392 h 1273445"/>
              <a:gd name="connsiteX1" fmla="*/ 76200 w 5858359"/>
              <a:gd name="connsiteY1" fmla="*/ 473345 h 1273445"/>
              <a:gd name="connsiteX2" fmla="*/ 219559 w 5858359"/>
              <a:gd name="connsiteY2" fmla="*/ 1112649 h 1273445"/>
              <a:gd name="connsiteX3" fmla="*/ 295759 w 5858359"/>
              <a:gd name="connsiteY3" fmla="*/ 731649 h 1273445"/>
              <a:gd name="connsiteX4" fmla="*/ 457200 w 5858359"/>
              <a:gd name="connsiteY4" fmla="*/ 397145 h 1273445"/>
              <a:gd name="connsiteX5" fmla="*/ 685800 w 5858359"/>
              <a:gd name="connsiteY5" fmla="*/ 1159145 h 1273445"/>
              <a:gd name="connsiteX6" fmla="*/ 829159 w 5858359"/>
              <a:gd name="connsiteY6" fmla="*/ 503049 h 1273445"/>
              <a:gd name="connsiteX7" fmla="*/ 990600 w 5858359"/>
              <a:gd name="connsiteY7" fmla="*/ 473345 h 1273445"/>
              <a:gd name="connsiteX8" fmla="*/ 1057759 w 5858359"/>
              <a:gd name="connsiteY8" fmla="*/ 350650 h 1273445"/>
              <a:gd name="connsiteX9" fmla="*/ 1133959 w 5858359"/>
              <a:gd name="connsiteY9" fmla="*/ 503049 h 1273445"/>
              <a:gd name="connsiteX10" fmla="*/ 1219200 w 5858359"/>
              <a:gd name="connsiteY10" fmla="*/ 1082945 h 1273445"/>
              <a:gd name="connsiteX11" fmla="*/ 1295400 w 5858359"/>
              <a:gd name="connsiteY11" fmla="*/ 320945 h 1273445"/>
              <a:gd name="connsiteX12" fmla="*/ 1447800 w 5858359"/>
              <a:gd name="connsiteY12" fmla="*/ 1159145 h 1273445"/>
              <a:gd name="connsiteX13" fmla="*/ 1524000 w 5858359"/>
              <a:gd name="connsiteY13" fmla="*/ 397145 h 1273445"/>
              <a:gd name="connsiteX14" fmla="*/ 1676400 w 5858359"/>
              <a:gd name="connsiteY14" fmla="*/ 549545 h 1273445"/>
              <a:gd name="connsiteX15" fmla="*/ 1752600 w 5858359"/>
              <a:gd name="connsiteY15" fmla="*/ 1159145 h 1273445"/>
              <a:gd name="connsiteX16" fmla="*/ 1905000 w 5858359"/>
              <a:gd name="connsiteY16" fmla="*/ 397145 h 1273445"/>
              <a:gd name="connsiteX17" fmla="*/ 1952786 w 5858359"/>
              <a:gd name="connsiteY17" fmla="*/ 816891 h 1273445"/>
              <a:gd name="connsiteX18" fmla="*/ 1968284 w 5858359"/>
              <a:gd name="connsiteY18" fmla="*/ 1049365 h 1273445"/>
              <a:gd name="connsiteX19" fmla="*/ 2092271 w 5858359"/>
              <a:gd name="connsiteY19" fmla="*/ 1033867 h 1273445"/>
              <a:gd name="connsiteX20" fmla="*/ 2133600 w 5858359"/>
              <a:gd name="connsiteY20" fmla="*/ 397145 h 1273445"/>
              <a:gd name="connsiteX21" fmla="*/ 2353159 w 5858359"/>
              <a:gd name="connsiteY21" fmla="*/ 1112649 h 1273445"/>
              <a:gd name="connsiteX22" fmla="*/ 2581759 w 5858359"/>
              <a:gd name="connsiteY22" fmla="*/ 426849 h 1273445"/>
              <a:gd name="connsiteX23" fmla="*/ 2734159 w 5858359"/>
              <a:gd name="connsiteY23" fmla="*/ 1036449 h 1273445"/>
              <a:gd name="connsiteX24" fmla="*/ 2971800 w 5858359"/>
              <a:gd name="connsiteY24" fmla="*/ 549545 h 1273445"/>
              <a:gd name="connsiteX25" fmla="*/ 3191359 w 5858359"/>
              <a:gd name="connsiteY25" fmla="*/ 1036449 h 1273445"/>
              <a:gd name="connsiteX26" fmla="*/ 3200400 w 5858359"/>
              <a:gd name="connsiteY26" fmla="*/ 1082945 h 1273445"/>
              <a:gd name="connsiteX27" fmla="*/ 3505200 w 5858359"/>
              <a:gd name="connsiteY27" fmla="*/ 930545 h 1273445"/>
              <a:gd name="connsiteX28" fmla="*/ 3724759 w 5858359"/>
              <a:gd name="connsiteY28" fmla="*/ 731649 h 1273445"/>
              <a:gd name="connsiteX29" fmla="*/ 3886200 w 5858359"/>
              <a:gd name="connsiteY29" fmla="*/ 1159145 h 1273445"/>
              <a:gd name="connsiteX30" fmla="*/ 4105759 w 5858359"/>
              <a:gd name="connsiteY30" fmla="*/ 45849 h 1273445"/>
              <a:gd name="connsiteX31" fmla="*/ 4258159 w 5858359"/>
              <a:gd name="connsiteY31" fmla="*/ 884049 h 1273445"/>
              <a:gd name="connsiteX32" fmla="*/ 4486759 w 5858359"/>
              <a:gd name="connsiteY32" fmla="*/ 122049 h 1273445"/>
              <a:gd name="connsiteX33" fmla="*/ 4715359 w 5858359"/>
              <a:gd name="connsiteY33" fmla="*/ 807849 h 1273445"/>
              <a:gd name="connsiteX34" fmla="*/ 4943959 w 5858359"/>
              <a:gd name="connsiteY34" fmla="*/ 198249 h 1273445"/>
              <a:gd name="connsiteX35" fmla="*/ 5248759 w 5858359"/>
              <a:gd name="connsiteY35" fmla="*/ 731649 h 1273445"/>
              <a:gd name="connsiteX36" fmla="*/ 5470901 w 5858359"/>
              <a:gd name="connsiteY36" fmla="*/ 1018369 h 1273445"/>
              <a:gd name="connsiteX37" fmla="*/ 5629759 w 5858359"/>
              <a:gd name="connsiteY37" fmla="*/ 960249 h 1273445"/>
              <a:gd name="connsiteX38" fmla="*/ 5718874 w 5858359"/>
              <a:gd name="connsiteY38" fmla="*/ 1235345 h 1273445"/>
              <a:gd name="connsiteX39" fmla="*/ 5858359 w 5858359"/>
              <a:gd name="connsiteY39" fmla="*/ 960249 h 1273445"/>
              <a:gd name="connsiteX0" fmla="*/ 0 w 5858359"/>
              <a:gd name="connsiteY0" fmla="*/ 692043 h 1125996"/>
              <a:gd name="connsiteX1" fmla="*/ 76200 w 5858359"/>
              <a:gd name="connsiteY1" fmla="*/ 363996 h 1125996"/>
              <a:gd name="connsiteX2" fmla="*/ 219559 w 5858359"/>
              <a:gd name="connsiteY2" fmla="*/ 1003300 h 1125996"/>
              <a:gd name="connsiteX3" fmla="*/ 295759 w 5858359"/>
              <a:gd name="connsiteY3" fmla="*/ 622300 h 1125996"/>
              <a:gd name="connsiteX4" fmla="*/ 457200 w 5858359"/>
              <a:gd name="connsiteY4" fmla="*/ 287796 h 1125996"/>
              <a:gd name="connsiteX5" fmla="*/ 685800 w 5858359"/>
              <a:gd name="connsiteY5" fmla="*/ 1049796 h 1125996"/>
              <a:gd name="connsiteX6" fmla="*/ 829159 w 5858359"/>
              <a:gd name="connsiteY6" fmla="*/ 393700 h 1125996"/>
              <a:gd name="connsiteX7" fmla="*/ 990600 w 5858359"/>
              <a:gd name="connsiteY7" fmla="*/ 363996 h 1125996"/>
              <a:gd name="connsiteX8" fmla="*/ 1057759 w 5858359"/>
              <a:gd name="connsiteY8" fmla="*/ 241301 h 1125996"/>
              <a:gd name="connsiteX9" fmla="*/ 1133959 w 5858359"/>
              <a:gd name="connsiteY9" fmla="*/ 393700 h 1125996"/>
              <a:gd name="connsiteX10" fmla="*/ 1219200 w 5858359"/>
              <a:gd name="connsiteY10" fmla="*/ 973596 h 1125996"/>
              <a:gd name="connsiteX11" fmla="*/ 1295400 w 5858359"/>
              <a:gd name="connsiteY11" fmla="*/ 211596 h 1125996"/>
              <a:gd name="connsiteX12" fmla="*/ 1447800 w 5858359"/>
              <a:gd name="connsiteY12" fmla="*/ 1049796 h 1125996"/>
              <a:gd name="connsiteX13" fmla="*/ 1524000 w 5858359"/>
              <a:gd name="connsiteY13" fmla="*/ 287796 h 1125996"/>
              <a:gd name="connsiteX14" fmla="*/ 1676400 w 5858359"/>
              <a:gd name="connsiteY14" fmla="*/ 440196 h 1125996"/>
              <a:gd name="connsiteX15" fmla="*/ 1752600 w 5858359"/>
              <a:gd name="connsiteY15" fmla="*/ 1049796 h 1125996"/>
              <a:gd name="connsiteX16" fmla="*/ 1905000 w 5858359"/>
              <a:gd name="connsiteY16" fmla="*/ 287796 h 1125996"/>
              <a:gd name="connsiteX17" fmla="*/ 1952786 w 5858359"/>
              <a:gd name="connsiteY17" fmla="*/ 707542 h 1125996"/>
              <a:gd name="connsiteX18" fmla="*/ 1968284 w 5858359"/>
              <a:gd name="connsiteY18" fmla="*/ 940016 h 1125996"/>
              <a:gd name="connsiteX19" fmla="*/ 2092271 w 5858359"/>
              <a:gd name="connsiteY19" fmla="*/ 924518 h 1125996"/>
              <a:gd name="connsiteX20" fmla="*/ 2133600 w 5858359"/>
              <a:gd name="connsiteY20" fmla="*/ 287796 h 1125996"/>
              <a:gd name="connsiteX21" fmla="*/ 2353159 w 5858359"/>
              <a:gd name="connsiteY21" fmla="*/ 1003300 h 1125996"/>
              <a:gd name="connsiteX22" fmla="*/ 2581759 w 5858359"/>
              <a:gd name="connsiteY22" fmla="*/ 317500 h 1125996"/>
              <a:gd name="connsiteX23" fmla="*/ 2734159 w 5858359"/>
              <a:gd name="connsiteY23" fmla="*/ 927100 h 1125996"/>
              <a:gd name="connsiteX24" fmla="*/ 2971800 w 5858359"/>
              <a:gd name="connsiteY24" fmla="*/ 440196 h 1125996"/>
              <a:gd name="connsiteX25" fmla="*/ 3191359 w 5858359"/>
              <a:gd name="connsiteY25" fmla="*/ 927100 h 1125996"/>
              <a:gd name="connsiteX26" fmla="*/ 3200400 w 5858359"/>
              <a:gd name="connsiteY26" fmla="*/ 973596 h 1125996"/>
              <a:gd name="connsiteX27" fmla="*/ 3505200 w 5858359"/>
              <a:gd name="connsiteY27" fmla="*/ 821196 h 1125996"/>
              <a:gd name="connsiteX28" fmla="*/ 3724759 w 5858359"/>
              <a:gd name="connsiteY28" fmla="*/ 622300 h 1125996"/>
              <a:gd name="connsiteX29" fmla="*/ 3886200 w 5858359"/>
              <a:gd name="connsiteY29" fmla="*/ 1049796 h 1125996"/>
              <a:gd name="connsiteX30" fmla="*/ 4038600 w 5858359"/>
              <a:gd name="connsiteY30" fmla="*/ 287796 h 1125996"/>
              <a:gd name="connsiteX31" fmla="*/ 4258159 w 5858359"/>
              <a:gd name="connsiteY31" fmla="*/ 774700 h 1125996"/>
              <a:gd name="connsiteX32" fmla="*/ 4486759 w 5858359"/>
              <a:gd name="connsiteY32" fmla="*/ 12700 h 1125996"/>
              <a:gd name="connsiteX33" fmla="*/ 4715359 w 5858359"/>
              <a:gd name="connsiteY33" fmla="*/ 698500 h 1125996"/>
              <a:gd name="connsiteX34" fmla="*/ 4943959 w 5858359"/>
              <a:gd name="connsiteY34" fmla="*/ 88900 h 1125996"/>
              <a:gd name="connsiteX35" fmla="*/ 5248759 w 5858359"/>
              <a:gd name="connsiteY35" fmla="*/ 622300 h 1125996"/>
              <a:gd name="connsiteX36" fmla="*/ 5470901 w 5858359"/>
              <a:gd name="connsiteY36" fmla="*/ 909020 h 1125996"/>
              <a:gd name="connsiteX37" fmla="*/ 5629759 w 5858359"/>
              <a:gd name="connsiteY37" fmla="*/ 850900 h 1125996"/>
              <a:gd name="connsiteX38" fmla="*/ 5718874 w 5858359"/>
              <a:gd name="connsiteY38" fmla="*/ 1125996 h 1125996"/>
              <a:gd name="connsiteX39" fmla="*/ 5858359 w 5858359"/>
              <a:gd name="connsiteY39" fmla="*/ 850900 h 11259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58159 w 5858359"/>
              <a:gd name="connsiteY31" fmla="*/ 698500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67200 w 5858359"/>
              <a:gd name="connsiteY31" fmla="*/ 973596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505847 h 939800"/>
              <a:gd name="connsiteX1" fmla="*/ 76200 w 5858359"/>
              <a:gd name="connsiteY1" fmla="*/ 177800 h 939800"/>
              <a:gd name="connsiteX2" fmla="*/ 219559 w 5858359"/>
              <a:gd name="connsiteY2" fmla="*/ 817104 h 939800"/>
              <a:gd name="connsiteX3" fmla="*/ 295759 w 5858359"/>
              <a:gd name="connsiteY3" fmla="*/ 436104 h 939800"/>
              <a:gd name="connsiteX4" fmla="*/ 457200 w 5858359"/>
              <a:gd name="connsiteY4" fmla="*/ 101600 h 939800"/>
              <a:gd name="connsiteX5" fmla="*/ 685800 w 5858359"/>
              <a:gd name="connsiteY5" fmla="*/ 863600 h 939800"/>
              <a:gd name="connsiteX6" fmla="*/ 829159 w 5858359"/>
              <a:gd name="connsiteY6" fmla="*/ 207504 h 939800"/>
              <a:gd name="connsiteX7" fmla="*/ 990600 w 5858359"/>
              <a:gd name="connsiteY7" fmla="*/ 177800 h 939800"/>
              <a:gd name="connsiteX8" fmla="*/ 1057759 w 5858359"/>
              <a:gd name="connsiteY8" fmla="*/ 55105 h 939800"/>
              <a:gd name="connsiteX9" fmla="*/ 1133959 w 5858359"/>
              <a:gd name="connsiteY9" fmla="*/ 207504 h 939800"/>
              <a:gd name="connsiteX10" fmla="*/ 1219200 w 5858359"/>
              <a:gd name="connsiteY10" fmla="*/ 787400 h 939800"/>
              <a:gd name="connsiteX11" fmla="*/ 1295400 w 5858359"/>
              <a:gd name="connsiteY11" fmla="*/ 25400 h 939800"/>
              <a:gd name="connsiteX12" fmla="*/ 1447800 w 5858359"/>
              <a:gd name="connsiteY12" fmla="*/ 863600 h 939800"/>
              <a:gd name="connsiteX13" fmla="*/ 1524000 w 5858359"/>
              <a:gd name="connsiteY13" fmla="*/ 101600 h 939800"/>
              <a:gd name="connsiteX14" fmla="*/ 1676400 w 5858359"/>
              <a:gd name="connsiteY14" fmla="*/ 254000 h 939800"/>
              <a:gd name="connsiteX15" fmla="*/ 1752600 w 5858359"/>
              <a:gd name="connsiteY15" fmla="*/ 863600 h 939800"/>
              <a:gd name="connsiteX16" fmla="*/ 1905000 w 5858359"/>
              <a:gd name="connsiteY16" fmla="*/ 101600 h 939800"/>
              <a:gd name="connsiteX17" fmla="*/ 1952786 w 5858359"/>
              <a:gd name="connsiteY17" fmla="*/ 521346 h 939800"/>
              <a:gd name="connsiteX18" fmla="*/ 1968284 w 5858359"/>
              <a:gd name="connsiteY18" fmla="*/ 753820 h 939800"/>
              <a:gd name="connsiteX19" fmla="*/ 2092271 w 5858359"/>
              <a:gd name="connsiteY19" fmla="*/ 738322 h 939800"/>
              <a:gd name="connsiteX20" fmla="*/ 2133600 w 5858359"/>
              <a:gd name="connsiteY20" fmla="*/ 101600 h 939800"/>
              <a:gd name="connsiteX21" fmla="*/ 2353159 w 5858359"/>
              <a:gd name="connsiteY21" fmla="*/ 817104 h 939800"/>
              <a:gd name="connsiteX22" fmla="*/ 2581759 w 5858359"/>
              <a:gd name="connsiteY22" fmla="*/ 131304 h 939800"/>
              <a:gd name="connsiteX23" fmla="*/ 2734159 w 5858359"/>
              <a:gd name="connsiteY23" fmla="*/ 740904 h 939800"/>
              <a:gd name="connsiteX24" fmla="*/ 2971800 w 5858359"/>
              <a:gd name="connsiteY24" fmla="*/ 254000 h 939800"/>
              <a:gd name="connsiteX25" fmla="*/ 3191359 w 5858359"/>
              <a:gd name="connsiteY25" fmla="*/ 740904 h 939800"/>
              <a:gd name="connsiteX26" fmla="*/ 3200400 w 5858359"/>
              <a:gd name="connsiteY26" fmla="*/ 787400 h 939800"/>
              <a:gd name="connsiteX27" fmla="*/ 3505200 w 5858359"/>
              <a:gd name="connsiteY27" fmla="*/ 635000 h 939800"/>
              <a:gd name="connsiteX28" fmla="*/ 3724759 w 5858359"/>
              <a:gd name="connsiteY28" fmla="*/ 436104 h 939800"/>
              <a:gd name="connsiteX29" fmla="*/ 3886200 w 5858359"/>
              <a:gd name="connsiteY29" fmla="*/ 863600 h 939800"/>
              <a:gd name="connsiteX30" fmla="*/ 4038600 w 5858359"/>
              <a:gd name="connsiteY30" fmla="*/ 101600 h 939800"/>
              <a:gd name="connsiteX31" fmla="*/ 4267200 w 5858359"/>
              <a:gd name="connsiteY31" fmla="*/ 863600 h 939800"/>
              <a:gd name="connsiteX32" fmla="*/ 4495800 w 5858359"/>
              <a:gd name="connsiteY32" fmla="*/ 101600 h 939800"/>
              <a:gd name="connsiteX33" fmla="*/ 4715359 w 5858359"/>
              <a:gd name="connsiteY33" fmla="*/ 512304 h 939800"/>
              <a:gd name="connsiteX34" fmla="*/ 4953000 w 5858359"/>
              <a:gd name="connsiteY34" fmla="*/ 101600 h 939800"/>
              <a:gd name="connsiteX35" fmla="*/ 5248759 w 5858359"/>
              <a:gd name="connsiteY35" fmla="*/ 436104 h 939800"/>
              <a:gd name="connsiteX36" fmla="*/ 5470901 w 5858359"/>
              <a:gd name="connsiteY36" fmla="*/ 722824 h 939800"/>
              <a:gd name="connsiteX37" fmla="*/ 5629759 w 5858359"/>
              <a:gd name="connsiteY37" fmla="*/ 664704 h 939800"/>
              <a:gd name="connsiteX38" fmla="*/ 5718874 w 5858359"/>
              <a:gd name="connsiteY38" fmla="*/ 939800 h 939800"/>
              <a:gd name="connsiteX39" fmla="*/ 5858359 w 5858359"/>
              <a:gd name="connsiteY39" fmla="*/ 664704 h 939800"/>
              <a:gd name="connsiteX0" fmla="*/ 0 w 5858359"/>
              <a:gd name="connsiteY0" fmla="*/ 505847 h 1020951"/>
              <a:gd name="connsiteX1" fmla="*/ 76200 w 5858359"/>
              <a:gd name="connsiteY1" fmla="*/ 177800 h 1020951"/>
              <a:gd name="connsiteX2" fmla="*/ 219559 w 5858359"/>
              <a:gd name="connsiteY2" fmla="*/ 817104 h 1020951"/>
              <a:gd name="connsiteX3" fmla="*/ 295759 w 5858359"/>
              <a:gd name="connsiteY3" fmla="*/ 436104 h 1020951"/>
              <a:gd name="connsiteX4" fmla="*/ 457200 w 5858359"/>
              <a:gd name="connsiteY4" fmla="*/ 101600 h 1020951"/>
              <a:gd name="connsiteX5" fmla="*/ 685800 w 5858359"/>
              <a:gd name="connsiteY5" fmla="*/ 863600 h 1020951"/>
              <a:gd name="connsiteX6" fmla="*/ 829159 w 5858359"/>
              <a:gd name="connsiteY6" fmla="*/ 207504 h 1020951"/>
              <a:gd name="connsiteX7" fmla="*/ 990600 w 5858359"/>
              <a:gd name="connsiteY7" fmla="*/ 177800 h 1020951"/>
              <a:gd name="connsiteX8" fmla="*/ 1057759 w 5858359"/>
              <a:gd name="connsiteY8" fmla="*/ 55105 h 1020951"/>
              <a:gd name="connsiteX9" fmla="*/ 1133959 w 5858359"/>
              <a:gd name="connsiteY9" fmla="*/ 207504 h 1020951"/>
              <a:gd name="connsiteX10" fmla="*/ 1219200 w 5858359"/>
              <a:gd name="connsiteY10" fmla="*/ 787400 h 1020951"/>
              <a:gd name="connsiteX11" fmla="*/ 1295400 w 5858359"/>
              <a:gd name="connsiteY11" fmla="*/ 25400 h 1020951"/>
              <a:gd name="connsiteX12" fmla="*/ 1447800 w 5858359"/>
              <a:gd name="connsiteY12" fmla="*/ 863600 h 1020951"/>
              <a:gd name="connsiteX13" fmla="*/ 1524000 w 5858359"/>
              <a:gd name="connsiteY13" fmla="*/ 101600 h 1020951"/>
              <a:gd name="connsiteX14" fmla="*/ 1676400 w 5858359"/>
              <a:gd name="connsiteY14" fmla="*/ 254000 h 1020951"/>
              <a:gd name="connsiteX15" fmla="*/ 1752600 w 5858359"/>
              <a:gd name="connsiteY15" fmla="*/ 863600 h 1020951"/>
              <a:gd name="connsiteX16" fmla="*/ 1905000 w 5858359"/>
              <a:gd name="connsiteY16" fmla="*/ 101600 h 1020951"/>
              <a:gd name="connsiteX17" fmla="*/ 1952786 w 5858359"/>
              <a:gd name="connsiteY17" fmla="*/ 521346 h 1020951"/>
              <a:gd name="connsiteX18" fmla="*/ 1968284 w 5858359"/>
              <a:gd name="connsiteY18" fmla="*/ 753820 h 1020951"/>
              <a:gd name="connsiteX19" fmla="*/ 2092271 w 5858359"/>
              <a:gd name="connsiteY19" fmla="*/ 738322 h 1020951"/>
              <a:gd name="connsiteX20" fmla="*/ 2133600 w 5858359"/>
              <a:gd name="connsiteY20" fmla="*/ 101600 h 1020951"/>
              <a:gd name="connsiteX21" fmla="*/ 2353159 w 5858359"/>
              <a:gd name="connsiteY21" fmla="*/ 817104 h 1020951"/>
              <a:gd name="connsiteX22" fmla="*/ 2581759 w 5858359"/>
              <a:gd name="connsiteY22" fmla="*/ 131304 h 1020951"/>
              <a:gd name="connsiteX23" fmla="*/ 2734159 w 5858359"/>
              <a:gd name="connsiteY23" fmla="*/ 740904 h 1020951"/>
              <a:gd name="connsiteX24" fmla="*/ 2971800 w 5858359"/>
              <a:gd name="connsiteY24" fmla="*/ 254000 h 1020951"/>
              <a:gd name="connsiteX25" fmla="*/ 3191359 w 5858359"/>
              <a:gd name="connsiteY25" fmla="*/ 740904 h 1020951"/>
              <a:gd name="connsiteX26" fmla="*/ 3200400 w 5858359"/>
              <a:gd name="connsiteY26" fmla="*/ 787400 h 1020951"/>
              <a:gd name="connsiteX27" fmla="*/ 3505200 w 5858359"/>
              <a:gd name="connsiteY27" fmla="*/ 635000 h 1020951"/>
              <a:gd name="connsiteX28" fmla="*/ 3724759 w 5858359"/>
              <a:gd name="connsiteY28" fmla="*/ 436104 h 1020951"/>
              <a:gd name="connsiteX29" fmla="*/ 3886200 w 5858359"/>
              <a:gd name="connsiteY29" fmla="*/ 863600 h 1020951"/>
              <a:gd name="connsiteX30" fmla="*/ 4038600 w 5858359"/>
              <a:gd name="connsiteY30" fmla="*/ 101600 h 1020951"/>
              <a:gd name="connsiteX31" fmla="*/ 4267200 w 5858359"/>
              <a:gd name="connsiteY31" fmla="*/ 863600 h 1020951"/>
              <a:gd name="connsiteX32" fmla="*/ 4495800 w 5858359"/>
              <a:gd name="connsiteY32" fmla="*/ 101600 h 1020951"/>
              <a:gd name="connsiteX33" fmla="*/ 4715359 w 5858359"/>
              <a:gd name="connsiteY33" fmla="*/ 512304 h 1020951"/>
              <a:gd name="connsiteX34" fmla="*/ 4953000 w 5858359"/>
              <a:gd name="connsiteY34" fmla="*/ 101600 h 1020951"/>
              <a:gd name="connsiteX35" fmla="*/ 5248759 w 5858359"/>
              <a:gd name="connsiteY35" fmla="*/ 436104 h 1020951"/>
              <a:gd name="connsiteX36" fmla="*/ 5470901 w 5858359"/>
              <a:gd name="connsiteY36" fmla="*/ 722824 h 1020951"/>
              <a:gd name="connsiteX37" fmla="*/ 5638800 w 5858359"/>
              <a:gd name="connsiteY37" fmla="*/ 177800 h 1020951"/>
              <a:gd name="connsiteX38" fmla="*/ 5718874 w 5858359"/>
              <a:gd name="connsiteY38" fmla="*/ 939800 h 1020951"/>
              <a:gd name="connsiteX39" fmla="*/ 5858359 w 5858359"/>
              <a:gd name="connsiteY39" fmla="*/ 664704 h 1020951"/>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91359 w 5858359"/>
              <a:gd name="connsiteY25" fmla="*/ 740904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24200 w 5858359"/>
              <a:gd name="connsiteY25" fmla="*/ 635000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58359" h="944750">
                <a:moveTo>
                  <a:pt x="0" y="505847"/>
                </a:moveTo>
                <a:cubicBezTo>
                  <a:pt x="81" y="506923"/>
                  <a:pt x="39607" y="125924"/>
                  <a:pt x="76200" y="177800"/>
                </a:cubicBezTo>
                <a:cubicBezTo>
                  <a:pt x="112793" y="229676"/>
                  <a:pt x="182966" y="774053"/>
                  <a:pt x="219559" y="817104"/>
                </a:cubicBezTo>
                <a:cubicBezTo>
                  <a:pt x="256152" y="860155"/>
                  <a:pt x="256152" y="555355"/>
                  <a:pt x="295759" y="436104"/>
                </a:cubicBezTo>
                <a:cubicBezTo>
                  <a:pt x="335366" y="316853"/>
                  <a:pt x="392193" y="30351"/>
                  <a:pt x="457200" y="101600"/>
                </a:cubicBezTo>
                <a:cubicBezTo>
                  <a:pt x="522207" y="172849"/>
                  <a:pt x="623807" y="845949"/>
                  <a:pt x="685800" y="863600"/>
                </a:cubicBezTo>
                <a:cubicBezTo>
                  <a:pt x="747793" y="881251"/>
                  <a:pt x="778359" y="321804"/>
                  <a:pt x="829159" y="207504"/>
                </a:cubicBezTo>
                <a:cubicBezTo>
                  <a:pt x="879959" y="93204"/>
                  <a:pt x="952500" y="203200"/>
                  <a:pt x="990600" y="177800"/>
                </a:cubicBezTo>
                <a:cubicBezTo>
                  <a:pt x="1028700" y="152400"/>
                  <a:pt x="1033866" y="50154"/>
                  <a:pt x="1057759" y="55105"/>
                </a:cubicBezTo>
                <a:cubicBezTo>
                  <a:pt x="1081652" y="60056"/>
                  <a:pt x="1107052" y="85455"/>
                  <a:pt x="1133959" y="207504"/>
                </a:cubicBezTo>
                <a:cubicBezTo>
                  <a:pt x="1160866" y="329553"/>
                  <a:pt x="1192293" y="817751"/>
                  <a:pt x="1219200" y="787400"/>
                </a:cubicBezTo>
                <a:cubicBezTo>
                  <a:pt x="1246107" y="757049"/>
                  <a:pt x="1257300" y="12700"/>
                  <a:pt x="1295400" y="25400"/>
                </a:cubicBezTo>
                <a:cubicBezTo>
                  <a:pt x="1333500" y="38100"/>
                  <a:pt x="1409700" y="850900"/>
                  <a:pt x="1447800" y="863600"/>
                </a:cubicBezTo>
                <a:cubicBezTo>
                  <a:pt x="1485900" y="876300"/>
                  <a:pt x="1485900" y="203200"/>
                  <a:pt x="1524000" y="101600"/>
                </a:cubicBezTo>
                <a:cubicBezTo>
                  <a:pt x="1562100" y="0"/>
                  <a:pt x="1676400" y="254000"/>
                  <a:pt x="1676400" y="254000"/>
                </a:cubicBezTo>
                <a:cubicBezTo>
                  <a:pt x="1712563" y="254000"/>
                  <a:pt x="1714500" y="889000"/>
                  <a:pt x="1752600" y="863600"/>
                </a:cubicBezTo>
                <a:cubicBezTo>
                  <a:pt x="1790700" y="838200"/>
                  <a:pt x="1871636" y="158642"/>
                  <a:pt x="1905000" y="101600"/>
                </a:cubicBezTo>
                <a:cubicBezTo>
                  <a:pt x="1938364" y="44558"/>
                  <a:pt x="1942239" y="412643"/>
                  <a:pt x="1952786" y="521346"/>
                </a:cubicBezTo>
                <a:cubicBezTo>
                  <a:pt x="1963333" y="630049"/>
                  <a:pt x="1945036" y="717657"/>
                  <a:pt x="1968284" y="753820"/>
                </a:cubicBezTo>
                <a:cubicBezTo>
                  <a:pt x="1991532" y="789983"/>
                  <a:pt x="2064718" y="847025"/>
                  <a:pt x="2092271" y="738322"/>
                </a:cubicBezTo>
                <a:cubicBezTo>
                  <a:pt x="2119824" y="629619"/>
                  <a:pt x="2090119" y="88470"/>
                  <a:pt x="2133600" y="101600"/>
                </a:cubicBezTo>
                <a:cubicBezTo>
                  <a:pt x="2177081" y="114730"/>
                  <a:pt x="2353159" y="817104"/>
                  <a:pt x="2353159" y="817104"/>
                </a:cubicBezTo>
                <a:cubicBezTo>
                  <a:pt x="2415152" y="809355"/>
                  <a:pt x="2518259" y="144004"/>
                  <a:pt x="2581759" y="131304"/>
                </a:cubicBezTo>
                <a:cubicBezTo>
                  <a:pt x="2645259" y="118604"/>
                  <a:pt x="2734159" y="740904"/>
                  <a:pt x="2734159" y="740904"/>
                </a:cubicBezTo>
                <a:cubicBezTo>
                  <a:pt x="2819400" y="740904"/>
                  <a:pt x="2906793" y="271651"/>
                  <a:pt x="2971800" y="254000"/>
                </a:cubicBezTo>
                <a:cubicBezTo>
                  <a:pt x="3036807" y="236349"/>
                  <a:pt x="3086100" y="546100"/>
                  <a:pt x="3124200" y="635000"/>
                </a:cubicBezTo>
                <a:cubicBezTo>
                  <a:pt x="3162300" y="723900"/>
                  <a:pt x="3136900" y="787400"/>
                  <a:pt x="3200400" y="787400"/>
                </a:cubicBezTo>
                <a:cubicBezTo>
                  <a:pt x="3263900" y="787400"/>
                  <a:pt x="3417807" y="693549"/>
                  <a:pt x="3505200" y="635000"/>
                </a:cubicBezTo>
                <a:cubicBezTo>
                  <a:pt x="3592593" y="576451"/>
                  <a:pt x="3661259" y="398004"/>
                  <a:pt x="3724759" y="436104"/>
                </a:cubicBezTo>
                <a:cubicBezTo>
                  <a:pt x="3788259" y="474204"/>
                  <a:pt x="3833893" y="919351"/>
                  <a:pt x="3886200" y="863600"/>
                </a:cubicBezTo>
                <a:cubicBezTo>
                  <a:pt x="3938507" y="807849"/>
                  <a:pt x="3975100" y="101600"/>
                  <a:pt x="4038600" y="101600"/>
                </a:cubicBezTo>
                <a:cubicBezTo>
                  <a:pt x="4102100" y="101600"/>
                  <a:pt x="4191000" y="863600"/>
                  <a:pt x="4267200" y="863600"/>
                </a:cubicBezTo>
                <a:cubicBezTo>
                  <a:pt x="4343400" y="863600"/>
                  <a:pt x="4421107" y="160149"/>
                  <a:pt x="4495800" y="101600"/>
                </a:cubicBezTo>
                <a:cubicBezTo>
                  <a:pt x="4570493" y="43051"/>
                  <a:pt x="4639159" y="512304"/>
                  <a:pt x="4715359" y="512304"/>
                </a:cubicBezTo>
                <a:cubicBezTo>
                  <a:pt x="4791559" y="512304"/>
                  <a:pt x="4864100" y="114300"/>
                  <a:pt x="4953000" y="101600"/>
                </a:cubicBezTo>
                <a:cubicBezTo>
                  <a:pt x="5041900" y="88900"/>
                  <a:pt x="5162442" y="332567"/>
                  <a:pt x="5248759" y="436104"/>
                </a:cubicBezTo>
                <a:cubicBezTo>
                  <a:pt x="5335076" y="539641"/>
                  <a:pt x="5405894" y="765875"/>
                  <a:pt x="5470901" y="722824"/>
                </a:cubicBezTo>
                <a:cubicBezTo>
                  <a:pt x="5535908" y="679773"/>
                  <a:pt x="5598117" y="154338"/>
                  <a:pt x="5638800" y="177800"/>
                </a:cubicBezTo>
                <a:cubicBezTo>
                  <a:pt x="5679483" y="201262"/>
                  <a:pt x="5678407" y="782448"/>
                  <a:pt x="5715000" y="863599"/>
                </a:cubicBezTo>
                <a:cubicBezTo>
                  <a:pt x="5751593" y="944750"/>
                  <a:pt x="5811864" y="756403"/>
                  <a:pt x="5858359" y="66470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3" name="TextBox 22"/>
          <p:cNvSpPr txBox="1"/>
          <p:nvPr/>
        </p:nvSpPr>
        <p:spPr>
          <a:xfrm rot="16200000">
            <a:off x="146565" y="1453635"/>
            <a:ext cx="17526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plant growth rate</a:t>
            </a:r>
            <a:endParaRPr lang="en-US" dirty="0">
              <a:latin typeface="Times New Roman" pitchFamily="18" charset="0"/>
              <a:cs typeface="Times New Roman" pitchFamily="18" charset="0"/>
            </a:endParaRP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precipitation</a:t>
            </a:r>
            <a:endParaRPr lang="en-US" dirty="0">
              <a:latin typeface="Times New Roman" pitchFamily="18" charset="0"/>
              <a:cs typeface="Times New Roman" pitchFamily="18" charset="0"/>
            </a:endParaRPr>
          </a:p>
        </p:txBody>
      </p:sp>
      <p:sp>
        <p:nvSpPr>
          <p:cNvPr id="29" name="Freeform 28"/>
          <p:cNvSpPr/>
          <p:nvPr/>
        </p:nvSpPr>
        <p:spPr>
          <a:xfrm flipV="1">
            <a:off x="1456841" y="3306304"/>
            <a:ext cx="5858359" cy="1343133"/>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8359" h="1343133">
                <a:moveTo>
                  <a:pt x="0" y="909180"/>
                </a:moveTo>
                <a:cubicBezTo>
                  <a:pt x="81" y="910256"/>
                  <a:pt x="30566" y="558961"/>
                  <a:pt x="67159" y="610837"/>
                </a:cubicBezTo>
                <a:cubicBezTo>
                  <a:pt x="103752" y="662713"/>
                  <a:pt x="181459" y="1182337"/>
                  <a:pt x="219559" y="1220437"/>
                </a:cubicBezTo>
                <a:cubicBezTo>
                  <a:pt x="257659" y="1258537"/>
                  <a:pt x="244959" y="928337"/>
                  <a:pt x="295759" y="839437"/>
                </a:cubicBezTo>
                <a:cubicBezTo>
                  <a:pt x="346559" y="750537"/>
                  <a:pt x="460859" y="687037"/>
                  <a:pt x="524359" y="687037"/>
                </a:cubicBezTo>
                <a:cubicBezTo>
                  <a:pt x="587859" y="687037"/>
                  <a:pt x="625959" y="852137"/>
                  <a:pt x="676759" y="839437"/>
                </a:cubicBezTo>
                <a:cubicBezTo>
                  <a:pt x="727559" y="826737"/>
                  <a:pt x="791059" y="737837"/>
                  <a:pt x="829159" y="610837"/>
                </a:cubicBezTo>
                <a:cubicBezTo>
                  <a:pt x="867259" y="483837"/>
                  <a:pt x="867259" y="102837"/>
                  <a:pt x="905359" y="77437"/>
                </a:cubicBezTo>
                <a:cubicBezTo>
                  <a:pt x="943459" y="52037"/>
                  <a:pt x="1019659" y="369538"/>
                  <a:pt x="1057759" y="458438"/>
                </a:cubicBezTo>
                <a:cubicBezTo>
                  <a:pt x="1095859" y="547338"/>
                  <a:pt x="1108559" y="547337"/>
                  <a:pt x="1133959" y="610837"/>
                </a:cubicBezTo>
                <a:cubicBezTo>
                  <a:pt x="1159359" y="674337"/>
                  <a:pt x="1184759" y="915637"/>
                  <a:pt x="1210159" y="839437"/>
                </a:cubicBezTo>
                <a:cubicBezTo>
                  <a:pt x="1235559" y="763237"/>
                  <a:pt x="1258161" y="193674"/>
                  <a:pt x="1286359" y="153637"/>
                </a:cubicBezTo>
                <a:cubicBezTo>
                  <a:pt x="1314557" y="113600"/>
                  <a:pt x="1328549" y="586514"/>
                  <a:pt x="1379349" y="599214"/>
                </a:cubicBezTo>
                <a:cubicBezTo>
                  <a:pt x="1430149" y="611914"/>
                  <a:pt x="1539498" y="222088"/>
                  <a:pt x="1591159" y="229837"/>
                </a:cubicBezTo>
                <a:cubicBezTo>
                  <a:pt x="1642820" y="237586"/>
                  <a:pt x="1689315" y="645709"/>
                  <a:pt x="1689315" y="645709"/>
                </a:cubicBezTo>
                <a:cubicBezTo>
                  <a:pt x="1725478" y="645709"/>
                  <a:pt x="1712562" y="755488"/>
                  <a:pt x="1743559" y="763237"/>
                </a:cubicBezTo>
                <a:cubicBezTo>
                  <a:pt x="1774556" y="770986"/>
                  <a:pt x="1840424" y="665297"/>
                  <a:pt x="1875295" y="692204"/>
                </a:cubicBezTo>
                <a:cubicBezTo>
                  <a:pt x="1910166" y="719111"/>
                  <a:pt x="1937288" y="847188"/>
                  <a:pt x="1952786" y="924679"/>
                </a:cubicBezTo>
                <a:cubicBezTo>
                  <a:pt x="1968284" y="1002170"/>
                  <a:pt x="1945036" y="1120990"/>
                  <a:pt x="1968284" y="1157153"/>
                </a:cubicBezTo>
                <a:cubicBezTo>
                  <a:pt x="1991532" y="1193316"/>
                  <a:pt x="2053525" y="1207307"/>
                  <a:pt x="2092271" y="1141655"/>
                </a:cubicBezTo>
                <a:cubicBezTo>
                  <a:pt x="2131017" y="1076003"/>
                  <a:pt x="2157278" y="750107"/>
                  <a:pt x="2200759" y="763237"/>
                </a:cubicBezTo>
                <a:cubicBezTo>
                  <a:pt x="2244240" y="776367"/>
                  <a:pt x="2353159" y="1220437"/>
                  <a:pt x="2353159" y="1220437"/>
                </a:cubicBezTo>
                <a:cubicBezTo>
                  <a:pt x="2415152" y="1212688"/>
                  <a:pt x="2518259" y="547337"/>
                  <a:pt x="2581759" y="534637"/>
                </a:cubicBezTo>
                <a:cubicBezTo>
                  <a:pt x="2645259" y="521937"/>
                  <a:pt x="2734159" y="1144237"/>
                  <a:pt x="2734159" y="1144237"/>
                </a:cubicBezTo>
                <a:cubicBezTo>
                  <a:pt x="2819400" y="1144237"/>
                  <a:pt x="2886559" y="915637"/>
                  <a:pt x="2962759" y="915637"/>
                </a:cubicBezTo>
                <a:cubicBezTo>
                  <a:pt x="3038959" y="915637"/>
                  <a:pt x="3098800" y="1116900"/>
                  <a:pt x="3191359" y="1144237"/>
                </a:cubicBezTo>
                <a:cubicBezTo>
                  <a:pt x="3322018" y="0"/>
                  <a:pt x="3429215" y="1130462"/>
                  <a:pt x="3518115" y="1079662"/>
                </a:cubicBezTo>
                <a:cubicBezTo>
                  <a:pt x="3607015" y="1028862"/>
                  <a:pt x="3664918" y="854074"/>
                  <a:pt x="3724759" y="839437"/>
                </a:cubicBezTo>
                <a:cubicBezTo>
                  <a:pt x="3784600" y="824800"/>
                  <a:pt x="3813659" y="1106137"/>
                  <a:pt x="3877159" y="991837"/>
                </a:cubicBezTo>
                <a:cubicBezTo>
                  <a:pt x="3940659" y="877537"/>
                  <a:pt x="4042259" y="153637"/>
                  <a:pt x="4105759" y="153637"/>
                </a:cubicBezTo>
                <a:cubicBezTo>
                  <a:pt x="4169259" y="153637"/>
                  <a:pt x="4194659" y="979137"/>
                  <a:pt x="4258159" y="991837"/>
                </a:cubicBezTo>
                <a:cubicBezTo>
                  <a:pt x="4321659" y="1004537"/>
                  <a:pt x="4410559" y="242537"/>
                  <a:pt x="4486759" y="229837"/>
                </a:cubicBezTo>
                <a:cubicBezTo>
                  <a:pt x="4562959" y="217137"/>
                  <a:pt x="4639159" y="902937"/>
                  <a:pt x="4715359" y="915637"/>
                </a:cubicBezTo>
                <a:cubicBezTo>
                  <a:pt x="4791559" y="928337"/>
                  <a:pt x="4855059" y="318737"/>
                  <a:pt x="4943959" y="306037"/>
                </a:cubicBezTo>
                <a:cubicBezTo>
                  <a:pt x="5032859" y="293337"/>
                  <a:pt x="5160935" y="702751"/>
                  <a:pt x="5248759" y="839437"/>
                </a:cubicBezTo>
                <a:cubicBezTo>
                  <a:pt x="5336583" y="976123"/>
                  <a:pt x="5407401" y="1088057"/>
                  <a:pt x="5470901" y="1126157"/>
                </a:cubicBezTo>
                <a:cubicBezTo>
                  <a:pt x="5534401" y="1164257"/>
                  <a:pt x="5588430" y="1031874"/>
                  <a:pt x="5629759" y="1068037"/>
                </a:cubicBezTo>
                <a:cubicBezTo>
                  <a:pt x="5671088" y="1104200"/>
                  <a:pt x="5680774" y="1343133"/>
                  <a:pt x="5718874" y="1343133"/>
                </a:cubicBezTo>
                <a:cubicBezTo>
                  <a:pt x="5756974" y="1343133"/>
                  <a:pt x="5811864" y="1159736"/>
                  <a:pt x="5858359" y="106803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flipV="1">
            <a:off x="1447800" y="985650"/>
            <a:ext cx="5858359" cy="944750"/>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905359 w 5858359"/>
              <a:gd name="connsiteY8" fmla="*/ 77437 h 1343133"/>
              <a:gd name="connsiteX9" fmla="*/ 1057759 w 5858359"/>
              <a:gd name="connsiteY9" fmla="*/ 458438 h 1343133"/>
              <a:gd name="connsiteX10" fmla="*/ 1133959 w 5858359"/>
              <a:gd name="connsiteY10" fmla="*/ 610837 h 1343133"/>
              <a:gd name="connsiteX11" fmla="*/ 1210159 w 5858359"/>
              <a:gd name="connsiteY11" fmla="*/ 839437 h 1343133"/>
              <a:gd name="connsiteX12" fmla="*/ 1286359 w 5858359"/>
              <a:gd name="connsiteY12" fmla="*/ 153637 h 1343133"/>
              <a:gd name="connsiteX13" fmla="*/ 1379349 w 5858359"/>
              <a:gd name="connsiteY13" fmla="*/ 599214 h 1343133"/>
              <a:gd name="connsiteX14" fmla="*/ 1591159 w 5858359"/>
              <a:gd name="connsiteY14" fmla="*/ 229837 h 1343133"/>
              <a:gd name="connsiteX15" fmla="*/ 1689315 w 5858359"/>
              <a:gd name="connsiteY15" fmla="*/ 645709 h 1343133"/>
              <a:gd name="connsiteX16" fmla="*/ 1743559 w 5858359"/>
              <a:gd name="connsiteY16" fmla="*/ 763237 h 1343133"/>
              <a:gd name="connsiteX17" fmla="*/ 1875295 w 5858359"/>
              <a:gd name="connsiteY17" fmla="*/ 692204 h 1343133"/>
              <a:gd name="connsiteX18" fmla="*/ 1952786 w 5858359"/>
              <a:gd name="connsiteY18" fmla="*/ 924679 h 1343133"/>
              <a:gd name="connsiteX19" fmla="*/ 1968284 w 5858359"/>
              <a:gd name="connsiteY19" fmla="*/ 1157153 h 1343133"/>
              <a:gd name="connsiteX20" fmla="*/ 2092271 w 5858359"/>
              <a:gd name="connsiteY20" fmla="*/ 1141655 h 1343133"/>
              <a:gd name="connsiteX21" fmla="*/ 2200759 w 5858359"/>
              <a:gd name="connsiteY21" fmla="*/ 763237 h 1343133"/>
              <a:gd name="connsiteX22" fmla="*/ 2353159 w 5858359"/>
              <a:gd name="connsiteY22" fmla="*/ 1220437 h 1343133"/>
              <a:gd name="connsiteX23" fmla="*/ 2581759 w 5858359"/>
              <a:gd name="connsiteY23" fmla="*/ 534637 h 1343133"/>
              <a:gd name="connsiteX24" fmla="*/ 2734159 w 5858359"/>
              <a:gd name="connsiteY24" fmla="*/ 1144237 h 1343133"/>
              <a:gd name="connsiteX25" fmla="*/ 2962759 w 5858359"/>
              <a:gd name="connsiteY25" fmla="*/ 915637 h 1343133"/>
              <a:gd name="connsiteX26" fmla="*/ 3191359 w 5858359"/>
              <a:gd name="connsiteY26" fmla="*/ 1144237 h 1343133"/>
              <a:gd name="connsiteX27" fmla="*/ 3518115 w 5858359"/>
              <a:gd name="connsiteY27" fmla="*/ 1079662 h 1343133"/>
              <a:gd name="connsiteX28" fmla="*/ 3724759 w 5858359"/>
              <a:gd name="connsiteY28" fmla="*/ 839437 h 1343133"/>
              <a:gd name="connsiteX29" fmla="*/ 3877159 w 5858359"/>
              <a:gd name="connsiteY29" fmla="*/ 991837 h 1343133"/>
              <a:gd name="connsiteX30" fmla="*/ 4105759 w 5858359"/>
              <a:gd name="connsiteY30" fmla="*/ 153637 h 1343133"/>
              <a:gd name="connsiteX31" fmla="*/ 4258159 w 5858359"/>
              <a:gd name="connsiteY31" fmla="*/ 991837 h 1343133"/>
              <a:gd name="connsiteX32" fmla="*/ 4486759 w 5858359"/>
              <a:gd name="connsiteY32" fmla="*/ 229837 h 1343133"/>
              <a:gd name="connsiteX33" fmla="*/ 4715359 w 5858359"/>
              <a:gd name="connsiteY33" fmla="*/ 915637 h 1343133"/>
              <a:gd name="connsiteX34" fmla="*/ 4943959 w 5858359"/>
              <a:gd name="connsiteY34" fmla="*/ 306037 h 1343133"/>
              <a:gd name="connsiteX35" fmla="*/ 5248759 w 5858359"/>
              <a:gd name="connsiteY35" fmla="*/ 839437 h 1343133"/>
              <a:gd name="connsiteX36" fmla="*/ 5470901 w 5858359"/>
              <a:gd name="connsiteY36" fmla="*/ 1126157 h 1343133"/>
              <a:gd name="connsiteX37" fmla="*/ 5629759 w 5858359"/>
              <a:gd name="connsiteY37" fmla="*/ 1068037 h 1343133"/>
              <a:gd name="connsiteX38" fmla="*/ 5718874 w 5858359"/>
              <a:gd name="connsiteY38" fmla="*/ 1343133 h 1343133"/>
              <a:gd name="connsiteX39" fmla="*/ 5858359 w 5858359"/>
              <a:gd name="connsiteY39"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145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71800 w 5858359"/>
              <a:gd name="connsiteY24" fmla="*/ 657333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18115 w 5858359"/>
              <a:gd name="connsiteY27" fmla="*/ 926025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05200 w 5858359"/>
              <a:gd name="connsiteY27" fmla="*/ 884696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801392 h 1273445"/>
              <a:gd name="connsiteX1" fmla="*/ 76200 w 5858359"/>
              <a:gd name="connsiteY1" fmla="*/ 473345 h 1273445"/>
              <a:gd name="connsiteX2" fmla="*/ 219559 w 5858359"/>
              <a:gd name="connsiteY2" fmla="*/ 1112649 h 1273445"/>
              <a:gd name="connsiteX3" fmla="*/ 295759 w 5858359"/>
              <a:gd name="connsiteY3" fmla="*/ 731649 h 1273445"/>
              <a:gd name="connsiteX4" fmla="*/ 457200 w 5858359"/>
              <a:gd name="connsiteY4" fmla="*/ 397145 h 1273445"/>
              <a:gd name="connsiteX5" fmla="*/ 685800 w 5858359"/>
              <a:gd name="connsiteY5" fmla="*/ 1159145 h 1273445"/>
              <a:gd name="connsiteX6" fmla="*/ 829159 w 5858359"/>
              <a:gd name="connsiteY6" fmla="*/ 503049 h 1273445"/>
              <a:gd name="connsiteX7" fmla="*/ 990600 w 5858359"/>
              <a:gd name="connsiteY7" fmla="*/ 473345 h 1273445"/>
              <a:gd name="connsiteX8" fmla="*/ 1057759 w 5858359"/>
              <a:gd name="connsiteY8" fmla="*/ 350650 h 1273445"/>
              <a:gd name="connsiteX9" fmla="*/ 1133959 w 5858359"/>
              <a:gd name="connsiteY9" fmla="*/ 503049 h 1273445"/>
              <a:gd name="connsiteX10" fmla="*/ 1219200 w 5858359"/>
              <a:gd name="connsiteY10" fmla="*/ 1082945 h 1273445"/>
              <a:gd name="connsiteX11" fmla="*/ 1295400 w 5858359"/>
              <a:gd name="connsiteY11" fmla="*/ 320945 h 1273445"/>
              <a:gd name="connsiteX12" fmla="*/ 1447800 w 5858359"/>
              <a:gd name="connsiteY12" fmla="*/ 1159145 h 1273445"/>
              <a:gd name="connsiteX13" fmla="*/ 1524000 w 5858359"/>
              <a:gd name="connsiteY13" fmla="*/ 397145 h 1273445"/>
              <a:gd name="connsiteX14" fmla="*/ 1676400 w 5858359"/>
              <a:gd name="connsiteY14" fmla="*/ 549545 h 1273445"/>
              <a:gd name="connsiteX15" fmla="*/ 1752600 w 5858359"/>
              <a:gd name="connsiteY15" fmla="*/ 1159145 h 1273445"/>
              <a:gd name="connsiteX16" fmla="*/ 1905000 w 5858359"/>
              <a:gd name="connsiteY16" fmla="*/ 397145 h 1273445"/>
              <a:gd name="connsiteX17" fmla="*/ 1952786 w 5858359"/>
              <a:gd name="connsiteY17" fmla="*/ 816891 h 1273445"/>
              <a:gd name="connsiteX18" fmla="*/ 1968284 w 5858359"/>
              <a:gd name="connsiteY18" fmla="*/ 1049365 h 1273445"/>
              <a:gd name="connsiteX19" fmla="*/ 2092271 w 5858359"/>
              <a:gd name="connsiteY19" fmla="*/ 1033867 h 1273445"/>
              <a:gd name="connsiteX20" fmla="*/ 2133600 w 5858359"/>
              <a:gd name="connsiteY20" fmla="*/ 397145 h 1273445"/>
              <a:gd name="connsiteX21" fmla="*/ 2353159 w 5858359"/>
              <a:gd name="connsiteY21" fmla="*/ 1112649 h 1273445"/>
              <a:gd name="connsiteX22" fmla="*/ 2581759 w 5858359"/>
              <a:gd name="connsiteY22" fmla="*/ 426849 h 1273445"/>
              <a:gd name="connsiteX23" fmla="*/ 2734159 w 5858359"/>
              <a:gd name="connsiteY23" fmla="*/ 1036449 h 1273445"/>
              <a:gd name="connsiteX24" fmla="*/ 2971800 w 5858359"/>
              <a:gd name="connsiteY24" fmla="*/ 549545 h 1273445"/>
              <a:gd name="connsiteX25" fmla="*/ 3191359 w 5858359"/>
              <a:gd name="connsiteY25" fmla="*/ 1036449 h 1273445"/>
              <a:gd name="connsiteX26" fmla="*/ 3200400 w 5858359"/>
              <a:gd name="connsiteY26" fmla="*/ 1082945 h 1273445"/>
              <a:gd name="connsiteX27" fmla="*/ 3505200 w 5858359"/>
              <a:gd name="connsiteY27" fmla="*/ 930545 h 1273445"/>
              <a:gd name="connsiteX28" fmla="*/ 3724759 w 5858359"/>
              <a:gd name="connsiteY28" fmla="*/ 731649 h 1273445"/>
              <a:gd name="connsiteX29" fmla="*/ 3886200 w 5858359"/>
              <a:gd name="connsiteY29" fmla="*/ 1159145 h 1273445"/>
              <a:gd name="connsiteX30" fmla="*/ 4105759 w 5858359"/>
              <a:gd name="connsiteY30" fmla="*/ 45849 h 1273445"/>
              <a:gd name="connsiteX31" fmla="*/ 4258159 w 5858359"/>
              <a:gd name="connsiteY31" fmla="*/ 884049 h 1273445"/>
              <a:gd name="connsiteX32" fmla="*/ 4486759 w 5858359"/>
              <a:gd name="connsiteY32" fmla="*/ 122049 h 1273445"/>
              <a:gd name="connsiteX33" fmla="*/ 4715359 w 5858359"/>
              <a:gd name="connsiteY33" fmla="*/ 807849 h 1273445"/>
              <a:gd name="connsiteX34" fmla="*/ 4943959 w 5858359"/>
              <a:gd name="connsiteY34" fmla="*/ 198249 h 1273445"/>
              <a:gd name="connsiteX35" fmla="*/ 5248759 w 5858359"/>
              <a:gd name="connsiteY35" fmla="*/ 731649 h 1273445"/>
              <a:gd name="connsiteX36" fmla="*/ 5470901 w 5858359"/>
              <a:gd name="connsiteY36" fmla="*/ 1018369 h 1273445"/>
              <a:gd name="connsiteX37" fmla="*/ 5629759 w 5858359"/>
              <a:gd name="connsiteY37" fmla="*/ 960249 h 1273445"/>
              <a:gd name="connsiteX38" fmla="*/ 5718874 w 5858359"/>
              <a:gd name="connsiteY38" fmla="*/ 1235345 h 1273445"/>
              <a:gd name="connsiteX39" fmla="*/ 5858359 w 5858359"/>
              <a:gd name="connsiteY39" fmla="*/ 960249 h 1273445"/>
              <a:gd name="connsiteX0" fmla="*/ 0 w 5858359"/>
              <a:gd name="connsiteY0" fmla="*/ 692043 h 1125996"/>
              <a:gd name="connsiteX1" fmla="*/ 76200 w 5858359"/>
              <a:gd name="connsiteY1" fmla="*/ 363996 h 1125996"/>
              <a:gd name="connsiteX2" fmla="*/ 219559 w 5858359"/>
              <a:gd name="connsiteY2" fmla="*/ 1003300 h 1125996"/>
              <a:gd name="connsiteX3" fmla="*/ 295759 w 5858359"/>
              <a:gd name="connsiteY3" fmla="*/ 622300 h 1125996"/>
              <a:gd name="connsiteX4" fmla="*/ 457200 w 5858359"/>
              <a:gd name="connsiteY4" fmla="*/ 287796 h 1125996"/>
              <a:gd name="connsiteX5" fmla="*/ 685800 w 5858359"/>
              <a:gd name="connsiteY5" fmla="*/ 1049796 h 1125996"/>
              <a:gd name="connsiteX6" fmla="*/ 829159 w 5858359"/>
              <a:gd name="connsiteY6" fmla="*/ 393700 h 1125996"/>
              <a:gd name="connsiteX7" fmla="*/ 990600 w 5858359"/>
              <a:gd name="connsiteY7" fmla="*/ 363996 h 1125996"/>
              <a:gd name="connsiteX8" fmla="*/ 1057759 w 5858359"/>
              <a:gd name="connsiteY8" fmla="*/ 241301 h 1125996"/>
              <a:gd name="connsiteX9" fmla="*/ 1133959 w 5858359"/>
              <a:gd name="connsiteY9" fmla="*/ 393700 h 1125996"/>
              <a:gd name="connsiteX10" fmla="*/ 1219200 w 5858359"/>
              <a:gd name="connsiteY10" fmla="*/ 973596 h 1125996"/>
              <a:gd name="connsiteX11" fmla="*/ 1295400 w 5858359"/>
              <a:gd name="connsiteY11" fmla="*/ 211596 h 1125996"/>
              <a:gd name="connsiteX12" fmla="*/ 1447800 w 5858359"/>
              <a:gd name="connsiteY12" fmla="*/ 1049796 h 1125996"/>
              <a:gd name="connsiteX13" fmla="*/ 1524000 w 5858359"/>
              <a:gd name="connsiteY13" fmla="*/ 287796 h 1125996"/>
              <a:gd name="connsiteX14" fmla="*/ 1676400 w 5858359"/>
              <a:gd name="connsiteY14" fmla="*/ 440196 h 1125996"/>
              <a:gd name="connsiteX15" fmla="*/ 1752600 w 5858359"/>
              <a:gd name="connsiteY15" fmla="*/ 1049796 h 1125996"/>
              <a:gd name="connsiteX16" fmla="*/ 1905000 w 5858359"/>
              <a:gd name="connsiteY16" fmla="*/ 287796 h 1125996"/>
              <a:gd name="connsiteX17" fmla="*/ 1952786 w 5858359"/>
              <a:gd name="connsiteY17" fmla="*/ 707542 h 1125996"/>
              <a:gd name="connsiteX18" fmla="*/ 1968284 w 5858359"/>
              <a:gd name="connsiteY18" fmla="*/ 940016 h 1125996"/>
              <a:gd name="connsiteX19" fmla="*/ 2092271 w 5858359"/>
              <a:gd name="connsiteY19" fmla="*/ 924518 h 1125996"/>
              <a:gd name="connsiteX20" fmla="*/ 2133600 w 5858359"/>
              <a:gd name="connsiteY20" fmla="*/ 287796 h 1125996"/>
              <a:gd name="connsiteX21" fmla="*/ 2353159 w 5858359"/>
              <a:gd name="connsiteY21" fmla="*/ 1003300 h 1125996"/>
              <a:gd name="connsiteX22" fmla="*/ 2581759 w 5858359"/>
              <a:gd name="connsiteY22" fmla="*/ 317500 h 1125996"/>
              <a:gd name="connsiteX23" fmla="*/ 2734159 w 5858359"/>
              <a:gd name="connsiteY23" fmla="*/ 927100 h 1125996"/>
              <a:gd name="connsiteX24" fmla="*/ 2971800 w 5858359"/>
              <a:gd name="connsiteY24" fmla="*/ 440196 h 1125996"/>
              <a:gd name="connsiteX25" fmla="*/ 3191359 w 5858359"/>
              <a:gd name="connsiteY25" fmla="*/ 927100 h 1125996"/>
              <a:gd name="connsiteX26" fmla="*/ 3200400 w 5858359"/>
              <a:gd name="connsiteY26" fmla="*/ 973596 h 1125996"/>
              <a:gd name="connsiteX27" fmla="*/ 3505200 w 5858359"/>
              <a:gd name="connsiteY27" fmla="*/ 821196 h 1125996"/>
              <a:gd name="connsiteX28" fmla="*/ 3724759 w 5858359"/>
              <a:gd name="connsiteY28" fmla="*/ 622300 h 1125996"/>
              <a:gd name="connsiteX29" fmla="*/ 3886200 w 5858359"/>
              <a:gd name="connsiteY29" fmla="*/ 1049796 h 1125996"/>
              <a:gd name="connsiteX30" fmla="*/ 4038600 w 5858359"/>
              <a:gd name="connsiteY30" fmla="*/ 287796 h 1125996"/>
              <a:gd name="connsiteX31" fmla="*/ 4258159 w 5858359"/>
              <a:gd name="connsiteY31" fmla="*/ 774700 h 1125996"/>
              <a:gd name="connsiteX32" fmla="*/ 4486759 w 5858359"/>
              <a:gd name="connsiteY32" fmla="*/ 12700 h 1125996"/>
              <a:gd name="connsiteX33" fmla="*/ 4715359 w 5858359"/>
              <a:gd name="connsiteY33" fmla="*/ 698500 h 1125996"/>
              <a:gd name="connsiteX34" fmla="*/ 4943959 w 5858359"/>
              <a:gd name="connsiteY34" fmla="*/ 88900 h 1125996"/>
              <a:gd name="connsiteX35" fmla="*/ 5248759 w 5858359"/>
              <a:gd name="connsiteY35" fmla="*/ 622300 h 1125996"/>
              <a:gd name="connsiteX36" fmla="*/ 5470901 w 5858359"/>
              <a:gd name="connsiteY36" fmla="*/ 909020 h 1125996"/>
              <a:gd name="connsiteX37" fmla="*/ 5629759 w 5858359"/>
              <a:gd name="connsiteY37" fmla="*/ 850900 h 1125996"/>
              <a:gd name="connsiteX38" fmla="*/ 5718874 w 5858359"/>
              <a:gd name="connsiteY38" fmla="*/ 1125996 h 1125996"/>
              <a:gd name="connsiteX39" fmla="*/ 5858359 w 5858359"/>
              <a:gd name="connsiteY39" fmla="*/ 850900 h 11259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58159 w 5858359"/>
              <a:gd name="connsiteY31" fmla="*/ 698500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67200 w 5858359"/>
              <a:gd name="connsiteY31" fmla="*/ 973596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505847 h 939800"/>
              <a:gd name="connsiteX1" fmla="*/ 76200 w 5858359"/>
              <a:gd name="connsiteY1" fmla="*/ 177800 h 939800"/>
              <a:gd name="connsiteX2" fmla="*/ 219559 w 5858359"/>
              <a:gd name="connsiteY2" fmla="*/ 817104 h 939800"/>
              <a:gd name="connsiteX3" fmla="*/ 295759 w 5858359"/>
              <a:gd name="connsiteY3" fmla="*/ 436104 h 939800"/>
              <a:gd name="connsiteX4" fmla="*/ 457200 w 5858359"/>
              <a:gd name="connsiteY4" fmla="*/ 101600 h 939800"/>
              <a:gd name="connsiteX5" fmla="*/ 685800 w 5858359"/>
              <a:gd name="connsiteY5" fmla="*/ 863600 h 939800"/>
              <a:gd name="connsiteX6" fmla="*/ 829159 w 5858359"/>
              <a:gd name="connsiteY6" fmla="*/ 207504 h 939800"/>
              <a:gd name="connsiteX7" fmla="*/ 990600 w 5858359"/>
              <a:gd name="connsiteY7" fmla="*/ 177800 h 939800"/>
              <a:gd name="connsiteX8" fmla="*/ 1057759 w 5858359"/>
              <a:gd name="connsiteY8" fmla="*/ 55105 h 939800"/>
              <a:gd name="connsiteX9" fmla="*/ 1133959 w 5858359"/>
              <a:gd name="connsiteY9" fmla="*/ 207504 h 939800"/>
              <a:gd name="connsiteX10" fmla="*/ 1219200 w 5858359"/>
              <a:gd name="connsiteY10" fmla="*/ 787400 h 939800"/>
              <a:gd name="connsiteX11" fmla="*/ 1295400 w 5858359"/>
              <a:gd name="connsiteY11" fmla="*/ 25400 h 939800"/>
              <a:gd name="connsiteX12" fmla="*/ 1447800 w 5858359"/>
              <a:gd name="connsiteY12" fmla="*/ 863600 h 939800"/>
              <a:gd name="connsiteX13" fmla="*/ 1524000 w 5858359"/>
              <a:gd name="connsiteY13" fmla="*/ 101600 h 939800"/>
              <a:gd name="connsiteX14" fmla="*/ 1676400 w 5858359"/>
              <a:gd name="connsiteY14" fmla="*/ 254000 h 939800"/>
              <a:gd name="connsiteX15" fmla="*/ 1752600 w 5858359"/>
              <a:gd name="connsiteY15" fmla="*/ 863600 h 939800"/>
              <a:gd name="connsiteX16" fmla="*/ 1905000 w 5858359"/>
              <a:gd name="connsiteY16" fmla="*/ 101600 h 939800"/>
              <a:gd name="connsiteX17" fmla="*/ 1952786 w 5858359"/>
              <a:gd name="connsiteY17" fmla="*/ 521346 h 939800"/>
              <a:gd name="connsiteX18" fmla="*/ 1968284 w 5858359"/>
              <a:gd name="connsiteY18" fmla="*/ 753820 h 939800"/>
              <a:gd name="connsiteX19" fmla="*/ 2092271 w 5858359"/>
              <a:gd name="connsiteY19" fmla="*/ 738322 h 939800"/>
              <a:gd name="connsiteX20" fmla="*/ 2133600 w 5858359"/>
              <a:gd name="connsiteY20" fmla="*/ 101600 h 939800"/>
              <a:gd name="connsiteX21" fmla="*/ 2353159 w 5858359"/>
              <a:gd name="connsiteY21" fmla="*/ 817104 h 939800"/>
              <a:gd name="connsiteX22" fmla="*/ 2581759 w 5858359"/>
              <a:gd name="connsiteY22" fmla="*/ 131304 h 939800"/>
              <a:gd name="connsiteX23" fmla="*/ 2734159 w 5858359"/>
              <a:gd name="connsiteY23" fmla="*/ 740904 h 939800"/>
              <a:gd name="connsiteX24" fmla="*/ 2971800 w 5858359"/>
              <a:gd name="connsiteY24" fmla="*/ 254000 h 939800"/>
              <a:gd name="connsiteX25" fmla="*/ 3191359 w 5858359"/>
              <a:gd name="connsiteY25" fmla="*/ 740904 h 939800"/>
              <a:gd name="connsiteX26" fmla="*/ 3200400 w 5858359"/>
              <a:gd name="connsiteY26" fmla="*/ 787400 h 939800"/>
              <a:gd name="connsiteX27" fmla="*/ 3505200 w 5858359"/>
              <a:gd name="connsiteY27" fmla="*/ 635000 h 939800"/>
              <a:gd name="connsiteX28" fmla="*/ 3724759 w 5858359"/>
              <a:gd name="connsiteY28" fmla="*/ 436104 h 939800"/>
              <a:gd name="connsiteX29" fmla="*/ 3886200 w 5858359"/>
              <a:gd name="connsiteY29" fmla="*/ 863600 h 939800"/>
              <a:gd name="connsiteX30" fmla="*/ 4038600 w 5858359"/>
              <a:gd name="connsiteY30" fmla="*/ 101600 h 939800"/>
              <a:gd name="connsiteX31" fmla="*/ 4267200 w 5858359"/>
              <a:gd name="connsiteY31" fmla="*/ 863600 h 939800"/>
              <a:gd name="connsiteX32" fmla="*/ 4495800 w 5858359"/>
              <a:gd name="connsiteY32" fmla="*/ 101600 h 939800"/>
              <a:gd name="connsiteX33" fmla="*/ 4715359 w 5858359"/>
              <a:gd name="connsiteY33" fmla="*/ 512304 h 939800"/>
              <a:gd name="connsiteX34" fmla="*/ 4953000 w 5858359"/>
              <a:gd name="connsiteY34" fmla="*/ 101600 h 939800"/>
              <a:gd name="connsiteX35" fmla="*/ 5248759 w 5858359"/>
              <a:gd name="connsiteY35" fmla="*/ 436104 h 939800"/>
              <a:gd name="connsiteX36" fmla="*/ 5470901 w 5858359"/>
              <a:gd name="connsiteY36" fmla="*/ 722824 h 939800"/>
              <a:gd name="connsiteX37" fmla="*/ 5629759 w 5858359"/>
              <a:gd name="connsiteY37" fmla="*/ 664704 h 939800"/>
              <a:gd name="connsiteX38" fmla="*/ 5718874 w 5858359"/>
              <a:gd name="connsiteY38" fmla="*/ 939800 h 939800"/>
              <a:gd name="connsiteX39" fmla="*/ 5858359 w 5858359"/>
              <a:gd name="connsiteY39" fmla="*/ 664704 h 939800"/>
              <a:gd name="connsiteX0" fmla="*/ 0 w 5858359"/>
              <a:gd name="connsiteY0" fmla="*/ 505847 h 1020951"/>
              <a:gd name="connsiteX1" fmla="*/ 76200 w 5858359"/>
              <a:gd name="connsiteY1" fmla="*/ 177800 h 1020951"/>
              <a:gd name="connsiteX2" fmla="*/ 219559 w 5858359"/>
              <a:gd name="connsiteY2" fmla="*/ 817104 h 1020951"/>
              <a:gd name="connsiteX3" fmla="*/ 295759 w 5858359"/>
              <a:gd name="connsiteY3" fmla="*/ 436104 h 1020951"/>
              <a:gd name="connsiteX4" fmla="*/ 457200 w 5858359"/>
              <a:gd name="connsiteY4" fmla="*/ 101600 h 1020951"/>
              <a:gd name="connsiteX5" fmla="*/ 685800 w 5858359"/>
              <a:gd name="connsiteY5" fmla="*/ 863600 h 1020951"/>
              <a:gd name="connsiteX6" fmla="*/ 829159 w 5858359"/>
              <a:gd name="connsiteY6" fmla="*/ 207504 h 1020951"/>
              <a:gd name="connsiteX7" fmla="*/ 990600 w 5858359"/>
              <a:gd name="connsiteY7" fmla="*/ 177800 h 1020951"/>
              <a:gd name="connsiteX8" fmla="*/ 1057759 w 5858359"/>
              <a:gd name="connsiteY8" fmla="*/ 55105 h 1020951"/>
              <a:gd name="connsiteX9" fmla="*/ 1133959 w 5858359"/>
              <a:gd name="connsiteY9" fmla="*/ 207504 h 1020951"/>
              <a:gd name="connsiteX10" fmla="*/ 1219200 w 5858359"/>
              <a:gd name="connsiteY10" fmla="*/ 787400 h 1020951"/>
              <a:gd name="connsiteX11" fmla="*/ 1295400 w 5858359"/>
              <a:gd name="connsiteY11" fmla="*/ 25400 h 1020951"/>
              <a:gd name="connsiteX12" fmla="*/ 1447800 w 5858359"/>
              <a:gd name="connsiteY12" fmla="*/ 863600 h 1020951"/>
              <a:gd name="connsiteX13" fmla="*/ 1524000 w 5858359"/>
              <a:gd name="connsiteY13" fmla="*/ 101600 h 1020951"/>
              <a:gd name="connsiteX14" fmla="*/ 1676400 w 5858359"/>
              <a:gd name="connsiteY14" fmla="*/ 254000 h 1020951"/>
              <a:gd name="connsiteX15" fmla="*/ 1752600 w 5858359"/>
              <a:gd name="connsiteY15" fmla="*/ 863600 h 1020951"/>
              <a:gd name="connsiteX16" fmla="*/ 1905000 w 5858359"/>
              <a:gd name="connsiteY16" fmla="*/ 101600 h 1020951"/>
              <a:gd name="connsiteX17" fmla="*/ 1952786 w 5858359"/>
              <a:gd name="connsiteY17" fmla="*/ 521346 h 1020951"/>
              <a:gd name="connsiteX18" fmla="*/ 1968284 w 5858359"/>
              <a:gd name="connsiteY18" fmla="*/ 753820 h 1020951"/>
              <a:gd name="connsiteX19" fmla="*/ 2092271 w 5858359"/>
              <a:gd name="connsiteY19" fmla="*/ 738322 h 1020951"/>
              <a:gd name="connsiteX20" fmla="*/ 2133600 w 5858359"/>
              <a:gd name="connsiteY20" fmla="*/ 101600 h 1020951"/>
              <a:gd name="connsiteX21" fmla="*/ 2353159 w 5858359"/>
              <a:gd name="connsiteY21" fmla="*/ 817104 h 1020951"/>
              <a:gd name="connsiteX22" fmla="*/ 2581759 w 5858359"/>
              <a:gd name="connsiteY22" fmla="*/ 131304 h 1020951"/>
              <a:gd name="connsiteX23" fmla="*/ 2734159 w 5858359"/>
              <a:gd name="connsiteY23" fmla="*/ 740904 h 1020951"/>
              <a:gd name="connsiteX24" fmla="*/ 2971800 w 5858359"/>
              <a:gd name="connsiteY24" fmla="*/ 254000 h 1020951"/>
              <a:gd name="connsiteX25" fmla="*/ 3191359 w 5858359"/>
              <a:gd name="connsiteY25" fmla="*/ 740904 h 1020951"/>
              <a:gd name="connsiteX26" fmla="*/ 3200400 w 5858359"/>
              <a:gd name="connsiteY26" fmla="*/ 787400 h 1020951"/>
              <a:gd name="connsiteX27" fmla="*/ 3505200 w 5858359"/>
              <a:gd name="connsiteY27" fmla="*/ 635000 h 1020951"/>
              <a:gd name="connsiteX28" fmla="*/ 3724759 w 5858359"/>
              <a:gd name="connsiteY28" fmla="*/ 436104 h 1020951"/>
              <a:gd name="connsiteX29" fmla="*/ 3886200 w 5858359"/>
              <a:gd name="connsiteY29" fmla="*/ 863600 h 1020951"/>
              <a:gd name="connsiteX30" fmla="*/ 4038600 w 5858359"/>
              <a:gd name="connsiteY30" fmla="*/ 101600 h 1020951"/>
              <a:gd name="connsiteX31" fmla="*/ 4267200 w 5858359"/>
              <a:gd name="connsiteY31" fmla="*/ 863600 h 1020951"/>
              <a:gd name="connsiteX32" fmla="*/ 4495800 w 5858359"/>
              <a:gd name="connsiteY32" fmla="*/ 101600 h 1020951"/>
              <a:gd name="connsiteX33" fmla="*/ 4715359 w 5858359"/>
              <a:gd name="connsiteY33" fmla="*/ 512304 h 1020951"/>
              <a:gd name="connsiteX34" fmla="*/ 4953000 w 5858359"/>
              <a:gd name="connsiteY34" fmla="*/ 101600 h 1020951"/>
              <a:gd name="connsiteX35" fmla="*/ 5248759 w 5858359"/>
              <a:gd name="connsiteY35" fmla="*/ 436104 h 1020951"/>
              <a:gd name="connsiteX36" fmla="*/ 5470901 w 5858359"/>
              <a:gd name="connsiteY36" fmla="*/ 722824 h 1020951"/>
              <a:gd name="connsiteX37" fmla="*/ 5638800 w 5858359"/>
              <a:gd name="connsiteY37" fmla="*/ 177800 h 1020951"/>
              <a:gd name="connsiteX38" fmla="*/ 5718874 w 5858359"/>
              <a:gd name="connsiteY38" fmla="*/ 939800 h 1020951"/>
              <a:gd name="connsiteX39" fmla="*/ 5858359 w 5858359"/>
              <a:gd name="connsiteY39" fmla="*/ 664704 h 1020951"/>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91359 w 5858359"/>
              <a:gd name="connsiteY25" fmla="*/ 740904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24200 w 5858359"/>
              <a:gd name="connsiteY25" fmla="*/ 635000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58359" h="944750">
                <a:moveTo>
                  <a:pt x="0" y="505847"/>
                </a:moveTo>
                <a:cubicBezTo>
                  <a:pt x="81" y="506923"/>
                  <a:pt x="39607" y="125924"/>
                  <a:pt x="76200" y="177800"/>
                </a:cubicBezTo>
                <a:cubicBezTo>
                  <a:pt x="112793" y="229676"/>
                  <a:pt x="182966" y="774053"/>
                  <a:pt x="219559" y="817104"/>
                </a:cubicBezTo>
                <a:cubicBezTo>
                  <a:pt x="256152" y="860155"/>
                  <a:pt x="256152" y="555355"/>
                  <a:pt x="295759" y="436104"/>
                </a:cubicBezTo>
                <a:cubicBezTo>
                  <a:pt x="335366" y="316853"/>
                  <a:pt x="392193" y="30351"/>
                  <a:pt x="457200" y="101600"/>
                </a:cubicBezTo>
                <a:cubicBezTo>
                  <a:pt x="522207" y="172849"/>
                  <a:pt x="623807" y="845949"/>
                  <a:pt x="685800" y="863600"/>
                </a:cubicBezTo>
                <a:cubicBezTo>
                  <a:pt x="747793" y="881251"/>
                  <a:pt x="778359" y="321804"/>
                  <a:pt x="829159" y="207504"/>
                </a:cubicBezTo>
                <a:cubicBezTo>
                  <a:pt x="879959" y="93204"/>
                  <a:pt x="952500" y="203200"/>
                  <a:pt x="990600" y="177800"/>
                </a:cubicBezTo>
                <a:cubicBezTo>
                  <a:pt x="1028700" y="152400"/>
                  <a:pt x="1033866" y="50154"/>
                  <a:pt x="1057759" y="55105"/>
                </a:cubicBezTo>
                <a:cubicBezTo>
                  <a:pt x="1081652" y="60056"/>
                  <a:pt x="1107052" y="85455"/>
                  <a:pt x="1133959" y="207504"/>
                </a:cubicBezTo>
                <a:cubicBezTo>
                  <a:pt x="1160866" y="329553"/>
                  <a:pt x="1192293" y="817751"/>
                  <a:pt x="1219200" y="787400"/>
                </a:cubicBezTo>
                <a:cubicBezTo>
                  <a:pt x="1246107" y="757049"/>
                  <a:pt x="1257300" y="12700"/>
                  <a:pt x="1295400" y="25400"/>
                </a:cubicBezTo>
                <a:cubicBezTo>
                  <a:pt x="1333500" y="38100"/>
                  <a:pt x="1409700" y="850900"/>
                  <a:pt x="1447800" y="863600"/>
                </a:cubicBezTo>
                <a:cubicBezTo>
                  <a:pt x="1485900" y="876300"/>
                  <a:pt x="1485900" y="203200"/>
                  <a:pt x="1524000" y="101600"/>
                </a:cubicBezTo>
                <a:cubicBezTo>
                  <a:pt x="1562100" y="0"/>
                  <a:pt x="1676400" y="254000"/>
                  <a:pt x="1676400" y="254000"/>
                </a:cubicBezTo>
                <a:cubicBezTo>
                  <a:pt x="1712563" y="254000"/>
                  <a:pt x="1714500" y="889000"/>
                  <a:pt x="1752600" y="863600"/>
                </a:cubicBezTo>
                <a:cubicBezTo>
                  <a:pt x="1790700" y="838200"/>
                  <a:pt x="1871636" y="158642"/>
                  <a:pt x="1905000" y="101600"/>
                </a:cubicBezTo>
                <a:cubicBezTo>
                  <a:pt x="1938364" y="44558"/>
                  <a:pt x="1942239" y="412643"/>
                  <a:pt x="1952786" y="521346"/>
                </a:cubicBezTo>
                <a:cubicBezTo>
                  <a:pt x="1963333" y="630049"/>
                  <a:pt x="1945036" y="717657"/>
                  <a:pt x="1968284" y="753820"/>
                </a:cubicBezTo>
                <a:cubicBezTo>
                  <a:pt x="1991532" y="789983"/>
                  <a:pt x="2064718" y="847025"/>
                  <a:pt x="2092271" y="738322"/>
                </a:cubicBezTo>
                <a:cubicBezTo>
                  <a:pt x="2119824" y="629619"/>
                  <a:pt x="2090119" y="88470"/>
                  <a:pt x="2133600" y="101600"/>
                </a:cubicBezTo>
                <a:cubicBezTo>
                  <a:pt x="2177081" y="114730"/>
                  <a:pt x="2353159" y="817104"/>
                  <a:pt x="2353159" y="817104"/>
                </a:cubicBezTo>
                <a:cubicBezTo>
                  <a:pt x="2415152" y="809355"/>
                  <a:pt x="2518259" y="144004"/>
                  <a:pt x="2581759" y="131304"/>
                </a:cubicBezTo>
                <a:cubicBezTo>
                  <a:pt x="2645259" y="118604"/>
                  <a:pt x="2734159" y="740904"/>
                  <a:pt x="2734159" y="740904"/>
                </a:cubicBezTo>
                <a:cubicBezTo>
                  <a:pt x="2819400" y="740904"/>
                  <a:pt x="2906793" y="271651"/>
                  <a:pt x="2971800" y="254000"/>
                </a:cubicBezTo>
                <a:cubicBezTo>
                  <a:pt x="3036807" y="236349"/>
                  <a:pt x="3086100" y="546100"/>
                  <a:pt x="3124200" y="635000"/>
                </a:cubicBezTo>
                <a:cubicBezTo>
                  <a:pt x="3162300" y="723900"/>
                  <a:pt x="3136900" y="787400"/>
                  <a:pt x="3200400" y="787400"/>
                </a:cubicBezTo>
                <a:cubicBezTo>
                  <a:pt x="3263900" y="787400"/>
                  <a:pt x="3417807" y="693549"/>
                  <a:pt x="3505200" y="635000"/>
                </a:cubicBezTo>
                <a:cubicBezTo>
                  <a:pt x="3592593" y="576451"/>
                  <a:pt x="3661259" y="398004"/>
                  <a:pt x="3724759" y="436104"/>
                </a:cubicBezTo>
                <a:cubicBezTo>
                  <a:pt x="3788259" y="474204"/>
                  <a:pt x="3833893" y="919351"/>
                  <a:pt x="3886200" y="863600"/>
                </a:cubicBezTo>
                <a:cubicBezTo>
                  <a:pt x="3938507" y="807849"/>
                  <a:pt x="3975100" y="101600"/>
                  <a:pt x="4038600" y="101600"/>
                </a:cubicBezTo>
                <a:cubicBezTo>
                  <a:pt x="4102100" y="101600"/>
                  <a:pt x="4191000" y="863600"/>
                  <a:pt x="4267200" y="863600"/>
                </a:cubicBezTo>
                <a:cubicBezTo>
                  <a:pt x="4343400" y="863600"/>
                  <a:pt x="4421107" y="160149"/>
                  <a:pt x="4495800" y="101600"/>
                </a:cubicBezTo>
                <a:cubicBezTo>
                  <a:pt x="4570493" y="43051"/>
                  <a:pt x="4639159" y="512304"/>
                  <a:pt x="4715359" y="512304"/>
                </a:cubicBezTo>
                <a:cubicBezTo>
                  <a:pt x="4791559" y="512304"/>
                  <a:pt x="4864100" y="114300"/>
                  <a:pt x="4953000" y="101600"/>
                </a:cubicBezTo>
                <a:cubicBezTo>
                  <a:pt x="5041900" y="88900"/>
                  <a:pt x="5162442" y="332567"/>
                  <a:pt x="5248759" y="436104"/>
                </a:cubicBezTo>
                <a:cubicBezTo>
                  <a:pt x="5335076" y="539641"/>
                  <a:pt x="5405894" y="765875"/>
                  <a:pt x="5470901" y="722824"/>
                </a:cubicBezTo>
                <a:cubicBezTo>
                  <a:pt x="5535908" y="679773"/>
                  <a:pt x="5598117" y="154338"/>
                  <a:pt x="5638800" y="177800"/>
                </a:cubicBezTo>
                <a:cubicBezTo>
                  <a:pt x="5679483" y="201262"/>
                  <a:pt x="5678407" y="782448"/>
                  <a:pt x="5715000" y="863599"/>
                </a:cubicBezTo>
                <a:cubicBezTo>
                  <a:pt x="5751593" y="944750"/>
                  <a:pt x="5811864" y="756403"/>
                  <a:pt x="5858359" y="66470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Oval 30"/>
          <p:cNvSpPr/>
          <p:nvPr/>
        </p:nvSpPr>
        <p:spPr>
          <a:xfrm>
            <a:off x="1447800" y="3581400"/>
            <a:ext cx="1828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200400" y="3124200"/>
            <a:ext cx="1828800" cy="762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752600" y="2590800"/>
            <a:ext cx="1524000" cy="646331"/>
          </a:xfrm>
          <a:prstGeom prst="rect">
            <a:avLst/>
          </a:prstGeom>
          <a:noFill/>
        </p:spPr>
        <p:txBody>
          <a:bodyPr wrap="square" rtlCol="0">
            <a:spAutoFit/>
          </a:bodyPr>
          <a:lstStyle/>
          <a:p>
            <a:pPr algn="ctr"/>
            <a:r>
              <a:rPr lang="en-US" dirty="0" smtClean="0">
                <a:solidFill>
                  <a:srgbClr val="FF0000"/>
                </a:solidFill>
              </a:rPr>
              <a:t>summer drier than winter</a:t>
            </a:r>
            <a:endParaRPr lang="en-US" dirty="0">
              <a:solidFill>
                <a:srgbClr val="FF0000"/>
              </a:solidFill>
            </a:endParaRPr>
          </a:p>
        </p:txBody>
      </p:sp>
      <p:sp>
        <p:nvSpPr>
          <p:cNvPr id="35" name="Oval 34"/>
          <p:cNvSpPr/>
          <p:nvPr/>
        </p:nvSpPr>
        <p:spPr>
          <a:xfrm>
            <a:off x="1600200" y="1066800"/>
            <a:ext cx="1828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352800" y="1066800"/>
            <a:ext cx="1828800" cy="762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981200" y="457200"/>
            <a:ext cx="2743200" cy="646331"/>
          </a:xfrm>
          <a:prstGeom prst="rect">
            <a:avLst/>
          </a:prstGeom>
          <a:noFill/>
        </p:spPr>
        <p:txBody>
          <a:bodyPr wrap="square" rtlCol="0">
            <a:spAutoFit/>
          </a:bodyPr>
          <a:lstStyle/>
          <a:p>
            <a:pPr algn="ctr"/>
            <a:r>
              <a:rPr lang="en-US" dirty="0" smtClean="0">
                <a:solidFill>
                  <a:srgbClr val="FF0000"/>
                </a:solidFill>
              </a:rPr>
              <a:t>growth rate has no seasonal signal</a:t>
            </a:r>
            <a:endParaRPr lang="en-US"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3" name="TextBox 22"/>
          <p:cNvSpPr txBox="1"/>
          <p:nvPr/>
        </p:nvSpPr>
        <p:spPr>
          <a:xfrm rot="16200000">
            <a:off x="146565" y="1453635"/>
            <a:ext cx="17526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plant growth rate</a:t>
            </a:r>
            <a:endParaRPr lang="en-US" dirty="0">
              <a:latin typeface="Times New Roman" pitchFamily="18" charset="0"/>
              <a:cs typeface="Times New Roman" pitchFamily="18" charset="0"/>
            </a:endParaRP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precipitation</a:t>
            </a:r>
            <a:endParaRPr lang="en-US" dirty="0">
              <a:latin typeface="Times New Roman" pitchFamily="18" charset="0"/>
              <a:cs typeface="Times New Roman" pitchFamily="18" charset="0"/>
            </a:endParaRPr>
          </a:p>
        </p:txBody>
      </p:sp>
      <p:sp>
        <p:nvSpPr>
          <p:cNvPr id="29" name="Freeform 28"/>
          <p:cNvSpPr/>
          <p:nvPr/>
        </p:nvSpPr>
        <p:spPr>
          <a:xfrm flipV="1">
            <a:off x="1456841" y="3306304"/>
            <a:ext cx="5858359" cy="1343133"/>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8359" h="1343133">
                <a:moveTo>
                  <a:pt x="0" y="909180"/>
                </a:moveTo>
                <a:cubicBezTo>
                  <a:pt x="81" y="910256"/>
                  <a:pt x="30566" y="558961"/>
                  <a:pt x="67159" y="610837"/>
                </a:cubicBezTo>
                <a:cubicBezTo>
                  <a:pt x="103752" y="662713"/>
                  <a:pt x="181459" y="1182337"/>
                  <a:pt x="219559" y="1220437"/>
                </a:cubicBezTo>
                <a:cubicBezTo>
                  <a:pt x="257659" y="1258537"/>
                  <a:pt x="244959" y="928337"/>
                  <a:pt x="295759" y="839437"/>
                </a:cubicBezTo>
                <a:cubicBezTo>
                  <a:pt x="346559" y="750537"/>
                  <a:pt x="460859" y="687037"/>
                  <a:pt x="524359" y="687037"/>
                </a:cubicBezTo>
                <a:cubicBezTo>
                  <a:pt x="587859" y="687037"/>
                  <a:pt x="625959" y="852137"/>
                  <a:pt x="676759" y="839437"/>
                </a:cubicBezTo>
                <a:cubicBezTo>
                  <a:pt x="727559" y="826737"/>
                  <a:pt x="791059" y="737837"/>
                  <a:pt x="829159" y="610837"/>
                </a:cubicBezTo>
                <a:cubicBezTo>
                  <a:pt x="867259" y="483837"/>
                  <a:pt x="867259" y="102837"/>
                  <a:pt x="905359" y="77437"/>
                </a:cubicBezTo>
                <a:cubicBezTo>
                  <a:pt x="943459" y="52037"/>
                  <a:pt x="1019659" y="369538"/>
                  <a:pt x="1057759" y="458438"/>
                </a:cubicBezTo>
                <a:cubicBezTo>
                  <a:pt x="1095859" y="547338"/>
                  <a:pt x="1108559" y="547337"/>
                  <a:pt x="1133959" y="610837"/>
                </a:cubicBezTo>
                <a:cubicBezTo>
                  <a:pt x="1159359" y="674337"/>
                  <a:pt x="1184759" y="915637"/>
                  <a:pt x="1210159" y="839437"/>
                </a:cubicBezTo>
                <a:cubicBezTo>
                  <a:pt x="1235559" y="763237"/>
                  <a:pt x="1258161" y="193674"/>
                  <a:pt x="1286359" y="153637"/>
                </a:cubicBezTo>
                <a:cubicBezTo>
                  <a:pt x="1314557" y="113600"/>
                  <a:pt x="1328549" y="586514"/>
                  <a:pt x="1379349" y="599214"/>
                </a:cubicBezTo>
                <a:cubicBezTo>
                  <a:pt x="1430149" y="611914"/>
                  <a:pt x="1539498" y="222088"/>
                  <a:pt x="1591159" y="229837"/>
                </a:cubicBezTo>
                <a:cubicBezTo>
                  <a:pt x="1642820" y="237586"/>
                  <a:pt x="1689315" y="645709"/>
                  <a:pt x="1689315" y="645709"/>
                </a:cubicBezTo>
                <a:cubicBezTo>
                  <a:pt x="1725478" y="645709"/>
                  <a:pt x="1712562" y="755488"/>
                  <a:pt x="1743559" y="763237"/>
                </a:cubicBezTo>
                <a:cubicBezTo>
                  <a:pt x="1774556" y="770986"/>
                  <a:pt x="1840424" y="665297"/>
                  <a:pt x="1875295" y="692204"/>
                </a:cubicBezTo>
                <a:cubicBezTo>
                  <a:pt x="1910166" y="719111"/>
                  <a:pt x="1937288" y="847188"/>
                  <a:pt x="1952786" y="924679"/>
                </a:cubicBezTo>
                <a:cubicBezTo>
                  <a:pt x="1968284" y="1002170"/>
                  <a:pt x="1945036" y="1120990"/>
                  <a:pt x="1968284" y="1157153"/>
                </a:cubicBezTo>
                <a:cubicBezTo>
                  <a:pt x="1991532" y="1193316"/>
                  <a:pt x="2053525" y="1207307"/>
                  <a:pt x="2092271" y="1141655"/>
                </a:cubicBezTo>
                <a:cubicBezTo>
                  <a:pt x="2131017" y="1076003"/>
                  <a:pt x="2157278" y="750107"/>
                  <a:pt x="2200759" y="763237"/>
                </a:cubicBezTo>
                <a:cubicBezTo>
                  <a:pt x="2244240" y="776367"/>
                  <a:pt x="2353159" y="1220437"/>
                  <a:pt x="2353159" y="1220437"/>
                </a:cubicBezTo>
                <a:cubicBezTo>
                  <a:pt x="2415152" y="1212688"/>
                  <a:pt x="2518259" y="547337"/>
                  <a:pt x="2581759" y="534637"/>
                </a:cubicBezTo>
                <a:cubicBezTo>
                  <a:pt x="2645259" y="521937"/>
                  <a:pt x="2734159" y="1144237"/>
                  <a:pt x="2734159" y="1144237"/>
                </a:cubicBezTo>
                <a:cubicBezTo>
                  <a:pt x="2819400" y="1144237"/>
                  <a:pt x="2886559" y="915637"/>
                  <a:pt x="2962759" y="915637"/>
                </a:cubicBezTo>
                <a:cubicBezTo>
                  <a:pt x="3038959" y="915637"/>
                  <a:pt x="3098800" y="1116900"/>
                  <a:pt x="3191359" y="1144237"/>
                </a:cubicBezTo>
                <a:cubicBezTo>
                  <a:pt x="3322018" y="0"/>
                  <a:pt x="3429215" y="1130462"/>
                  <a:pt x="3518115" y="1079662"/>
                </a:cubicBezTo>
                <a:cubicBezTo>
                  <a:pt x="3607015" y="1028862"/>
                  <a:pt x="3664918" y="854074"/>
                  <a:pt x="3724759" y="839437"/>
                </a:cubicBezTo>
                <a:cubicBezTo>
                  <a:pt x="3784600" y="824800"/>
                  <a:pt x="3813659" y="1106137"/>
                  <a:pt x="3877159" y="991837"/>
                </a:cubicBezTo>
                <a:cubicBezTo>
                  <a:pt x="3940659" y="877537"/>
                  <a:pt x="4042259" y="153637"/>
                  <a:pt x="4105759" y="153637"/>
                </a:cubicBezTo>
                <a:cubicBezTo>
                  <a:pt x="4169259" y="153637"/>
                  <a:pt x="4194659" y="979137"/>
                  <a:pt x="4258159" y="991837"/>
                </a:cubicBezTo>
                <a:cubicBezTo>
                  <a:pt x="4321659" y="1004537"/>
                  <a:pt x="4410559" y="242537"/>
                  <a:pt x="4486759" y="229837"/>
                </a:cubicBezTo>
                <a:cubicBezTo>
                  <a:pt x="4562959" y="217137"/>
                  <a:pt x="4639159" y="902937"/>
                  <a:pt x="4715359" y="915637"/>
                </a:cubicBezTo>
                <a:cubicBezTo>
                  <a:pt x="4791559" y="928337"/>
                  <a:pt x="4855059" y="318737"/>
                  <a:pt x="4943959" y="306037"/>
                </a:cubicBezTo>
                <a:cubicBezTo>
                  <a:pt x="5032859" y="293337"/>
                  <a:pt x="5160935" y="702751"/>
                  <a:pt x="5248759" y="839437"/>
                </a:cubicBezTo>
                <a:cubicBezTo>
                  <a:pt x="5336583" y="976123"/>
                  <a:pt x="5407401" y="1088057"/>
                  <a:pt x="5470901" y="1126157"/>
                </a:cubicBezTo>
                <a:cubicBezTo>
                  <a:pt x="5534401" y="1164257"/>
                  <a:pt x="5588430" y="1031874"/>
                  <a:pt x="5629759" y="1068037"/>
                </a:cubicBezTo>
                <a:cubicBezTo>
                  <a:pt x="5671088" y="1104200"/>
                  <a:pt x="5680774" y="1343133"/>
                  <a:pt x="5718874" y="1343133"/>
                </a:cubicBezTo>
                <a:cubicBezTo>
                  <a:pt x="5756974" y="1343133"/>
                  <a:pt x="5811864" y="1159736"/>
                  <a:pt x="5858359" y="106803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flipV="1">
            <a:off x="1447800" y="985650"/>
            <a:ext cx="5858359" cy="944750"/>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905359 w 5858359"/>
              <a:gd name="connsiteY8" fmla="*/ 77437 h 1343133"/>
              <a:gd name="connsiteX9" fmla="*/ 1057759 w 5858359"/>
              <a:gd name="connsiteY9" fmla="*/ 458438 h 1343133"/>
              <a:gd name="connsiteX10" fmla="*/ 1133959 w 5858359"/>
              <a:gd name="connsiteY10" fmla="*/ 610837 h 1343133"/>
              <a:gd name="connsiteX11" fmla="*/ 1210159 w 5858359"/>
              <a:gd name="connsiteY11" fmla="*/ 839437 h 1343133"/>
              <a:gd name="connsiteX12" fmla="*/ 1286359 w 5858359"/>
              <a:gd name="connsiteY12" fmla="*/ 153637 h 1343133"/>
              <a:gd name="connsiteX13" fmla="*/ 1379349 w 5858359"/>
              <a:gd name="connsiteY13" fmla="*/ 599214 h 1343133"/>
              <a:gd name="connsiteX14" fmla="*/ 1591159 w 5858359"/>
              <a:gd name="connsiteY14" fmla="*/ 229837 h 1343133"/>
              <a:gd name="connsiteX15" fmla="*/ 1689315 w 5858359"/>
              <a:gd name="connsiteY15" fmla="*/ 645709 h 1343133"/>
              <a:gd name="connsiteX16" fmla="*/ 1743559 w 5858359"/>
              <a:gd name="connsiteY16" fmla="*/ 763237 h 1343133"/>
              <a:gd name="connsiteX17" fmla="*/ 1875295 w 5858359"/>
              <a:gd name="connsiteY17" fmla="*/ 692204 h 1343133"/>
              <a:gd name="connsiteX18" fmla="*/ 1952786 w 5858359"/>
              <a:gd name="connsiteY18" fmla="*/ 924679 h 1343133"/>
              <a:gd name="connsiteX19" fmla="*/ 1968284 w 5858359"/>
              <a:gd name="connsiteY19" fmla="*/ 1157153 h 1343133"/>
              <a:gd name="connsiteX20" fmla="*/ 2092271 w 5858359"/>
              <a:gd name="connsiteY20" fmla="*/ 1141655 h 1343133"/>
              <a:gd name="connsiteX21" fmla="*/ 2200759 w 5858359"/>
              <a:gd name="connsiteY21" fmla="*/ 763237 h 1343133"/>
              <a:gd name="connsiteX22" fmla="*/ 2353159 w 5858359"/>
              <a:gd name="connsiteY22" fmla="*/ 1220437 h 1343133"/>
              <a:gd name="connsiteX23" fmla="*/ 2581759 w 5858359"/>
              <a:gd name="connsiteY23" fmla="*/ 534637 h 1343133"/>
              <a:gd name="connsiteX24" fmla="*/ 2734159 w 5858359"/>
              <a:gd name="connsiteY24" fmla="*/ 1144237 h 1343133"/>
              <a:gd name="connsiteX25" fmla="*/ 2962759 w 5858359"/>
              <a:gd name="connsiteY25" fmla="*/ 915637 h 1343133"/>
              <a:gd name="connsiteX26" fmla="*/ 3191359 w 5858359"/>
              <a:gd name="connsiteY26" fmla="*/ 1144237 h 1343133"/>
              <a:gd name="connsiteX27" fmla="*/ 3518115 w 5858359"/>
              <a:gd name="connsiteY27" fmla="*/ 1079662 h 1343133"/>
              <a:gd name="connsiteX28" fmla="*/ 3724759 w 5858359"/>
              <a:gd name="connsiteY28" fmla="*/ 839437 h 1343133"/>
              <a:gd name="connsiteX29" fmla="*/ 3877159 w 5858359"/>
              <a:gd name="connsiteY29" fmla="*/ 991837 h 1343133"/>
              <a:gd name="connsiteX30" fmla="*/ 4105759 w 5858359"/>
              <a:gd name="connsiteY30" fmla="*/ 153637 h 1343133"/>
              <a:gd name="connsiteX31" fmla="*/ 4258159 w 5858359"/>
              <a:gd name="connsiteY31" fmla="*/ 991837 h 1343133"/>
              <a:gd name="connsiteX32" fmla="*/ 4486759 w 5858359"/>
              <a:gd name="connsiteY32" fmla="*/ 229837 h 1343133"/>
              <a:gd name="connsiteX33" fmla="*/ 4715359 w 5858359"/>
              <a:gd name="connsiteY33" fmla="*/ 915637 h 1343133"/>
              <a:gd name="connsiteX34" fmla="*/ 4943959 w 5858359"/>
              <a:gd name="connsiteY34" fmla="*/ 306037 h 1343133"/>
              <a:gd name="connsiteX35" fmla="*/ 5248759 w 5858359"/>
              <a:gd name="connsiteY35" fmla="*/ 839437 h 1343133"/>
              <a:gd name="connsiteX36" fmla="*/ 5470901 w 5858359"/>
              <a:gd name="connsiteY36" fmla="*/ 1126157 h 1343133"/>
              <a:gd name="connsiteX37" fmla="*/ 5629759 w 5858359"/>
              <a:gd name="connsiteY37" fmla="*/ 1068037 h 1343133"/>
              <a:gd name="connsiteX38" fmla="*/ 5718874 w 5858359"/>
              <a:gd name="connsiteY38" fmla="*/ 1343133 h 1343133"/>
              <a:gd name="connsiteX39" fmla="*/ 5858359 w 5858359"/>
              <a:gd name="connsiteY39"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145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71800 w 5858359"/>
              <a:gd name="connsiteY24" fmla="*/ 657333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18115 w 5858359"/>
              <a:gd name="connsiteY27" fmla="*/ 926025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05200 w 5858359"/>
              <a:gd name="connsiteY27" fmla="*/ 884696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801392 h 1273445"/>
              <a:gd name="connsiteX1" fmla="*/ 76200 w 5858359"/>
              <a:gd name="connsiteY1" fmla="*/ 473345 h 1273445"/>
              <a:gd name="connsiteX2" fmla="*/ 219559 w 5858359"/>
              <a:gd name="connsiteY2" fmla="*/ 1112649 h 1273445"/>
              <a:gd name="connsiteX3" fmla="*/ 295759 w 5858359"/>
              <a:gd name="connsiteY3" fmla="*/ 731649 h 1273445"/>
              <a:gd name="connsiteX4" fmla="*/ 457200 w 5858359"/>
              <a:gd name="connsiteY4" fmla="*/ 397145 h 1273445"/>
              <a:gd name="connsiteX5" fmla="*/ 685800 w 5858359"/>
              <a:gd name="connsiteY5" fmla="*/ 1159145 h 1273445"/>
              <a:gd name="connsiteX6" fmla="*/ 829159 w 5858359"/>
              <a:gd name="connsiteY6" fmla="*/ 503049 h 1273445"/>
              <a:gd name="connsiteX7" fmla="*/ 990600 w 5858359"/>
              <a:gd name="connsiteY7" fmla="*/ 473345 h 1273445"/>
              <a:gd name="connsiteX8" fmla="*/ 1057759 w 5858359"/>
              <a:gd name="connsiteY8" fmla="*/ 350650 h 1273445"/>
              <a:gd name="connsiteX9" fmla="*/ 1133959 w 5858359"/>
              <a:gd name="connsiteY9" fmla="*/ 503049 h 1273445"/>
              <a:gd name="connsiteX10" fmla="*/ 1219200 w 5858359"/>
              <a:gd name="connsiteY10" fmla="*/ 1082945 h 1273445"/>
              <a:gd name="connsiteX11" fmla="*/ 1295400 w 5858359"/>
              <a:gd name="connsiteY11" fmla="*/ 320945 h 1273445"/>
              <a:gd name="connsiteX12" fmla="*/ 1447800 w 5858359"/>
              <a:gd name="connsiteY12" fmla="*/ 1159145 h 1273445"/>
              <a:gd name="connsiteX13" fmla="*/ 1524000 w 5858359"/>
              <a:gd name="connsiteY13" fmla="*/ 397145 h 1273445"/>
              <a:gd name="connsiteX14" fmla="*/ 1676400 w 5858359"/>
              <a:gd name="connsiteY14" fmla="*/ 549545 h 1273445"/>
              <a:gd name="connsiteX15" fmla="*/ 1752600 w 5858359"/>
              <a:gd name="connsiteY15" fmla="*/ 1159145 h 1273445"/>
              <a:gd name="connsiteX16" fmla="*/ 1905000 w 5858359"/>
              <a:gd name="connsiteY16" fmla="*/ 397145 h 1273445"/>
              <a:gd name="connsiteX17" fmla="*/ 1952786 w 5858359"/>
              <a:gd name="connsiteY17" fmla="*/ 816891 h 1273445"/>
              <a:gd name="connsiteX18" fmla="*/ 1968284 w 5858359"/>
              <a:gd name="connsiteY18" fmla="*/ 1049365 h 1273445"/>
              <a:gd name="connsiteX19" fmla="*/ 2092271 w 5858359"/>
              <a:gd name="connsiteY19" fmla="*/ 1033867 h 1273445"/>
              <a:gd name="connsiteX20" fmla="*/ 2133600 w 5858359"/>
              <a:gd name="connsiteY20" fmla="*/ 397145 h 1273445"/>
              <a:gd name="connsiteX21" fmla="*/ 2353159 w 5858359"/>
              <a:gd name="connsiteY21" fmla="*/ 1112649 h 1273445"/>
              <a:gd name="connsiteX22" fmla="*/ 2581759 w 5858359"/>
              <a:gd name="connsiteY22" fmla="*/ 426849 h 1273445"/>
              <a:gd name="connsiteX23" fmla="*/ 2734159 w 5858359"/>
              <a:gd name="connsiteY23" fmla="*/ 1036449 h 1273445"/>
              <a:gd name="connsiteX24" fmla="*/ 2971800 w 5858359"/>
              <a:gd name="connsiteY24" fmla="*/ 549545 h 1273445"/>
              <a:gd name="connsiteX25" fmla="*/ 3191359 w 5858359"/>
              <a:gd name="connsiteY25" fmla="*/ 1036449 h 1273445"/>
              <a:gd name="connsiteX26" fmla="*/ 3200400 w 5858359"/>
              <a:gd name="connsiteY26" fmla="*/ 1082945 h 1273445"/>
              <a:gd name="connsiteX27" fmla="*/ 3505200 w 5858359"/>
              <a:gd name="connsiteY27" fmla="*/ 930545 h 1273445"/>
              <a:gd name="connsiteX28" fmla="*/ 3724759 w 5858359"/>
              <a:gd name="connsiteY28" fmla="*/ 731649 h 1273445"/>
              <a:gd name="connsiteX29" fmla="*/ 3886200 w 5858359"/>
              <a:gd name="connsiteY29" fmla="*/ 1159145 h 1273445"/>
              <a:gd name="connsiteX30" fmla="*/ 4105759 w 5858359"/>
              <a:gd name="connsiteY30" fmla="*/ 45849 h 1273445"/>
              <a:gd name="connsiteX31" fmla="*/ 4258159 w 5858359"/>
              <a:gd name="connsiteY31" fmla="*/ 884049 h 1273445"/>
              <a:gd name="connsiteX32" fmla="*/ 4486759 w 5858359"/>
              <a:gd name="connsiteY32" fmla="*/ 122049 h 1273445"/>
              <a:gd name="connsiteX33" fmla="*/ 4715359 w 5858359"/>
              <a:gd name="connsiteY33" fmla="*/ 807849 h 1273445"/>
              <a:gd name="connsiteX34" fmla="*/ 4943959 w 5858359"/>
              <a:gd name="connsiteY34" fmla="*/ 198249 h 1273445"/>
              <a:gd name="connsiteX35" fmla="*/ 5248759 w 5858359"/>
              <a:gd name="connsiteY35" fmla="*/ 731649 h 1273445"/>
              <a:gd name="connsiteX36" fmla="*/ 5470901 w 5858359"/>
              <a:gd name="connsiteY36" fmla="*/ 1018369 h 1273445"/>
              <a:gd name="connsiteX37" fmla="*/ 5629759 w 5858359"/>
              <a:gd name="connsiteY37" fmla="*/ 960249 h 1273445"/>
              <a:gd name="connsiteX38" fmla="*/ 5718874 w 5858359"/>
              <a:gd name="connsiteY38" fmla="*/ 1235345 h 1273445"/>
              <a:gd name="connsiteX39" fmla="*/ 5858359 w 5858359"/>
              <a:gd name="connsiteY39" fmla="*/ 960249 h 1273445"/>
              <a:gd name="connsiteX0" fmla="*/ 0 w 5858359"/>
              <a:gd name="connsiteY0" fmla="*/ 692043 h 1125996"/>
              <a:gd name="connsiteX1" fmla="*/ 76200 w 5858359"/>
              <a:gd name="connsiteY1" fmla="*/ 363996 h 1125996"/>
              <a:gd name="connsiteX2" fmla="*/ 219559 w 5858359"/>
              <a:gd name="connsiteY2" fmla="*/ 1003300 h 1125996"/>
              <a:gd name="connsiteX3" fmla="*/ 295759 w 5858359"/>
              <a:gd name="connsiteY3" fmla="*/ 622300 h 1125996"/>
              <a:gd name="connsiteX4" fmla="*/ 457200 w 5858359"/>
              <a:gd name="connsiteY4" fmla="*/ 287796 h 1125996"/>
              <a:gd name="connsiteX5" fmla="*/ 685800 w 5858359"/>
              <a:gd name="connsiteY5" fmla="*/ 1049796 h 1125996"/>
              <a:gd name="connsiteX6" fmla="*/ 829159 w 5858359"/>
              <a:gd name="connsiteY6" fmla="*/ 393700 h 1125996"/>
              <a:gd name="connsiteX7" fmla="*/ 990600 w 5858359"/>
              <a:gd name="connsiteY7" fmla="*/ 363996 h 1125996"/>
              <a:gd name="connsiteX8" fmla="*/ 1057759 w 5858359"/>
              <a:gd name="connsiteY8" fmla="*/ 241301 h 1125996"/>
              <a:gd name="connsiteX9" fmla="*/ 1133959 w 5858359"/>
              <a:gd name="connsiteY9" fmla="*/ 393700 h 1125996"/>
              <a:gd name="connsiteX10" fmla="*/ 1219200 w 5858359"/>
              <a:gd name="connsiteY10" fmla="*/ 973596 h 1125996"/>
              <a:gd name="connsiteX11" fmla="*/ 1295400 w 5858359"/>
              <a:gd name="connsiteY11" fmla="*/ 211596 h 1125996"/>
              <a:gd name="connsiteX12" fmla="*/ 1447800 w 5858359"/>
              <a:gd name="connsiteY12" fmla="*/ 1049796 h 1125996"/>
              <a:gd name="connsiteX13" fmla="*/ 1524000 w 5858359"/>
              <a:gd name="connsiteY13" fmla="*/ 287796 h 1125996"/>
              <a:gd name="connsiteX14" fmla="*/ 1676400 w 5858359"/>
              <a:gd name="connsiteY14" fmla="*/ 440196 h 1125996"/>
              <a:gd name="connsiteX15" fmla="*/ 1752600 w 5858359"/>
              <a:gd name="connsiteY15" fmla="*/ 1049796 h 1125996"/>
              <a:gd name="connsiteX16" fmla="*/ 1905000 w 5858359"/>
              <a:gd name="connsiteY16" fmla="*/ 287796 h 1125996"/>
              <a:gd name="connsiteX17" fmla="*/ 1952786 w 5858359"/>
              <a:gd name="connsiteY17" fmla="*/ 707542 h 1125996"/>
              <a:gd name="connsiteX18" fmla="*/ 1968284 w 5858359"/>
              <a:gd name="connsiteY18" fmla="*/ 940016 h 1125996"/>
              <a:gd name="connsiteX19" fmla="*/ 2092271 w 5858359"/>
              <a:gd name="connsiteY19" fmla="*/ 924518 h 1125996"/>
              <a:gd name="connsiteX20" fmla="*/ 2133600 w 5858359"/>
              <a:gd name="connsiteY20" fmla="*/ 287796 h 1125996"/>
              <a:gd name="connsiteX21" fmla="*/ 2353159 w 5858359"/>
              <a:gd name="connsiteY21" fmla="*/ 1003300 h 1125996"/>
              <a:gd name="connsiteX22" fmla="*/ 2581759 w 5858359"/>
              <a:gd name="connsiteY22" fmla="*/ 317500 h 1125996"/>
              <a:gd name="connsiteX23" fmla="*/ 2734159 w 5858359"/>
              <a:gd name="connsiteY23" fmla="*/ 927100 h 1125996"/>
              <a:gd name="connsiteX24" fmla="*/ 2971800 w 5858359"/>
              <a:gd name="connsiteY24" fmla="*/ 440196 h 1125996"/>
              <a:gd name="connsiteX25" fmla="*/ 3191359 w 5858359"/>
              <a:gd name="connsiteY25" fmla="*/ 927100 h 1125996"/>
              <a:gd name="connsiteX26" fmla="*/ 3200400 w 5858359"/>
              <a:gd name="connsiteY26" fmla="*/ 973596 h 1125996"/>
              <a:gd name="connsiteX27" fmla="*/ 3505200 w 5858359"/>
              <a:gd name="connsiteY27" fmla="*/ 821196 h 1125996"/>
              <a:gd name="connsiteX28" fmla="*/ 3724759 w 5858359"/>
              <a:gd name="connsiteY28" fmla="*/ 622300 h 1125996"/>
              <a:gd name="connsiteX29" fmla="*/ 3886200 w 5858359"/>
              <a:gd name="connsiteY29" fmla="*/ 1049796 h 1125996"/>
              <a:gd name="connsiteX30" fmla="*/ 4038600 w 5858359"/>
              <a:gd name="connsiteY30" fmla="*/ 287796 h 1125996"/>
              <a:gd name="connsiteX31" fmla="*/ 4258159 w 5858359"/>
              <a:gd name="connsiteY31" fmla="*/ 774700 h 1125996"/>
              <a:gd name="connsiteX32" fmla="*/ 4486759 w 5858359"/>
              <a:gd name="connsiteY32" fmla="*/ 12700 h 1125996"/>
              <a:gd name="connsiteX33" fmla="*/ 4715359 w 5858359"/>
              <a:gd name="connsiteY33" fmla="*/ 698500 h 1125996"/>
              <a:gd name="connsiteX34" fmla="*/ 4943959 w 5858359"/>
              <a:gd name="connsiteY34" fmla="*/ 88900 h 1125996"/>
              <a:gd name="connsiteX35" fmla="*/ 5248759 w 5858359"/>
              <a:gd name="connsiteY35" fmla="*/ 622300 h 1125996"/>
              <a:gd name="connsiteX36" fmla="*/ 5470901 w 5858359"/>
              <a:gd name="connsiteY36" fmla="*/ 909020 h 1125996"/>
              <a:gd name="connsiteX37" fmla="*/ 5629759 w 5858359"/>
              <a:gd name="connsiteY37" fmla="*/ 850900 h 1125996"/>
              <a:gd name="connsiteX38" fmla="*/ 5718874 w 5858359"/>
              <a:gd name="connsiteY38" fmla="*/ 1125996 h 1125996"/>
              <a:gd name="connsiteX39" fmla="*/ 5858359 w 5858359"/>
              <a:gd name="connsiteY39" fmla="*/ 850900 h 11259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58159 w 5858359"/>
              <a:gd name="connsiteY31" fmla="*/ 698500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67200 w 5858359"/>
              <a:gd name="connsiteY31" fmla="*/ 973596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505847 h 939800"/>
              <a:gd name="connsiteX1" fmla="*/ 76200 w 5858359"/>
              <a:gd name="connsiteY1" fmla="*/ 177800 h 939800"/>
              <a:gd name="connsiteX2" fmla="*/ 219559 w 5858359"/>
              <a:gd name="connsiteY2" fmla="*/ 817104 h 939800"/>
              <a:gd name="connsiteX3" fmla="*/ 295759 w 5858359"/>
              <a:gd name="connsiteY3" fmla="*/ 436104 h 939800"/>
              <a:gd name="connsiteX4" fmla="*/ 457200 w 5858359"/>
              <a:gd name="connsiteY4" fmla="*/ 101600 h 939800"/>
              <a:gd name="connsiteX5" fmla="*/ 685800 w 5858359"/>
              <a:gd name="connsiteY5" fmla="*/ 863600 h 939800"/>
              <a:gd name="connsiteX6" fmla="*/ 829159 w 5858359"/>
              <a:gd name="connsiteY6" fmla="*/ 207504 h 939800"/>
              <a:gd name="connsiteX7" fmla="*/ 990600 w 5858359"/>
              <a:gd name="connsiteY7" fmla="*/ 177800 h 939800"/>
              <a:gd name="connsiteX8" fmla="*/ 1057759 w 5858359"/>
              <a:gd name="connsiteY8" fmla="*/ 55105 h 939800"/>
              <a:gd name="connsiteX9" fmla="*/ 1133959 w 5858359"/>
              <a:gd name="connsiteY9" fmla="*/ 207504 h 939800"/>
              <a:gd name="connsiteX10" fmla="*/ 1219200 w 5858359"/>
              <a:gd name="connsiteY10" fmla="*/ 787400 h 939800"/>
              <a:gd name="connsiteX11" fmla="*/ 1295400 w 5858359"/>
              <a:gd name="connsiteY11" fmla="*/ 25400 h 939800"/>
              <a:gd name="connsiteX12" fmla="*/ 1447800 w 5858359"/>
              <a:gd name="connsiteY12" fmla="*/ 863600 h 939800"/>
              <a:gd name="connsiteX13" fmla="*/ 1524000 w 5858359"/>
              <a:gd name="connsiteY13" fmla="*/ 101600 h 939800"/>
              <a:gd name="connsiteX14" fmla="*/ 1676400 w 5858359"/>
              <a:gd name="connsiteY14" fmla="*/ 254000 h 939800"/>
              <a:gd name="connsiteX15" fmla="*/ 1752600 w 5858359"/>
              <a:gd name="connsiteY15" fmla="*/ 863600 h 939800"/>
              <a:gd name="connsiteX16" fmla="*/ 1905000 w 5858359"/>
              <a:gd name="connsiteY16" fmla="*/ 101600 h 939800"/>
              <a:gd name="connsiteX17" fmla="*/ 1952786 w 5858359"/>
              <a:gd name="connsiteY17" fmla="*/ 521346 h 939800"/>
              <a:gd name="connsiteX18" fmla="*/ 1968284 w 5858359"/>
              <a:gd name="connsiteY18" fmla="*/ 753820 h 939800"/>
              <a:gd name="connsiteX19" fmla="*/ 2092271 w 5858359"/>
              <a:gd name="connsiteY19" fmla="*/ 738322 h 939800"/>
              <a:gd name="connsiteX20" fmla="*/ 2133600 w 5858359"/>
              <a:gd name="connsiteY20" fmla="*/ 101600 h 939800"/>
              <a:gd name="connsiteX21" fmla="*/ 2353159 w 5858359"/>
              <a:gd name="connsiteY21" fmla="*/ 817104 h 939800"/>
              <a:gd name="connsiteX22" fmla="*/ 2581759 w 5858359"/>
              <a:gd name="connsiteY22" fmla="*/ 131304 h 939800"/>
              <a:gd name="connsiteX23" fmla="*/ 2734159 w 5858359"/>
              <a:gd name="connsiteY23" fmla="*/ 740904 h 939800"/>
              <a:gd name="connsiteX24" fmla="*/ 2971800 w 5858359"/>
              <a:gd name="connsiteY24" fmla="*/ 254000 h 939800"/>
              <a:gd name="connsiteX25" fmla="*/ 3191359 w 5858359"/>
              <a:gd name="connsiteY25" fmla="*/ 740904 h 939800"/>
              <a:gd name="connsiteX26" fmla="*/ 3200400 w 5858359"/>
              <a:gd name="connsiteY26" fmla="*/ 787400 h 939800"/>
              <a:gd name="connsiteX27" fmla="*/ 3505200 w 5858359"/>
              <a:gd name="connsiteY27" fmla="*/ 635000 h 939800"/>
              <a:gd name="connsiteX28" fmla="*/ 3724759 w 5858359"/>
              <a:gd name="connsiteY28" fmla="*/ 436104 h 939800"/>
              <a:gd name="connsiteX29" fmla="*/ 3886200 w 5858359"/>
              <a:gd name="connsiteY29" fmla="*/ 863600 h 939800"/>
              <a:gd name="connsiteX30" fmla="*/ 4038600 w 5858359"/>
              <a:gd name="connsiteY30" fmla="*/ 101600 h 939800"/>
              <a:gd name="connsiteX31" fmla="*/ 4267200 w 5858359"/>
              <a:gd name="connsiteY31" fmla="*/ 863600 h 939800"/>
              <a:gd name="connsiteX32" fmla="*/ 4495800 w 5858359"/>
              <a:gd name="connsiteY32" fmla="*/ 101600 h 939800"/>
              <a:gd name="connsiteX33" fmla="*/ 4715359 w 5858359"/>
              <a:gd name="connsiteY33" fmla="*/ 512304 h 939800"/>
              <a:gd name="connsiteX34" fmla="*/ 4953000 w 5858359"/>
              <a:gd name="connsiteY34" fmla="*/ 101600 h 939800"/>
              <a:gd name="connsiteX35" fmla="*/ 5248759 w 5858359"/>
              <a:gd name="connsiteY35" fmla="*/ 436104 h 939800"/>
              <a:gd name="connsiteX36" fmla="*/ 5470901 w 5858359"/>
              <a:gd name="connsiteY36" fmla="*/ 722824 h 939800"/>
              <a:gd name="connsiteX37" fmla="*/ 5629759 w 5858359"/>
              <a:gd name="connsiteY37" fmla="*/ 664704 h 939800"/>
              <a:gd name="connsiteX38" fmla="*/ 5718874 w 5858359"/>
              <a:gd name="connsiteY38" fmla="*/ 939800 h 939800"/>
              <a:gd name="connsiteX39" fmla="*/ 5858359 w 5858359"/>
              <a:gd name="connsiteY39" fmla="*/ 664704 h 939800"/>
              <a:gd name="connsiteX0" fmla="*/ 0 w 5858359"/>
              <a:gd name="connsiteY0" fmla="*/ 505847 h 1020951"/>
              <a:gd name="connsiteX1" fmla="*/ 76200 w 5858359"/>
              <a:gd name="connsiteY1" fmla="*/ 177800 h 1020951"/>
              <a:gd name="connsiteX2" fmla="*/ 219559 w 5858359"/>
              <a:gd name="connsiteY2" fmla="*/ 817104 h 1020951"/>
              <a:gd name="connsiteX3" fmla="*/ 295759 w 5858359"/>
              <a:gd name="connsiteY3" fmla="*/ 436104 h 1020951"/>
              <a:gd name="connsiteX4" fmla="*/ 457200 w 5858359"/>
              <a:gd name="connsiteY4" fmla="*/ 101600 h 1020951"/>
              <a:gd name="connsiteX5" fmla="*/ 685800 w 5858359"/>
              <a:gd name="connsiteY5" fmla="*/ 863600 h 1020951"/>
              <a:gd name="connsiteX6" fmla="*/ 829159 w 5858359"/>
              <a:gd name="connsiteY6" fmla="*/ 207504 h 1020951"/>
              <a:gd name="connsiteX7" fmla="*/ 990600 w 5858359"/>
              <a:gd name="connsiteY7" fmla="*/ 177800 h 1020951"/>
              <a:gd name="connsiteX8" fmla="*/ 1057759 w 5858359"/>
              <a:gd name="connsiteY8" fmla="*/ 55105 h 1020951"/>
              <a:gd name="connsiteX9" fmla="*/ 1133959 w 5858359"/>
              <a:gd name="connsiteY9" fmla="*/ 207504 h 1020951"/>
              <a:gd name="connsiteX10" fmla="*/ 1219200 w 5858359"/>
              <a:gd name="connsiteY10" fmla="*/ 787400 h 1020951"/>
              <a:gd name="connsiteX11" fmla="*/ 1295400 w 5858359"/>
              <a:gd name="connsiteY11" fmla="*/ 25400 h 1020951"/>
              <a:gd name="connsiteX12" fmla="*/ 1447800 w 5858359"/>
              <a:gd name="connsiteY12" fmla="*/ 863600 h 1020951"/>
              <a:gd name="connsiteX13" fmla="*/ 1524000 w 5858359"/>
              <a:gd name="connsiteY13" fmla="*/ 101600 h 1020951"/>
              <a:gd name="connsiteX14" fmla="*/ 1676400 w 5858359"/>
              <a:gd name="connsiteY14" fmla="*/ 254000 h 1020951"/>
              <a:gd name="connsiteX15" fmla="*/ 1752600 w 5858359"/>
              <a:gd name="connsiteY15" fmla="*/ 863600 h 1020951"/>
              <a:gd name="connsiteX16" fmla="*/ 1905000 w 5858359"/>
              <a:gd name="connsiteY16" fmla="*/ 101600 h 1020951"/>
              <a:gd name="connsiteX17" fmla="*/ 1952786 w 5858359"/>
              <a:gd name="connsiteY17" fmla="*/ 521346 h 1020951"/>
              <a:gd name="connsiteX18" fmla="*/ 1968284 w 5858359"/>
              <a:gd name="connsiteY18" fmla="*/ 753820 h 1020951"/>
              <a:gd name="connsiteX19" fmla="*/ 2092271 w 5858359"/>
              <a:gd name="connsiteY19" fmla="*/ 738322 h 1020951"/>
              <a:gd name="connsiteX20" fmla="*/ 2133600 w 5858359"/>
              <a:gd name="connsiteY20" fmla="*/ 101600 h 1020951"/>
              <a:gd name="connsiteX21" fmla="*/ 2353159 w 5858359"/>
              <a:gd name="connsiteY21" fmla="*/ 817104 h 1020951"/>
              <a:gd name="connsiteX22" fmla="*/ 2581759 w 5858359"/>
              <a:gd name="connsiteY22" fmla="*/ 131304 h 1020951"/>
              <a:gd name="connsiteX23" fmla="*/ 2734159 w 5858359"/>
              <a:gd name="connsiteY23" fmla="*/ 740904 h 1020951"/>
              <a:gd name="connsiteX24" fmla="*/ 2971800 w 5858359"/>
              <a:gd name="connsiteY24" fmla="*/ 254000 h 1020951"/>
              <a:gd name="connsiteX25" fmla="*/ 3191359 w 5858359"/>
              <a:gd name="connsiteY25" fmla="*/ 740904 h 1020951"/>
              <a:gd name="connsiteX26" fmla="*/ 3200400 w 5858359"/>
              <a:gd name="connsiteY26" fmla="*/ 787400 h 1020951"/>
              <a:gd name="connsiteX27" fmla="*/ 3505200 w 5858359"/>
              <a:gd name="connsiteY27" fmla="*/ 635000 h 1020951"/>
              <a:gd name="connsiteX28" fmla="*/ 3724759 w 5858359"/>
              <a:gd name="connsiteY28" fmla="*/ 436104 h 1020951"/>
              <a:gd name="connsiteX29" fmla="*/ 3886200 w 5858359"/>
              <a:gd name="connsiteY29" fmla="*/ 863600 h 1020951"/>
              <a:gd name="connsiteX30" fmla="*/ 4038600 w 5858359"/>
              <a:gd name="connsiteY30" fmla="*/ 101600 h 1020951"/>
              <a:gd name="connsiteX31" fmla="*/ 4267200 w 5858359"/>
              <a:gd name="connsiteY31" fmla="*/ 863600 h 1020951"/>
              <a:gd name="connsiteX32" fmla="*/ 4495800 w 5858359"/>
              <a:gd name="connsiteY32" fmla="*/ 101600 h 1020951"/>
              <a:gd name="connsiteX33" fmla="*/ 4715359 w 5858359"/>
              <a:gd name="connsiteY33" fmla="*/ 512304 h 1020951"/>
              <a:gd name="connsiteX34" fmla="*/ 4953000 w 5858359"/>
              <a:gd name="connsiteY34" fmla="*/ 101600 h 1020951"/>
              <a:gd name="connsiteX35" fmla="*/ 5248759 w 5858359"/>
              <a:gd name="connsiteY35" fmla="*/ 436104 h 1020951"/>
              <a:gd name="connsiteX36" fmla="*/ 5470901 w 5858359"/>
              <a:gd name="connsiteY36" fmla="*/ 722824 h 1020951"/>
              <a:gd name="connsiteX37" fmla="*/ 5638800 w 5858359"/>
              <a:gd name="connsiteY37" fmla="*/ 177800 h 1020951"/>
              <a:gd name="connsiteX38" fmla="*/ 5718874 w 5858359"/>
              <a:gd name="connsiteY38" fmla="*/ 939800 h 1020951"/>
              <a:gd name="connsiteX39" fmla="*/ 5858359 w 5858359"/>
              <a:gd name="connsiteY39" fmla="*/ 664704 h 1020951"/>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91359 w 5858359"/>
              <a:gd name="connsiteY25" fmla="*/ 740904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24200 w 5858359"/>
              <a:gd name="connsiteY25" fmla="*/ 635000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58359" h="944750">
                <a:moveTo>
                  <a:pt x="0" y="505847"/>
                </a:moveTo>
                <a:cubicBezTo>
                  <a:pt x="81" y="506923"/>
                  <a:pt x="39607" y="125924"/>
                  <a:pt x="76200" y="177800"/>
                </a:cubicBezTo>
                <a:cubicBezTo>
                  <a:pt x="112793" y="229676"/>
                  <a:pt x="182966" y="774053"/>
                  <a:pt x="219559" y="817104"/>
                </a:cubicBezTo>
                <a:cubicBezTo>
                  <a:pt x="256152" y="860155"/>
                  <a:pt x="256152" y="555355"/>
                  <a:pt x="295759" y="436104"/>
                </a:cubicBezTo>
                <a:cubicBezTo>
                  <a:pt x="335366" y="316853"/>
                  <a:pt x="392193" y="30351"/>
                  <a:pt x="457200" y="101600"/>
                </a:cubicBezTo>
                <a:cubicBezTo>
                  <a:pt x="522207" y="172849"/>
                  <a:pt x="623807" y="845949"/>
                  <a:pt x="685800" y="863600"/>
                </a:cubicBezTo>
                <a:cubicBezTo>
                  <a:pt x="747793" y="881251"/>
                  <a:pt x="778359" y="321804"/>
                  <a:pt x="829159" y="207504"/>
                </a:cubicBezTo>
                <a:cubicBezTo>
                  <a:pt x="879959" y="93204"/>
                  <a:pt x="952500" y="203200"/>
                  <a:pt x="990600" y="177800"/>
                </a:cubicBezTo>
                <a:cubicBezTo>
                  <a:pt x="1028700" y="152400"/>
                  <a:pt x="1033866" y="50154"/>
                  <a:pt x="1057759" y="55105"/>
                </a:cubicBezTo>
                <a:cubicBezTo>
                  <a:pt x="1081652" y="60056"/>
                  <a:pt x="1107052" y="85455"/>
                  <a:pt x="1133959" y="207504"/>
                </a:cubicBezTo>
                <a:cubicBezTo>
                  <a:pt x="1160866" y="329553"/>
                  <a:pt x="1192293" y="817751"/>
                  <a:pt x="1219200" y="787400"/>
                </a:cubicBezTo>
                <a:cubicBezTo>
                  <a:pt x="1246107" y="757049"/>
                  <a:pt x="1257300" y="12700"/>
                  <a:pt x="1295400" y="25400"/>
                </a:cubicBezTo>
                <a:cubicBezTo>
                  <a:pt x="1333500" y="38100"/>
                  <a:pt x="1409700" y="850900"/>
                  <a:pt x="1447800" y="863600"/>
                </a:cubicBezTo>
                <a:cubicBezTo>
                  <a:pt x="1485900" y="876300"/>
                  <a:pt x="1485900" y="203200"/>
                  <a:pt x="1524000" y="101600"/>
                </a:cubicBezTo>
                <a:cubicBezTo>
                  <a:pt x="1562100" y="0"/>
                  <a:pt x="1676400" y="254000"/>
                  <a:pt x="1676400" y="254000"/>
                </a:cubicBezTo>
                <a:cubicBezTo>
                  <a:pt x="1712563" y="254000"/>
                  <a:pt x="1714500" y="889000"/>
                  <a:pt x="1752600" y="863600"/>
                </a:cubicBezTo>
                <a:cubicBezTo>
                  <a:pt x="1790700" y="838200"/>
                  <a:pt x="1871636" y="158642"/>
                  <a:pt x="1905000" y="101600"/>
                </a:cubicBezTo>
                <a:cubicBezTo>
                  <a:pt x="1938364" y="44558"/>
                  <a:pt x="1942239" y="412643"/>
                  <a:pt x="1952786" y="521346"/>
                </a:cubicBezTo>
                <a:cubicBezTo>
                  <a:pt x="1963333" y="630049"/>
                  <a:pt x="1945036" y="717657"/>
                  <a:pt x="1968284" y="753820"/>
                </a:cubicBezTo>
                <a:cubicBezTo>
                  <a:pt x="1991532" y="789983"/>
                  <a:pt x="2064718" y="847025"/>
                  <a:pt x="2092271" y="738322"/>
                </a:cubicBezTo>
                <a:cubicBezTo>
                  <a:pt x="2119824" y="629619"/>
                  <a:pt x="2090119" y="88470"/>
                  <a:pt x="2133600" y="101600"/>
                </a:cubicBezTo>
                <a:cubicBezTo>
                  <a:pt x="2177081" y="114730"/>
                  <a:pt x="2353159" y="817104"/>
                  <a:pt x="2353159" y="817104"/>
                </a:cubicBezTo>
                <a:cubicBezTo>
                  <a:pt x="2415152" y="809355"/>
                  <a:pt x="2518259" y="144004"/>
                  <a:pt x="2581759" y="131304"/>
                </a:cubicBezTo>
                <a:cubicBezTo>
                  <a:pt x="2645259" y="118604"/>
                  <a:pt x="2734159" y="740904"/>
                  <a:pt x="2734159" y="740904"/>
                </a:cubicBezTo>
                <a:cubicBezTo>
                  <a:pt x="2819400" y="740904"/>
                  <a:pt x="2906793" y="271651"/>
                  <a:pt x="2971800" y="254000"/>
                </a:cubicBezTo>
                <a:cubicBezTo>
                  <a:pt x="3036807" y="236349"/>
                  <a:pt x="3086100" y="546100"/>
                  <a:pt x="3124200" y="635000"/>
                </a:cubicBezTo>
                <a:cubicBezTo>
                  <a:pt x="3162300" y="723900"/>
                  <a:pt x="3136900" y="787400"/>
                  <a:pt x="3200400" y="787400"/>
                </a:cubicBezTo>
                <a:cubicBezTo>
                  <a:pt x="3263900" y="787400"/>
                  <a:pt x="3417807" y="693549"/>
                  <a:pt x="3505200" y="635000"/>
                </a:cubicBezTo>
                <a:cubicBezTo>
                  <a:pt x="3592593" y="576451"/>
                  <a:pt x="3661259" y="398004"/>
                  <a:pt x="3724759" y="436104"/>
                </a:cubicBezTo>
                <a:cubicBezTo>
                  <a:pt x="3788259" y="474204"/>
                  <a:pt x="3833893" y="919351"/>
                  <a:pt x="3886200" y="863600"/>
                </a:cubicBezTo>
                <a:cubicBezTo>
                  <a:pt x="3938507" y="807849"/>
                  <a:pt x="3975100" y="101600"/>
                  <a:pt x="4038600" y="101600"/>
                </a:cubicBezTo>
                <a:cubicBezTo>
                  <a:pt x="4102100" y="101600"/>
                  <a:pt x="4191000" y="863600"/>
                  <a:pt x="4267200" y="863600"/>
                </a:cubicBezTo>
                <a:cubicBezTo>
                  <a:pt x="4343400" y="863600"/>
                  <a:pt x="4421107" y="160149"/>
                  <a:pt x="4495800" y="101600"/>
                </a:cubicBezTo>
                <a:cubicBezTo>
                  <a:pt x="4570493" y="43051"/>
                  <a:pt x="4639159" y="512304"/>
                  <a:pt x="4715359" y="512304"/>
                </a:cubicBezTo>
                <a:cubicBezTo>
                  <a:pt x="4791559" y="512304"/>
                  <a:pt x="4864100" y="114300"/>
                  <a:pt x="4953000" y="101600"/>
                </a:cubicBezTo>
                <a:cubicBezTo>
                  <a:pt x="5041900" y="88900"/>
                  <a:pt x="5162442" y="332567"/>
                  <a:pt x="5248759" y="436104"/>
                </a:cubicBezTo>
                <a:cubicBezTo>
                  <a:pt x="5335076" y="539641"/>
                  <a:pt x="5405894" y="765875"/>
                  <a:pt x="5470901" y="722824"/>
                </a:cubicBezTo>
                <a:cubicBezTo>
                  <a:pt x="5535908" y="679773"/>
                  <a:pt x="5598117" y="154338"/>
                  <a:pt x="5638800" y="177800"/>
                </a:cubicBezTo>
                <a:cubicBezTo>
                  <a:pt x="5679483" y="201262"/>
                  <a:pt x="5678407" y="782448"/>
                  <a:pt x="5715000" y="863599"/>
                </a:cubicBezTo>
                <a:cubicBezTo>
                  <a:pt x="5751593" y="944750"/>
                  <a:pt x="5811864" y="756403"/>
                  <a:pt x="5858359" y="66470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762000" y="304800"/>
            <a:ext cx="5715000" cy="369332"/>
          </a:xfrm>
          <a:prstGeom prst="rect">
            <a:avLst/>
          </a:prstGeom>
          <a:noFill/>
        </p:spPr>
        <p:txBody>
          <a:bodyPr wrap="square" rtlCol="0">
            <a:spAutoFit/>
          </a:bodyPr>
          <a:lstStyle/>
          <a:p>
            <a:pPr algn="ctr"/>
            <a:r>
              <a:rPr lang="en-US" dirty="0" smtClean="0">
                <a:solidFill>
                  <a:srgbClr val="FF0000"/>
                </a:solidFill>
              </a:rPr>
              <a:t>growth rate high at times of peak precipitation</a:t>
            </a:r>
            <a:endParaRPr lang="en-US" dirty="0">
              <a:solidFill>
                <a:srgbClr val="FF0000"/>
              </a:solidFill>
            </a:endParaRPr>
          </a:p>
        </p:txBody>
      </p:sp>
      <p:cxnSp>
        <p:nvCxnSpPr>
          <p:cNvPr id="36" name="Straight Connector 35"/>
          <p:cNvCxnSpPr/>
          <p:nvPr/>
        </p:nvCxnSpPr>
        <p:spPr>
          <a:xfrm rot="5400000">
            <a:off x="1381125"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647825"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981200"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809875"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52400"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886200"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419600"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04800"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in this case</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times series correlated at short periods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but not at long periods</a:t>
            </a:r>
            <a:endParaRPr lang="en-US" sz="36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smtClean="0">
                <a:latin typeface="Times New Roman" pitchFamily="18" charset="0"/>
                <a:cs typeface="Times New Roman" pitchFamily="18" charset="0"/>
              </a:rPr>
              <a:t>Coherence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a way to quantify</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frequency-dependent correlation</a:t>
            </a:r>
            <a:endParaRPr lang="en-US" sz="36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smtClean="0">
                <a:latin typeface="Times New Roman" pitchFamily="18" charset="0"/>
                <a:cs typeface="Times New Roman" pitchFamily="18" charset="0"/>
              </a:rPr>
              <a:t>strategy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band pass filter the two time series, </a:t>
            </a:r>
            <a:r>
              <a:rPr lang="en-US" sz="3200" i="1" dirty="0" smtClean="0">
                <a:latin typeface="Cambria Math" pitchFamily="18" charset="0"/>
                <a:ea typeface="Cambria Math" pitchFamily="18" charset="0"/>
                <a:cs typeface="Times New Roman" pitchFamily="18" charset="0"/>
              </a:rPr>
              <a:t>u(t)</a:t>
            </a:r>
            <a:r>
              <a:rPr lang="en-US" sz="3200" dirty="0" smtClean="0">
                <a:latin typeface="Times New Roman" pitchFamily="18" charset="0"/>
                <a:cs typeface="Times New Roman" pitchFamily="18" charset="0"/>
              </a:rPr>
              <a:t> and </a:t>
            </a:r>
            <a:r>
              <a:rPr lang="en-US" sz="3200" i="1" dirty="0" smtClean="0">
                <a:latin typeface="Cambria Math" pitchFamily="18" charset="0"/>
                <a:ea typeface="Cambria Math" pitchFamily="18" charset="0"/>
                <a:cs typeface="Times New Roman" pitchFamily="18" charset="0"/>
              </a:rPr>
              <a:t>v(t)</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around frequency, </a:t>
            </a:r>
            <a:r>
              <a:rPr lang="el-GR" sz="3200" i="1" dirty="0" smtClean="0">
                <a:latin typeface="Cambria Math" pitchFamily="18" charset="0"/>
                <a:ea typeface="Cambria Math" pitchFamily="18" charset="0"/>
                <a:cs typeface="Times New Roman" pitchFamily="18" charset="0"/>
              </a:rPr>
              <a:t>ω</a:t>
            </a:r>
            <a:r>
              <a:rPr lang="en-US" sz="3200" i="1" baseline="-25000" dirty="0" smtClean="0">
                <a:latin typeface="Cambria Math" pitchFamily="18" charset="0"/>
                <a:ea typeface="Cambria Math" pitchFamily="18" charset="0"/>
                <a:cs typeface="Times New Roman" pitchFamily="18" charset="0"/>
              </a:rPr>
              <a:t>0</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compute their zero-lag cross correlation</a:t>
            </a:r>
            <a:br>
              <a:rPr lang="en-US" sz="32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(large when time series are similar in shape)</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repeat for many </a:t>
            </a:r>
            <a:r>
              <a:rPr lang="el-GR" sz="3200" i="1" dirty="0" smtClean="0">
                <a:latin typeface="Cambria Math" pitchFamily="18" charset="0"/>
                <a:ea typeface="Cambria Math" pitchFamily="18" charset="0"/>
                <a:cs typeface="Times New Roman" pitchFamily="18" charset="0"/>
              </a:rPr>
              <a:t>ω</a:t>
            </a:r>
            <a:r>
              <a:rPr lang="en-US" sz="3200" i="1" baseline="-25000" dirty="0" smtClean="0">
                <a:latin typeface="Cambria Math" pitchFamily="18" charset="0"/>
                <a:ea typeface="Cambria Math" pitchFamily="18" charset="0"/>
                <a:cs typeface="Times New Roman" pitchFamily="18" charset="0"/>
              </a:rPr>
              <a:t>0</a:t>
            </a:r>
            <a:r>
              <a:rPr lang="en-US" sz="3200" dirty="0" smtClean="0">
                <a:latin typeface="Times New Roman" pitchFamily="18" charset="0"/>
                <a:cs typeface="Times New Roman" pitchFamily="18" charset="0"/>
              </a:rPr>
              <a:t>’s to create a function </a:t>
            </a:r>
            <a:r>
              <a:rPr lang="en-US" sz="3200" i="1" dirty="0" smtClean="0">
                <a:latin typeface="Cambria Math" pitchFamily="18" charset="0"/>
                <a:ea typeface="Cambria Math" pitchFamily="18" charset="0"/>
                <a:cs typeface="Times New Roman" pitchFamily="18" charset="0"/>
              </a:rPr>
              <a:t>c(</a:t>
            </a:r>
            <a:r>
              <a:rPr lang="el-GR" sz="3200" i="1" dirty="0" smtClean="0">
                <a:latin typeface="Cambria Math" pitchFamily="18" charset="0"/>
                <a:ea typeface="Cambria Math" pitchFamily="18" charset="0"/>
                <a:cs typeface="Times New Roman" pitchFamily="18" charset="0"/>
              </a:rPr>
              <a:t>ω</a:t>
            </a:r>
            <a:r>
              <a:rPr lang="en-US" sz="3200" i="1" baseline="-25000" dirty="0" smtClean="0">
                <a:latin typeface="Cambria Math" pitchFamily="18" charset="0"/>
                <a:ea typeface="Cambria Math" pitchFamily="18" charset="0"/>
                <a:cs typeface="Times New Roman" pitchFamily="18" charset="0"/>
              </a:rPr>
              <a:t>0</a:t>
            </a:r>
            <a:r>
              <a:rPr lang="en-US" sz="3200" i="1" dirty="0" smtClean="0">
                <a:latin typeface="Cambria Math" pitchFamily="18" charset="0"/>
                <a:ea typeface="Cambria Math" pitchFamily="18" charset="0"/>
                <a:cs typeface="Times New Roman" pitchFamily="18" charset="0"/>
              </a:rPr>
              <a:t>)</a:t>
            </a:r>
            <a:endParaRPr lang="en-US" sz="3200" i="1" dirty="0">
              <a:latin typeface="Cambria Math" pitchFamily="18" charset="0"/>
              <a:ea typeface="Cambria Math"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524000" y="5795070"/>
            <a:ext cx="57150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390900" y="5228338"/>
            <a:ext cx="1752600" cy="0"/>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7239000" y="5488980"/>
            <a:ext cx="381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0" i="1" u="none" strike="noStrike" kern="1200" cap="none" spc="0" normalizeH="0" baseline="0" noProof="0" dirty="0" smtClean="0">
                <a:ln>
                  <a:noFill/>
                </a:ln>
                <a:solidFill>
                  <a:schemeClr val="tx1"/>
                </a:solidFill>
                <a:effectLst/>
                <a:uLnTx/>
                <a:uFillTx/>
                <a:latin typeface="Cambria Math"/>
                <a:ea typeface="Cambria Math"/>
                <a:cs typeface="Times New Roman" pitchFamily="18" charset="0"/>
              </a:rPr>
              <a:t>ω</a:t>
            </a:r>
            <a:endPar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10" name="Straight Connector 9"/>
          <p:cNvCxnSpPr/>
          <p:nvPr/>
        </p:nvCxnSpPr>
        <p:spPr>
          <a:xfrm rot="10800000">
            <a:off x="5226804" y="4423470"/>
            <a:ext cx="685800" cy="0"/>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3855204" y="6022380"/>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0</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4" name="Title 1"/>
          <p:cNvSpPr txBox="1">
            <a:spLocks/>
          </p:cNvSpPr>
          <p:nvPr/>
        </p:nvSpPr>
        <p:spPr>
          <a:xfrm>
            <a:off x="3733800" y="3813870"/>
            <a:ext cx="1143000" cy="5334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|f(</a:t>
            </a:r>
            <a:r>
              <a:rPr kumimoji="0" lang="el-GR"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ω</a:t>
            </a: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2800" b="0" i="1" u="none" strike="noStrike" kern="120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2</a:t>
            </a:r>
            <a:endParaRPr kumimoji="0" lang="en-US" sz="2800" b="0" i="1" u="none" strike="noStrike" kern="120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5" name="Rectangle 14"/>
          <p:cNvSpPr/>
          <p:nvPr/>
        </p:nvSpPr>
        <p:spPr>
          <a:xfrm>
            <a:off x="5304294" y="4652070"/>
            <a:ext cx="533400" cy="114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90824" y="4646092"/>
            <a:ext cx="533400" cy="114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a:off x="5394702" y="602367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5181600" y="5943600"/>
            <a:ext cx="757240" cy="685800"/>
          </a:xfrm>
          <a:prstGeom prst="rect">
            <a:avLst/>
          </a:prstGeom>
        </p:spPr>
        <p:txBody>
          <a:bodyPr vert="horz" lIns="91440" tIns="45720" rIns="91440" bIns="45720" rtlCol="0" anchor="ctr">
            <a:normAutofit/>
          </a:bodyPr>
          <a:lstStyle/>
          <a:p>
            <a:pPr algn="ctr">
              <a:spcBef>
                <a:spcPct val="0"/>
              </a:spcBef>
              <a:defRPr/>
            </a:pPr>
            <a:r>
              <a:rPr lang="el-GR" sz="2800" i="1" dirty="0" smtClean="0">
                <a:latin typeface="Cambria Math"/>
                <a:ea typeface="Cambria Math"/>
                <a:cs typeface="Times New Roman" pitchFamily="18" charset="0"/>
              </a:rPr>
              <a:t>ω</a:t>
            </a:r>
            <a:r>
              <a:rPr lang="en-US" sz="2800" i="1" baseline="-25000" dirty="0" smtClean="0">
                <a:latin typeface="Cambria Math" pitchFamily="18" charset="0"/>
                <a:ea typeface="Cambria Math" pitchFamily="18" charset="0"/>
                <a:cs typeface="Times New Roman" pitchFamily="18" charset="0"/>
              </a:rPr>
              <a:t>0</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22" name="Straight Connector 21"/>
          <p:cNvCxnSpPr/>
          <p:nvPr/>
        </p:nvCxnSpPr>
        <p:spPr>
          <a:xfrm rot="5400000">
            <a:off x="2908358" y="600938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2668290" y="5928102"/>
            <a:ext cx="757240" cy="685800"/>
          </a:xfrm>
          <a:prstGeom prst="rect">
            <a:avLst/>
          </a:prstGeom>
        </p:spPr>
        <p:txBody>
          <a:bodyPr vert="horz" lIns="91440" tIns="45720" rIns="91440" bIns="45720" rtlCol="0" anchor="ctr">
            <a:normAutofit/>
          </a:bodyPr>
          <a:lstStyle/>
          <a:p>
            <a:pPr algn="ctr">
              <a:spcBef>
                <a:spcPct val="0"/>
              </a:spcBef>
              <a:defRPr/>
            </a:pPr>
            <a:r>
              <a:rPr lang="en-US" sz="2800" i="1" dirty="0" smtClean="0">
                <a:latin typeface="Cambria Math"/>
                <a:ea typeface="Cambria Math"/>
                <a:cs typeface="Times New Roman" pitchFamily="18" charset="0"/>
              </a:rPr>
              <a:t>-</a:t>
            </a:r>
            <a:r>
              <a:rPr lang="el-GR" sz="2800" i="1" dirty="0" smtClean="0">
                <a:latin typeface="Cambria Math"/>
                <a:ea typeface="Cambria Math"/>
                <a:cs typeface="Times New Roman" pitchFamily="18" charset="0"/>
              </a:rPr>
              <a:t>ω</a:t>
            </a:r>
            <a:r>
              <a:rPr lang="en-US" sz="2800" i="1" baseline="-25000" dirty="0" smtClean="0">
                <a:latin typeface="Cambria Math" pitchFamily="18" charset="0"/>
                <a:ea typeface="Cambria Math" pitchFamily="18" charset="0"/>
                <a:cs typeface="Times New Roman" pitchFamily="18" charset="0"/>
              </a:rPr>
              <a:t>0</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29" name="Title 1"/>
          <p:cNvSpPr txBox="1">
            <a:spLocks/>
          </p:cNvSpPr>
          <p:nvPr/>
        </p:nvSpPr>
        <p:spPr>
          <a:xfrm>
            <a:off x="5105400" y="3813870"/>
            <a:ext cx="990600" cy="685800"/>
          </a:xfrm>
          <a:prstGeom prst="rect">
            <a:avLst/>
          </a:prstGeom>
        </p:spPr>
        <p:txBody>
          <a:bodyPr vert="horz" lIns="91440" tIns="45720" rIns="91440" bIns="45720" rtlCol="0" anchor="ctr">
            <a:normAutofit/>
          </a:bodyPr>
          <a:lstStyle/>
          <a:p>
            <a:pPr algn="ctr">
              <a:spcBef>
                <a:spcPct val="0"/>
              </a:spcBef>
              <a:defRPr/>
            </a:pPr>
            <a:r>
              <a:rPr lang="en-US" sz="2000" i="1" dirty="0" smtClean="0">
                <a:latin typeface="Cambria Math"/>
                <a:ea typeface="Cambria Math"/>
                <a:cs typeface="Times New Roman" pitchFamily="18" charset="0"/>
              </a:rPr>
              <a:t>2</a:t>
            </a:r>
            <a:r>
              <a:rPr lang="el-GR" sz="2000" i="1" dirty="0" smtClean="0">
                <a:latin typeface="Cambria Math"/>
                <a:ea typeface="Cambria Math"/>
                <a:cs typeface="Times New Roman" pitchFamily="18" charset="0"/>
              </a:rPr>
              <a:t>Δω</a:t>
            </a:r>
            <a:endParaRPr kumimoji="0" lang="en-US" sz="20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30" name="Straight Connector 29"/>
          <p:cNvCxnSpPr/>
          <p:nvPr/>
        </p:nvCxnSpPr>
        <p:spPr>
          <a:xfrm rot="10800000">
            <a:off x="2712204" y="4423470"/>
            <a:ext cx="685800" cy="0"/>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itle 1"/>
          <p:cNvSpPr txBox="1">
            <a:spLocks/>
          </p:cNvSpPr>
          <p:nvPr/>
        </p:nvSpPr>
        <p:spPr>
          <a:xfrm>
            <a:off x="2590800" y="3813870"/>
            <a:ext cx="990600" cy="685800"/>
          </a:xfrm>
          <a:prstGeom prst="rect">
            <a:avLst/>
          </a:prstGeom>
        </p:spPr>
        <p:txBody>
          <a:bodyPr vert="horz" lIns="91440" tIns="45720" rIns="91440" bIns="45720" rtlCol="0" anchor="ctr">
            <a:normAutofit/>
          </a:bodyPr>
          <a:lstStyle/>
          <a:p>
            <a:pPr algn="ctr">
              <a:spcBef>
                <a:spcPct val="0"/>
              </a:spcBef>
              <a:defRPr/>
            </a:pPr>
            <a:r>
              <a:rPr lang="en-US" sz="2000" i="1" dirty="0" smtClean="0">
                <a:latin typeface="Cambria Math"/>
                <a:ea typeface="Cambria Math"/>
                <a:cs typeface="Times New Roman" pitchFamily="18" charset="0"/>
              </a:rPr>
              <a:t>2</a:t>
            </a:r>
            <a:r>
              <a:rPr lang="el-GR" sz="2000" i="1" dirty="0" smtClean="0">
                <a:latin typeface="Cambria Math"/>
                <a:ea typeface="Cambria Math"/>
                <a:cs typeface="Times New Roman" pitchFamily="18" charset="0"/>
              </a:rPr>
              <a:t>Δω</a:t>
            </a:r>
            <a:endParaRPr kumimoji="0" lang="en-US" sz="20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32" name="Title 1"/>
          <p:cNvSpPr>
            <a:spLocks noGrp="1"/>
          </p:cNvSpPr>
          <p:nvPr>
            <p:ph type="title"/>
          </p:nvPr>
        </p:nvSpPr>
        <p:spPr>
          <a:xfrm>
            <a:off x="1600200" y="2819400"/>
            <a:ext cx="5638800" cy="914400"/>
          </a:xfrm>
        </p:spPr>
        <p:txBody>
          <a:bodyPr>
            <a:normAutofit/>
          </a:bodyPr>
          <a:lstStyle/>
          <a:p>
            <a:r>
              <a:rPr lang="en-US" sz="2800" dirty="0" smtClean="0">
                <a:latin typeface="Times New Roman" pitchFamily="18" charset="0"/>
                <a:cs typeface="Times New Roman" pitchFamily="18" charset="0"/>
              </a:rPr>
              <a:t>band pass filter </a:t>
            </a:r>
            <a:r>
              <a:rPr lang="en-US" sz="2800" i="1" dirty="0" smtClean="0">
                <a:latin typeface="Cambria Math" pitchFamily="18" charset="0"/>
                <a:ea typeface="Cambria Math" pitchFamily="18" charset="0"/>
                <a:cs typeface="Times New Roman" pitchFamily="18" charset="0"/>
              </a:rPr>
              <a:t>f(t)  </a:t>
            </a:r>
            <a:r>
              <a:rPr lang="en-US" sz="2800" dirty="0" smtClean="0">
                <a:latin typeface="Times New Roman" pitchFamily="18" charset="0"/>
                <a:ea typeface="Cambria Math" pitchFamily="18" charset="0"/>
                <a:cs typeface="Times New Roman" pitchFamily="18" charset="0"/>
              </a:rPr>
              <a:t>has this  </a:t>
            </a:r>
            <a:r>
              <a:rPr lang="en-US" sz="2800" dirty="0" err="1" smtClean="0">
                <a:latin typeface="Times New Roman" pitchFamily="18" charset="0"/>
                <a:ea typeface="Cambria Math" pitchFamily="18" charset="0"/>
                <a:cs typeface="Times New Roman" pitchFamily="18" charset="0"/>
              </a:rPr>
              <a:t>p.s.d</a:t>
            </a:r>
            <a:r>
              <a:rPr lang="en-US" sz="2800" dirty="0" smtClean="0">
                <a:latin typeface="Times New Roman" pitchFamily="18" charset="0"/>
                <a:ea typeface="Cambria Math" pitchFamily="18" charset="0"/>
                <a:cs typeface="Times New Roman" pitchFamily="18" charset="0"/>
              </a:rPr>
              <a:t>.</a:t>
            </a:r>
            <a:endParaRPr lang="en-US" sz="2800" dirty="0">
              <a:latin typeface="Times New Roman" pitchFamily="18" charset="0"/>
              <a:ea typeface="Cambria Math" pitchFamily="18" charset="0"/>
              <a:cs typeface="Times New Roman" pitchFamily="18" charset="0"/>
            </a:endParaRPr>
          </a:p>
        </p:txBody>
      </p:sp>
      <p:pic>
        <p:nvPicPr>
          <p:cNvPr id="1028" name="Picture 4"/>
          <p:cNvPicPr>
            <a:picLocks noChangeAspect="1" noChangeArrowheads="1"/>
          </p:cNvPicPr>
          <p:nvPr/>
        </p:nvPicPr>
        <p:blipFill>
          <a:blip r:embed="rId3" cstate="print"/>
          <a:srcRect l="18875" t="50251" r="15063" b="41709"/>
          <a:stretch>
            <a:fillRect/>
          </a:stretch>
        </p:blipFill>
        <p:spPr bwMode="auto">
          <a:xfrm>
            <a:off x="0" y="304800"/>
            <a:ext cx="8667750" cy="762000"/>
          </a:xfrm>
          <a:prstGeom prst="rect">
            <a:avLst/>
          </a:prstGeom>
          <a:noFill/>
          <a:ln w="9525">
            <a:noFill/>
            <a:miter lim="800000"/>
            <a:headEnd/>
            <a:tailEnd/>
          </a:ln>
        </p:spPr>
      </p:pic>
      <p:pic>
        <p:nvPicPr>
          <p:cNvPr id="35" name="Picture 4"/>
          <p:cNvPicPr>
            <a:picLocks noChangeAspect="1" noChangeArrowheads="1"/>
          </p:cNvPicPr>
          <p:nvPr/>
        </p:nvPicPr>
        <p:blipFill>
          <a:blip r:embed="rId3" cstate="print"/>
          <a:srcRect l="25844" t="67135" r="23629" b="25629"/>
          <a:stretch>
            <a:fillRect/>
          </a:stretch>
        </p:blipFill>
        <p:spPr bwMode="auto">
          <a:xfrm>
            <a:off x="1600200" y="1143000"/>
            <a:ext cx="7266124" cy="75166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18875" t="50251" r="64283" b="41709"/>
          <a:stretch>
            <a:fillRect/>
          </a:stretch>
        </p:blipFill>
        <p:spPr bwMode="auto">
          <a:xfrm>
            <a:off x="0" y="3505200"/>
            <a:ext cx="2209800" cy="762000"/>
          </a:xfrm>
          <a:prstGeom prst="rect">
            <a:avLst/>
          </a:prstGeom>
          <a:noFill/>
          <a:ln w="9525">
            <a:noFill/>
            <a:miter lim="800000"/>
            <a:headEnd/>
            <a:tailEnd/>
          </a:ln>
        </p:spPr>
      </p:pic>
      <p:pic>
        <p:nvPicPr>
          <p:cNvPr id="35" name="Picture 4"/>
          <p:cNvPicPr>
            <a:picLocks noChangeAspect="1" noChangeArrowheads="1"/>
          </p:cNvPicPr>
          <p:nvPr/>
        </p:nvPicPr>
        <p:blipFill>
          <a:blip r:embed="rId3" cstate="print"/>
          <a:srcRect l="29553" t="67135" r="23629" b="25629"/>
          <a:stretch>
            <a:fillRect/>
          </a:stretch>
        </p:blipFill>
        <p:spPr bwMode="auto">
          <a:xfrm>
            <a:off x="2209800" y="3429000"/>
            <a:ext cx="6732724" cy="751668"/>
          </a:xfrm>
          <a:prstGeom prst="rect">
            <a:avLst/>
          </a:prstGeom>
          <a:noFill/>
          <a:ln w="9525">
            <a:noFill/>
            <a:miter lim="800000"/>
            <a:headEnd/>
            <a:tailEnd/>
          </a:ln>
        </p:spPr>
      </p:pic>
      <p:sp>
        <p:nvSpPr>
          <p:cNvPr id="20" name="Title 19"/>
          <p:cNvSpPr>
            <a:spLocks noGrp="1"/>
          </p:cNvSpPr>
          <p:nvPr>
            <p:ph type="title"/>
          </p:nvPr>
        </p:nvSpPr>
        <p:spPr>
          <a:xfrm>
            <a:off x="457200" y="990600"/>
            <a:ext cx="8229600" cy="1143000"/>
          </a:xfrm>
        </p:spPr>
        <p:txBody>
          <a:bodyPr>
            <a:normAutofit fontScale="90000"/>
          </a:bodyPr>
          <a:lstStyle/>
          <a:p>
            <a:r>
              <a:rPr lang="en-US" dirty="0" smtClean="0">
                <a:latin typeface="Times New Roman" pitchFamily="18" charset="0"/>
                <a:cs typeface="Times New Roman" pitchFamily="18" charset="0"/>
              </a:rPr>
              <a:t>evaluate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zero lag </a:t>
            </a:r>
            <a:r>
              <a:rPr lang="en-US" i="1" dirty="0" smtClean="0">
                <a:latin typeface="Cambria Math" pitchFamily="18" charset="0"/>
                <a:ea typeface="Cambria Math" pitchFamily="18" charset="0"/>
                <a:cs typeface="Times New Roman" pitchFamily="18" charset="0"/>
              </a:rPr>
              <a:t>t=0</a:t>
            </a:r>
            <a:r>
              <a:rPr lang="en-US" dirty="0" smtClean="0">
                <a:latin typeface="Times New Roman" pitchFamily="18" charset="0"/>
                <a:cs typeface="Times New Roman" pitchFamily="18" charset="0"/>
              </a:rPr>
              <a:t> and at many </a:t>
            </a:r>
            <a:r>
              <a:rPr lang="el-GR" i="1" dirty="0" smtClean="0">
                <a:latin typeface="Cambria Math" pitchFamily="18" charset="0"/>
                <a:ea typeface="Cambria Math" pitchFamily="18" charset="0"/>
                <a:cs typeface="Times New Roman" pitchFamily="18" charset="0"/>
              </a:rPr>
              <a:t>ω</a:t>
            </a:r>
            <a:r>
              <a:rPr lang="en-US" i="1" baseline="-25000" dirty="0" smtClean="0">
                <a:latin typeface="Cambria Math" pitchFamily="18" charset="0"/>
                <a:ea typeface="Cambria Math" pitchFamily="18" charset="0"/>
                <a:cs typeface="Times New Roman" pitchFamily="18" charset="0"/>
              </a:rPr>
              <a:t>0</a:t>
            </a:r>
            <a:r>
              <a:rPr lang="en-US" dirty="0" smtClean="0">
                <a:latin typeface="Times New Roman" pitchFamily="18" charset="0"/>
                <a:cs typeface="Times New Roman" pitchFamily="18" charset="0"/>
              </a:rPr>
              <a:t>’s</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0" y="228600"/>
            <a:ext cx="9144000" cy="2514600"/>
          </a:xfrm>
        </p:spPr>
        <p:txBody>
          <a:bodyPr>
            <a:normAutofit fontScale="90000"/>
          </a:bodyPr>
          <a:lstStyle/>
          <a:p>
            <a:r>
              <a:rPr lang="en-US" dirty="0" smtClean="0">
                <a:latin typeface="Times New Roman" pitchFamily="18" charset="0"/>
                <a:cs typeface="Times New Roman" pitchFamily="18" charset="0"/>
              </a:rPr>
              <a:t>Short Cut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Fact 1</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A function evaluates at time </a:t>
            </a:r>
            <a:r>
              <a:rPr lang="en-US" sz="3600" i="1" dirty="0" smtClean="0">
                <a:latin typeface="Cambria Math" pitchFamily="18" charset="0"/>
                <a:ea typeface="Cambria Math" pitchFamily="18" charset="0"/>
                <a:cs typeface="Times New Roman" pitchFamily="18" charset="0"/>
              </a:rPr>
              <a:t>t=0</a:t>
            </a:r>
            <a:r>
              <a:rPr lang="en-US" sz="3600" dirty="0" smtClean="0">
                <a:latin typeface="Times New Roman" pitchFamily="18" charset="0"/>
                <a:cs typeface="Times New Roman" pitchFamily="18" charset="0"/>
              </a:rPr>
              <a:t> is equal to the integral of its Fourier Transform</a:t>
            </a:r>
            <a:endParaRPr lang="en-US" sz="36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21053" t="44221" r="17241" b="41709"/>
          <a:stretch>
            <a:fillRect/>
          </a:stretch>
        </p:blipFill>
        <p:spPr bwMode="auto">
          <a:xfrm>
            <a:off x="1447800" y="2971800"/>
            <a:ext cx="6477000" cy="1066800"/>
          </a:xfrm>
          <a:prstGeom prst="rect">
            <a:avLst/>
          </a:prstGeom>
          <a:noFill/>
          <a:ln w="9525">
            <a:noFill/>
            <a:miter lim="800000"/>
            <a:headEnd/>
            <a:tailEnd/>
          </a:ln>
        </p:spPr>
      </p:pic>
      <p:sp>
        <p:nvSpPr>
          <p:cNvPr id="6" name="Title 19"/>
          <p:cNvSpPr txBox="1">
            <a:spLocks/>
          </p:cNvSpPr>
          <p:nvPr/>
        </p:nvSpPr>
        <p:spPr>
          <a:xfrm>
            <a:off x="0" y="4114800"/>
            <a:ext cx="9144000" cy="2514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Fact 2</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the Fourier</a:t>
            </a:r>
            <a:r>
              <a:rPr kumimoji="0" lang="en-US" sz="33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Transform of a convolution is the product of the transforms</a:t>
            </a:r>
            <a:endParaRPr kumimoji="0" lang="en-US" sz="33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		Probability and Measurement Error</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		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20		Coherence; Tapering and Spectral Analysis </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p>
          <a:p>
            <a:pPr>
              <a:spcBef>
                <a:spcPts val="100"/>
              </a:spcBef>
              <a:buFontTx/>
              <a:buNone/>
            </a:pP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22		Linear Approximations and Non Linear Least Squares</a:t>
            </a:r>
          </a:p>
          <a:p>
            <a:pPr>
              <a:spcBef>
                <a:spcPts val="100"/>
              </a:spcBef>
              <a:buFontTx/>
              <a:buNone/>
            </a:pPr>
            <a:r>
              <a:rPr lang="en-US" sz="1600" dirty="0" smtClean="0">
                <a:latin typeface="Times New Roman" pitchFamily="18" charset="0"/>
                <a:cs typeface="Times New Roman" pitchFamily="18" charset="0"/>
              </a:rPr>
              <a:t>	Lecture 23		Adaptable Approximations with Neural Networks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24 		Hypothesis testing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25 		Hypothesis Testing continued; F-Tests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26 		Confidence Limits of Spectra, Bootstraps</a:t>
            </a: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12652" t="30305" r="8258" b="51175"/>
          <a:stretch>
            <a:fillRect/>
          </a:stretch>
        </p:blipFill>
        <p:spPr bwMode="auto">
          <a:xfrm>
            <a:off x="0" y="228600"/>
            <a:ext cx="8977746" cy="1371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2652" t="67345" r="8258" b="18251"/>
          <a:stretch>
            <a:fillRect/>
          </a:stretch>
        </p:blipFill>
        <p:spPr bwMode="auto">
          <a:xfrm>
            <a:off x="0" y="2209800"/>
            <a:ext cx="8977746" cy="1066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9601" t="44665" r="44101" b="40447"/>
          <a:stretch>
            <a:fillRect/>
          </a:stretch>
        </p:blipFill>
        <p:spPr bwMode="auto">
          <a:xfrm>
            <a:off x="685800" y="3810000"/>
            <a:ext cx="3810000" cy="1143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55173" t="44665" r="7077" b="40447"/>
          <a:stretch>
            <a:fillRect/>
          </a:stretch>
        </p:blipFill>
        <p:spPr bwMode="auto">
          <a:xfrm>
            <a:off x="838200" y="5334000"/>
            <a:ext cx="3962400" cy="1143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12652" t="30305" r="8258" b="51175"/>
          <a:stretch>
            <a:fillRect/>
          </a:stretch>
        </p:blipFill>
        <p:spPr bwMode="auto">
          <a:xfrm>
            <a:off x="0" y="228600"/>
            <a:ext cx="8977746" cy="1371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2652" t="67345" r="8258" b="18251"/>
          <a:stretch>
            <a:fillRect/>
          </a:stretch>
        </p:blipFill>
        <p:spPr bwMode="auto">
          <a:xfrm>
            <a:off x="0" y="2209800"/>
            <a:ext cx="8977746" cy="1066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9601" t="44665" r="44101" b="40447"/>
          <a:stretch>
            <a:fillRect/>
          </a:stretch>
        </p:blipFill>
        <p:spPr bwMode="auto">
          <a:xfrm>
            <a:off x="685800" y="3810000"/>
            <a:ext cx="3810000" cy="1143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55173" t="44665" r="7077" b="40447"/>
          <a:stretch>
            <a:fillRect/>
          </a:stretch>
        </p:blipFill>
        <p:spPr bwMode="auto">
          <a:xfrm>
            <a:off x="838200" y="5334000"/>
            <a:ext cx="3962400" cy="1143000"/>
          </a:xfrm>
          <a:prstGeom prst="rect">
            <a:avLst/>
          </a:prstGeom>
          <a:noFill/>
          <a:ln w="9525">
            <a:noFill/>
            <a:miter lim="800000"/>
            <a:headEnd/>
            <a:tailEnd/>
          </a:ln>
        </p:spPr>
      </p:pic>
      <p:sp>
        <p:nvSpPr>
          <p:cNvPr id="8" name="TextBox 7"/>
          <p:cNvSpPr txBox="1"/>
          <p:nvPr/>
        </p:nvSpPr>
        <p:spPr>
          <a:xfrm>
            <a:off x="3733800" y="228600"/>
            <a:ext cx="32004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integral over frequency</a:t>
            </a:r>
            <a:endParaRPr lang="en-US" sz="2400" dirty="0">
              <a:solidFill>
                <a:srgbClr val="FF000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12652" t="30305" r="8258" b="51175"/>
          <a:stretch>
            <a:fillRect/>
          </a:stretch>
        </p:blipFill>
        <p:spPr bwMode="auto">
          <a:xfrm>
            <a:off x="0" y="228600"/>
            <a:ext cx="8977746" cy="1371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2652" t="67345" r="8258" b="18251"/>
          <a:stretch>
            <a:fillRect/>
          </a:stretch>
        </p:blipFill>
        <p:spPr bwMode="auto">
          <a:xfrm>
            <a:off x="0" y="2209800"/>
            <a:ext cx="8977746" cy="1066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9601" t="44665" r="44101" b="40447"/>
          <a:stretch>
            <a:fillRect/>
          </a:stretch>
        </p:blipFill>
        <p:spPr bwMode="auto">
          <a:xfrm>
            <a:off x="685800" y="3810000"/>
            <a:ext cx="3810000" cy="1143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55173" t="44665" r="7077" b="40447"/>
          <a:stretch>
            <a:fillRect/>
          </a:stretch>
        </p:blipFill>
        <p:spPr bwMode="auto">
          <a:xfrm>
            <a:off x="838200" y="5334000"/>
            <a:ext cx="3962400" cy="1143000"/>
          </a:xfrm>
          <a:prstGeom prst="rect">
            <a:avLst/>
          </a:prstGeom>
          <a:noFill/>
          <a:ln w="9525">
            <a:noFill/>
            <a:miter lim="800000"/>
            <a:headEnd/>
            <a:tailEnd/>
          </a:ln>
        </p:spPr>
      </p:pic>
      <p:sp>
        <p:nvSpPr>
          <p:cNvPr id="8" name="TextBox 7"/>
          <p:cNvSpPr txBox="1"/>
          <p:nvPr/>
        </p:nvSpPr>
        <p:spPr>
          <a:xfrm>
            <a:off x="3733800" y="228600"/>
            <a:ext cx="32004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integral over frequency</a:t>
            </a:r>
            <a:endParaRPr lang="en-US" sz="2400" dirty="0">
              <a:solidFill>
                <a:srgbClr val="FF0000"/>
              </a:solidFill>
              <a:latin typeface="Times New Roman" pitchFamily="18" charset="0"/>
              <a:cs typeface="Times New Roman" pitchFamily="18" charset="0"/>
            </a:endParaRPr>
          </a:p>
        </p:txBody>
      </p:sp>
      <p:sp>
        <p:nvSpPr>
          <p:cNvPr id="9" name="TextBox 8"/>
          <p:cNvSpPr txBox="1"/>
          <p:nvPr/>
        </p:nvSpPr>
        <p:spPr>
          <a:xfrm>
            <a:off x="1524000" y="1447800"/>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assume ideal band pass filter that is either 0 or 1</a:t>
            </a:r>
            <a:endParaRPr lang="en-US" sz="2400" dirty="0">
              <a:solidFill>
                <a:srgbClr val="FF0000"/>
              </a:solidFill>
              <a:latin typeface="Times New Roman" pitchFamily="18" charset="0"/>
              <a:cs typeface="Times New Roman" pitchFamily="18" charset="0"/>
            </a:endParaRPr>
          </a:p>
        </p:txBody>
      </p:sp>
      <p:sp>
        <p:nvSpPr>
          <p:cNvPr id="10" name="TextBox 9"/>
          <p:cNvSpPr txBox="1"/>
          <p:nvPr/>
        </p:nvSpPr>
        <p:spPr>
          <a:xfrm>
            <a:off x="2590800" y="1905000"/>
            <a:ext cx="1524000" cy="646331"/>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negative frequencies</a:t>
            </a:r>
            <a:endParaRPr lang="en-US" dirty="0">
              <a:solidFill>
                <a:srgbClr val="FF0000"/>
              </a:solidFill>
              <a:latin typeface="Times New Roman" pitchFamily="18" charset="0"/>
              <a:cs typeface="Times New Roman" pitchFamily="18" charset="0"/>
            </a:endParaRPr>
          </a:p>
        </p:txBody>
      </p:sp>
      <p:sp>
        <p:nvSpPr>
          <p:cNvPr id="11" name="TextBox 10"/>
          <p:cNvSpPr txBox="1"/>
          <p:nvPr/>
        </p:nvSpPr>
        <p:spPr>
          <a:xfrm>
            <a:off x="6629400" y="1828800"/>
            <a:ext cx="1524000" cy="646331"/>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positive frequencies</a:t>
            </a:r>
            <a:endParaRPr lang="en-US" dirty="0">
              <a:solidFill>
                <a:srgbClr val="FF0000"/>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12652" t="30305" r="8258" b="51175"/>
          <a:stretch>
            <a:fillRect/>
          </a:stretch>
        </p:blipFill>
        <p:spPr bwMode="auto">
          <a:xfrm>
            <a:off x="0" y="228600"/>
            <a:ext cx="8977746" cy="1371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2652" t="67345" r="8258" b="18251"/>
          <a:stretch>
            <a:fillRect/>
          </a:stretch>
        </p:blipFill>
        <p:spPr bwMode="auto">
          <a:xfrm>
            <a:off x="0" y="2209800"/>
            <a:ext cx="8977746" cy="1066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9601" t="44665" r="44101" b="40447"/>
          <a:stretch>
            <a:fillRect/>
          </a:stretch>
        </p:blipFill>
        <p:spPr bwMode="auto">
          <a:xfrm>
            <a:off x="685800" y="3810000"/>
            <a:ext cx="3810000" cy="1143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55173" t="44665" r="7077" b="40447"/>
          <a:stretch>
            <a:fillRect/>
          </a:stretch>
        </p:blipFill>
        <p:spPr bwMode="auto">
          <a:xfrm>
            <a:off x="838200" y="5334000"/>
            <a:ext cx="3962400" cy="1143000"/>
          </a:xfrm>
          <a:prstGeom prst="rect">
            <a:avLst/>
          </a:prstGeom>
          <a:noFill/>
          <a:ln w="9525">
            <a:noFill/>
            <a:miter lim="800000"/>
            <a:headEnd/>
            <a:tailEnd/>
          </a:ln>
        </p:spPr>
      </p:pic>
      <p:sp>
        <p:nvSpPr>
          <p:cNvPr id="8" name="TextBox 7"/>
          <p:cNvSpPr txBox="1"/>
          <p:nvPr/>
        </p:nvSpPr>
        <p:spPr>
          <a:xfrm>
            <a:off x="3733800" y="228600"/>
            <a:ext cx="32004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integral over frequency</a:t>
            </a:r>
            <a:endParaRPr lang="en-US" sz="2400" dirty="0">
              <a:solidFill>
                <a:srgbClr val="FF0000"/>
              </a:solidFill>
              <a:latin typeface="Times New Roman" pitchFamily="18" charset="0"/>
              <a:cs typeface="Times New Roman" pitchFamily="18" charset="0"/>
            </a:endParaRPr>
          </a:p>
        </p:txBody>
      </p:sp>
      <p:sp>
        <p:nvSpPr>
          <p:cNvPr id="9" name="TextBox 8"/>
          <p:cNvSpPr txBox="1"/>
          <p:nvPr/>
        </p:nvSpPr>
        <p:spPr>
          <a:xfrm>
            <a:off x="1524000" y="1447800"/>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assume ideal band pass filter that is either 0 or 1</a:t>
            </a:r>
            <a:endParaRPr lang="en-US" sz="2400" dirty="0">
              <a:solidFill>
                <a:srgbClr val="FF0000"/>
              </a:solidFill>
              <a:latin typeface="Times New Roman" pitchFamily="18" charset="0"/>
              <a:cs typeface="Times New Roman" pitchFamily="18" charset="0"/>
            </a:endParaRPr>
          </a:p>
        </p:txBody>
      </p:sp>
      <p:sp>
        <p:nvSpPr>
          <p:cNvPr id="10" name="TextBox 9"/>
          <p:cNvSpPr txBox="1"/>
          <p:nvPr/>
        </p:nvSpPr>
        <p:spPr>
          <a:xfrm>
            <a:off x="2590800" y="1905000"/>
            <a:ext cx="1524000" cy="646331"/>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negative frequencies</a:t>
            </a:r>
            <a:endParaRPr lang="en-US" dirty="0">
              <a:solidFill>
                <a:srgbClr val="FF0000"/>
              </a:solidFill>
              <a:latin typeface="Times New Roman" pitchFamily="18" charset="0"/>
              <a:cs typeface="Times New Roman" pitchFamily="18" charset="0"/>
            </a:endParaRPr>
          </a:p>
        </p:txBody>
      </p:sp>
      <p:sp>
        <p:nvSpPr>
          <p:cNvPr id="11" name="TextBox 10"/>
          <p:cNvSpPr txBox="1"/>
          <p:nvPr/>
        </p:nvSpPr>
        <p:spPr>
          <a:xfrm>
            <a:off x="6629400" y="1828800"/>
            <a:ext cx="1524000" cy="646331"/>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positive frequencies</a:t>
            </a:r>
            <a:endParaRPr lang="en-US" dirty="0">
              <a:solidFill>
                <a:srgbClr val="FF0000"/>
              </a:solidFill>
              <a:latin typeface="Times New Roman" pitchFamily="18" charset="0"/>
              <a:cs typeface="Times New Roman" pitchFamily="18" charset="0"/>
            </a:endParaRPr>
          </a:p>
        </p:txBody>
      </p:sp>
      <p:sp>
        <p:nvSpPr>
          <p:cNvPr id="12" name="TextBox 11"/>
          <p:cNvSpPr txBox="1"/>
          <p:nvPr/>
        </p:nvSpPr>
        <p:spPr>
          <a:xfrm>
            <a:off x="4648200" y="3581400"/>
            <a:ext cx="3962400" cy="1569660"/>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c is real</a:t>
            </a:r>
          </a:p>
          <a:p>
            <a:r>
              <a:rPr lang="en-US" sz="2400" dirty="0" smtClean="0">
                <a:solidFill>
                  <a:srgbClr val="FF0000"/>
                </a:solidFill>
                <a:latin typeface="Times New Roman" pitchFamily="18" charset="0"/>
                <a:cs typeface="Times New Roman" pitchFamily="18" charset="0"/>
              </a:rPr>
              <a:t>so real part is symmetric, adds</a:t>
            </a:r>
          </a:p>
          <a:p>
            <a:r>
              <a:rPr lang="en-US" sz="2400" dirty="0" err="1" smtClean="0">
                <a:solidFill>
                  <a:srgbClr val="FF0000"/>
                </a:solidFill>
                <a:latin typeface="Times New Roman" pitchFamily="18" charset="0"/>
                <a:cs typeface="Times New Roman" pitchFamily="18" charset="0"/>
              </a:rPr>
              <a:t>imag</a:t>
            </a:r>
            <a:r>
              <a:rPr lang="en-US" sz="2400" dirty="0" smtClean="0">
                <a:solidFill>
                  <a:srgbClr val="FF0000"/>
                </a:solidFill>
                <a:latin typeface="Times New Roman" pitchFamily="18" charset="0"/>
                <a:cs typeface="Times New Roman" pitchFamily="18" charset="0"/>
              </a:rPr>
              <a:t> part is </a:t>
            </a:r>
            <a:r>
              <a:rPr lang="en-US" sz="2400" dirty="0" err="1" smtClean="0">
                <a:solidFill>
                  <a:srgbClr val="FF0000"/>
                </a:solidFill>
                <a:latin typeface="Times New Roman" pitchFamily="18" charset="0"/>
                <a:cs typeface="Times New Roman" pitchFamily="18" charset="0"/>
              </a:rPr>
              <a:t>antisymmetric</a:t>
            </a:r>
            <a:r>
              <a:rPr lang="en-US" sz="2400" dirty="0" smtClean="0">
                <a:solidFill>
                  <a:srgbClr val="FF0000"/>
                </a:solidFill>
                <a:latin typeface="Times New Roman" pitchFamily="18" charset="0"/>
                <a:cs typeface="Times New Roman" pitchFamily="18" charset="0"/>
              </a:rPr>
              <a:t>, cancels</a:t>
            </a:r>
            <a:endParaRPr lang="en-US" sz="2400" dirty="0">
              <a:solidFill>
                <a:srgbClr val="FF000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12652" t="30305" r="8258" b="51175"/>
          <a:stretch>
            <a:fillRect/>
          </a:stretch>
        </p:blipFill>
        <p:spPr bwMode="auto">
          <a:xfrm>
            <a:off x="0" y="228600"/>
            <a:ext cx="8977746" cy="1371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2652" t="67345" r="8258" b="18251"/>
          <a:stretch>
            <a:fillRect/>
          </a:stretch>
        </p:blipFill>
        <p:spPr bwMode="auto">
          <a:xfrm>
            <a:off x="0" y="2209800"/>
            <a:ext cx="8977746" cy="1066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9601" t="44665" r="44101" b="40447"/>
          <a:stretch>
            <a:fillRect/>
          </a:stretch>
        </p:blipFill>
        <p:spPr bwMode="auto">
          <a:xfrm>
            <a:off x="685800" y="3810000"/>
            <a:ext cx="3810000" cy="1143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55173" t="44665" r="7077" b="40447"/>
          <a:stretch>
            <a:fillRect/>
          </a:stretch>
        </p:blipFill>
        <p:spPr bwMode="auto">
          <a:xfrm>
            <a:off x="838200" y="5334000"/>
            <a:ext cx="3962400" cy="1143000"/>
          </a:xfrm>
          <a:prstGeom prst="rect">
            <a:avLst/>
          </a:prstGeom>
          <a:noFill/>
          <a:ln w="9525">
            <a:noFill/>
            <a:miter lim="800000"/>
            <a:headEnd/>
            <a:tailEnd/>
          </a:ln>
        </p:spPr>
      </p:pic>
      <p:sp>
        <p:nvSpPr>
          <p:cNvPr id="8" name="TextBox 7"/>
          <p:cNvSpPr txBox="1"/>
          <p:nvPr/>
        </p:nvSpPr>
        <p:spPr>
          <a:xfrm>
            <a:off x="3733800" y="228600"/>
            <a:ext cx="32004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integral over frequency</a:t>
            </a:r>
            <a:endParaRPr lang="en-US" sz="2400" dirty="0">
              <a:solidFill>
                <a:srgbClr val="FF0000"/>
              </a:solidFill>
              <a:latin typeface="Times New Roman" pitchFamily="18" charset="0"/>
              <a:cs typeface="Times New Roman" pitchFamily="18" charset="0"/>
            </a:endParaRPr>
          </a:p>
        </p:txBody>
      </p:sp>
      <p:sp>
        <p:nvSpPr>
          <p:cNvPr id="9" name="TextBox 8"/>
          <p:cNvSpPr txBox="1"/>
          <p:nvPr/>
        </p:nvSpPr>
        <p:spPr>
          <a:xfrm>
            <a:off x="1524000" y="1447800"/>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assume ideal band pass filter that is either 0 or 1</a:t>
            </a:r>
            <a:endParaRPr lang="en-US" sz="2400" dirty="0">
              <a:solidFill>
                <a:srgbClr val="FF0000"/>
              </a:solidFill>
              <a:latin typeface="Times New Roman" pitchFamily="18" charset="0"/>
              <a:cs typeface="Times New Roman" pitchFamily="18" charset="0"/>
            </a:endParaRPr>
          </a:p>
        </p:txBody>
      </p:sp>
      <p:sp>
        <p:nvSpPr>
          <p:cNvPr id="10" name="TextBox 9"/>
          <p:cNvSpPr txBox="1"/>
          <p:nvPr/>
        </p:nvSpPr>
        <p:spPr>
          <a:xfrm>
            <a:off x="2590800" y="1905000"/>
            <a:ext cx="1524000" cy="646331"/>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negative frequencies</a:t>
            </a:r>
            <a:endParaRPr lang="en-US" dirty="0">
              <a:solidFill>
                <a:srgbClr val="FF0000"/>
              </a:solidFill>
              <a:latin typeface="Times New Roman" pitchFamily="18" charset="0"/>
              <a:cs typeface="Times New Roman" pitchFamily="18" charset="0"/>
            </a:endParaRPr>
          </a:p>
        </p:txBody>
      </p:sp>
      <p:sp>
        <p:nvSpPr>
          <p:cNvPr id="11" name="TextBox 10"/>
          <p:cNvSpPr txBox="1"/>
          <p:nvPr/>
        </p:nvSpPr>
        <p:spPr>
          <a:xfrm>
            <a:off x="6629400" y="1828800"/>
            <a:ext cx="1524000" cy="646331"/>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positive frequencies</a:t>
            </a:r>
            <a:endParaRPr lang="en-US" dirty="0">
              <a:solidFill>
                <a:srgbClr val="FF0000"/>
              </a:solidFill>
              <a:latin typeface="Times New Roman" pitchFamily="18" charset="0"/>
              <a:cs typeface="Times New Roman" pitchFamily="18" charset="0"/>
            </a:endParaRPr>
          </a:p>
        </p:txBody>
      </p:sp>
      <p:sp>
        <p:nvSpPr>
          <p:cNvPr id="12" name="TextBox 11"/>
          <p:cNvSpPr txBox="1"/>
          <p:nvPr/>
        </p:nvSpPr>
        <p:spPr>
          <a:xfrm>
            <a:off x="4648200" y="3581400"/>
            <a:ext cx="3962400" cy="1569660"/>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c is real</a:t>
            </a:r>
          </a:p>
          <a:p>
            <a:r>
              <a:rPr lang="en-US" sz="2400" dirty="0" smtClean="0">
                <a:solidFill>
                  <a:srgbClr val="FF0000"/>
                </a:solidFill>
                <a:latin typeface="Times New Roman" pitchFamily="18" charset="0"/>
                <a:cs typeface="Times New Roman" pitchFamily="18" charset="0"/>
              </a:rPr>
              <a:t>so real part is symmetric, adds</a:t>
            </a:r>
          </a:p>
          <a:p>
            <a:r>
              <a:rPr lang="en-US" sz="2400" dirty="0" err="1" smtClean="0">
                <a:solidFill>
                  <a:srgbClr val="FF0000"/>
                </a:solidFill>
                <a:latin typeface="Times New Roman" pitchFamily="18" charset="0"/>
                <a:cs typeface="Times New Roman" pitchFamily="18" charset="0"/>
              </a:rPr>
              <a:t>imag</a:t>
            </a:r>
            <a:r>
              <a:rPr lang="en-US" sz="2400" dirty="0" smtClean="0">
                <a:solidFill>
                  <a:srgbClr val="FF0000"/>
                </a:solidFill>
                <a:latin typeface="Times New Roman" pitchFamily="18" charset="0"/>
                <a:cs typeface="Times New Roman" pitchFamily="18" charset="0"/>
              </a:rPr>
              <a:t> part is </a:t>
            </a:r>
            <a:r>
              <a:rPr lang="en-US" sz="2400" dirty="0" err="1" smtClean="0">
                <a:solidFill>
                  <a:srgbClr val="FF0000"/>
                </a:solidFill>
                <a:latin typeface="Times New Roman" pitchFamily="18" charset="0"/>
                <a:cs typeface="Times New Roman" pitchFamily="18" charset="0"/>
              </a:rPr>
              <a:t>antisymmetric</a:t>
            </a:r>
            <a:r>
              <a:rPr lang="en-US" sz="2400" dirty="0" smtClean="0">
                <a:solidFill>
                  <a:srgbClr val="FF0000"/>
                </a:solidFill>
                <a:latin typeface="Times New Roman" pitchFamily="18" charset="0"/>
                <a:cs typeface="Times New Roman" pitchFamily="18" charset="0"/>
              </a:rPr>
              <a:t>, cancels</a:t>
            </a:r>
            <a:endParaRPr lang="en-US" sz="2400" dirty="0">
              <a:solidFill>
                <a:srgbClr val="FF0000"/>
              </a:solidFill>
              <a:latin typeface="Times New Roman" pitchFamily="18" charset="0"/>
              <a:cs typeface="Times New Roman" pitchFamily="18" charset="0"/>
            </a:endParaRPr>
          </a:p>
        </p:txBody>
      </p:sp>
      <p:sp>
        <p:nvSpPr>
          <p:cNvPr id="13" name="TextBox 12"/>
          <p:cNvSpPr txBox="1"/>
          <p:nvPr/>
        </p:nvSpPr>
        <p:spPr>
          <a:xfrm>
            <a:off x="4648200" y="5410200"/>
            <a:ext cx="3962400" cy="830997"/>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interpret </a:t>
            </a:r>
            <a:r>
              <a:rPr lang="en-US" sz="2400" dirty="0" err="1" smtClean="0">
                <a:solidFill>
                  <a:srgbClr val="FF0000"/>
                </a:solidFill>
                <a:latin typeface="Times New Roman" pitchFamily="18" charset="0"/>
                <a:cs typeface="Times New Roman" pitchFamily="18" charset="0"/>
              </a:rPr>
              <a:t>intergral</a:t>
            </a:r>
            <a:r>
              <a:rPr lang="en-US" sz="2400" dirty="0" smtClean="0">
                <a:solidFill>
                  <a:srgbClr val="FF0000"/>
                </a:solidFill>
                <a:latin typeface="Times New Roman" pitchFamily="18" charset="0"/>
                <a:cs typeface="Times New Roman" pitchFamily="18" charset="0"/>
              </a:rPr>
              <a:t> as an average over frequency band</a:t>
            </a:r>
            <a:endParaRPr lang="en-US" sz="2400" dirty="0">
              <a:solidFill>
                <a:srgbClr val="FF000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normAutofit fontScale="90000"/>
          </a:bodyPr>
          <a:lstStyle/>
          <a:p>
            <a:r>
              <a:rPr lang="en-US" dirty="0" smtClean="0">
                <a:latin typeface="Times New Roman" pitchFamily="18" charset="0"/>
                <a:cs typeface="Times New Roman" pitchFamily="18" charset="0"/>
              </a:rPr>
              <a:t>integral over frequency can be viewed as an average over frequency</a:t>
            </a:r>
            <a:br>
              <a:rPr lang="en-US"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(indicated with the </a:t>
            </a:r>
            <a:r>
              <a:rPr lang="en-US" sz="3100" dirty="0" err="1" smtClean="0">
                <a:latin typeface="Times New Roman" pitchFamily="18" charset="0"/>
                <a:cs typeface="Times New Roman" pitchFamily="18" charset="0"/>
              </a:rPr>
              <a:t>overbar</a:t>
            </a:r>
            <a:r>
              <a:rPr lang="en-US" sz="3100" dirty="0" smtClean="0">
                <a:latin typeface="Times New Roman" pitchFamily="18" charset="0"/>
                <a:cs typeface="Times New Roman" pitchFamily="18" charset="0"/>
              </a:rPr>
              <a:t>)</a:t>
            </a:r>
            <a:endParaRPr lang="en-US" sz="3100"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3" cstate="print"/>
          <a:srcRect l="41209" t="55559" r="8558" b="20870"/>
          <a:stretch>
            <a:fillRect/>
          </a:stretch>
        </p:blipFill>
        <p:spPr bwMode="auto">
          <a:xfrm>
            <a:off x="1143000" y="2667000"/>
            <a:ext cx="6749143" cy="2362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371600"/>
            <a:ext cx="9144000" cy="3970318"/>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Two final steps</a:t>
            </a:r>
          </a:p>
          <a:p>
            <a:pPr algn="ctr"/>
            <a:endParaRPr lang="en-US"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1. Omit taking of real part in formula</a:t>
            </a:r>
          </a:p>
          <a:p>
            <a:pPr algn="ctr"/>
            <a:r>
              <a:rPr lang="en-US" sz="2800" dirty="0" smtClean="0">
                <a:latin typeface="Times New Roman" pitchFamily="18" charset="0"/>
                <a:cs typeface="Times New Roman" pitchFamily="18" charset="0"/>
              </a:rPr>
              <a:t>(simplifying approximation)</a:t>
            </a: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2. Normalize by the amplitude of the two time series and square, so that result varies between </a:t>
            </a:r>
            <a:r>
              <a:rPr lang="en-US" sz="2800" i="1" dirty="0" smtClean="0">
                <a:latin typeface="Cambria Math" pitchFamily="18" charset="0"/>
                <a:ea typeface="Cambria Math" pitchFamily="18" charset="0"/>
                <a:cs typeface="Times New Roman" pitchFamily="18" charset="0"/>
              </a:rPr>
              <a:t>0 </a:t>
            </a:r>
            <a:r>
              <a:rPr lang="en-US" sz="2800" dirty="0" smtClean="0">
                <a:latin typeface="Times New Roman" pitchFamily="18" charset="0"/>
                <a:cs typeface="Times New Roman" pitchFamily="18" charset="0"/>
              </a:rPr>
              <a:t>and </a:t>
            </a:r>
            <a:r>
              <a:rPr lang="en-US" sz="2800" i="1" dirty="0" smtClean="0">
                <a:latin typeface="Cambria Math" pitchFamily="18" charset="0"/>
                <a:ea typeface="Cambria Math" pitchFamily="18" charset="0"/>
                <a:cs typeface="Times New Roman" pitchFamily="18" charset="0"/>
              </a:rPr>
              <a:t>1</a:t>
            </a:r>
          </a:p>
          <a:p>
            <a:pPr algn="ctr"/>
            <a:endParaRPr lang="en-US" sz="2800" dirty="0" smtClean="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57200"/>
            <a:ext cx="9144000" cy="1200329"/>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the final result is called</a:t>
            </a:r>
          </a:p>
          <a:p>
            <a:pPr algn="ctr"/>
            <a:r>
              <a:rPr lang="en-US" sz="3600" dirty="0" smtClean="0">
                <a:latin typeface="Times New Roman" pitchFamily="18" charset="0"/>
                <a:cs typeface="Times New Roman" pitchFamily="18" charset="0"/>
              </a:rPr>
              <a:t>Coherence</a:t>
            </a:r>
            <a:endParaRPr lang="en-US" sz="36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srcRect l="23485" t="43346" r="17424" b="39072"/>
          <a:stretch>
            <a:fillRect/>
          </a:stretch>
        </p:blipFill>
        <p:spPr bwMode="auto">
          <a:xfrm>
            <a:off x="76200" y="2667000"/>
            <a:ext cx="8915400" cy="2057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8600" y="154980"/>
            <a:ext cx="6296186" cy="6571284"/>
            <a:chOff x="685799" y="457200"/>
            <a:chExt cx="5928561" cy="6172200"/>
          </a:xfrm>
        </p:grpSpPr>
        <p:pic>
          <p:nvPicPr>
            <p:cNvPr id="1027" name="Picture 3"/>
            <p:cNvPicPr>
              <a:picLocks noChangeAspect="1" noChangeArrowheads="1"/>
            </p:cNvPicPr>
            <p:nvPr/>
          </p:nvPicPr>
          <p:blipFill>
            <a:blip r:embed="rId3" cstate="print"/>
            <a:srcRect l="5083" t="5870" r="6297" b="8133"/>
            <a:stretch>
              <a:fillRect/>
            </a:stretch>
          </p:blipFill>
          <p:spPr bwMode="auto">
            <a:xfrm>
              <a:off x="685799" y="457200"/>
              <a:ext cx="5928561" cy="6172200"/>
            </a:xfrm>
            <a:prstGeom prst="rect">
              <a:avLst/>
            </a:prstGeom>
            <a:noFill/>
            <a:ln w="9525">
              <a:noFill/>
              <a:miter lim="800000"/>
              <a:headEnd/>
              <a:tailEnd/>
            </a:ln>
            <a:effectLst/>
          </p:spPr>
        </p:pic>
        <p:sp>
          <p:nvSpPr>
            <p:cNvPr id="5" name="TextBox 4"/>
            <p:cNvSpPr txBox="1"/>
            <p:nvPr/>
          </p:nvSpPr>
          <p:spPr>
            <a:xfrm>
              <a:off x="1193074" y="4572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a:t>
              </a:r>
              <a:endParaRPr lang="en-US" sz="1200" dirty="0">
                <a:latin typeface="Times New Roman" pitchFamily="18" charset="0"/>
                <a:cs typeface="Times New Roman" pitchFamily="18" charset="0"/>
              </a:endParaRPr>
            </a:p>
          </p:txBody>
        </p:sp>
        <p:sp>
          <p:nvSpPr>
            <p:cNvPr id="6" name="TextBox 5"/>
            <p:cNvSpPr txBox="1"/>
            <p:nvPr/>
          </p:nvSpPr>
          <p:spPr>
            <a:xfrm>
              <a:off x="1193074" y="12954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B)</a:t>
              </a:r>
              <a:endParaRPr lang="en-US" sz="1200" dirty="0">
                <a:latin typeface="Times New Roman" pitchFamily="18" charset="0"/>
                <a:cs typeface="Times New Roman" pitchFamily="18" charset="0"/>
              </a:endParaRPr>
            </a:p>
          </p:txBody>
        </p:sp>
        <p:sp>
          <p:nvSpPr>
            <p:cNvPr id="7" name="TextBox 6"/>
            <p:cNvSpPr txBox="1"/>
            <p:nvPr/>
          </p:nvSpPr>
          <p:spPr>
            <a:xfrm>
              <a:off x="1193074" y="23622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a:t>
              </a:r>
              <a:endParaRPr lang="en-US" sz="1200" dirty="0">
                <a:latin typeface="Times New Roman" pitchFamily="18" charset="0"/>
                <a:cs typeface="Times New Roman" pitchFamily="18" charset="0"/>
              </a:endParaRPr>
            </a:p>
          </p:txBody>
        </p:sp>
        <p:sp>
          <p:nvSpPr>
            <p:cNvPr id="8" name="TextBox 7"/>
            <p:cNvSpPr txBox="1"/>
            <p:nvPr/>
          </p:nvSpPr>
          <p:spPr>
            <a:xfrm>
              <a:off x="1193074" y="32004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a:t>
              </a:r>
              <a:endParaRPr lang="en-US" sz="1200" dirty="0">
                <a:latin typeface="Times New Roman" pitchFamily="18" charset="0"/>
                <a:cs typeface="Times New Roman" pitchFamily="18" charset="0"/>
              </a:endParaRPr>
            </a:p>
          </p:txBody>
        </p:sp>
        <p:sp>
          <p:nvSpPr>
            <p:cNvPr id="9" name="TextBox 8"/>
            <p:cNvSpPr txBox="1"/>
            <p:nvPr/>
          </p:nvSpPr>
          <p:spPr>
            <a:xfrm>
              <a:off x="1193074" y="42672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E)</a:t>
              </a:r>
              <a:endParaRPr lang="en-US" sz="1200" dirty="0">
                <a:latin typeface="Times New Roman" pitchFamily="18" charset="0"/>
                <a:cs typeface="Times New Roman" pitchFamily="18" charset="0"/>
              </a:endParaRPr>
            </a:p>
          </p:txBody>
        </p:sp>
        <p:sp>
          <p:nvSpPr>
            <p:cNvPr id="10" name="TextBox 9"/>
            <p:cNvSpPr txBox="1"/>
            <p:nvPr/>
          </p:nvSpPr>
          <p:spPr>
            <a:xfrm>
              <a:off x="1193074" y="52578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F)</a:t>
              </a:r>
              <a:endParaRPr lang="en-US" sz="1200" dirty="0">
                <a:latin typeface="Times New Roman" pitchFamily="18" charset="0"/>
                <a:cs typeface="Times New Roman" pitchFamily="18" charset="0"/>
              </a:endParaRPr>
            </a:p>
          </p:txBody>
        </p:sp>
      </p:grpSp>
      <p:sp>
        <p:nvSpPr>
          <p:cNvPr id="12" name="TextBox 11"/>
          <p:cNvSpPr txBox="1"/>
          <p:nvPr/>
        </p:nvSpPr>
        <p:spPr>
          <a:xfrm>
            <a:off x="6629400" y="1371600"/>
            <a:ext cx="2209800" cy="3970318"/>
          </a:xfrm>
          <a:prstGeom prst="rect">
            <a:avLst/>
          </a:prstGeom>
          <a:noFill/>
        </p:spPr>
        <p:txBody>
          <a:bodyPr wrap="square" rtlCol="0">
            <a:spAutoFit/>
          </a:bodyPr>
          <a:lstStyle/>
          <a:p>
            <a:r>
              <a:rPr lang="en-US" sz="2800" dirty="0" smtClean="0">
                <a:latin typeface="Times New Roman" pitchFamily="18" charset="0"/>
                <a:ea typeface="Cambria Math" pitchFamily="18" charset="0"/>
                <a:cs typeface="Times New Roman" pitchFamily="18" charset="0"/>
              </a:rPr>
              <a:t>new dataset:</a:t>
            </a:r>
          </a:p>
          <a:p>
            <a:endParaRPr lang="en-US" sz="2800" dirty="0" smtClean="0">
              <a:latin typeface="Times New Roman" pitchFamily="18" charset="0"/>
              <a:ea typeface="Cambria Math" pitchFamily="18" charset="0"/>
              <a:cs typeface="Times New Roman" pitchFamily="18" charset="0"/>
            </a:endParaRPr>
          </a:p>
          <a:p>
            <a:r>
              <a:rPr lang="en-US" sz="2800" dirty="0" smtClean="0">
                <a:latin typeface="Times New Roman" pitchFamily="18" charset="0"/>
                <a:ea typeface="Cambria Math" pitchFamily="18" charset="0"/>
                <a:cs typeface="Times New Roman" pitchFamily="18" charset="0"/>
              </a:rPr>
              <a:t>Water Quality</a:t>
            </a:r>
          </a:p>
          <a:p>
            <a:endParaRPr lang="en-US" sz="2800" dirty="0" smtClean="0">
              <a:latin typeface="Times New Roman" pitchFamily="18" charset="0"/>
              <a:ea typeface="Cambria Math" pitchFamily="18" charset="0"/>
              <a:cs typeface="Times New Roman" pitchFamily="18" charset="0"/>
            </a:endParaRPr>
          </a:p>
          <a:p>
            <a:r>
              <a:rPr lang="en-US" sz="2800" dirty="0" smtClean="0">
                <a:latin typeface="Times New Roman" pitchFamily="18" charset="0"/>
                <a:ea typeface="Cambria Math" pitchFamily="18" charset="0"/>
                <a:cs typeface="Times New Roman" pitchFamily="18" charset="0"/>
              </a:rPr>
              <a:t>Reynolds Channel,</a:t>
            </a:r>
          </a:p>
          <a:p>
            <a:r>
              <a:rPr lang="en-US" sz="2800" dirty="0" smtClean="0">
                <a:latin typeface="Times New Roman" pitchFamily="18" charset="0"/>
                <a:ea typeface="Cambria Math" pitchFamily="18" charset="0"/>
                <a:cs typeface="Times New Roman" pitchFamily="18" charset="0"/>
              </a:rPr>
              <a:t>Coastal Long Island, New York</a:t>
            </a:r>
            <a:endParaRPr lang="en-US" sz="2800" dirty="0">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228600" y="154980"/>
            <a:ext cx="6296186" cy="6571284"/>
            <a:chOff x="685799" y="457200"/>
            <a:chExt cx="5928561" cy="6172200"/>
          </a:xfrm>
        </p:grpSpPr>
        <p:pic>
          <p:nvPicPr>
            <p:cNvPr id="1027" name="Picture 3"/>
            <p:cNvPicPr>
              <a:picLocks noChangeAspect="1" noChangeArrowheads="1"/>
            </p:cNvPicPr>
            <p:nvPr/>
          </p:nvPicPr>
          <p:blipFill>
            <a:blip r:embed="rId3" cstate="print"/>
            <a:srcRect l="5083" t="5870" r="6297" b="8133"/>
            <a:stretch>
              <a:fillRect/>
            </a:stretch>
          </p:blipFill>
          <p:spPr bwMode="auto">
            <a:xfrm>
              <a:off x="685799" y="457200"/>
              <a:ext cx="5928561" cy="6172200"/>
            </a:xfrm>
            <a:prstGeom prst="rect">
              <a:avLst/>
            </a:prstGeom>
            <a:noFill/>
            <a:ln w="9525">
              <a:noFill/>
              <a:miter lim="800000"/>
              <a:headEnd/>
              <a:tailEnd/>
            </a:ln>
            <a:effectLst/>
          </p:spPr>
        </p:pic>
        <p:sp>
          <p:nvSpPr>
            <p:cNvPr id="5" name="TextBox 4"/>
            <p:cNvSpPr txBox="1"/>
            <p:nvPr/>
          </p:nvSpPr>
          <p:spPr>
            <a:xfrm>
              <a:off x="1193074" y="4572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a:t>
              </a:r>
              <a:endParaRPr lang="en-US" sz="1200" dirty="0">
                <a:latin typeface="Times New Roman" pitchFamily="18" charset="0"/>
                <a:cs typeface="Times New Roman" pitchFamily="18" charset="0"/>
              </a:endParaRPr>
            </a:p>
          </p:txBody>
        </p:sp>
        <p:sp>
          <p:nvSpPr>
            <p:cNvPr id="6" name="TextBox 5"/>
            <p:cNvSpPr txBox="1"/>
            <p:nvPr/>
          </p:nvSpPr>
          <p:spPr>
            <a:xfrm>
              <a:off x="1193074" y="12954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B)</a:t>
              </a:r>
              <a:endParaRPr lang="en-US" sz="1200" dirty="0">
                <a:latin typeface="Times New Roman" pitchFamily="18" charset="0"/>
                <a:cs typeface="Times New Roman" pitchFamily="18" charset="0"/>
              </a:endParaRPr>
            </a:p>
          </p:txBody>
        </p:sp>
        <p:sp>
          <p:nvSpPr>
            <p:cNvPr id="7" name="TextBox 6"/>
            <p:cNvSpPr txBox="1"/>
            <p:nvPr/>
          </p:nvSpPr>
          <p:spPr>
            <a:xfrm>
              <a:off x="1193074" y="23622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a:t>
              </a:r>
              <a:endParaRPr lang="en-US" sz="1200" dirty="0">
                <a:latin typeface="Times New Roman" pitchFamily="18" charset="0"/>
                <a:cs typeface="Times New Roman" pitchFamily="18" charset="0"/>
              </a:endParaRPr>
            </a:p>
          </p:txBody>
        </p:sp>
        <p:sp>
          <p:nvSpPr>
            <p:cNvPr id="8" name="TextBox 7"/>
            <p:cNvSpPr txBox="1"/>
            <p:nvPr/>
          </p:nvSpPr>
          <p:spPr>
            <a:xfrm>
              <a:off x="1193074" y="32004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a:t>
              </a:r>
              <a:endParaRPr lang="en-US" sz="1200" dirty="0">
                <a:latin typeface="Times New Roman" pitchFamily="18" charset="0"/>
                <a:cs typeface="Times New Roman" pitchFamily="18" charset="0"/>
              </a:endParaRPr>
            </a:p>
          </p:txBody>
        </p:sp>
        <p:sp>
          <p:nvSpPr>
            <p:cNvPr id="9" name="TextBox 8"/>
            <p:cNvSpPr txBox="1"/>
            <p:nvPr/>
          </p:nvSpPr>
          <p:spPr>
            <a:xfrm>
              <a:off x="1193074" y="42672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E)</a:t>
              </a:r>
              <a:endParaRPr lang="en-US" sz="1200" dirty="0">
                <a:latin typeface="Times New Roman" pitchFamily="18" charset="0"/>
                <a:cs typeface="Times New Roman" pitchFamily="18" charset="0"/>
              </a:endParaRPr>
            </a:p>
          </p:txBody>
        </p:sp>
        <p:sp>
          <p:nvSpPr>
            <p:cNvPr id="10" name="TextBox 9"/>
            <p:cNvSpPr txBox="1"/>
            <p:nvPr/>
          </p:nvSpPr>
          <p:spPr>
            <a:xfrm>
              <a:off x="1193074" y="52578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F)</a:t>
              </a:r>
              <a:endParaRPr lang="en-US" sz="1200" dirty="0">
                <a:latin typeface="Times New Roman" pitchFamily="18" charset="0"/>
                <a:cs typeface="Times New Roman" pitchFamily="18" charset="0"/>
              </a:endParaRPr>
            </a:p>
          </p:txBody>
        </p:sp>
      </p:grpSp>
      <p:sp>
        <p:nvSpPr>
          <p:cNvPr id="12" name="TextBox 11"/>
          <p:cNvSpPr txBox="1"/>
          <p:nvPr/>
        </p:nvSpPr>
        <p:spPr>
          <a:xfrm>
            <a:off x="6629400" y="1371600"/>
            <a:ext cx="2209800" cy="3970318"/>
          </a:xfrm>
          <a:prstGeom prst="rect">
            <a:avLst/>
          </a:prstGeom>
          <a:noFill/>
        </p:spPr>
        <p:txBody>
          <a:bodyPr wrap="square" rtlCol="0">
            <a:spAutoFit/>
          </a:bodyPr>
          <a:lstStyle/>
          <a:p>
            <a:r>
              <a:rPr lang="en-US" sz="2800" dirty="0" smtClean="0">
                <a:latin typeface="Times New Roman" pitchFamily="18" charset="0"/>
                <a:ea typeface="Cambria Math" pitchFamily="18" charset="0"/>
                <a:cs typeface="Times New Roman" pitchFamily="18" charset="0"/>
              </a:rPr>
              <a:t>new dataset:</a:t>
            </a:r>
          </a:p>
          <a:p>
            <a:endParaRPr lang="en-US" sz="2800" dirty="0" smtClean="0">
              <a:latin typeface="Times New Roman" pitchFamily="18" charset="0"/>
              <a:ea typeface="Cambria Math" pitchFamily="18" charset="0"/>
              <a:cs typeface="Times New Roman" pitchFamily="18" charset="0"/>
            </a:endParaRPr>
          </a:p>
          <a:p>
            <a:r>
              <a:rPr lang="en-US" sz="2800" dirty="0" smtClean="0">
                <a:latin typeface="Times New Roman" pitchFamily="18" charset="0"/>
                <a:ea typeface="Cambria Math" pitchFamily="18" charset="0"/>
                <a:cs typeface="Times New Roman" pitchFamily="18" charset="0"/>
              </a:rPr>
              <a:t>Water Quality</a:t>
            </a:r>
          </a:p>
          <a:p>
            <a:endParaRPr lang="en-US" sz="2800" dirty="0" smtClean="0">
              <a:latin typeface="Times New Roman" pitchFamily="18" charset="0"/>
              <a:ea typeface="Cambria Math" pitchFamily="18" charset="0"/>
              <a:cs typeface="Times New Roman" pitchFamily="18" charset="0"/>
            </a:endParaRPr>
          </a:p>
          <a:p>
            <a:r>
              <a:rPr lang="en-US" sz="2800" dirty="0" smtClean="0">
                <a:latin typeface="Times New Roman" pitchFamily="18" charset="0"/>
                <a:ea typeface="Cambria Math" pitchFamily="18" charset="0"/>
                <a:cs typeface="Times New Roman" pitchFamily="18" charset="0"/>
              </a:rPr>
              <a:t>Reynolds Channel,</a:t>
            </a:r>
          </a:p>
          <a:p>
            <a:r>
              <a:rPr lang="en-US" sz="2800" dirty="0" smtClean="0">
                <a:latin typeface="Times New Roman" pitchFamily="18" charset="0"/>
                <a:ea typeface="Cambria Math" pitchFamily="18" charset="0"/>
                <a:cs typeface="Times New Roman" pitchFamily="18" charset="0"/>
              </a:rPr>
              <a:t>Coastal Long Island, New York</a:t>
            </a:r>
            <a:endParaRPr lang="en-US" sz="2800" dirty="0">
              <a:latin typeface="Times New Roman" pitchFamily="18" charset="0"/>
              <a:ea typeface="Cambria Math" pitchFamily="18" charset="0"/>
              <a:cs typeface="Times New Roman" pitchFamily="18" charset="0"/>
            </a:endParaRPr>
          </a:p>
        </p:txBody>
      </p:sp>
      <p:sp>
        <p:nvSpPr>
          <p:cNvPr id="11" name="TextBox 10"/>
          <p:cNvSpPr txBox="1"/>
          <p:nvPr/>
        </p:nvSpPr>
        <p:spPr>
          <a:xfrm>
            <a:off x="914400" y="0"/>
            <a:ext cx="4114800" cy="523220"/>
          </a:xfrm>
          <a:prstGeom prst="rect">
            <a:avLst/>
          </a:prstGeom>
          <a:noFill/>
        </p:spPr>
        <p:txBody>
          <a:bodyPr wrap="square" rtlCol="0">
            <a:spAutoFit/>
          </a:bodyPr>
          <a:lstStyle/>
          <a:p>
            <a:r>
              <a:rPr lang="en-US" sz="2800" dirty="0" smtClean="0">
                <a:solidFill>
                  <a:srgbClr val="FF0000"/>
                </a:solidFill>
                <a:latin typeface="Times New Roman" pitchFamily="18" charset="0"/>
                <a:ea typeface="Cambria Math" pitchFamily="18" charset="0"/>
                <a:cs typeface="Times New Roman" pitchFamily="18" charset="0"/>
              </a:rPr>
              <a:t>precipitation</a:t>
            </a:r>
            <a:endParaRPr lang="en-US" sz="2800" dirty="0">
              <a:solidFill>
                <a:srgbClr val="FF0000"/>
              </a:solidFill>
              <a:latin typeface="Times New Roman" pitchFamily="18" charset="0"/>
              <a:ea typeface="Cambria Math" pitchFamily="18" charset="0"/>
              <a:cs typeface="Times New Roman" pitchFamily="18" charset="0"/>
            </a:endParaRPr>
          </a:p>
        </p:txBody>
      </p:sp>
      <p:sp>
        <p:nvSpPr>
          <p:cNvPr id="13" name="TextBox 12"/>
          <p:cNvSpPr txBox="1"/>
          <p:nvPr/>
        </p:nvSpPr>
        <p:spPr>
          <a:xfrm>
            <a:off x="914400" y="924580"/>
            <a:ext cx="4114800" cy="523220"/>
          </a:xfrm>
          <a:prstGeom prst="rect">
            <a:avLst/>
          </a:prstGeom>
          <a:noFill/>
        </p:spPr>
        <p:txBody>
          <a:bodyPr wrap="square" rtlCol="0">
            <a:spAutoFit/>
          </a:bodyPr>
          <a:lstStyle/>
          <a:p>
            <a:r>
              <a:rPr lang="en-US" sz="2800" dirty="0" smtClean="0">
                <a:solidFill>
                  <a:srgbClr val="FF0000"/>
                </a:solidFill>
                <a:latin typeface="Times New Roman" pitchFamily="18" charset="0"/>
                <a:ea typeface="Cambria Math" pitchFamily="18" charset="0"/>
                <a:cs typeface="Times New Roman" pitchFamily="18" charset="0"/>
              </a:rPr>
              <a:t>air temperature</a:t>
            </a:r>
            <a:endParaRPr lang="en-US" sz="2800" dirty="0">
              <a:solidFill>
                <a:srgbClr val="FF0000"/>
              </a:solidFill>
              <a:latin typeface="Times New Roman" pitchFamily="18" charset="0"/>
              <a:ea typeface="Cambria Math" pitchFamily="18" charset="0"/>
              <a:cs typeface="Times New Roman" pitchFamily="18" charset="0"/>
            </a:endParaRPr>
          </a:p>
        </p:txBody>
      </p:sp>
      <p:sp>
        <p:nvSpPr>
          <p:cNvPr id="14" name="TextBox 13"/>
          <p:cNvSpPr txBox="1"/>
          <p:nvPr/>
        </p:nvSpPr>
        <p:spPr>
          <a:xfrm>
            <a:off x="914400" y="1991380"/>
            <a:ext cx="4114800" cy="523220"/>
          </a:xfrm>
          <a:prstGeom prst="rect">
            <a:avLst/>
          </a:prstGeom>
          <a:noFill/>
        </p:spPr>
        <p:txBody>
          <a:bodyPr wrap="square" rtlCol="0">
            <a:spAutoFit/>
          </a:bodyPr>
          <a:lstStyle/>
          <a:p>
            <a:r>
              <a:rPr lang="en-US" sz="2800" dirty="0" smtClean="0">
                <a:solidFill>
                  <a:srgbClr val="FF0000"/>
                </a:solidFill>
                <a:latin typeface="Times New Roman" pitchFamily="18" charset="0"/>
                <a:ea typeface="Cambria Math" pitchFamily="18" charset="0"/>
                <a:cs typeface="Times New Roman" pitchFamily="18" charset="0"/>
              </a:rPr>
              <a:t>water temperature</a:t>
            </a:r>
            <a:endParaRPr lang="en-US" sz="2800" dirty="0">
              <a:solidFill>
                <a:srgbClr val="FF0000"/>
              </a:solidFill>
              <a:latin typeface="Times New Roman" pitchFamily="18" charset="0"/>
              <a:ea typeface="Cambria Math" pitchFamily="18" charset="0"/>
              <a:cs typeface="Times New Roman" pitchFamily="18" charset="0"/>
            </a:endParaRPr>
          </a:p>
        </p:txBody>
      </p:sp>
      <p:sp>
        <p:nvSpPr>
          <p:cNvPr id="15" name="TextBox 14"/>
          <p:cNvSpPr txBox="1"/>
          <p:nvPr/>
        </p:nvSpPr>
        <p:spPr>
          <a:xfrm>
            <a:off x="914400" y="3210580"/>
            <a:ext cx="4114800" cy="523220"/>
          </a:xfrm>
          <a:prstGeom prst="rect">
            <a:avLst/>
          </a:prstGeom>
          <a:noFill/>
        </p:spPr>
        <p:txBody>
          <a:bodyPr wrap="square" rtlCol="0">
            <a:spAutoFit/>
          </a:bodyPr>
          <a:lstStyle/>
          <a:p>
            <a:r>
              <a:rPr lang="en-US" sz="2800" dirty="0" smtClean="0">
                <a:solidFill>
                  <a:srgbClr val="FF0000"/>
                </a:solidFill>
                <a:latin typeface="Times New Roman" pitchFamily="18" charset="0"/>
                <a:ea typeface="Cambria Math" pitchFamily="18" charset="0"/>
                <a:cs typeface="Times New Roman" pitchFamily="18" charset="0"/>
              </a:rPr>
              <a:t>salinity</a:t>
            </a:r>
            <a:endParaRPr lang="en-US" sz="2800" dirty="0">
              <a:solidFill>
                <a:srgbClr val="FF0000"/>
              </a:solidFill>
              <a:latin typeface="Times New Roman" pitchFamily="18" charset="0"/>
              <a:ea typeface="Cambria Math" pitchFamily="18" charset="0"/>
              <a:cs typeface="Times New Roman" pitchFamily="18" charset="0"/>
            </a:endParaRPr>
          </a:p>
        </p:txBody>
      </p:sp>
      <p:sp>
        <p:nvSpPr>
          <p:cNvPr id="16" name="TextBox 15"/>
          <p:cNvSpPr txBox="1"/>
          <p:nvPr/>
        </p:nvSpPr>
        <p:spPr>
          <a:xfrm>
            <a:off x="914400" y="4419600"/>
            <a:ext cx="4114800" cy="523220"/>
          </a:xfrm>
          <a:prstGeom prst="rect">
            <a:avLst/>
          </a:prstGeom>
          <a:noFill/>
        </p:spPr>
        <p:txBody>
          <a:bodyPr wrap="square" rtlCol="0">
            <a:spAutoFit/>
          </a:bodyPr>
          <a:lstStyle/>
          <a:p>
            <a:r>
              <a:rPr lang="en-US" sz="2800" dirty="0" smtClean="0">
                <a:solidFill>
                  <a:srgbClr val="FF0000"/>
                </a:solidFill>
                <a:latin typeface="Times New Roman" pitchFamily="18" charset="0"/>
                <a:ea typeface="Cambria Math" pitchFamily="18" charset="0"/>
                <a:cs typeface="Times New Roman" pitchFamily="18" charset="0"/>
              </a:rPr>
              <a:t>turbidity</a:t>
            </a:r>
            <a:endParaRPr lang="en-US" sz="2800" dirty="0">
              <a:solidFill>
                <a:srgbClr val="FF0000"/>
              </a:solidFill>
              <a:latin typeface="Times New Roman" pitchFamily="18" charset="0"/>
              <a:ea typeface="Cambria Math" pitchFamily="18" charset="0"/>
              <a:cs typeface="Times New Roman" pitchFamily="18" charset="0"/>
            </a:endParaRPr>
          </a:p>
        </p:txBody>
      </p:sp>
      <p:sp>
        <p:nvSpPr>
          <p:cNvPr id="17" name="TextBox 16"/>
          <p:cNvSpPr txBox="1"/>
          <p:nvPr/>
        </p:nvSpPr>
        <p:spPr>
          <a:xfrm>
            <a:off x="914400" y="5410200"/>
            <a:ext cx="4114800" cy="523220"/>
          </a:xfrm>
          <a:prstGeom prst="rect">
            <a:avLst/>
          </a:prstGeom>
          <a:noFill/>
        </p:spPr>
        <p:txBody>
          <a:bodyPr wrap="square" rtlCol="0">
            <a:spAutoFit/>
          </a:bodyPr>
          <a:lstStyle/>
          <a:p>
            <a:r>
              <a:rPr lang="en-US" sz="2800" dirty="0" err="1" smtClean="0">
                <a:solidFill>
                  <a:srgbClr val="FF0000"/>
                </a:solidFill>
                <a:latin typeface="Times New Roman" pitchFamily="18" charset="0"/>
                <a:ea typeface="Cambria Math" pitchFamily="18" charset="0"/>
                <a:cs typeface="Times New Roman" pitchFamily="18" charset="0"/>
              </a:rPr>
              <a:t>chlorophyl</a:t>
            </a:r>
            <a:endParaRPr lang="en-US" sz="2800" dirty="0">
              <a:solidFill>
                <a:srgbClr val="FF0000"/>
              </a:solidFill>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smtClean="0">
                <a:latin typeface="Times New Roman" pitchFamily="18" charset="0"/>
                <a:cs typeface="Times New Roman" pitchFamily="18" charset="0"/>
              </a:rPr>
              <a:t>Goals of </a:t>
            </a:r>
            <a:r>
              <a:rPr lang="en-US" dirty="0" smtClean="0">
                <a:latin typeface="Times New Roman" pitchFamily="18" charset="0"/>
                <a:cs typeface="Times New Roman" pitchFamily="18" charset="0"/>
              </a:rPr>
              <a:t>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828800"/>
            <a:ext cx="9144000" cy="3276600"/>
          </a:xfrm>
        </p:spPr>
        <p:txBody>
          <a:bodyPr>
            <a:normAutofit fontScale="92500" lnSpcReduction="20000"/>
          </a:bodyPr>
          <a:lstStyle/>
          <a:p>
            <a:pPr algn="ctr">
              <a:buNone/>
            </a:pPr>
            <a:r>
              <a:rPr lang="en-US" dirty="0" smtClean="0">
                <a:latin typeface="Times New Roman" pitchFamily="18" charset="0"/>
                <a:cs typeface="Times New Roman" pitchFamily="18" charset="0"/>
              </a:rPr>
              <a:t>Part 1</a:t>
            </a:r>
          </a:p>
          <a:p>
            <a:pPr algn="ctr">
              <a:buNone/>
            </a:pPr>
            <a:r>
              <a:rPr lang="en-US" dirty="0" smtClean="0">
                <a:latin typeface="Times New Roman" pitchFamily="18" charset="0"/>
                <a:cs typeface="Times New Roman" pitchFamily="18" charset="0"/>
              </a:rPr>
              <a:t>Finish up the discussion of</a:t>
            </a:r>
          </a:p>
          <a:p>
            <a:pPr algn="ctr">
              <a:buNone/>
            </a:pPr>
            <a:r>
              <a:rPr lang="en-US" dirty="0" smtClean="0">
                <a:latin typeface="Times New Roman" pitchFamily="18" charset="0"/>
                <a:cs typeface="Times New Roman" pitchFamily="18" charset="0"/>
              </a:rPr>
              <a:t>correlations between time series</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Part 2</a:t>
            </a:r>
          </a:p>
          <a:p>
            <a:pPr algn="ctr">
              <a:buNone/>
            </a:pPr>
            <a:r>
              <a:rPr lang="en-US" dirty="0" smtClean="0">
                <a:latin typeface="Times New Roman" pitchFamily="18" charset="0"/>
                <a:cs typeface="Times New Roman" pitchFamily="18" charset="0"/>
              </a:rPr>
              <a:t>Examine how the finite observation time affects estimates of the power spectral density of time series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t="6278" r="7261" b="7590"/>
          <a:stretch>
            <a:fillRect/>
          </a:stretch>
        </p:blipFill>
        <p:spPr bwMode="auto">
          <a:xfrm>
            <a:off x="4101737" y="485504"/>
            <a:ext cx="3851366" cy="5734595"/>
          </a:xfrm>
          <a:prstGeom prst="rect">
            <a:avLst/>
          </a:prstGeom>
          <a:noFill/>
          <a:ln w="9525">
            <a:noFill/>
            <a:miter lim="800000"/>
            <a:headEnd/>
            <a:tailEnd/>
          </a:ln>
          <a:effectLst/>
        </p:spPr>
      </p:pic>
      <p:sp>
        <p:nvSpPr>
          <p:cNvPr id="26" name="Rectangle 25"/>
          <p:cNvSpPr/>
          <p:nvPr/>
        </p:nvSpPr>
        <p:spPr>
          <a:xfrm>
            <a:off x="6019800" y="11430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00200" y="152400"/>
            <a:ext cx="1981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 periods near 1 year</a:t>
            </a:r>
            <a:endParaRPr lang="en-US" sz="12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4" cstate="print"/>
          <a:srcRect l="367" t="5722" r="6422" b="8441"/>
          <a:stretch>
            <a:fillRect/>
          </a:stretch>
        </p:blipFill>
        <p:spPr bwMode="auto">
          <a:xfrm>
            <a:off x="228600" y="457200"/>
            <a:ext cx="3870960" cy="5715000"/>
          </a:xfrm>
          <a:prstGeom prst="rect">
            <a:avLst/>
          </a:prstGeom>
          <a:noFill/>
          <a:ln w="9525">
            <a:noFill/>
            <a:miter lim="800000"/>
            <a:headEnd/>
            <a:tailEnd/>
          </a:ln>
          <a:effectLst/>
        </p:spPr>
      </p:pic>
      <p:sp>
        <p:nvSpPr>
          <p:cNvPr id="63" name="TextBox 62"/>
          <p:cNvSpPr txBox="1"/>
          <p:nvPr/>
        </p:nvSpPr>
        <p:spPr>
          <a:xfrm>
            <a:off x="685800" y="6172200"/>
            <a:ext cx="73914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Fig, 9.18. Band-pass filtered water quality measurements from Reynolds Channel (New York)  for several years starting January 1, 2006. A) Periods near one year; and B) periods near 5 days. </a:t>
            </a:r>
            <a:r>
              <a:rPr lang="en-US" sz="1200" i="1" dirty="0" err="1" smtClean="0">
                <a:latin typeface="Times New Roman" pitchFamily="18" charset="0"/>
                <a:cs typeface="Times New Roman" pitchFamily="18" charset="0"/>
              </a:rPr>
              <a:t>MatLab</a:t>
            </a:r>
            <a:r>
              <a:rPr lang="en-US" sz="1200" dirty="0" smtClean="0">
                <a:latin typeface="Times New Roman" pitchFamily="18" charset="0"/>
                <a:cs typeface="Times New Roman" pitchFamily="18" charset="0"/>
              </a:rPr>
              <a:t> script eda09_16.</a:t>
            </a:r>
            <a:endParaRPr lang="en-US" sz="1200" dirty="0">
              <a:latin typeface="Times New Roman" pitchFamily="18" charset="0"/>
              <a:cs typeface="Times New Roman" pitchFamily="18" charset="0"/>
            </a:endParaRPr>
          </a:p>
        </p:txBody>
      </p:sp>
      <p:sp>
        <p:nvSpPr>
          <p:cNvPr id="66" name="TextBox 65"/>
          <p:cNvSpPr txBox="1"/>
          <p:nvPr/>
        </p:nvSpPr>
        <p:spPr>
          <a:xfrm>
            <a:off x="5410200" y="152400"/>
            <a:ext cx="16764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B) periods near 5 days</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t="6278" r="7261" b="7590"/>
          <a:stretch>
            <a:fillRect/>
          </a:stretch>
        </p:blipFill>
        <p:spPr bwMode="auto">
          <a:xfrm>
            <a:off x="4101737" y="485504"/>
            <a:ext cx="3851366" cy="5734595"/>
          </a:xfrm>
          <a:prstGeom prst="rect">
            <a:avLst/>
          </a:prstGeom>
          <a:noFill/>
          <a:ln w="9525">
            <a:noFill/>
            <a:miter lim="800000"/>
            <a:headEnd/>
            <a:tailEnd/>
          </a:ln>
          <a:effectLst/>
        </p:spPr>
      </p:pic>
      <p:sp>
        <p:nvSpPr>
          <p:cNvPr id="26" name="Rectangle 25"/>
          <p:cNvSpPr/>
          <p:nvPr/>
        </p:nvSpPr>
        <p:spPr>
          <a:xfrm>
            <a:off x="6019800" y="11430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00200" y="152400"/>
            <a:ext cx="1981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 periods near 1 year</a:t>
            </a:r>
            <a:endParaRPr lang="en-US" sz="12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4" cstate="print"/>
          <a:srcRect l="367" t="5722" r="6422" b="8441"/>
          <a:stretch>
            <a:fillRect/>
          </a:stretch>
        </p:blipFill>
        <p:spPr bwMode="auto">
          <a:xfrm>
            <a:off x="228600" y="457200"/>
            <a:ext cx="3870960" cy="5715000"/>
          </a:xfrm>
          <a:prstGeom prst="rect">
            <a:avLst/>
          </a:prstGeom>
          <a:noFill/>
          <a:ln w="9525">
            <a:noFill/>
            <a:miter lim="800000"/>
            <a:headEnd/>
            <a:tailEnd/>
          </a:ln>
          <a:effectLst/>
        </p:spPr>
      </p:pic>
      <p:sp>
        <p:nvSpPr>
          <p:cNvPr id="63" name="TextBox 62"/>
          <p:cNvSpPr txBox="1"/>
          <p:nvPr/>
        </p:nvSpPr>
        <p:spPr>
          <a:xfrm>
            <a:off x="685800" y="6172200"/>
            <a:ext cx="73914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Fig, 9.18. Band-pass filtered water quality measurements from Reynolds Channel (New York)  for several years starting January 1, 2006. A) Periods near one year; and B) periods near 5 days. </a:t>
            </a:r>
            <a:r>
              <a:rPr lang="en-US" sz="1200" i="1" dirty="0" err="1" smtClean="0">
                <a:latin typeface="Times New Roman" pitchFamily="18" charset="0"/>
                <a:cs typeface="Times New Roman" pitchFamily="18" charset="0"/>
              </a:rPr>
              <a:t>MatLab</a:t>
            </a:r>
            <a:r>
              <a:rPr lang="en-US" sz="1200" dirty="0" smtClean="0">
                <a:latin typeface="Times New Roman" pitchFamily="18" charset="0"/>
                <a:cs typeface="Times New Roman" pitchFamily="18" charset="0"/>
              </a:rPr>
              <a:t> script eda09_16.</a:t>
            </a:r>
            <a:endParaRPr lang="en-US" sz="1200" dirty="0">
              <a:latin typeface="Times New Roman" pitchFamily="18" charset="0"/>
              <a:cs typeface="Times New Roman" pitchFamily="18" charset="0"/>
            </a:endParaRPr>
          </a:p>
        </p:txBody>
      </p:sp>
      <p:sp>
        <p:nvSpPr>
          <p:cNvPr id="66" name="TextBox 65"/>
          <p:cNvSpPr txBox="1"/>
          <p:nvPr/>
        </p:nvSpPr>
        <p:spPr>
          <a:xfrm>
            <a:off x="5410200" y="152400"/>
            <a:ext cx="16764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B) periods near 5 days</a:t>
            </a:r>
            <a:endParaRPr lang="en-US" sz="1200" dirty="0">
              <a:latin typeface="Times New Roman" pitchFamily="18" charset="0"/>
              <a:cs typeface="Times New Roman" pitchFamily="18" charset="0"/>
            </a:endParaRPr>
          </a:p>
        </p:txBody>
      </p:sp>
      <p:sp>
        <p:nvSpPr>
          <p:cNvPr id="8" name="Oval 7"/>
          <p:cNvSpPr/>
          <p:nvPr/>
        </p:nvSpPr>
        <p:spPr>
          <a:xfrm>
            <a:off x="2514600" y="457200"/>
            <a:ext cx="533400" cy="2971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0" y="457200"/>
            <a:ext cx="533400" cy="297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30" name="Straight Connector 29"/>
          <p:cNvCxnSpPr/>
          <p:nvPr/>
        </p:nvCxnSpPr>
        <p:spPr>
          <a:xfrm rot="16200000" flipH="1">
            <a:off x="7138368" y="3572255"/>
            <a:ext cx="914401" cy="18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6478193" y="3572255"/>
            <a:ext cx="914401" cy="18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6084486" y="3572255"/>
            <a:ext cx="914401" cy="18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4839450" y="3572255"/>
            <a:ext cx="914401" cy="18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4641846" y="3572257"/>
            <a:ext cx="914401" cy="18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7152576" y="829057"/>
            <a:ext cx="914401"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6492401" y="829057"/>
            <a:ext cx="914401"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6098694" y="829057"/>
            <a:ext cx="914401"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4853658" y="829057"/>
            <a:ext cx="914401"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4656054" y="829059"/>
            <a:ext cx="914401"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3984" y="1447800"/>
            <a:ext cx="8915400" cy="3048000"/>
            <a:chOff x="838200" y="2129135"/>
            <a:chExt cx="7248525" cy="1809750"/>
          </a:xfrm>
        </p:grpSpPr>
        <p:sp>
          <p:nvSpPr>
            <p:cNvPr id="32" name="TextBox 31"/>
            <p:cNvSpPr txBox="1"/>
            <p:nvPr/>
          </p:nvSpPr>
          <p:spPr>
            <a:xfrm>
              <a:off x="1182189" y="2130810"/>
              <a:ext cx="381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a:t>
              </a:r>
              <a:endParaRPr lang="en-US" sz="1200" dirty="0">
                <a:latin typeface="Times New Roman" pitchFamily="18" charset="0"/>
                <a:cs typeface="Times New Roman" pitchFamily="18" charset="0"/>
              </a:endParaRPr>
            </a:p>
          </p:txBody>
        </p:sp>
        <p:pic>
          <p:nvPicPr>
            <p:cNvPr id="1032" name="Picture 8"/>
            <p:cNvPicPr>
              <a:picLocks noChangeAspect="1" noChangeArrowheads="1"/>
            </p:cNvPicPr>
            <p:nvPr/>
          </p:nvPicPr>
          <p:blipFill>
            <a:blip r:embed="rId3" cstate="print"/>
            <a:srcRect/>
            <a:stretch>
              <a:fillRect/>
            </a:stretch>
          </p:blipFill>
          <p:spPr bwMode="auto">
            <a:xfrm>
              <a:off x="838200" y="2200321"/>
              <a:ext cx="2428875" cy="1733550"/>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cstate="print"/>
            <a:srcRect/>
            <a:stretch>
              <a:fillRect/>
            </a:stretch>
          </p:blipFill>
          <p:spPr bwMode="auto">
            <a:xfrm>
              <a:off x="3228975" y="2195810"/>
              <a:ext cx="2447925" cy="174307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5" cstate="print"/>
            <a:srcRect/>
            <a:stretch>
              <a:fillRect/>
            </a:stretch>
          </p:blipFill>
          <p:spPr bwMode="auto">
            <a:xfrm>
              <a:off x="5638800" y="2205335"/>
              <a:ext cx="2447925" cy="1733550"/>
            </a:xfrm>
            <a:prstGeom prst="rect">
              <a:avLst/>
            </a:prstGeom>
            <a:noFill/>
            <a:ln w="9525">
              <a:noFill/>
              <a:miter lim="800000"/>
              <a:headEnd/>
              <a:tailEnd/>
            </a:ln>
            <a:effectLst/>
          </p:spPr>
        </p:pic>
        <p:sp>
          <p:nvSpPr>
            <p:cNvPr id="67" name="TextBox 66"/>
            <p:cNvSpPr txBox="1"/>
            <p:nvPr/>
          </p:nvSpPr>
          <p:spPr>
            <a:xfrm>
              <a:off x="3583578" y="2129135"/>
              <a:ext cx="381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B)</a:t>
              </a:r>
              <a:endParaRPr lang="en-US" sz="1200" dirty="0">
                <a:latin typeface="Times New Roman" pitchFamily="18" charset="0"/>
                <a:cs typeface="Times New Roman" pitchFamily="18" charset="0"/>
              </a:endParaRPr>
            </a:p>
          </p:txBody>
        </p:sp>
        <p:sp>
          <p:nvSpPr>
            <p:cNvPr id="68" name="TextBox 67"/>
            <p:cNvSpPr txBox="1"/>
            <p:nvPr/>
          </p:nvSpPr>
          <p:spPr>
            <a:xfrm>
              <a:off x="5943600" y="2129135"/>
              <a:ext cx="381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a:t>
              </a:r>
              <a:endParaRPr lang="en-US" sz="1200" dirty="0">
                <a:latin typeface="Times New Roman" pitchFamily="18" charset="0"/>
                <a:cs typeface="Times New Roman" pitchFamily="18" charset="0"/>
              </a:endParaRPr>
            </a:p>
          </p:txBody>
        </p:sp>
        <p:sp>
          <p:nvSpPr>
            <p:cNvPr id="15" name="TextBox 14"/>
            <p:cNvSpPr txBox="1"/>
            <p:nvPr/>
          </p:nvSpPr>
          <p:spPr>
            <a:xfrm>
              <a:off x="1905000" y="2433935"/>
              <a:ext cx="799012"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one year</a:t>
              </a:r>
              <a:endParaRPr lang="en-US" sz="1200" dirty="0">
                <a:latin typeface="Times New Roman" pitchFamily="18" charset="0"/>
                <a:cs typeface="Times New Roman" pitchFamily="18" charset="0"/>
              </a:endParaRPr>
            </a:p>
          </p:txBody>
        </p:sp>
        <p:cxnSp>
          <p:nvCxnSpPr>
            <p:cNvPr id="19" name="Straight Arrow Connector 18"/>
            <p:cNvCxnSpPr/>
            <p:nvPr/>
          </p:nvCxnSpPr>
          <p:spPr>
            <a:xfrm rot="5400000">
              <a:off x="2401094" y="3461841"/>
              <a:ext cx="228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94544" y="3272135"/>
              <a:ext cx="799012"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one week</a:t>
              </a:r>
              <a:endParaRPr lang="en-US" sz="1200" dirty="0">
                <a:latin typeface="Times New Roman" pitchFamily="18" charset="0"/>
                <a:cs typeface="Times New Roman" pitchFamily="18" charset="0"/>
              </a:endParaRPr>
            </a:p>
          </p:txBody>
        </p:sp>
        <p:cxnSp>
          <p:nvCxnSpPr>
            <p:cNvPr id="21" name="Straight Arrow Connector 20"/>
            <p:cNvCxnSpPr/>
            <p:nvPr/>
          </p:nvCxnSpPr>
          <p:spPr>
            <a:xfrm rot="5400000">
              <a:off x="1295401" y="3404483"/>
              <a:ext cx="208547" cy="136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11704" y="3236039"/>
              <a:ext cx="799012"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one year</a:t>
              </a:r>
              <a:endParaRPr lang="en-US" sz="12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23984" y="1447800"/>
            <a:ext cx="8915400" cy="3048000"/>
            <a:chOff x="838200" y="2129135"/>
            <a:chExt cx="7248525" cy="1809750"/>
          </a:xfrm>
        </p:grpSpPr>
        <p:sp>
          <p:nvSpPr>
            <p:cNvPr id="32" name="TextBox 31"/>
            <p:cNvSpPr txBox="1"/>
            <p:nvPr/>
          </p:nvSpPr>
          <p:spPr>
            <a:xfrm>
              <a:off x="1182189" y="2130810"/>
              <a:ext cx="381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a:t>
              </a:r>
              <a:endParaRPr lang="en-US" sz="1200" dirty="0">
                <a:latin typeface="Times New Roman" pitchFamily="18" charset="0"/>
                <a:cs typeface="Times New Roman" pitchFamily="18" charset="0"/>
              </a:endParaRPr>
            </a:p>
          </p:txBody>
        </p:sp>
        <p:pic>
          <p:nvPicPr>
            <p:cNvPr id="1032" name="Picture 8"/>
            <p:cNvPicPr>
              <a:picLocks noChangeAspect="1" noChangeArrowheads="1"/>
            </p:cNvPicPr>
            <p:nvPr/>
          </p:nvPicPr>
          <p:blipFill>
            <a:blip r:embed="rId3" cstate="print"/>
            <a:srcRect/>
            <a:stretch>
              <a:fillRect/>
            </a:stretch>
          </p:blipFill>
          <p:spPr bwMode="auto">
            <a:xfrm>
              <a:off x="838200" y="2200321"/>
              <a:ext cx="2428875" cy="1733550"/>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cstate="print"/>
            <a:srcRect/>
            <a:stretch>
              <a:fillRect/>
            </a:stretch>
          </p:blipFill>
          <p:spPr bwMode="auto">
            <a:xfrm>
              <a:off x="3228975" y="2195810"/>
              <a:ext cx="2447925" cy="174307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5" cstate="print"/>
            <a:srcRect/>
            <a:stretch>
              <a:fillRect/>
            </a:stretch>
          </p:blipFill>
          <p:spPr bwMode="auto">
            <a:xfrm>
              <a:off x="5638800" y="2205335"/>
              <a:ext cx="2447925" cy="1733550"/>
            </a:xfrm>
            <a:prstGeom prst="rect">
              <a:avLst/>
            </a:prstGeom>
            <a:noFill/>
            <a:ln w="9525">
              <a:noFill/>
              <a:miter lim="800000"/>
              <a:headEnd/>
              <a:tailEnd/>
            </a:ln>
            <a:effectLst/>
          </p:spPr>
        </p:pic>
        <p:sp>
          <p:nvSpPr>
            <p:cNvPr id="67" name="TextBox 66"/>
            <p:cNvSpPr txBox="1"/>
            <p:nvPr/>
          </p:nvSpPr>
          <p:spPr>
            <a:xfrm>
              <a:off x="3583578" y="2129135"/>
              <a:ext cx="381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B)</a:t>
              </a:r>
              <a:endParaRPr lang="en-US" sz="1200" dirty="0">
                <a:latin typeface="Times New Roman" pitchFamily="18" charset="0"/>
                <a:cs typeface="Times New Roman" pitchFamily="18" charset="0"/>
              </a:endParaRPr>
            </a:p>
          </p:txBody>
        </p:sp>
        <p:sp>
          <p:nvSpPr>
            <p:cNvPr id="68" name="TextBox 67"/>
            <p:cNvSpPr txBox="1"/>
            <p:nvPr/>
          </p:nvSpPr>
          <p:spPr>
            <a:xfrm>
              <a:off x="5943600" y="2129135"/>
              <a:ext cx="381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a:t>
              </a:r>
              <a:endParaRPr lang="en-US" sz="1200" dirty="0">
                <a:latin typeface="Times New Roman" pitchFamily="18" charset="0"/>
                <a:cs typeface="Times New Roman" pitchFamily="18" charset="0"/>
              </a:endParaRPr>
            </a:p>
          </p:txBody>
        </p:sp>
        <p:sp>
          <p:nvSpPr>
            <p:cNvPr id="15" name="TextBox 14"/>
            <p:cNvSpPr txBox="1"/>
            <p:nvPr/>
          </p:nvSpPr>
          <p:spPr>
            <a:xfrm>
              <a:off x="1905000" y="2433935"/>
              <a:ext cx="799012"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one year</a:t>
              </a:r>
              <a:endParaRPr lang="en-US" sz="1200" dirty="0">
                <a:latin typeface="Times New Roman" pitchFamily="18" charset="0"/>
                <a:cs typeface="Times New Roman" pitchFamily="18" charset="0"/>
              </a:endParaRPr>
            </a:p>
          </p:txBody>
        </p:sp>
        <p:cxnSp>
          <p:nvCxnSpPr>
            <p:cNvPr id="19" name="Straight Arrow Connector 18"/>
            <p:cNvCxnSpPr/>
            <p:nvPr/>
          </p:nvCxnSpPr>
          <p:spPr>
            <a:xfrm rot="5400000">
              <a:off x="2401094" y="3461841"/>
              <a:ext cx="228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94544" y="3272135"/>
              <a:ext cx="799012"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one week</a:t>
              </a:r>
              <a:endParaRPr lang="en-US" sz="1200" dirty="0">
                <a:latin typeface="Times New Roman" pitchFamily="18" charset="0"/>
                <a:cs typeface="Times New Roman" pitchFamily="18" charset="0"/>
              </a:endParaRPr>
            </a:p>
          </p:txBody>
        </p:sp>
        <p:cxnSp>
          <p:nvCxnSpPr>
            <p:cNvPr id="21" name="Straight Arrow Connector 20"/>
            <p:cNvCxnSpPr/>
            <p:nvPr/>
          </p:nvCxnSpPr>
          <p:spPr>
            <a:xfrm rot="5400000">
              <a:off x="1295401" y="3404483"/>
              <a:ext cx="208547" cy="136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11704" y="3236039"/>
              <a:ext cx="799012"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one year</a:t>
              </a:r>
              <a:endParaRPr lang="en-US" sz="1200" dirty="0">
                <a:latin typeface="Times New Roman" pitchFamily="18" charset="0"/>
                <a:cs typeface="Times New Roman" pitchFamily="18" charset="0"/>
              </a:endParaRPr>
            </a:p>
          </p:txBody>
        </p:sp>
      </p:grpSp>
      <p:sp>
        <p:nvSpPr>
          <p:cNvPr id="16" name="Freeform 15"/>
          <p:cNvSpPr/>
          <p:nvPr/>
        </p:nvSpPr>
        <p:spPr>
          <a:xfrm>
            <a:off x="759417" y="976393"/>
            <a:ext cx="2402237" cy="1394848"/>
          </a:xfrm>
          <a:custGeom>
            <a:avLst/>
            <a:gdLst>
              <a:gd name="connsiteX0" fmla="*/ 0 w 2402237"/>
              <a:gd name="connsiteY0" fmla="*/ 1394848 h 1394848"/>
              <a:gd name="connsiteX1" fmla="*/ 1301858 w 2402237"/>
              <a:gd name="connsiteY1" fmla="*/ 185980 h 1394848"/>
              <a:gd name="connsiteX2" fmla="*/ 1534332 w 2402237"/>
              <a:gd name="connsiteY2" fmla="*/ 526943 h 1394848"/>
              <a:gd name="connsiteX3" fmla="*/ 2402237 w 2402237"/>
              <a:gd name="connsiteY3" fmla="*/ 0 h 1394848"/>
            </a:gdLst>
            <a:ahLst/>
            <a:cxnLst>
              <a:cxn ang="0">
                <a:pos x="connsiteX0" y="connsiteY0"/>
              </a:cxn>
              <a:cxn ang="0">
                <a:pos x="connsiteX1" y="connsiteY1"/>
              </a:cxn>
              <a:cxn ang="0">
                <a:pos x="connsiteX2" y="connsiteY2"/>
              </a:cxn>
              <a:cxn ang="0">
                <a:pos x="connsiteX3" y="connsiteY3"/>
              </a:cxn>
            </a:cxnLst>
            <a:rect l="l" t="t" r="r" b="b"/>
            <a:pathLst>
              <a:path w="2402237" h="1394848">
                <a:moveTo>
                  <a:pt x="0" y="1394848"/>
                </a:moveTo>
                <a:cubicBezTo>
                  <a:pt x="523068" y="862739"/>
                  <a:pt x="1046136" y="330631"/>
                  <a:pt x="1301858" y="185980"/>
                </a:cubicBezTo>
                <a:cubicBezTo>
                  <a:pt x="1557580" y="41329"/>
                  <a:pt x="1350936" y="557940"/>
                  <a:pt x="1534332" y="526943"/>
                </a:cubicBezTo>
                <a:cubicBezTo>
                  <a:pt x="1717728" y="495946"/>
                  <a:pt x="2059982" y="247973"/>
                  <a:pt x="240223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073830" y="1022888"/>
            <a:ext cx="692258" cy="1255363"/>
          </a:xfrm>
          <a:custGeom>
            <a:avLst/>
            <a:gdLst>
              <a:gd name="connsiteX0" fmla="*/ 692258 w 692258"/>
              <a:gd name="connsiteY0" fmla="*/ 1255363 h 1255363"/>
              <a:gd name="connsiteX1" fmla="*/ 41329 w 692258"/>
              <a:gd name="connsiteY1" fmla="*/ 774915 h 1255363"/>
              <a:gd name="connsiteX2" fmla="*/ 444285 w 692258"/>
              <a:gd name="connsiteY2" fmla="*/ 356461 h 1255363"/>
              <a:gd name="connsiteX3" fmla="*/ 149817 w 692258"/>
              <a:gd name="connsiteY3" fmla="*/ 0 h 1255363"/>
            </a:gdLst>
            <a:ahLst/>
            <a:cxnLst>
              <a:cxn ang="0">
                <a:pos x="connsiteX0" y="connsiteY0"/>
              </a:cxn>
              <a:cxn ang="0">
                <a:pos x="connsiteX1" y="connsiteY1"/>
              </a:cxn>
              <a:cxn ang="0">
                <a:pos x="connsiteX2" y="connsiteY2"/>
              </a:cxn>
              <a:cxn ang="0">
                <a:pos x="connsiteX3" y="connsiteY3"/>
              </a:cxn>
            </a:cxnLst>
            <a:rect l="l" t="t" r="r" b="b"/>
            <a:pathLst>
              <a:path w="692258" h="1255363">
                <a:moveTo>
                  <a:pt x="692258" y="1255363"/>
                </a:moveTo>
                <a:cubicBezTo>
                  <a:pt x="387458" y="1090047"/>
                  <a:pt x="82658" y="924732"/>
                  <a:pt x="41329" y="774915"/>
                </a:cubicBezTo>
                <a:cubicBezTo>
                  <a:pt x="0" y="625098"/>
                  <a:pt x="426204" y="485614"/>
                  <a:pt x="444285" y="356461"/>
                </a:cubicBezTo>
                <a:cubicBezTo>
                  <a:pt x="462366" y="227309"/>
                  <a:pt x="306091" y="113654"/>
                  <a:pt x="14981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363132" y="950562"/>
            <a:ext cx="3301139" cy="1591160"/>
          </a:xfrm>
          <a:custGeom>
            <a:avLst/>
            <a:gdLst>
              <a:gd name="connsiteX0" fmla="*/ 3301139 w 3301139"/>
              <a:gd name="connsiteY0" fmla="*/ 1591160 h 1591160"/>
              <a:gd name="connsiteX1" fmla="*/ 1255363 w 3301139"/>
              <a:gd name="connsiteY1" fmla="*/ 1110713 h 1591160"/>
              <a:gd name="connsiteX2" fmla="*/ 991892 w 3301139"/>
              <a:gd name="connsiteY2" fmla="*/ 180814 h 1591160"/>
              <a:gd name="connsiteX3" fmla="*/ 0 w 3301139"/>
              <a:gd name="connsiteY3" fmla="*/ 25831 h 1591160"/>
            </a:gdLst>
            <a:ahLst/>
            <a:cxnLst>
              <a:cxn ang="0">
                <a:pos x="connsiteX0" y="connsiteY0"/>
              </a:cxn>
              <a:cxn ang="0">
                <a:pos x="connsiteX1" y="connsiteY1"/>
              </a:cxn>
              <a:cxn ang="0">
                <a:pos x="connsiteX2" y="connsiteY2"/>
              </a:cxn>
              <a:cxn ang="0">
                <a:pos x="connsiteX3" y="connsiteY3"/>
              </a:cxn>
            </a:cxnLst>
            <a:rect l="l" t="t" r="r" b="b"/>
            <a:pathLst>
              <a:path w="3301139" h="1591160">
                <a:moveTo>
                  <a:pt x="3301139" y="1591160"/>
                </a:moveTo>
                <a:cubicBezTo>
                  <a:pt x="2470688" y="1468465"/>
                  <a:pt x="1640238" y="1345771"/>
                  <a:pt x="1255363" y="1110713"/>
                </a:cubicBezTo>
                <a:cubicBezTo>
                  <a:pt x="870489" y="875655"/>
                  <a:pt x="1201119" y="361628"/>
                  <a:pt x="991892" y="180814"/>
                </a:cubicBezTo>
                <a:cubicBezTo>
                  <a:pt x="782665" y="0"/>
                  <a:pt x="391332" y="12915"/>
                  <a:pt x="0" y="25831"/>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1905000" y="152400"/>
            <a:ext cx="2514600" cy="830997"/>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high coherence at periods of 1 year</a:t>
            </a:r>
            <a:endParaRPr lang="en-US" sz="2400" dirty="0">
              <a:solidFill>
                <a:srgbClr val="FF0000"/>
              </a:solidFill>
              <a:latin typeface="Times New Roman" pitchFamily="18" charset="0"/>
              <a:cs typeface="Times New Roman" pitchFamily="18" charset="0"/>
            </a:endParaRPr>
          </a:p>
        </p:txBody>
      </p:sp>
      <p:sp>
        <p:nvSpPr>
          <p:cNvPr id="24" name="TextBox 23"/>
          <p:cNvSpPr txBox="1"/>
          <p:nvPr/>
        </p:nvSpPr>
        <p:spPr>
          <a:xfrm>
            <a:off x="1752600" y="4876800"/>
            <a:ext cx="2514600" cy="1569660"/>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moderate coherence at periods of about a month</a:t>
            </a:r>
            <a:endParaRPr lang="en-US" sz="2400" dirty="0">
              <a:solidFill>
                <a:srgbClr val="FF0000"/>
              </a:solidFill>
              <a:latin typeface="Times New Roman" pitchFamily="18" charset="0"/>
              <a:cs typeface="Times New Roman" pitchFamily="18" charset="0"/>
            </a:endParaRPr>
          </a:p>
        </p:txBody>
      </p:sp>
      <p:sp>
        <p:nvSpPr>
          <p:cNvPr id="25" name="Freeform 24"/>
          <p:cNvSpPr/>
          <p:nvPr/>
        </p:nvSpPr>
        <p:spPr>
          <a:xfrm>
            <a:off x="1828800" y="2704455"/>
            <a:ext cx="1090047" cy="2193009"/>
          </a:xfrm>
          <a:custGeom>
            <a:avLst/>
            <a:gdLst>
              <a:gd name="connsiteX0" fmla="*/ 0 w 1090047"/>
              <a:gd name="connsiteY0" fmla="*/ 85240 h 2193009"/>
              <a:gd name="connsiteX1" fmla="*/ 402956 w 1090047"/>
              <a:gd name="connsiteY1" fmla="*/ 69742 h 2193009"/>
              <a:gd name="connsiteX2" fmla="*/ 1022888 w 1090047"/>
              <a:gd name="connsiteY2" fmla="*/ 503694 h 2193009"/>
              <a:gd name="connsiteX3" fmla="*/ 805912 w 1090047"/>
              <a:gd name="connsiteY3" fmla="*/ 2193009 h 2193009"/>
            </a:gdLst>
            <a:ahLst/>
            <a:cxnLst>
              <a:cxn ang="0">
                <a:pos x="connsiteX0" y="connsiteY0"/>
              </a:cxn>
              <a:cxn ang="0">
                <a:pos x="connsiteX1" y="connsiteY1"/>
              </a:cxn>
              <a:cxn ang="0">
                <a:pos x="connsiteX2" y="connsiteY2"/>
              </a:cxn>
              <a:cxn ang="0">
                <a:pos x="connsiteX3" y="connsiteY3"/>
              </a:cxn>
            </a:cxnLst>
            <a:rect l="l" t="t" r="r" b="b"/>
            <a:pathLst>
              <a:path w="1090047" h="2193009">
                <a:moveTo>
                  <a:pt x="0" y="85240"/>
                </a:moveTo>
                <a:cubicBezTo>
                  <a:pt x="116237" y="42620"/>
                  <a:pt x="232475" y="0"/>
                  <a:pt x="402956" y="69742"/>
                </a:cubicBezTo>
                <a:cubicBezTo>
                  <a:pt x="573437" y="139484"/>
                  <a:pt x="955729" y="149816"/>
                  <a:pt x="1022888" y="503694"/>
                </a:cubicBezTo>
                <a:cubicBezTo>
                  <a:pt x="1090047" y="857572"/>
                  <a:pt x="805912" y="2193009"/>
                  <a:pt x="805912" y="2193009"/>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7543800" y="3505200"/>
            <a:ext cx="1090047" cy="2193009"/>
          </a:xfrm>
          <a:custGeom>
            <a:avLst/>
            <a:gdLst>
              <a:gd name="connsiteX0" fmla="*/ 0 w 1090047"/>
              <a:gd name="connsiteY0" fmla="*/ 85240 h 2193009"/>
              <a:gd name="connsiteX1" fmla="*/ 402956 w 1090047"/>
              <a:gd name="connsiteY1" fmla="*/ 69742 h 2193009"/>
              <a:gd name="connsiteX2" fmla="*/ 1022888 w 1090047"/>
              <a:gd name="connsiteY2" fmla="*/ 503694 h 2193009"/>
              <a:gd name="connsiteX3" fmla="*/ 805912 w 1090047"/>
              <a:gd name="connsiteY3" fmla="*/ 2193009 h 2193009"/>
            </a:gdLst>
            <a:ahLst/>
            <a:cxnLst>
              <a:cxn ang="0">
                <a:pos x="connsiteX0" y="connsiteY0"/>
              </a:cxn>
              <a:cxn ang="0">
                <a:pos x="connsiteX1" y="connsiteY1"/>
              </a:cxn>
              <a:cxn ang="0">
                <a:pos x="connsiteX2" y="connsiteY2"/>
              </a:cxn>
              <a:cxn ang="0">
                <a:pos x="connsiteX3" y="connsiteY3"/>
              </a:cxn>
            </a:cxnLst>
            <a:rect l="l" t="t" r="r" b="b"/>
            <a:pathLst>
              <a:path w="1090047" h="2193009">
                <a:moveTo>
                  <a:pt x="0" y="85240"/>
                </a:moveTo>
                <a:cubicBezTo>
                  <a:pt x="116237" y="42620"/>
                  <a:pt x="232475" y="0"/>
                  <a:pt x="402956" y="69742"/>
                </a:cubicBezTo>
                <a:cubicBezTo>
                  <a:pt x="573437" y="139484"/>
                  <a:pt x="955729" y="149816"/>
                  <a:pt x="1022888" y="503694"/>
                </a:cubicBezTo>
                <a:cubicBezTo>
                  <a:pt x="1090047" y="857572"/>
                  <a:pt x="805912" y="2193009"/>
                  <a:pt x="805912" y="2193009"/>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6172200" y="4953000"/>
            <a:ext cx="2514600" cy="1569660"/>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very low coherence at periods of months to a few days</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38400"/>
            <a:ext cx="9144000" cy="1676400"/>
          </a:xfrm>
        </p:spPr>
        <p:txBody>
          <a:bodyPr>
            <a:normAutofit/>
          </a:bodyPr>
          <a:lstStyle/>
          <a:p>
            <a:pPr algn="ctr">
              <a:buNone/>
            </a:pPr>
            <a:r>
              <a:rPr lang="en-US" dirty="0" smtClean="0">
                <a:latin typeface="Times New Roman" pitchFamily="18" charset="0"/>
                <a:cs typeface="Times New Roman" pitchFamily="18" charset="0"/>
              </a:rPr>
              <a:t>Part 2</a:t>
            </a:r>
          </a:p>
          <a:p>
            <a:pPr algn="ctr">
              <a:buNone/>
            </a:pPr>
            <a:r>
              <a:rPr lang="en-US" dirty="0" smtClean="0">
                <a:latin typeface="Times New Roman" pitchFamily="18" charset="0"/>
                <a:cs typeface="Times New Roman" pitchFamily="18" charset="0"/>
              </a:rPr>
              <a:t>windowing time series before computing power-spectral density</a:t>
            </a:r>
          </a:p>
          <a:p>
            <a:pPr algn="ctr">
              <a:buNone/>
            </a:pPr>
            <a:endParaRPr lang="en-US" dirty="0" smtClean="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l="4286" t="64481" r="51428" b="5476"/>
          <a:stretch>
            <a:fillRect/>
          </a:stretch>
        </p:blipFill>
        <p:spPr bwMode="auto">
          <a:xfrm>
            <a:off x="1621398" y="4038600"/>
            <a:ext cx="5541402" cy="2819400"/>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l="4286" t="4395" r="51428" b="64750"/>
          <a:stretch>
            <a:fillRect/>
          </a:stretch>
        </p:blipFill>
        <p:spPr bwMode="auto">
          <a:xfrm>
            <a:off x="1607190" y="990600"/>
            <a:ext cx="5541402" cy="2895600"/>
          </a:xfrm>
          <a:prstGeom prst="rect">
            <a:avLst/>
          </a:prstGeom>
          <a:noFill/>
          <a:ln w="9525">
            <a:noFill/>
            <a:miter lim="800000"/>
            <a:headEnd/>
            <a:tailEnd/>
          </a:ln>
          <a:effectLst/>
        </p:spPr>
      </p:pic>
      <p:sp>
        <p:nvSpPr>
          <p:cNvPr id="14" name="TextBox 13"/>
          <p:cNvSpPr txBox="1"/>
          <p:nvPr/>
        </p:nvSpPr>
        <p:spPr>
          <a:xfrm>
            <a:off x="0" y="0"/>
            <a:ext cx="91440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scenario: </a:t>
            </a:r>
          </a:p>
          <a:p>
            <a:r>
              <a:rPr lang="en-US" sz="2800" dirty="0" smtClean="0">
                <a:latin typeface="Times New Roman" pitchFamily="18" charset="0"/>
                <a:cs typeface="Times New Roman" pitchFamily="18" charset="0"/>
              </a:rPr>
              <a:t>you are studying an indefinitely long phenomenon …</a:t>
            </a:r>
            <a:endParaRPr lang="en-US" sz="2800" dirty="0">
              <a:latin typeface="Times New Roman" pitchFamily="18" charset="0"/>
              <a:cs typeface="Times New Roman" pitchFamily="18" charset="0"/>
            </a:endParaRPr>
          </a:p>
        </p:txBody>
      </p:sp>
      <p:sp>
        <p:nvSpPr>
          <p:cNvPr id="15" name="TextBox 14"/>
          <p:cNvSpPr txBox="1"/>
          <p:nvPr/>
        </p:nvSpPr>
        <p:spPr>
          <a:xfrm>
            <a:off x="0" y="3657600"/>
            <a:ext cx="9144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but you only observe a short portion of it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029200"/>
          </a:xfrm>
        </p:spPr>
        <p:txBody>
          <a:bodyPr>
            <a:normAutofit/>
          </a:bodyPr>
          <a:lstStyle/>
          <a:p>
            <a:r>
              <a:rPr lang="en-US" dirty="0" smtClean="0">
                <a:latin typeface="Times New Roman" pitchFamily="18" charset="0"/>
                <a:cs typeface="Times New Roman" pitchFamily="18" charset="0"/>
              </a:rPr>
              <a:t>how does the power spectral density of the short piece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differ from the </a:t>
            </a:r>
            <a:r>
              <a:rPr lang="en-US" dirty="0" err="1" smtClean="0">
                <a:latin typeface="Times New Roman" pitchFamily="18" charset="0"/>
                <a:cs typeface="Times New Roman" pitchFamily="18" charset="0"/>
              </a:rPr>
              <a:t>p.s.d</a:t>
            </a:r>
            <a:r>
              <a:rPr lang="en-US" dirty="0" smtClean="0">
                <a:latin typeface="Times New Roman" pitchFamily="18" charset="0"/>
                <a:cs typeface="Times New Roman" pitchFamily="18" charset="0"/>
              </a:rPr>
              <a:t>. of the indefinitely long phenomenon</a:t>
            </a:r>
            <a:br>
              <a:rPr lang="en-US"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(assuming stationary time series)</a:t>
            </a:r>
            <a:endParaRPr lang="en-US" sz="28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l="4286" t="64481" r="51428" b="5476"/>
          <a:stretch>
            <a:fillRect/>
          </a:stretch>
        </p:blipFill>
        <p:spPr bwMode="auto">
          <a:xfrm>
            <a:off x="533400" y="2590800"/>
            <a:ext cx="4043726" cy="2057400"/>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l="4286" t="4395" r="51428" b="64750"/>
          <a:stretch>
            <a:fillRect/>
          </a:stretch>
        </p:blipFill>
        <p:spPr bwMode="auto">
          <a:xfrm>
            <a:off x="457200" y="381000"/>
            <a:ext cx="4083139" cy="2133600"/>
          </a:xfrm>
          <a:prstGeom prst="rect">
            <a:avLst/>
          </a:prstGeom>
          <a:noFill/>
          <a:ln w="9525">
            <a:noFill/>
            <a:miter lim="800000"/>
            <a:headEnd/>
            <a:tailEnd/>
          </a:ln>
          <a:effectLst/>
        </p:spPr>
      </p:pic>
      <p:sp>
        <p:nvSpPr>
          <p:cNvPr id="15" name="TextBox 14"/>
          <p:cNvSpPr txBox="1"/>
          <p:nvPr/>
        </p:nvSpPr>
        <p:spPr>
          <a:xfrm>
            <a:off x="4724400" y="2057400"/>
            <a:ext cx="4114800" cy="3539430"/>
          </a:xfrm>
          <a:prstGeom prst="rect">
            <a:avLst/>
          </a:prstGeom>
          <a:noFill/>
        </p:spPr>
        <p:txBody>
          <a:bodyPr wrap="square" rtlCol="0">
            <a:spAutoFit/>
          </a:bodyPr>
          <a:lstStyle/>
          <a:p>
            <a:r>
              <a:rPr lang="en-US" sz="2800" dirty="0" smtClean="0">
                <a:latin typeface="Times New Roman" pitchFamily="18" charset="0"/>
                <a:cs typeface="Times New Roman" pitchFamily="18" charset="0"/>
              </a:rPr>
              <a:t>We might suspect that the difference will be increasingly significant as the window of observation becomes so short that it includes just a few oscillations of the period of interest.</a:t>
            </a:r>
            <a:endParaRPr lang="en-US" sz="28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srcRect l="4286" t="64481" r="51428" b="5476"/>
          <a:stretch>
            <a:fillRect/>
          </a:stretch>
        </p:blipFill>
        <p:spPr bwMode="auto">
          <a:xfrm>
            <a:off x="533400" y="4572000"/>
            <a:ext cx="4043726" cy="2057400"/>
          </a:xfrm>
          <a:prstGeom prst="rect">
            <a:avLst/>
          </a:prstGeom>
          <a:noFill/>
          <a:ln w="9525">
            <a:noFill/>
            <a:miter lim="800000"/>
            <a:headEnd/>
            <a:tailEnd/>
          </a:ln>
          <a:effectLst/>
        </p:spPr>
      </p:pic>
      <p:sp>
        <p:nvSpPr>
          <p:cNvPr id="7" name="Rectangle 6"/>
          <p:cNvSpPr/>
          <p:nvPr/>
        </p:nvSpPr>
        <p:spPr>
          <a:xfrm>
            <a:off x="1447800" y="4676775"/>
            <a:ext cx="390525"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447800" y="5362575"/>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590800" y="509593"/>
            <a:ext cx="1943100" cy="1314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590800" y="1209675"/>
            <a:ext cx="1733550" cy="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867400"/>
          </a:xfrm>
        </p:spPr>
        <p:txBody>
          <a:bodyPr>
            <a:normAutofit/>
          </a:bodyPr>
          <a:lstStyle/>
          <a:p>
            <a:r>
              <a:rPr lang="en-US" dirty="0" smtClean="0">
                <a:latin typeface="Times New Roman" pitchFamily="18" charset="0"/>
                <a:cs typeface="Times New Roman" pitchFamily="18" charset="0"/>
              </a:rPr>
              <a:t>starting point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short piece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indefinitely long time series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multiplied by a</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window function, </a:t>
            </a:r>
            <a:r>
              <a:rPr lang="en-US" i="1" dirty="0" smtClean="0">
                <a:latin typeface="Cambria Math" pitchFamily="18" charset="0"/>
                <a:ea typeface="Cambria Math" pitchFamily="18" charset="0"/>
                <a:cs typeface="Times New Roman" pitchFamily="18" charset="0"/>
              </a:rPr>
              <a:t>W(t)</a:t>
            </a:r>
            <a:endParaRPr lang="en-US" sz="2800" i="1" dirty="0">
              <a:latin typeface="Cambria Math" pitchFamily="18" charset="0"/>
              <a:ea typeface="Cambria Math"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r="51428" b="5476"/>
          <a:stretch>
            <a:fillRect/>
          </a:stretch>
        </p:blipFill>
        <p:spPr bwMode="auto">
          <a:xfrm>
            <a:off x="2286000" y="0"/>
            <a:ext cx="4141288"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0"/>
            <a:ext cx="9144000" cy="2133600"/>
          </a:xfrm>
        </p:spPr>
        <p:txBody>
          <a:bodyPr>
            <a:normAutofit fontScale="92500" lnSpcReduction="10000"/>
          </a:bodyPr>
          <a:lstStyle/>
          <a:p>
            <a:pPr algn="ctr">
              <a:buNone/>
            </a:pPr>
            <a:r>
              <a:rPr lang="en-US" dirty="0" smtClean="0">
                <a:latin typeface="Times New Roman" pitchFamily="18" charset="0"/>
                <a:cs typeface="Times New Roman" pitchFamily="18" charset="0"/>
              </a:rPr>
              <a:t>Part 1</a:t>
            </a:r>
          </a:p>
          <a:p>
            <a:pPr algn="ctr">
              <a:buNone/>
            </a:pPr>
            <a:r>
              <a:rPr lang="en-US" dirty="0" smtClean="0">
                <a:latin typeface="Times New Roman" pitchFamily="18" charset="0"/>
                <a:cs typeface="Times New Roman" pitchFamily="18" charset="0"/>
              </a:rPr>
              <a:t>“Coherence”</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frequency-dependent correlations between time series</a:t>
            </a: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867400"/>
          </a:xfrm>
        </p:spPr>
        <p:txBody>
          <a:bodyPr>
            <a:normAutofit/>
          </a:bodyPr>
          <a:lstStyle/>
          <a:p>
            <a:r>
              <a:rPr lang="en-US" sz="3200" dirty="0" smtClean="0">
                <a:latin typeface="Times New Roman" pitchFamily="18" charset="0"/>
                <a:cs typeface="Times New Roman" pitchFamily="18" charset="0"/>
              </a:rPr>
              <a:t>by the convolution theorem</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Fourier Transform of short piece</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is</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Fourier Transform of indefinitely long time series</a:t>
            </a:r>
            <a:br>
              <a:rPr lang="en-US" sz="3200" dirty="0" smtClean="0">
                <a:latin typeface="Times New Roman" pitchFamily="18" charset="0"/>
                <a:cs typeface="Times New Roman" pitchFamily="18" charset="0"/>
              </a:rPr>
            </a:br>
            <a:r>
              <a:rPr lang="en-US" sz="3200" i="1" dirty="0" smtClean="0">
                <a:latin typeface="Times New Roman" pitchFamily="18" charset="0"/>
                <a:cs typeface="Times New Roman" pitchFamily="18" charset="0"/>
              </a:rPr>
              <a:t>convolved with</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Fourier Transform of window function</a:t>
            </a:r>
            <a:endParaRPr lang="en-US" sz="3200" i="1" dirty="0">
              <a:latin typeface="Cambria Math" pitchFamily="18" charset="0"/>
              <a:ea typeface="Cambria Math"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5867400"/>
          </a:xfrm>
        </p:spPr>
        <p:txBody>
          <a:bodyPr>
            <a:normAutofit fontScale="90000"/>
          </a:bodyPr>
          <a:lstStyle/>
          <a:p>
            <a:r>
              <a:rPr lang="en-US" sz="3200" dirty="0" smtClean="0">
                <a:latin typeface="Times New Roman" pitchFamily="18" charset="0"/>
                <a:cs typeface="Times New Roman" pitchFamily="18" charset="0"/>
              </a:rPr>
              <a:t>so</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Fourier Transform of short piece</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exactly</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Fourier Transform of indefinitely long time series</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when</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Fourier Transform of window function</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is a spike</a:t>
            </a:r>
            <a:endParaRPr lang="en-US" sz="3200" i="1" dirty="0">
              <a:latin typeface="Cambria Math" pitchFamily="18" charset="0"/>
              <a:ea typeface="Cambria Math"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t="34474" r="8571" b="34389"/>
          <a:stretch>
            <a:fillRect/>
          </a:stretch>
        </p:blipFill>
        <p:spPr bwMode="auto">
          <a:xfrm>
            <a:off x="457200" y="2362200"/>
            <a:ext cx="7961652" cy="2133600"/>
          </a:xfrm>
          <a:prstGeom prst="rect">
            <a:avLst/>
          </a:prstGeom>
          <a:noFill/>
          <a:ln w="9525">
            <a:noFill/>
            <a:miter lim="800000"/>
            <a:headEnd/>
            <a:tailEnd/>
          </a:ln>
          <a:effectLst/>
        </p:spPr>
      </p:pic>
      <p:sp>
        <p:nvSpPr>
          <p:cNvPr id="12" name="TextBox 11"/>
          <p:cNvSpPr txBox="1"/>
          <p:nvPr/>
        </p:nvSpPr>
        <p:spPr>
          <a:xfrm>
            <a:off x="914400" y="1676400"/>
            <a:ext cx="3810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boxcar window function</a:t>
            </a:r>
            <a:endParaRPr lang="en-US" sz="2800" dirty="0">
              <a:latin typeface="Times New Roman" pitchFamily="18" charset="0"/>
              <a:cs typeface="Times New Roman" pitchFamily="18" charset="0"/>
            </a:endParaRPr>
          </a:p>
        </p:txBody>
      </p:sp>
      <p:sp>
        <p:nvSpPr>
          <p:cNvPr id="13" name="TextBox 12"/>
          <p:cNvSpPr txBox="1"/>
          <p:nvPr/>
        </p:nvSpPr>
        <p:spPr>
          <a:xfrm>
            <a:off x="5334000" y="1676400"/>
            <a:ext cx="3810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its Fourier Transform</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t="34474" r="8571" b="34389"/>
          <a:stretch>
            <a:fillRect/>
          </a:stretch>
        </p:blipFill>
        <p:spPr bwMode="auto">
          <a:xfrm>
            <a:off x="457200" y="2362200"/>
            <a:ext cx="7961652" cy="2133600"/>
          </a:xfrm>
          <a:prstGeom prst="rect">
            <a:avLst/>
          </a:prstGeom>
          <a:noFill/>
          <a:ln w="9525">
            <a:noFill/>
            <a:miter lim="800000"/>
            <a:headEnd/>
            <a:tailEnd/>
          </a:ln>
          <a:effectLst/>
        </p:spPr>
      </p:pic>
      <p:sp>
        <p:nvSpPr>
          <p:cNvPr id="12" name="TextBox 11"/>
          <p:cNvSpPr txBox="1"/>
          <p:nvPr/>
        </p:nvSpPr>
        <p:spPr>
          <a:xfrm>
            <a:off x="685800" y="1676400"/>
            <a:ext cx="3810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boxcar window function</a:t>
            </a:r>
            <a:endParaRPr lang="en-US" sz="2800" dirty="0">
              <a:latin typeface="Times New Roman" pitchFamily="18" charset="0"/>
              <a:cs typeface="Times New Roman" pitchFamily="18" charset="0"/>
            </a:endParaRPr>
          </a:p>
        </p:txBody>
      </p:sp>
      <p:sp>
        <p:nvSpPr>
          <p:cNvPr id="13" name="TextBox 12"/>
          <p:cNvSpPr txBox="1"/>
          <p:nvPr/>
        </p:nvSpPr>
        <p:spPr>
          <a:xfrm>
            <a:off x="5334000" y="1676400"/>
            <a:ext cx="3810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its Fourier Transform</a:t>
            </a:r>
            <a:endParaRPr lang="en-US" sz="2800" dirty="0">
              <a:latin typeface="Times New Roman" pitchFamily="18" charset="0"/>
              <a:cs typeface="Times New Roman" pitchFamily="18" charset="0"/>
            </a:endParaRPr>
          </a:p>
        </p:txBody>
      </p:sp>
      <p:sp>
        <p:nvSpPr>
          <p:cNvPr id="5" name="TextBox 4"/>
          <p:cNvSpPr txBox="1"/>
          <p:nvPr/>
        </p:nvSpPr>
        <p:spPr>
          <a:xfrm>
            <a:off x="6172200" y="2133600"/>
            <a:ext cx="2895600" cy="1384995"/>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sinc</a:t>
            </a:r>
            <a:r>
              <a:rPr lang="en-US" sz="2800" dirty="0" smtClean="0">
                <a:solidFill>
                  <a:srgbClr val="FF0000"/>
                </a:solidFill>
                <a:latin typeface="Times New Roman" pitchFamily="18" charset="0"/>
                <a:cs typeface="Times New Roman" pitchFamily="18" charset="0"/>
              </a:rPr>
              <a:t>() function</a:t>
            </a:r>
          </a:p>
          <a:p>
            <a:r>
              <a:rPr lang="en-US" sz="2800" dirty="0" smtClean="0">
                <a:solidFill>
                  <a:srgbClr val="FF0000"/>
                </a:solidFill>
                <a:latin typeface="Times New Roman" pitchFamily="18" charset="0"/>
                <a:cs typeface="Times New Roman" pitchFamily="18" charset="0"/>
              </a:rPr>
              <a:t>sort of spiky</a:t>
            </a:r>
          </a:p>
          <a:p>
            <a:r>
              <a:rPr lang="en-US" sz="2800" dirty="0" smtClean="0">
                <a:solidFill>
                  <a:srgbClr val="FF0000"/>
                </a:solidFill>
                <a:latin typeface="Times New Roman" pitchFamily="18" charset="0"/>
                <a:cs typeface="Times New Roman" pitchFamily="18" charset="0"/>
              </a:rPr>
              <a:t>but has side lobes</a:t>
            </a:r>
            <a:endParaRPr lang="en-US" sz="2800" dirty="0">
              <a:solidFill>
                <a:srgbClr val="FF0000"/>
              </a:solidFill>
              <a:latin typeface="Times New Roman" pitchFamily="18" charset="0"/>
              <a:cs typeface="Times New Roman" pitchFamily="18" charset="0"/>
            </a:endParaRPr>
          </a:p>
        </p:txBody>
      </p:sp>
      <p:sp>
        <p:nvSpPr>
          <p:cNvPr id="6" name="Freeform 5"/>
          <p:cNvSpPr/>
          <p:nvPr/>
        </p:nvSpPr>
        <p:spPr>
          <a:xfrm>
            <a:off x="5486400" y="3270142"/>
            <a:ext cx="666427" cy="201478"/>
          </a:xfrm>
          <a:custGeom>
            <a:avLst/>
            <a:gdLst>
              <a:gd name="connsiteX0" fmla="*/ 0 w 666427"/>
              <a:gd name="connsiteY0" fmla="*/ 201478 h 201478"/>
              <a:gd name="connsiteX1" fmla="*/ 247973 w 666427"/>
              <a:gd name="connsiteY1" fmla="*/ 46495 h 201478"/>
              <a:gd name="connsiteX2" fmla="*/ 371959 w 666427"/>
              <a:gd name="connsiteY2" fmla="*/ 170482 h 201478"/>
              <a:gd name="connsiteX3" fmla="*/ 666427 w 666427"/>
              <a:gd name="connsiteY3" fmla="*/ 0 h 201478"/>
            </a:gdLst>
            <a:ahLst/>
            <a:cxnLst>
              <a:cxn ang="0">
                <a:pos x="connsiteX0" y="connsiteY0"/>
              </a:cxn>
              <a:cxn ang="0">
                <a:pos x="connsiteX1" y="connsiteY1"/>
              </a:cxn>
              <a:cxn ang="0">
                <a:pos x="connsiteX2" y="connsiteY2"/>
              </a:cxn>
              <a:cxn ang="0">
                <a:pos x="connsiteX3" y="connsiteY3"/>
              </a:cxn>
            </a:cxnLst>
            <a:rect l="l" t="t" r="r" b="b"/>
            <a:pathLst>
              <a:path w="666427" h="201478">
                <a:moveTo>
                  <a:pt x="0" y="201478"/>
                </a:moveTo>
                <a:cubicBezTo>
                  <a:pt x="92990" y="126569"/>
                  <a:pt x="185980" y="51661"/>
                  <a:pt x="247973" y="46495"/>
                </a:cubicBezTo>
                <a:cubicBezTo>
                  <a:pt x="309966" y="41329"/>
                  <a:pt x="302217" y="178231"/>
                  <a:pt x="371959" y="170482"/>
                </a:cubicBezTo>
                <a:cubicBezTo>
                  <a:pt x="441701" y="162733"/>
                  <a:pt x="554064" y="81366"/>
                  <a:pt x="666427" y="0"/>
                </a:cubicBezTo>
              </a:path>
            </a:pathLst>
          </a:cu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r="8571" b="5476"/>
          <a:stretch>
            <a:fillRect/>
          </a:stretch>
        </p:blipFill>
        <p:spPr bwMode="auto">
          <a:xfrm>
            <a:off x="592812" y="165318"/>
            <a:ext cx="8055319"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r="8571" b="5476"/>
          <a:stretch>
            <a:fillRect/>
          </a:stretch>
        </p:blipFill>
        <p:spPr bwMode="auto">
          <a:xfrm>
            <a:off x="592812" y="165318"/>
            <a:ext cx="8055319" cy="6553200"/>
          </a:xfrm>
          <a:prstGeom prst="rect">
            <a:avLst/>
          </a:prstGeom>
          <a:noFill/>
          <a:ln w="9525">
            <a:noFill/>
            <a:miter lim="800000"/>
            <a:headEnd/>
            <a:tailEnd/>
          </a:ln>
          <a:effectLst/>
        </p:spPr>
      </p:pic>
      <p:sp>
        <p:nvSpPr>
          <p:cNvPr id="3" name="Oval 2"/>
          <p:cNvSpPr/>
          <p:nvPr/>
        </p:nvSpPr>
        <p:spPr>
          <a:xfrm>
            <a:off x="5791200" y="533400"/>
            <a:ext cx="304800" cy="990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791200" y="4572000"/>
            <a:ext cx="304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18502" y="2651502"/>
            <a:ext cx="304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48400" y="533400"/>
            <a:ext cx="28956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narrow spectral peak</a:t>
            </a:r>
            <a:endParaRPr lang="en-US" sz="2800" dirty="0">
              <a:solidFill>
                <a:srgbClr val="FF0000"/>
              </a:solidFill>
              <a:latin typeface="Times New Roman" pitchFamily="18" charset="0"/>
              <a:cs typeface="Times New Roman" pitchFamily="18" charset="0"/>
            </a:endParaRPr>
          </a:p>
        </p:txBody>
      </p:sp>
      <p:sp>
        <p:nvSpPr>
          <p:cNvPr id="7" name="TextBox 6"/>
          <p:cNvSpPr txBox="1"/>
          <p:nvPr/>
        </p:nvSpPr>
        <p:spPr>
          <a:xfrm>
            <a:off x="5791200" y="2667000"/>
            <a:ext cx="28956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wide central spike</a:t>
            </a:r>
            <a:endParaRPr lang="en-US" sz="2800" dirty="0">
              <a:solidFill>
                <a:srgbClr val="FF0000"/>
              </a:solidFill>
              <a:latin typeface="Times New Roman" pitchFamily="18" charset="0"/>
              <a:cs typeface="Times New Roman" pitchFamily="18" charset="0"/>
            </a:endParaRPr>
          </a:p>
        </p:txBody>
      </p:sp>
      <p:sp>
        <p:nvSpPr>
          <p:cNvPr id="8" name="TextBox 7"/>
          <p:cNvSpPr txBox="1"/>
          <p:nvPr/>
        </p:nvSpPr>
        <p:spPr>
          <a:xfrm>
            <a:off x="6248400" y="4800600"/>
            <a:ext cx="28956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wide spectral peak</a:t>
            </a:r>
            <a:endParaRPr lang="en-US" sz="2800" dirty="0">
              <a:solidFill>
                <a:srgbClr val="FF0000"/>
              </a:solidFill>
              <a:latin typeface="Times New Roman" pitchFamily="18" charset="0"/>
              <a:cs typeface="Times New Roman" pitchFamily="18" charset="0"/>
            </a:endParaRPr>
          </a:p>
        </p:txBody>
      </p:sp>
      <p:sp>
        <p:nvSpPr>
          <p:cNvPr id="9" name="TextBox 8"/>
          <p:cNvSpPr txBox="1"/>
          <p:nvPr/>
        </p:nvSpPr>
        <p:spPr>
          <a:xfrm>
            <a:off x="0" y="0"/>
            <a:ext cx="59436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Effect 1: broadening of spectral peaks</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r="8571" b="5476"/>
          <a:stretch>
            <a:fillRect/>
          </a:stretch>
        </p:blipFill>
        <p:spPr bwMode="auto">
          <a:xfrm>
            <a:off x="592812" y="165318"/>
            <a:ext cx="8055319" cy="6553200"/>
          </a:xfrm>
          <a:prstGeom prst="rect">
            <a:avLst/>
          </a:prstGeom>
          <a:noFill/>
          <a:ln w="9525">
            <a:noFill/>
            <a:miter lim="800000"/>
            <a:headEnd/>
            <a:tailEnd/>
          </a:ln>
          <a:effectLst/>
        </p:spPr>
      </p:pic>
      <p:sp>
        <p:nvSpPr>
          <p:cNvPr id="3" name="Oval 2"/>
          <p:cNvSpPr/>
          <p:nvPr/>
        </p:nvSpPr>
        <p:spPr>
          <a:xfrm>
            <a:off x="6019800" y="1371600"/>
            <a:ext cx="304800" cy="990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019800" y="5410200"/>
            <a:ext cx="304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562600" y="3276600"/>
            <a:ext cx="609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48400" y="533400"/>
            <a:ext cx="28956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only one spectral peak</a:t>
            </a:r>
            <a:endParaRPr lang="en-US" sz="2800" dirty="0">
              <a:solidFill>
                <a:srgbClr val="FF0000"/>
              </a:solidFill>
              <a:latin typeface="Times New Roman" pitchFamily="18" charset="0"/>
              <a:cs typeface="Times New Roman" pitchFamily="18" charset="0"/>
            </a:endParaRPr>
          </a:p>
        </p:txBody>
      </p:sp>
      <p:sp>
        <p:nvSpPr>
          <p:cNvPr id="7" name="TextBox 6"/>
          <p:cNvSpPr txBox="1"/>
          <p:nvPr/>
        </p:nvSpPr>
        <p:spPr>
          <a:xfrm>
            <a:off x="5791200" y="2667000"/>
            <a:ext cx="28956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side lobes</a:t>
            </a:r>
            <a:endParaRPr lang="en-US" sz="2800" dirty="0">
              <a:solidFill>
                <a:srgbClr val="FF0000"/>
              </a:solidFill>
              <a:latin typeface="Times New Roman" pitchFamily="18" charset="0"/>
              <a:cs typeface="Times New Roman" pitchFamily="18" charset="0"/>
            </a:endParaRPr>
          </a:p>
        </p:txBody>
      </p:sp>
      <p:sp>
        <p:nvSpPr>
          <p:cNvPr id="8" name="TextBox 7"/>
          <p:cNvSpPr txBox="1"/>
          <p:nvPr/>
        </p:nvSpPr>
        <p:spPr>
          <a:xfrm>
            <a:off x="6248400" y="4800600"/>
            <a:ext cx="28956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spurious spectral peaks</a:t>
            </a:r>
            <a:endParaRPr lang="en-US" sz="2800" dirty="0">
              <a:solidFill>
                <a:srgbClr val="FF0000"/>
              </a:solidFill>
              <a:latin typeface="Times New Roman" pitchFamily="18" charset="0"/>
              <a:cs typeface="Times New Roman" pitchFamily="18" charset="0"/>
            </a:endParaRPr>
          </a:p>
        </p:txBody>
      </p:sp>
      <p:sp>
        <p:nvSpPr>
          <p:cNvPr id="9" name="TextBox 8"/>
          <p:cNvSpPr txBox="1"/>
          <p:nvPr/>
        </p:nvSpPr>
        <p:spPr>
          <a:xfrm>
            <a:off x="0" y="0"/>
            <a:ext cx="59436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Effect 2: spurious side lobes</a:t>
            </a:r>
            <a:endParaRPr lang="en-US" sz="2800" dirty="0">
              <a:solidFill>
                <a:srgbClr val="FF0000"/>
              </a:solidFill>
              <a:latin typeface="Times New Roman" pitchFamily="18" charset="0"/>
              <a:cs typeface="Times New Roman" pitchFamily="18" charset="0"/>
            </a:endParaRPr>
          </a:p>
        </p:txBody>
      </p:sp>
      <p:sp>
        <p:nvSpPr>
          <p:cNvPr id="10" name="Oval 9"/>
          <p:cNvSpPr/>
          <p:nvPr/>
        </p:nvSpPr>
        <p:spPr>
          <a:xfrm>
            <a:off x="5562600" y="1371600"/>
            <a:ext cx="304800" cy="990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86400" y="5410200"/>
            <a:ext cx="304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4297362"/>
          </a:xfrm>
        </p:spPr>
        <p:txBody>
          <a:bodyPr>
            <a:normAutofit fontScale="90000"/>
          </a:bodyPr>
          <a:lstStyle/>
          <a:p>
            <a:r>
              <a:rPr lang="en-US" dirty="0" smtClean="0">
                <a:latin typeface="Times New Roman" pitchFamily="18" charset="0"/>
                <a:cs typeface="Times New Roman" pitchFamily="18" charset="0"/>
              </a:rPr>
              <a:t>Q: Can the situation be improved?</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 Yes, by choosing a smoother window function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more like a Normal Function</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(which has no side lobes)</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but still zero outside of interval of observation</a:t>
            </a:r>
            <a:endParaRPr lang="en-US" sz="31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4286" t="34474" r="51510" b="34389"/>
          <a:stretch>
            <a:fillRect/>
          </a:stretch>
        </p:blipFill>
        <p:spPr bwMode="auto">
          <a:xfrm>
            <a:off x="152400" y="2362200"/>
            <a:ext cx="4038600" cy="2133600"/>
          </a:xfrm>
          <a:prstGeom prst="rect">
            <a:avLst/>
          </a:prstGeom>
          <a:noFill/>
          <a:ln w="9525">
            <a:noFill/>
            <a:miter lim="800000"/>
            <a:headEnd/>
            <a:tailEnd/>
          </a:ln>
          <a:effectLst/>
        </p:spPr>
      </p:pic>
      <p:sp>
        <p:nvSpPr>
          <p:cNvPr id="5" name="TextBox 4"/>
          <p:cNvSpPr txBox="1"/>
          <p:nvPr/>
        </p:nvSpPr>
        <p:spPr>
          <a:xfrm>
            <a:off x="609600" y="1676400"/>
            <a:ext cx="3810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boxcar window function</a:t>
            </a:r>
            <a:endParaRPr lang="en-US" sz="2800"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4" cstate="print"/>
          <a:srcRect l="5000" t="33819" r="50394" b="35860"/>
          <a:stretch>
            <a:fillRect/>
          </a:stretch>
        </p:blipFill>
        <p:spPr bwMode="auto">
          <a:xfrm>
            <a:off x="4419600" y="2438400"/>
            <a:ext cx="3886200" cy="1981200"/>
          </a:xfrm>
          <a:prstGeom prst="rect">
            <a:avLst/>
          </a:prstGeom>
          <a:noFill/>
          <a:ln w="9525">
            <a:noFill/>
            <a:miter lim="800000"/>
            <a:headEnd/>
            <a:tailEnd/>
          </a:ln>
          <a:effectLst/>
        </p:spPr>
      </p:pic>
      <p:sp>
        <p:nvSpPr>
          <p:cNvPr id="7" name="TextBox 6"/>
          <p:cNvSpPr txBox="1"/>
          <p:nvPr/>
        </p:nvSpPr>
        <p:spPr>
          <a:xfrm>
            <a:off x="4724400" y="1676400"/>
            <a:ext cx="4267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Hamming window function</a:t>
            </a:r>
            <a:endParaRPr lang="en-US" sz="28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l="5000" r="9286" b="4762"/>
          <a:stretch>
            <a:fillRect/>
          </a:stretch>
        </p:blipFill>
        <p:spPr bwMode="auto">
          <a:xfrm>
            <a:off x="685800" y="228600"/>
            <a:ext cx="7467600" cy="622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smtClean="0">
                <a:latin typeface="Times New Roman" pitchFamily="18" charset="0"/>
                <a:cs typeface="Times New Roman" pitchFamily="18" charset="0"/>
              </a:rPr>
              <a:t>Scenario A</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in a hypothetical region</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windiness and temperature correlate at periods of a year, because of large scale climate patterns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but they do not correlate at periods of a few days</a:t>
            </a:r>
            <a:endParaRPr lang="en-US" sz="36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l="5000" r="9286" b="4762"/>
          <a:stretch>
            <a:fillRect/>
          </a:stretch>
        </p:blipFill>
        <p:spPr bwMode="auto">
          <a:xfrm>
            <a:off x="685800" y="228600"/>
            <a:ext cx="7467600" cy="6223000"/>
          </a:xfrm>
          <a:prstGeom prst="rect">
            <a:avLst/>
          </a:prstGeom>
          <a:noFill/>
          <a:ln w="9525">
            <a:noFill/>
            <a:miter lim="800000"/>
            <a:headEnd/>
            <a:tailEnd/>
          </a:ln>
          <a:effectLst/>
        </p:spPr>
      </p:pic>
      <p:sp>
        <p:nvSpPr>
          <p:cNvPr id="12" name="Oval 11"/>
          <p:cNvSpPr/>
          <p:nvPr/>
        </p:nvSpPr>
        <p:spPr>
          <a:xfrm>
            <a:off x="5867400" y="5562600"/>
            <a:ext cx="304800" cy="4572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81600" y="5562600"/>
            <a:ext cx="304800" cy="4572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00608" y="4648200"/>
            <a:ext cx="304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781800" y="4114800"/>
            <a:ext cx="2133600" cy="1938992"/>
          </a:xfrm>
          <a:prstGeom prst="rect">
            <a:avLst/>
          </a:prstGeom>
          <a:solidFill>
            <a:schemeClr val="bg1"/>
          </a:solidFill>
        </p:spPr>
        <p:txBody>
          <a:bodyPr wrap="square" rtlCol="0">
            <a:spAutoFit/>
          </a:bodyPr>
          <a:lstStyle/>
          <a:p>
            <a:r>
              <a:rPr lang="en-US" sz="2400" dirty="0" smtClean="0">
                <a:solidFill>
                  <a:srgbClr val="FF0000"/>
                </a:solidFill>
                <a:latin typeface="Times New Roman" pitchFamily="18" charset="0"/>
                <a:cs typeface="Times New Roman" pitchFamily="18" charset="0"/>
              </a:rPr>
              <a:t>no side lobes</a:t>
            </a:r>
          </a:p>
          <a:p>
            <a:r>
              <a:rPr lang="en-US" sz="2400" dirty="0" smtClean="0">
                <a:solidFill>
                  <a:srgbClr val="FF0000"/>
                </a:solidFill>
                <a:latin typeface="Times New Roman" pitchFamily="18" charset="0"/>
                <a:cs typeface="Times New Roman" pitchFamily="18" charset="0"/>
              </a:rPr>
              <a:t>but</a:t>
            </a:r>
          </a:p>
          <a:p>
            <a:r>
              <a:rPr lang="en-US" sz="2400" dirty="0" smtClean="0">
                <a:solidFill>
                  <a:srgbClr val="FF0000"/>
                </a:solidFill>
                <a:latin typeface="Times New Roman" pitchFamily="18" charset="0"/>
                <a:cs typeface="Times New Roman" pitchFamily="18" charset="0"/>
              </a:rPr>
              <a:t>central peak wider than with boxcar</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l="26374" t="48575" r="15018" b="31599"/>
          <a:stretch>
            <a:fillRect/>
          </a:stretch>
        </p:blipFill>
        <p:spPr bwMode="auto">
          <a:xfrm>
            <a:off x="381000" y="2743200"/>
            <a:ext cx="8534400" cy="2133600"/>
          </a:xfrm>
          <a:prstGeom prst="rect">
            <a:avLst/>
          </a:prstGeom>
          <a:noFill/>
          <a:ln w="9525">
            <a:noFill/>
            <a:miter lim="800000"/>
            <a:headEnd/>
            <a:tailEnd/>
          </a:ln>
        </p:spPr>
      </p:pic>
      <p:sp>
        <p:nvSpPr>
          <p:cNvPr id="4" name="TextBox 3"/>
          <p:cNvSpPr txBox="1"/>
          <p:nvPr/>
        </p:nvSpPr>
        <p:spPr>
          <a:xfrm>
            <a:off x="1981200" y="1143000"/>
            <a:ext cx="54864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Hamming Window Function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smtClean="0">
                <a:latin typeface="Times New Roman" pitchFamily="18" charset="0"/>
                <a:cs typeface="Times New Roman" pitchFamily="18" charset="0"/>
              </a:rPr>
              <a:t>Q: Is there a “best” window function?</a:t>
            </a:r>
            <a:endParaRPr lang="en-US" dirty="0">
              <a:latin typeface="Times New Roman" pitchFamily="18" charset="0"/>
              <a:cs typeface="Times New Roman" pitchFamily="18" charset="0"/>
            </a:endParaRPr>
          </a:p>
        </p:txBody>
      </p:sp>
      <p:sp>
        <p:nvSpPr>
          <p:cNvPr id="4" name="Title 1"/>
          <p:cNvSpPr txBox="1">
            <a:spLocks/>
          </p:cNvSpPr>
          <p:nvPr/>
        </p:nvSpPr>
        <p:spPr>
          <a:xfrm>
            <a:off x="381000" y="2971800"/>
            <a:ext cx="8229600" cy="1981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 Only if</a:t>
            </a:r>
            <a:r>
              <a:rPr kumimoji="0" lang="en-US" sz="40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you carefully specify what you mean by “best”</a:t>
            </a:r>
          </a:p>
        </p:txBody>
      </p:sp>
      <p:sp>
        <p:nvSpPr>
          <p:cNvPr id="5" name="Title 1"/>
          <p:cNvSpPr txBox="1">
            <a:spLocks/>
          </p:cNvSpPr>
          <p:nvPr/>
        </p:nvSpPr>
        <p:spPr>
          <a:xfrm>
            <a:off x="457200" y="49530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noProof="0" dirty="0" smtClean="0">
                <a:latin typeface="Times New Roman" pitchFamily="18" charset="0"/>
                <a:ea typeface="+mj-ea"/>
                <a:cs typeface="Times New Roman" pitchFamily="18" charset="0"/>
              </a:rPr>
              <a:t>(notion of best based on prior information)</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optimal”window</a:t>
            </a:r>
            <a:r>
              <a:rPr lang="en-US" dirty="0" smtClean="0">
                <a:latin typeface="Times New Roman" pitchFamily="18" charset="0"/>
                <a:cs typeface="Times New Roman" pitchFamily="18" charset="0"/>
              </a:rPr>
              <a:t> function</a:t>
            </a:r>
            <a:endParaRPr lang="en-US"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cstate="print"/>
          <a:srcRect l="36431" t="51741" r="24164" b="23383"/>
          <a:stretch>
            <a:fillRect/>
          </a:stretch>
        </p:blipFill>
        <p:spPr bwMode="auto">
          <a:xfrm>
            <a:off x="2438400" y="2133600"/>
            <a:ext cx="4038600" cy="1905000"/>
          </a:xfrm>
          <a:prstGeom prst="rect">
            <a:avLst/>
          </a:prstGeom>
          <a:noFill/>
          <a:ln w="9525">
            <a:noFill/>
            <a:miter lim="800000"/>
            <a:headEnd/>
            <a:tailEnd/>
          </a:ln>
        </p:spPr>
      </p:pic>
      <p:sp>
        <p:nvSpPr>
          <p:cNvPr id="6" name="Title 1"/>
          <p:cNvSpPr txBox="1">
            <a:spLocks/>
          </p:cNvSpPr>
          <p:nvPr/>
        </p:nvSpPr>
        <p:spPr>
          <a:xfrm>
            <a:off x="381000" y="1143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maximize</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Title 1"/>
          <p:cNvSpPr txBox="1">
            <a:spLocks/>
          </p:cNvSpPr>
          <p:nvPr/>
        </p:nvSpPr>
        <p:spPr>
          <a:xfrm>
            <a:off x="457200" y="4191000"/>
            <a:ext cx="8229600" cy="19812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ratio of</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power in central peak</a:t>
            </a:r>
            <a:endParaRPr lang="en-US" sz="3600" dirty="0" smtClean="0">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(assumed to lie in range</a:t>
            </a: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3600" b="0" i="0" u="none" strike="noStrike" kern="1200" cap="none" spc="0" normalizeH="0" baseline="0" noProof="0" dirty="0" smtClean="0">
                <a:ln>
                  <a:noFill/>
                </a:ln>
                <a:solidFill>
                  <a:schemeClr val="tx1"/>
                </a:solidFill>
                <a:effectLst/>
                <a:uLnTx/>
                <a:uFillTx/>
                <a:latin typeface="Cambria Math"/>
                <a:ea typeface="Cambria Math"/>
                <a:cs typeface="Times New Roman" pitchFamily="18" charset="0"/>
              </a:rPr>
              <a:t>±</a:t>
            </a:r>
            <a:r>
              <a:rPr kumimoji="0" lang="el-GR" sz="3600" b="0" i="0" u="none" strike="noStrike" kern="1200" cap="none" spc="0" normalizeH="0" baseline="0" noProof="0" dirty="0" smtClean="0">
                <a:ln>
                  <a:noFill/>
                </a:ln>
                <a:solidFill>
                  <a:schemeClr val="tx1"/>
                </a:solidFill>
                <a:effectLst/>
                <a:uLnTx/>
                <a:uFillTx/>
                <a:latin typeface="Cambria Math"/>
                <a:ea typeface="Cambria Math"/>
                <a:cs typeface="Times New Roman" pitchFamily="18" charset="0"/>
              </a:rPr>
              <a:t>ω</a:t>
            </a:r>
            <a:r>
              <a:rPr kumimoji="0" lang="en-US" sz="3600" b="0" i="0" u="none" strike="noStrike" kern="1200" cap="none" spc="0" normalizeH="0" baseline="-25000" noProof="0" dirty="0" smtClean="0">
                <a:ln>
                  <a:noFill/>
                </a:ln>
                <a:solidFill>
                  <a:schemeClr val="tx1"/>
                </a:solidFill>
                <a:effectLst/>
                <a:uLnTx/>
                <a:uFillTx/>
                <a:latin typeface="Cambria Math"/>
                <a:ea typeface="Cambria Math"/>
                <a:cs typeface="Times New Roman" pitchFamily="18" charset="0"/>
              </a:rPr>
              <a:t>0 </a:t>
            </a:r>
            <a:r>
              <a:rPr lang="en-US" sz="3600" dirty="0" smtClean="0">
                <a:latin typeface="Cambria Math"/>
                <a:ea typeface="Cambria Math"/>
                <a:cs typeface="Times New Roman" pitchFamily="18"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latin typeface="Cambria Math"/>
                <a:ea typeface="Cambria Math"/>
                <a:cs typeface="Times New Roman" pitchFamily="18" charset="0"/>
              </a:rPr>
              <a:t>t</a:t>
            </a:r>
            <a:r>
              <a:rPr kumimoji="0" lang="en-US" sz="3600" b="0" i="0" u="none" strike="noStrike" kern="1200" cap="none" spc="0" normalizeH="0" noProof="0" dirty="0" smtClean="0">
                <a:ln>
                  <a:noFill/>
                </a:ln>
                <a:solidFill>
                  <a:schemeClr val="tx1"/>
                </a:solidFill>
                <a:effectLst/>
                <a:uLnTx/>
                <a:uFillTx/>
                <a:latin typeface="Cambria Math"/>
                <a:ea typeface="Cambria Math"/>
                <a:cs typeface="Times New Roman" pitchFamily="18" charset="0"/>
              </a:rPr>
              <a:t>o overall power</a:t>
            </a:r>
            <a:endParaRPr kumimoji="0" lang="en-US" sz="3600" b="0" i="0" u="none" strike="noStrike" kern="1200" cap="none" spc="0" normalizeH="0" baseline="-2500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5791200"/>
          </a:xfrm>
        </p:spPr>
        <p:txBody>
          <a:bodyPr>
            <a:normAutofit fontScale="90000"/>
          </a:bodyPr>
          <a:lstStyle/>
          <a:p>
            <a:r>
              <a:rPr lang="en-US" sz="3600" dirty="0" smtClean="0">
                <a:latin typeface="Times New Roman" pitchFamily="18" charset="0"/>
                <a:cs typeface="Times New Roman" pitchFamily="18" charset="0"/>
              </a:rPr>
              <a:t>The parameter, </a:t>
            </a:r>
            <a:r>
              <a:rPr lang="el-GR" sz="3600" dirty="0" smtClean="0">
                <a:latin typeface="Cambria Math"/>
                <a:ea typeface="Cambria Math"/>
                <a:cs typeface="Times New Roman" pitchFamily="18" charset="0"/>
              </a:rPr>
              <a:t>ω</a:t>
            </a:r>
            <a:r>
              <a:rPr lang="en-US" sz="3600" baseline="-25000" dirty="0" smtClean="0">
                <a:latin typeface="Cambria Math"/>
                <a:ea typeface="Cambria Math"/>
                <a:cs typeface="Times New Roman" pitchFamily="18" charset="0"/>
              </a:rPr>
              <a:t>0</a:t>
            </a:r>
            <a:r>
              <a:rPr lang="en-US" sz="3600" dirty="0" smtClean="0">
                <a:latin typeface="Times New Roman" pitchFamily="18" charset="0"/>
                <a:cs typeface="Times New Roman" pitchFamily="18" charset="0"/>
              </a:rPr>
              <a:t>, allows you to choose how much spectral broadening you can tolerate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Once </a:t>
            </a:r>
            <a:r>
              <a:rPr lang="el-GR" sz="3600" dirty="0" smtClean="0">
                <a:latin typeface="Cambria Math"/>
                <a:ea typeface="Cambria Math"/>
                <a:cs typeface="Times New Roman" pitchFamily="18" charset="0"/>
              </a:rPr>
              <a:t>ω</a:t>
            </a:r>
            <a:r>
              <a:rPr lang="en-US" sz="3600" baseline="-25000" dirty="0" smtClean="0">
                <a:latin typeface="Cambria Math"/>
                <a:ea typeface="Cambria Math"/>
                <a:cs typeface="Times New Roman" pitchFamily="18" charset="0"/>
              </a:rPr>
              <a:t>0</a:t>
            </a:r>
            <a:r>
              <a:rPr lang="en-US" sz="3600" dirty="0" smtClean="0">
                <a:latin typeface="Times New Roman" pitchFamily="18" charset="0"/>
                <a:cs typeface="Times New Roman" pitchFamily="18" charset="0"/>
              </a:rPr>
              <a:t> is specified, the problem can be solved by using standard optimization techniques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One finds that there are actually several window functions, with radically different shapes, that are “optimal”</a:t>
            </a:r>
            <a:endParaRPr lang="en-US"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609600" y="914400"/>
            <a:ext cx="7696200" cy="5410200"/>
            <a:chOff x="914400" y="1447800"/>
            <a:chExt cx="4876800" cy="2819400"/>
          </a:xfrm>
        </p:grpSpPr>
        <p:pic>
          <p:nvPicPr>
            <p:cNvPr id="1026" name="Picture 2"/>
            <p:cNvPicPr>
              <a:picLocks noChangeAspect="1" noChangeArrowheads="1"/>
            </p:cNvPicPr>
            <p:nvPr/>
          </p:nvPicPr>
          <p:blipFill>
            <a:blip r:embed="rId3" cstate="print"/>
            <a:srcRect l="1429" t="1905" r="7143" b="27619"/>
            <a:stretch>
              <a:fillRect/>
            </a:stretch>
          </p:blipFill>
          <p:spPr bwMode="auto">
            <a:xfrm>
              <a:off x="914400" y="1447800"/>
              <a:ext cx="4876800" cy="2819400"/>
            </a:xfrm>
            <a:prstGeom prst="rect">
              <a:avLst/>
            </a:prstGeom>
            <a:noFill/>
            <a:ln w="9525">
              <a:noFill/>
              <a:miter lim="800000"/>
              <a:headEnd/>
              <a:tailEnd/>
            </a:ln>
            <a:effectLst/>
          </p:spPr>
        </p:pic>
        <p:grpSp>
          <p:nvGrpSpPr>
            <p:cNvPr id="2" name="Group 12"/>
            <p:cNvGrpSpPr/>
            <p:nvPr/>
          </p:nvGrpSpPr>
          <p:grpSpPr>
            <a:xfrm rot="16200000">
              <a:off x="647701" y="1714500"/>
              <a:ext cx="838200" cy="304800"/>
              <a:chOff x="457200" y="838200"/>
              <a:chExt cx="838200" cy="304800"/>
            </a:xfrm>
          </p:grpSpPr>
          <p:sp>
            <p:nvSpPr>
              <p:cNvPr id="12" name="Rectangle 11"/>
              <p:cNvSpPr/>
              <p:nvPr/>
            </p:nvSpPr>
            <p:spPr>
              <a:xfrm>
                <a:off x="457200" y="8382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6" name="TextBox 6"/>
              <p:cNvSpPr txBox="1"/>
              <p:nvPr/>
            </p:nvSpPr>
            <p:spPr>
              <a:xfrm>
                <a:off x="609600" y="852101"/>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1</a:t>
                </a:r>
                <a:r>
                  <a:rPr lang="en-US" sz="1200" i="1" dirty="0" smtClean="0">
                    <a:latin typeface="Times New Roman" pitchFamily="18" charset="0"/>
                    <a:cs typeface="Times New Roman" pitchFamily="18" charset="0"/>
                  </a:rPr>
                  <a:t>(t)</a:t>
                </a:r>
                <a:endParaRPr lang="en-US" sz="1200" i="1" dirty="0">
                  <a:latin typeface="Times New Roman" pitchFamily="18" charset="0"/>
                  <a:cs typeface="Times New Roman" pitchFamily="18" charset="0"/>
                </a:endParaRPr>
              </a:p>
            </p:txBody>
          </p:sp>
        </p:grpSp>
        <p:grpSp>
          <p:nvGrpSpPr>
            <p:cNvPr id="3" name="Group 13"/>
            <p:cNvGrpSpPr/>
            <p:nvPr/>
          </p:nvGrpSpPr>
          <p:grpSpPr>
            <a:xfrm rot="16200000">
              <a:off x="647700" y="2552700"/>
              <a:ext cx="838200" cy="304800"/>
              <a:chOff x="457200" y="838200"/>
              <a:chExt cx="838200" cy="304800"/>
            </a:xfrm>
          </p:grpSpPr>
          <p:sp>
            <p:nvSpPr>
              <p:cNvPr id="15" name="Rectangle 14"/>
              <p:cNvSpPr/>
              <p:nvPr/>
            </p:nvSpPr>
            <p:spPr>
              <a:xfrm>
                <a:off x="457200" y="8382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6" name="TextBox 6"/>
              <p:cNvSpPr txBox="1"/>
              <p:nvPr/>
            </p:nvSpPr>
            <p:spPr>
              <a:xfrm>
                <a:off x="609600" y="852101"/>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2</a:t>
                </a:r>
                <a:r>
                  <a:rPr lang="en-US" sz="1200" i="1" dirty="0" smtClean="0">
                    <a:latin typeface="Times New Roman" pitchFamily="18" charset="0"/>
                    <a:cs typeface="Times New Roman" pitchFamily="18" charset="0"/>
                  </a:rPr>
                  <a:t>(t)</a:t>
                </a:r>
                <a:endParaRPr lang="en-US" sz="1200" i="1" dirty="0">
                  <a:latin typeface="Times New Roman" pitchFamily="18" charset="0"/>
                  <a:cs typeface="Times New Roman" pitchFamily="18" charset="0"/>
                </a:endParaRPr>
              </a:p>
            </p:txBody>
          </p:sp>
        </p:grpSp>
        <p:grpSp>
          <p:nvGrpSpPr>
            <p:cNvPr id="4" name="Group 16"/>
            <p:cNvGrpSpPr/>
            <p:nvPr/>
          </p:nvGrpSpPr>
          <p:grpSpPr>
            <a:xfrm rot="16200000">
              <a:off x="647701" y="3467100"/>
              <a:ext cx="838200" cy="304800"/>
              <a:chOff x="457200" y="838200"/>
              <a:chExt cx="838200" cy="304800"/>
            </a:xfrm>
          </p:grpSpPr>
          <p:sp>
            <p:nvSpPr>
              <p:cNvPr id="18" name="Rectangle 17"/>
              <p:cNvSpPr/>
              <p:nvPr/>
            </p:nvSpPr>
            <p:spPr>
              <a:xfrm>
                <a:off x="457200" y="8382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9" name="TextBox 6"/>
              <p:cNvSpPr txBox="1"/>
              <p:nvPr/>
            </p:nvSpPr>
            <p:spPr>
              <a:xfrm>
                <a:off x="609600" y="852101"/>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3</a:t>
                </a:r>
                <a:r>
                  <a:rPr lang="en-US" sz="1200" i="1" dirty="0" smtClean="0">
                    <a:latin typeface="Times New Roman" pitchFamily="18" charset="0"/>
                    <a:cs typeface="Times New Roman" pitchFamily="18" charset="0"/>
                  </a:rPr>
                  <a:t>(t)</a:t>
                </a:r>
                <a:endParaRPr lang="en-US" sz="1200" i="1" dirty="0">
                  <a:latin typeface="Times New Roman" pitchFamily="18" charset="0"/>
                  <a:cs typeface="Times New Roman" pitchFamily="18" charset="0"/>
                </a:endParaRPr>
              </a:p>
            </p:txBody>
          </p:sp>
        </p:grpSp>
        <p:grpSp>
          <p:nvGrpSpPr>
            <p:cNvPr id="8" name="Group 27"/>
            <p:cNvGrpSpPr/>
            <p:nvPr/>
          </p:nvGrpSpPr>
          <p:grpSpPr>
            <a:xfrm>
              <a:off x="3009900" y="3962400"/>
              <a:ext cx="1104900" cy="248195"/>
              <a:chOff x="2552700" y="3695155"/>
              <a:chExt cx="1104900" cy="248195"/>
            </a:xfrm>
          </p:grpSpPr>
          <p:sp>
            <p:nvSpPr>
              <p:cNvPr id="29" name="Rectangle 28"/>
              <p:cNvSpPr/>
              <p:nvPr/>
            </p:nvSpPr>
            <p:spPr>
              <a:xfrm>
                <a:off x="2552700" y="3724275"/>
                <a:ext cx="11049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30" name="TextBox 6"/>
              <p:cNvSpPr txBox="1"/>
              <p:nvPr/>
            </p:nvSpPr>
            <p:spPr>
              <a:xfrm>
                <a:off x="2753591" y="3695155"/>
                <a:ext cx="703118" cy="2481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s</a:t>
                </a:r>
                <a:endParaRPr lang="en-US" sz="1200" i="1" dirty="0">
                  <a:latin typeface="Times New Roman" pitchFamily="18" charset="0"/>
                  <a:cs typeface="Times New Roman" pitchFamily="18" charset="0"/>
                </a:endParaRPr>
              </a:p>
            </p:txBody>
          </p:sp>
        </p:grpSp>
        <p:grpSp>
          <p:nvGrpSpPr>
            <p:cNvPr id="9" name="Group 30"/>
            <p:cNvGrpSpPr/>
            <p:nvPr/>
          </p:nvGrpSpPr>
          <p:grpSpPr>
            <a:xfrm>
              <a:off x="2971800" y="3124200"/>
              <a:ext cx="1104900" cy="248195"/>
              <a:chOff x="2552700" y="3695155"/>
              <a:chExt cx="1104900" cy="248195"/>
            </a:xfrm>
          </p:grpSpPr>
          <p:sp>
            <p:nvSpPr>
              <p:cNvPr id="32" name="Rectangle 31"/>
              <p:cNvSpPr/>
              <p:nvPr/>
            </p:nvSpPr>
            <p:spPr>
              <a:xfrm>
                <a:off x="2552700" y="3724275"/>
                <a:ext cx="11049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33" name="TextBox 6"/>
              <p:cNvSpPr txBox="1"/>
              <p:nvPr/>
            </p:nvSpPr>
            <p:spPr>
              <a:xfrm>
                <a:off x="2753591" y="3695155"/>
                <a:ext cx="703118" cy="2481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s</a:t>
                </a:r>
                <a:endParaRPr lang="en-US" sz="1200" i="1" dirty="0">
                  <a:latin typeface="Times New Roman" pitchFamily="18" charset="0"/>
                  <a:cs typeface="Times New Roman" pitchFamily="18" charset="0"/>
                </a:endParaRPr>
              </a:p>
            </p:txBody>
          </p:sp>
        </p:grpSp>
        <p:grpSp>
          <p:nvGrpSpPr>
            <p:cNvPr id="10" name="Group 33"/>
            <p:cNvGrpSpPr/>
            <p:nvPr/>
          </p:nvGrpSpPr>
          <p:grpSpPr>
            <a:xfrm>
              <a:off x="3009900" y="2219325"/>
              <a:ext cx="1104900" cy="248195"/>
              <a:chOff x="2552700" y="3695155"/>
              <a:chExt cx="1104900" cy="248195"/>
            </a:xfrm>
          </p:grpSpPr>
          <p:sp>
            <p:nvSpPr>
              <p:cNvPr id="35" name="Rectangle 34"/>
              <p:cNvSpPr/>
              <p:nvPr/>
            </p:nvSpPr>
            <p:spPr>
              <a:xfrm>
                <a:off x="2552700" y="3724275"/>
                <a:ext cx="11049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36" name="TextBox 6"/>
              <p:cNvSpPr txBox="1"/>
              <p:nvPr/>
            </p:nvSpPr>
            <p:spPr>
              <a:xfrm>
                <a:off x="2753591" y="3695155"/>
                <a:ext cx="703118" cy="2481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s</a:t>
                </a:r>
                <a:endParaRPr lang="en-US" sz="1200" i="1" dirty="0">
                  <a:latin typeface="Times New Roman" pitchFamily="18" charset="0"/>
                  <a:cs typeface="Times New Roman" pitchFamily="18" charset="0"/>
                </a:endParaRPr>
              </a:p>
            </p:txBody>
          </p:sp>
        </p:grpSp>
      </p:grpSp>
      <p:sp>
        <p:nvSpPr>
          <p:cNvPr id="31" name="TextBox 30"/>
          <p:cNvSpPr txBox="1"/>
          <p:nvPr/>
        </p:nvSpPr>
        <p:spPr>
          <a:xfrm>
            <a:off x="533400" y="304800"/>
            <a:ext cx="82296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Family of three “optimal” window functions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5791200"/>
          </a:xfrm>
        </p:spPr>
        <p:txBody>
          <a:bodyPr>
            <a:normAutofit/>
          </a:bodyPr>
          <a:lstStyle/>
          <a:p>
            <a:r>
              <a:rPr lang="en-US" sz="3600" dirty="0" smtClean="0">
                <a:latin typeface="Times New Roman" pitchFamily="18" charset="0"/>
                <a:cs typeface="Times New Roman" pitchFamily="18" charset="0"/>
              </a:rPr>
              <a:t>a common strategy is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to compute the power spectral density</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with each of these window functions separately</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and then average the result</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technique called</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Multi-taper Spectral Analysis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457200" y="381000"/>
            <a:ext cx="7848600" cy="5980233"/>
            <a:chOff x="609600" y="210990"/>
            <a:chExt cx="7848600" cy="5980233"/>
          </a:xfrm>
        </p:grpSpPr>
        <p:pic>
          <p:nvPicPr>
            <p:cNvPr id="1031" name="Picture 7"/>
            <p:cNvPicPr>
              <a:picLocks noChangeAspect="1" noChangeArrowheads="1"/>
            </p:cNvPicPr>
            <p:nvPr/>
          </p:nvPicPr>
          <p:blipFill>
            <a:blip r:embed="rId3" cstate="print"/>
            <a:srcRect t="4612" b="9342"/>
            <a:stretch>
              <a:fillRect/>
            </a:stretch>
          </p:blipFill>
          <p:spPr bwMode="auto">
            <a:xfrm>
              <a:off x="4807393" y="457200"/>
              <a:ext cx="3650807" cy="5638800"/>
            </a:xfrm>
            <a:prstGeom prst="rect">
              <a:avLst/>
            </a:prstGeom>
            <a:noFill/>
            <a:ln w="9525">
              <a:noFill/>
              <a:miter lim="800000"/>
              <a:headEnd/>
              <a:tailEnd/>
            </a:ln>
            <a:effectLst/>
          </p:spPr>
        </p:pic>
        <p:sp>
          <p:nvSpPr>
            <p:cNvPr id="112" name="Rectangle 111"/>
            <p:cNvSpPr/>
            <p:nvPr/>
          </p:nvSpPr>
          <p:spPr>
            <a:xfrm flipH="1" flipV="1">
              <a:off x="4781951" y="323011"/>
              <a:ext cx="610588" cy="560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1029" name="Picture 5"/>
            <p:cNvPicPr>
              <a:picLocks noChangeAspect="1" noChangeArrowheads="1"/>
            </p:cNvPicPr>
            <p:nvPr/>
          </p:nvPicPr>
          <p:blipFill>
            <a:blip r:embed="rId4" cstate="print"/>
            <a:srcRect/>
            <a:stretch>
              <a:fillRect/>
            </a:stretch>
          </p:blipFill>
          <p:spPr bwMode="auto">
            <a:xfrm>
              <a:off x="914894" y="210990"/>
              <a:ext cx="4643013" cy="5404990"/>
            </a:xfrm>
            <a:prstGeom prst="rect">
              <a:avLst/>
            </a:prstGeom>
            <a:noFill/>
            <a:ln w="9525">
              <a:noFill/>
              <a:miter lim="800000"/>
              <a:headEnd/>
              <a:tailEnd/>
            </a:ln>
            <a:effectLst/>
          </p:spPr>
        </p:pic>
        <p:sp>
          <p:nvSpPr>
            <p:cNvPr id="85" name="Rectangle 84"/>
            <p:cNvSpPr/>
            <p:nvPr/>
          </p:nvSpPr>
          <p:spPr>
            <a:xfrm flipH="1" flipV="1">
              <a:off x="914894" y="556649"/>
              <a:ext cx="610588" cy="413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86" name="TextBox 6"/>
            <p:cNvSpPr txBox="1"/>
            <p:nvPr/>
          </p:nvSpPr>
          <p:spPr>
            <a:xfrm rot="10800000" flipH="1" flipV="1">
              <a:off x="774968" y="1499226"/>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B(t)d(t) </a:t>
              </a:r>
              <a:endParaRPr lang="en-US" sz="1200" i="1" dirty="0">
                <a:latin typeface="Times New Roman" pitchFamily="18" charset="0"/>
                <a:cs typeface="Times New Roman" pitchFamily="18" charset="0"/>
              </a:endParaRPr>
            </a:p>
          </p:txBody>
        </p:sp>
        <p:grpSp>
          <p:nvGrpSpPr>
            <p:cNvPr id="2" name="Group 89"/>
            <p:cNvGrpSpPr/>
            <p:nvPr/>
          </p:nvGrpSpPr>
          <p:grpSpPr>
            <a:xfrm>
              <a:off x="2406473" y="1123156"/>
              <a:ext cx="2238823" cy="407212"/>
              <a:chOff x="3962400" y="2895600"/>
              <a:chExt cx="1676400" cy="276999"/>
            </a:xfrm>
          </p:grpSpPr>
          <p:sp>
            <p:nvSpPr>
              <p:cNvPr id="91" name="Rectangle 9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2"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3" name="Group 92"/>
            <p:cNvGrpSpPr/>
            <p:nvPr/>
          </p:nvGrpSpPr>
          <p:grpSpPr>
            <a:xfrm>
              <a:off x="2406473" y="2082596"/>
              <a:ext cx="2238823" cy="407212"/>
              <a:chOff x="3962400" y="2895600"/>
              <a:chExt cx="1676400" cy="276999"/>
            </a:xfrm>
          </p:grpSpPr>
          <p:sp>
            <p:nvSpPr>
              <p:cNvPr id="94" name="Rectangle 9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5"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4" name="Group 95"/>
            <p:cNvGrpSpPr/>
            <p:nvPr/>
          </p:nvGrpSpPr>
          <p:grpSpPr>
            <a:xfrm>
              <a:off x="2339599" y="2956354"/>
              <a:ext cx="2238823" cy="407212"/>
              <a:chOff x="3962400" y="2895600"/>
              <a:chExt cx="1676400" cy="276999"/>
            </a:xfrm>
          </p:grpSpPr>
          <p:sp>
            <p:nvSpPr>
              <p:cNvPr id="97" name="Rectangle 9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8"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5" name="Group 98"/>
            <p:cNvGrpSpPr/>
            <p:nvPr/>
          </p:nvGrpSpPr>
          <p:grpSpPr>
            <a:xfrm>
              <a:off x="2406473" y="3894128"/>
              <a:ext cx="2238823" cy="407212"/>
              <a:chOff x="3962400" y="2895600"/>
              <a:chExt cx="1676400" cy="276999"/>
            </a:xfrm>
          </p:grpSpPr>
          <p:sp>
            <p:nvSpPr>
              <p:cNvPr id="100" name="Rectangle 9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1"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6" name="Group 101"/>
            <p:cNvGrpSpPr/>
            <p:nvPr/>
          </p:nvGrpSpPr>
          <p:grpSpPr>
            <a:xfrm>
              <a:off x="2458810" y="4822296"/>
              <a:ext cx="2238823" cy="407212"/>
              <a:chOff x="3962400" y="2856411"/>
              <a:chExt cx="1676400" cy="276999"/>
            </a:xfrm>
          </p:grpSpPr>
          <p:sp>
            <p:nvSpPr>
              <p:cNvPr id="103" name="Rectangle 102"/>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4"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sp>
          <p:nvSpPr>
            <p:cNvPr id="105" name="TextBox 6"/>
            <p:cNvSpPr txBox="1"/>
            <p:nvPr/>
          </p:nvSpPr>
          <p:spPr>
            <a:xfrm rot="10800000" flipH="1" flipV="1">
              <a:off x="927615" y="561054"/>
              <a:ext cx="610588"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d(t)</a:t>
              </a:r>
              <a:endParaRPr lang="en-US" sz="1200" i="1" dirty="0">
                <a:latin typeface="Times New Roman" pitchFamily="18" charset="0"/>
                <a:cs typeface="Times New Roman" pitchFamily="18" charset="0"/>
              </a:endParaRPr>
            </a:p>
          </p:txBody>
        </p:sp>
        <p:sp>
          <p:nvSpPr>
            <p:cNvPr id="106" name="TextBox 6"/>
            <p:cNvSpPr txBox="1"/>
            <p:nvPr/>
          </p:nvSpPr>
          <p:spPr>
            <a:xfrm rot="10800000" flipH="1" flipV="1">
              <a:off x="660482" y="2422258"/>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1</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7" name="TextBox 6"/>
            <p:cNvSpPr txBox="1"/>
            <p:nvPr/>
          </p:nvSpPr>
          <p:spPr>
            <a:xfrm rot="10800000" flipH="1" flipV="1">
              <a:off x="647760" y="3375570"/>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2</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8" name="TextBox 6"/>
            <p:cNvSpPr txBox="1"/>
            <p:nvPr/>
          </p:nvSpPr>
          <p:spPr>
            <a:xfrm rot="10800000" flipH="1" flipV="1">
              <a:off x="660482" y="4284599"/>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3</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9" name="Rectangle 108"/>
            <p:cNvSpPr/>
            <p:nvPr/>
          </p:nvSpPr>
          <p:spPr>
            <a:xfrm flipH="1" flipV="1">
              <a:off x="609600" y="4691811"/>
              <a:ext cx="508823" cy="33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grpSp>
          <p:nvGrpSpPr>
            <p:cNvPr id="7" name="Group 113"/>
            <p:cNvGrpSpPr/>
            <p:nvPr/>
          </p:nvGrpSpPr>
          <p:grpSpPr>
            <a:xfrm>
              <a:off x="5596069" y="3907667"/>
              <a:ext cx="2238823" cy="407212"/>
              <a:chOff x="3962400" y="2856411"/>
              <a:chExt cx="1676400" cy="276999"/>
            </a:xfrm>
          </p:grpSpPr>
          <p:sp>
            <p:nvSpPr>
              <p:cNvPr id="115" name="Rectangle 114"/>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16"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8" name="Group 116"/>
            <p:cNvGrpSpPr/>
            <p:nvPr/>
          </p:nvGrpSpPr>
          <p:grpSpPr>
            <a:xfrm>
              <a:off x="5596069" y="2940352"/>
              <a:ext cx="2238823" cy="407212"/>
              <a:chOff x="3962400" y="2856411"/>
              <a:chExt cx="1676400" cy="276999"/>
            </a:xfrm>
          </p:grpSpPr>
          <p:sp>
            <p:nvSpPr>
              <p:cNvPr id="118" name="Rectangle 117"/>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19"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9" name="Group 119"/>
            <p:cNvGrpSpPr/>
            <p:nvPr/>
          </p:nvGrpSpPr>
          <p:grpSpPr>
            <a:xfrm>
              <a:off x="5596069" y="4859842"/>
              <a:ext cx="2238823" cy="407212"/>
              <a:chOff x="3962400" y="2856411"/>
              <a:chExt cx="1676400" cy="276999"/>
            </a:xfrm>
          </p:grpSpPr>
          <p:sp>
            <p:nvSpPr>
              <p:cNvPr id="121" name="Rectangle 12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2"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0" name="Group 122"/>
            <p:cNvGrpSpPr/>
            <p:nvPr/>
          </p:nvGrpSpPr>
          <p:grpSpPr>
            <a:xfrm>
              <a:off x="5596069" y="5784011"/>
              <a:ext cx="2238823" cy="407212"/>
              <a:chOff x="3962400" y="2856411"/>
              <a:chExt cx="1676400" cy="276999"/>
            </a:xfrm>
          </p:grpSpPr>
          <p:sp>
            <p:nvSpPr>
              <p:cNvPr id="124" name="Rectangle 12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5"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1" name="Group 125"/>
            <p:cNvGrpSpPr/>
            <p:nvPr/>
          </p:nvGrpSpPr>
          <p:grpSpPr>
            <a:xfrm>
              <a:off x="5596069" y="1135159"/>
              <a:ext cx="2238823" cy="407212"/>
              <a:chOff x="3962400" y="2856411"/>
              <a:chExt cx="1676400" cy="276999"/>
            </a:xfrm>
          </p:grpSpPr>
          <p:sp>
            <p:nvSpPr>
              <p:cNvPr id="127" name="Rectangle 12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8"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2" name="Group 128"/>
            <p:cNvGrpSpPr/>
            <p:nvPr/>
          </p:nvGrpSpPr>
          <p:grpSpPr>
            <a:xfrm>
              <a:off x="5596069" y="2059329"/>
              <a:ext cx="2238823" cy="407212"/>
              <a:chOff x="3962400" y="2856411"/>
              <a:chExt cx="1676400" cy="276999"/>
            </a:xfrm>
          </p:grpSpPr>
          <p:sp>
            <p:nvSpPr>
              <p:cNvPr id="130" name="Rectangle 12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31"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457200" y="381000"/>
            <a:ext cx="7848600" cy="5980233"/>
            <a:chOff x="609600" y="210990"/>
            <a:chExt cx="7848600" cy="5980233"/>
          </a:xfrm>
        </p:grpSpPr>
        <p:pic>
          <p:nvPicPr>
            <p:cNvPr id="1031" name="Picture 7"/>
            <p:cNvPicPr>
              <a:picLocks noChangeAspect="1" noChangeArrowheads="1"/>
            </p:cNvPicPr>
            <p:nvPr/>
          </p:nvPicPr>
          <p:blipFill>
            <a:blip r:embed="rId3" cstate="print"/>
            <a:srcRect t="4612" b="9342"/>
            <a:stretch>
              <a:fillRect/>
            </a:stretch>
          </p:blipFill>
          <p:spPr bwMode="auto">
            <a:xfrm>
              <a:off x="4807393" y="457200"/>
              <a:ext cx="3650807" cy="5638800"/>
            </a:xfrm>
            <a:prstGeom prst="rect">
              <a:avLst/>
            </a:prstGeom>
            <a:noFill/>
            <a:ln w="9525">
              <a:noFill/>
              <a:miter lim="800000"/>
              <a:headEnd/>
              <a:tailEnd/>
            </a:ln>
            <a:effectLst/>
          </p:spPr>
        </p:pic>
        <p:sp>
          <p:nvSpPr>
            <p:cNvPr id="112" name="Rectangle 111"/>
            <p:cNvSpPr/>
            <p:nvPr/>
          </p:nvSpPr>
          <p:spPr>
            <a:xfrm flipH="1" flipV="1">
              <a:off x="4781951" y="323011"/>
              <a:ext cx="610588" cy="560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1029" name="Picture 5"/>
            <p:cNvPicPr>
              <a:picLocks noChangeAspect="1" noChangeArrowheads="1"/>
            </p:cNvPicPr>
            <p:nvPr/>
          </p:nvPicPr>
          <p:blipFill>
            <a:blip r:embed="rId4" cstate="print"/>
            <a:srcRect/>
            <a:stretch>
              <a:fillRect/>
            </a:stretch>
          </p:blipFill>
          <p:spPr bwMode="auto">
            <a:xfrm>
              <a:off x="914894" y="210990"/>
              <a:ext cx="4643013" cy="5404990"/>
            </a:xfrm>
            <a:prstGeom prst="rect">
              <a:avLst/>
            </a:prstGeom>
            <a:noFill/>
            <a:ln w="9525">
              <a:noFill/>
              <a:miter lim="800000"/>
              <a:headEnd/>
              <a:tailEnd/>
            </a:ln>
            <a:effectLst/>
          </p:spPr>
        </p:pic>
        <p:sp>
          <p:nvSpPr>
            <p:cNvPr id="85" name="Rectangle 84"/>
            <p:cNvSpPr/>
            <p:nvPr/>
          </p:nvSpPr>
          <p:spPr>
            <a:xfrm flipH="1" flipV="1">
              <a:off x="914894" y="556649"/>
              <a:ext cx="610588" cy="413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86" name="TextBox 6"/>
            <p:cNvSpPr txBox="1"/>
            <p:nvPr/>
          </p:nvSpPr>
          <p:spPr>
            <a:xfrm rot="10800000" flipH="1" flipV="1">
              <a:off x="774968" y="1499226"/>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B(t)d(t) </a:t>
              </a:r>
              <a:endParaRPr lang="en-US" sz="1200" i="1" dirty="0">
                <a:latin typeface="Times New Roman" pitchFamily="18" charset="0"/>
                <a:cs typeface="Times New Roman" pitchFamily="18" charset="0"/>
              </a:endParaRPr>
            </a:p>
          </p:txBody>
        </p:sp>
        <p:grpSp>
          <p:nvGrpSpPr>
            <p:cNvPr id="3" name="Group 89"/>
            <p:cNvGrpSpPr/>
            <p:nvPr/>
          </p:nvGrpSpPr>
          <p:grpSpPr>
            <a:xfrm>
              <a:off x="2406473" y="1123156"/>
              <a:ext cx="2238823" cy="407212"/>
              <a:chOff x="3962400" y="2895600"/>
              <a:chExt cx="1676400" cy="276999"/>
            </a:xfrm>
          </p:grpSpPr>
          <p:sp>
            <p:nvSpPr>
              <p:cNvPr id="91" name="Rectangle 9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2"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4" name="Group 92"/>
            <p:cNvGrpSpPr/>
            <p:nvPr/>
          </p:nvGrpSpPr>
          <p:grpSpPr>
            <a:xfrm>
              <a:off x="2406473" y="2082596"/>
              <a:ext cx="2238823" cy="407212"/>
              <a:chOff x="3962400" y="2895600"/>
              <a:chExt cx="1676400" cy="276999"/>
            </a:xfrm>
          </p:grpSpPr>
          <p:sp>
            <p:nvSpPr>
              <p:cNvPr id="94" name="Rectangle 9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5"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5" name="Group 95"/>
            <p:cNvGrpSpPr/>
            <p:nvPr/>
          </p:nvGrpSpPr>
          <p:grpSpPr>
            <a:xfrm>
              <a:off x="2339599" y="2956354"/>
              <a:ext cx="2238823" cy="407212"/>
              <a:chOff x="3962400" y="2895600"/>
              <a:chExt cx="1676400" cy="276999"/>
            </a:xfrm>
          </p:grpSpPr>
          <p:sp>
            <p:nvSpPr>
              <p:cNvPr id="97" name="Rectangle 9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8"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6" name="Group 98"/>
            <p:cNvGrpSpPr/>
            <p:nvPr/>
          </p:nvGrpSpPr>
          <p:grpSpPr>
            <a:xfrm>
              <a:off x="2406473" y="3894128"/>
              <a:ext cx="2238823" cy="407212"/>
              <a:chOff x="3962400" y="2895600"/>
              <a:chExt cx="1676400" cy="276999"/>
            </a:xfrm>
          </p:grpSpPr>
          <p:sp>
            <p:nvSpPr>
              <p:cNvPr id="100" name="Rectangle 9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1"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7" name="Group 101"/>
            <p:cNvGrpSpPr/>
            <p:nvPr/>
          </p:nvGrpSpPr>
          <p:grpSpPr>
            <a:xfrm>
              <a:off x="2458810" y="4822296"/>
              <a:ext cx="2238823" cy="407212"/>
              <a:chOff x="3962400" y="2856411"/>
              <a:chExt cx="1676400" cy="276999"/>
            </a:xfrm>
          </p:grpSpPr>
          <p:sp>
            <p:nvSpPr>
              <p:cNvPr id="103" name="Rectangle 102"/>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4"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sp>
          <p:nvSpPr>
            <p:cNvPr id="105" name="TextBox 6"/>
            <p:cNvSpPr txBox="1"/>
            <p:nvPr/>
          </p:nvSpPr>
          <p:spPr>
            <a:xfrm rot="10800000" flipH="1" flipV="1">
              <a:off x="927615" y="561054"/>
              <a:ext cx="610588"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d(t)</a:t>
              </a:r>
              <a:endParaRPr lang="en-US" sz="1200" i="1" dirty="0">
                <a:latin typeface="Times New Roman" pitchFamily="18" charset="0"/>
                <a:cs typeface="Times New Roman" pitchFamily="18" charset="0"/>
              </a:endParaRPr>
            </a:p>
          </p:txBody>
        </p:sp>
        <p:sp>
          <p:nvSpPr>
            <p:cNvPr id="106" name="TextBox 6"/>
            <p:cNvSpPr txBox="1"/>
            <p:nvPr/>
          </p:nvSpPr>
          <p:spPr>
            <a:xfrm rot="10800000" flipH="1" flipV="1">
              <a:off x="660482" y="2422258"/>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1</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7" name="TextBox 6"/>
            <p:cNvSpPr txBox="1"/>
            <p:nvPr/>
          </p:nvSpPr>
          <p:spPr>
            <a:xfrm rot="10800000" flipH="1" flipV="1">
              <a:off x="647760" y="3375570"/>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2</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8" name="TextBox 6"/>
            <p:cNvSpPr txBox="1"/>
            <p:nvPr/>
          </p:nvSpPr>
          <p:spPr>
            <a:xfrm rot="10800000" flipH="1" flipV="1">
              <a:off x="660482" y="4284599"/>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3</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9" name="Rectangle 108"/>
            <p:cNvSpPr/>
            <p:nvPr/>
          </p:nvSpPr>
          <p:spPr>
            <a:xfrm flipH="1" flipV="1">
              <a:off x="609600" y="4691811"/>
              <a:ext cx="508823" cy="33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grpSp>
          <p:nvGrpSpPr>
            <p:cNvPr id="8" name="Group 113"/>
            <p:cNvGrpSpPr/>
            <p:nvPr/>
          </p:nvGrpSpPr>
          <p:grpSpPr>
            <a:xfrm>
              <a:off x="5596069" y="3907667"/>
              <a:ext cx="2238823" cy="407212"/>
              <a:chOff x="3962400" y="2856411"/>
              <a:chExt cx="1676400" cy="276999"/>
            </a:xfrm>
          </p:grpSpPr>
          <p:sp>
            <p:nvSpPr>
              <p:cNvPr id="115" name="Rectangle 114"/>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16"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9" name="Group 116"/>
            <p:cNvGrpSpPr/>
            <p:nvPr/>
          </p:nvGrpSpPr>
          <p:grpSpPr>
            <a:xfrm>
              <a:off x="5596069" y="2940352"/>
              <a:ext cx="2238823" cy="407212"/>
              <a:chOff x="3962400" y="2856411"/>
              <a:chExt cx="1676400" cy="276999"/>
            </a:xfrm>
          </p:grpSpPr>
          <p:sp>
            <p:nvSpPr>
              <p:cNvPr id="118" name="Rectangle 117"/>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19"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0" name="Group 119"/>
            <p:cNvGrpSpPr/>
            <p:nvPr/>
          </p:nvGrpSpPr>
          <p:grpSpPr>
            <a:xfrm>
              <a:off x="5596069" y="4859842"/>
              <a:ext cx="2238823" cy="407212"/>
              <a:chOff x="3962400" y="2856411"/>
              <a:chExt cx="1676400" cy="276999"/>
            </a:xfrm>
          </p:grpSpPr>
          <p:sp>
            <p:nvSpPr>
              <p:cNvPr id="121" name="Rectangle 12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2"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1" name="Group 122"/>
            <p:cNvGrpSpPr/>
            <p:nvPr/>
          </p:nvGrpSpPr>
          <p:grpSpPr>
            <a:xfrm>
              <a:off x="5596069" y="5784011"/>
              <a:ext cx="2238823" cy="407212"/>
              <a:chOff x="3962400" y="2856411"/>
              <a:chExt cx="1676400" cy="276999"/>
            </a:xfrm>
          </p:grpSpPr>
          <p:sp>
            <p:nvSpPr>
              <p:cNvPr id="124" name="Rectangle 12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5"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2" name="Group 125"/>
            <p:cNvGrpSpPr/>
            <p:nvPr/>
          </p:nvGrpSpPr>
          <p:grpSpPr>
            <a:xfrm>
              <a:off x="5596069" y="1135159"/>
              <a:ext cx="2238823" cy="407212"/>
              <a:chOff x="3962400" y="2856411"/>
              <a:chExt cx="1676400" cy="276999"/>
            </a:xfrm>
          </p:grpSpPr>
          <p:sp>
            <p:nvSpPr>
              <p:cNvPr id="127" name="Rectangle 12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8"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3" name="Group 128"/>
            <p:cNvGrpSpPr/>
            <p:nvPr/>
          </p:nvGrpSpPr>
          <p:grpSpPr>
            <a:xfrm>
              <a:off x="5596069" y="2059329"/>
              <a:ext cx="2238823" cy="407212"/>
              <a:chOff x="3962400" y="2856411"/>
              <a:chExt cx="1676400" cy="276999"/>
            </a:xfrm>
          </p:grpSpPr>
          <p:sp>
            <p:nvSpPr>
              <p:cNvPr id="130" name="Rectangle 12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31"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sp>
        <p:nvSpPr>
          <p:cNvPr id="46" name="Rectangle 45"/>
          <p:cNvSpPr/>
          <p:nvPr/>
        </p:nvSpPr>
        <p:spPr>
          <a:xfrm>
            <a:off x="304800" y="1600200"/>
            <a:ext cx="83058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47968" y="1189494"/>
            <a:ext cx="5029200" cy="523220"/>
          </a:xfrm>
          <a:prstGeom prst="rect">
            <a:avLst/>
          </a:prstGeom>
          <a:solidFill>
            <a:schemeClr val="bg1"/>
          </a:solidFill>
        </p:spPr>
        <p:txBody>
          <a:bodyPr wrap="square" rtlCol="0">
            <a:spAutoFit/>
          </a:bodyPr>
          <a:lstStyle/>
          <a:p>
            <a:r>
              <a:rPr lang="en-US" sz="2800" dirty="0" smtClean="0">
                <a:solidFill>
                  <a:srgbClr val="FF0000"/>
                </a:solidFill>
                <a:latin typeface="Times New Roman" pitchFamily="18" charset="0"/>
                <a:cs typeface="Times New Roman" pitchFamily="18" charset="0"/>
              </a:rPr>
              <a:t>box car tapering</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457200" y="381000"/>
            <a:ext cx="7848600" cy="5980233"/>
            <a:chOff x="609600" y="210990"/>
            <a:chExt cx="7848600" cy="5980233"/>
          </a:xfrm>
        </p:grpSpPr>
        <p:pic>
          <p:nvPicPr>
            <p:cNvPr id="1031" name="Picture 7"/>
            <p:cNvPicPr>
              <a:picLocks noChangeAspect="1" noChangeArrowheads="1"/>
            </p:cNvPicPr>
            <p:nvPr/>
          </p:nvPicPr>
          <p:blipFill>
            <a:blip r:embed="rId3" cstate="print"/>
            <a:srcRect t="4612" b="9342"/>
            <a:stretch>
              <a:fillRect/>
            </a:stretch>
          </p:blipFill>
          <p:spPr bwMode="auto">
            <a:xfrm>
              <a:off x="4807393" y="457200"/>
              <a:ext cx="3650807" cy="5638800"/>
            </a:xfrm>
            <a:prstGeom prst="rect">
              <a:avLst/>
            </a:prstGeom>
            <a:noFill/>
            <a:ln w="9525">
              <a:noFill/>
              <a:miter lim="800000"/>
              <a:headEnd/>
              <a:tailEnd/>
            </a:ln>
            <a:effectLst/>
          </p:spPr>
        </p:pic>
        <p:sp>
          <p:nvSpPr>
            <p:cNvPr id="112" name="Rectangle 111"/>
            <p:cNvSpPr/>
            <p:nvPr/>
          </p:nvSpPr>
          <p:spPr>
            <a:xfrm flipH="1" flipV="1">
              <a:off x="4781951" y="323011"/>
              <a:ext cx="610588" cy="560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1029" name="Picture 5"/>
            <p:cNvPicPr>
              <a:picLocks noChangeAspect="1" noChangeArrowheads="1"/>
            </p:cNvPicPr>
            <p:nvPr/>
          </p:nvPicPr>
          <p:blipFill>
            <a:blip r:embed="rId4" cstate="print"/>
            <a:srcRect/>
            <a:stretch>
              <a:fillRect/>
            </a:stretch>
          </p:blipFill>
          <p:spPr bwMode="auto">
            <a:xfrm>
              <a:off x="914894" y="210990"/>
              <a:ext cx="4643013" cy="5404990"/>
            </a:xfrm>
            <a:prstGeom prst="rect">
              <a:avLst/>
            </a:prstGeom>
            <a:noFill/>
            <a:ln w="9525">
              <a:noFill/>
              <a:miter lim="800000"/>
              <a:headEnd/>
              <a:tailEnd/>
            </a:ln>
            <a:effectLst/>
          </p:spPr>
        </p:pic>
        <p:sp>
          <p:nvSpPr>
            <p:cNvPr id="85" name="Rectangle 84"/>
            <p:cNvSpPr/>
            <p:nvPr/>
          </p:nvSpPr>
          <p:spPr>
            <a:xfrm flipH="1" flipV="1">
              <a:off x="914894" y="556649"/>
              <a:ext cx="610588" cy="413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86" name="TextBox 6"/>
            <p:cNvSpPr txBox="1"/>
            <p:nvPr/>
          </p:nvSpPr>
          <p:spPr>
            <a:xfrm rot="10800000" flipH="1" flipV="1">
              <a:off x="774968" y="1499226"/>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B(t)d(t) </a:t>
              </a:r>
              <a:endParaRPr lang="en-US" sz="1200" i="1" dirty="0">
                <a:latin typeface="Times New Roman" pitchFamily="18" charset="0"/>
                <a:cs typeface="Times New Roman" pitchFamily="18" charset="0"/>
              </a:endParaRPr>
            </a:p>
          </p:txBody>
        </p:sp>
        <p:grpSp>
          <p:nvGrpSpPr>
            <p:cNvPr id="3" name="Group 89"/>
            <p:cNvGrpSpPr/>
            <p:nvPr/>
          </p:nvGrpSpPr>
          <p:grpSpPr>
            <a:xfrm>
              <a:off x="2406473" y="1123156"/>
              <a:ext cx="2238823" cy="407212"/>
              <a:chOff x="3962400" y="2895600"/>
              <a:chExt cx="1676400" cy="276999"/>
            </a:xfrm>
          </p:grpSpPr>
          <p:sp>
            <p:nvSpPr>
              <p:cNvPr id="91" name="Rectangle 9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2"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4" name="Group 92"/>
            <p:cNvGrpSpPr/>
            <p:nvPr/>
          </p:nvGrpSpPr>
          <p:grpSpPr>
            <a:xfrm>
              <a:off x="2406473" y="2082596"/>
              <a:ext cx="2238823" cy="407212"/>
              <a:chOff x="3962400" y="2895600"/>
              <a:chExt cx="1676400" cy="276999"/>
            </a:xfrm>
          </p:grpSpPr>
          <p:sp>
            <p:nvSpPr>
              <p:cNvPr id="94" name="Rectangle 9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5"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5" name="Group 95"/>
            <p:cNvGrpSpPr/>
            <p:nvPr/>
          </p:nvGrpSpPr>
          <p:grpSpPr>
            <a:xfrm>
              <a:off x="2339599" y="2956354"/>
              <a:ext cx="2238823" cy="407212"/>
              <a:chOff x="3962400" y="2895600"/>
              <a:chExt cx="1676400" cy="276999"/>
            </a:xfrm>
          </p:grpSpPr>
          <p:sp>
            <p:nvSpPr>
              <p:cNvPr id="97" name="Rectangle 9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8"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6" name="Group 98"/>
            <p:cNvGrpSpPr/>
            <p:nvPr/>
          </p:nvGrpSpPr>
          <p:grpSpPr>
            <a:xfrm>
              <a:off x="2406473" y="3894128"/>
              <a:ext cx="2238823" cy="407212"/>
              <a:chOff x="3962400" y="2895600"/>
              <a:chExt cx="1676400" cy="276999"/>
            </a:xfrm>
          </p:grpSpPr>
          <p:sp>
            <p:nvSpPr>
              <p:cNvPr id="100" name="Rectangle 9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1"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7" name="Group 101"/>
            <p:cNvGrpSpPr/>
            <p:nvPr/>
          </p:nvGrpSpPr>
          <p:grpSpPr>
            <a:xfrm>
              <a:off x="2458810" y="4822296"/>
              <a:ext cx="2238823" cy="407212"/>
              <a:chOff x="3962400" y="2856411"/>
              <a:chExt cx="1676400" cy="276999"/>
            </a:xfrm>
          </p:grpSpPr>
          <p:sp>
            <p:nvSpPr>
              <p:cNvPr id="103" name="Rectangle 102"/>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4"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sp>
          <p:nvSpPr>
            <p:cNvPr id="105" name="TextBox 6"/>
            <p:cNvSpPr txBox="1"/>
            <p:nvPr/>
          </p:nvSpPr>
          <p:spPr>
            <a:xfrm rot="10800000" flipH="1" flipV="1">
              <a:off x="927615" y="561054"/>
              <a:ext cx="610588"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d(t)</a:t>
              </a:r>
              <a:endParaRPr lang="en-US" sz="1200" i="1" dirty="0">
                <a:latin typeface="Times New Roman" pitchFamily="18" charset="0"/>
                <a:cs typeface="Times New Roman" pitchFamily="18" charset="0"/>
              </a:endParaRPr>
            </a:p>
          </p:txBody>
        </p:sp>
        <p:sp>
          <p:nvSpPr>
            <p:cNvPr id="106" name="TextBox 6"/>
            <p:cNvSpPr txBox="1"/>
            <p:nvPr/>
          </p:nvSpPr>
          <p:spPr>
            <a:xfrm rot="10800000" flipH="1" flipV="1">
              <a:off x="660482" y="2422258"/>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1</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7" name="TextBox 6"/>
            <p:cNvSpPr txBox="1"/>
            <p:nvPr/>
          </p:nvSpPr>
          <p:spPr>
            <a:xfrm rot="10800000" flipH="1" flipV="1">
              <a:off x="647760" y="3375570"/>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2</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8" name="TextBox 6"/>
            <p:cNvSpPr txBox="1"/>
            <p:nvPr/>
          </p:nvSpPr>
          <p:spPr>
            <a:xfrm rot="10800000" flipH="1" flipV="1">
              <a:off x="660482" y="4284599"/>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3</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9" name="Rectangle 108"/>
            <p:cNvSpPr/>
            <p:nvPr/>
          </p:nvSpPr>
          <p:spPr>
            <a:xfrm flipH="1" flipV="1">
              <a:off x="609600" y="4691811"/>
              <a:ext cx="508823" cy="33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grpSp>
          <p:nvGrpSpPr>
            <p:cNvPr id="8" name="Group 113"/>
            <p:cNvGrpSpPr/>
            <p:nvPr/>
          </p:nvGrpSpPr>
          <p:grpSpPr>
            <a:xfrm>
              <a:off x="5596069" y="3907667"/>
              <a:ext cx="2238823" cy="407212"/>
              <a:chOff x="3962400" y="2856411"/>
              <a:chExt cx="1676400" cy="276999"/>
            </a:xfrm>
          </p:grpSpPr>
          <p:sp>
            <p:nvSpPr>
              <p:cNvPr id="115" name="Rectangle 114"/>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16"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9" name="Group 116"/>
            <p:cNvGrpSpPr/>
            <p:nvPr/>
          </p:nvGrpSpPr>
          <p:grpSpPr>
            <a:xfrm>
              <a:off x="5596069" y="2940352"/>
              <a:ext cx="2238823" cy="407212"/>
              <a:chOff x="3962400" y="2856411"/>
              <a:chExt cx="1676400" cy="276999"/>
            </a:xfrm>
          </p:grpSpPr>
          <p:sp>
            <p:nvSpPr>
              <p:cNvPr id="118" name="Rectangle 117"/>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19"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0" name="Group 119"/>
            <p:cNvGrpSpPr/>
            <p:nvPr/>
          </p:nvGrpSpPr>
          <p:grpSpPr>
            <a:xfrm>
              <a:off x="5596069" y="4859842"/>
              <a:ext cx="2238823" cy="407212"/>
              <a:chOff x="3962400" y="2856411"/>
              <a:chExt cx="1676400" cy="276999"/>
            </a:xfrm>
          </p:grpSpPr>
          <p:sp>
            <p:nvSpPr>
              <p:cNvPr id="121" name="Rectangle 12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2"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1" name="Group 122"/>
            <p:cNvGrpSpPr/>
            <p:nvPr/>
          </p:nvGrpSpPr>
          <p:grpSpPr>
            <a:xfrm>
              <a:off x="5596069" y="5784011"/>
              <a:ext cx="2238823" cy="407212"/>
              <a:chOff x="3962400" y="2856411"/>
              <a:chExt cx="1676400" cy="276999"/>
            </a:xfrm>
          </p:grpSpPr>
          <p:sp>
            <p:nvSpPr>
              <p:cNvPr id="124" name="Rectangle 12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5"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2" name="Group 125"/>
            <p:cNvGrpSpPr/>
            <p:nvPr/>
          </p:nvGrpSpPr>
          <p:grpSpPr>
            <a:xfrm>
              <a:off x="5596069" y="1135159"/>
              <a:ext cx="2238823" cy="407212"/>
              <a:chOff x="3962400" y="2856411"/>
              <a:chExt cx="1676400" cy="276999"/>
            </a:xfrm>
          </p:grpSpPr>
          <p:sp>
            <p:nvSpPr>
              <p:cNvPr id="127" name="Rectangle 12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8"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3" name="Group 128"/>
            <p:cNvGrpSpPr/>
            <p:nvPr/>
          </p:nvGrpSpPr>
          <p:grpSpPr>
            <a:xfrm>
              <a:off x="5596069" y="2059329"/>
              <a:ext cx="2238823" cy="407212"/>
              <a:chOff x="3962400" y="2856411"/>
              <a:chExt cx="1676400" cy="276999"/>
            </a:xfrm>
          </p:grpSpPr>
          <p:sp>
            <p:nvSpPr>
              <p:cNvPr id="130" name="Rectangle 12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31"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sp>
        <p:nvSpPr>
          <p:cNvPr id="46" name="Rectangle 45"/>
          <p:cNvSpPr/>
          <p:nvPr/>
        </p:nvSpPr>
        <p:spPr>
          <a:xfrm>
            <a:off x="381000" y="2514600"/>
            <a:ext cx="8305800" cy="2743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57200" y="2097286"/>
            <a:ext cx="7467600" cy="523220"/>
          </a:xfrm>
          <a:prstGeom prst="rect">
            <a:avLst/>
          </a:prstGeom>
          <a:solidFill>
            <a:schemeClr val="bg1"/>
          </a:solidFill>
        </p:spPr>
        <p:txBody>
          <a:bodyPr wrap="square" rtlCol="0">
            <a:spAutoFit/>
          </a:bodyPr>
          <a:lstStyle/>
          <a:p>
            <a:r>
              <a:rPr lang="en-US" sz="2800" dirty="0" smtClean="0">
                <a:solidFill>
                  <a:srgbClr val="FF0000"/>
                </a:solidFill>
                <a:latin typeface="Times New Roman" pitchFamily="18" charset="0"/>
                <a:cs typeface="Times New Roman" pitchFamily="18" charset="0"/>
              </a:rPr>
              <a:t>tapering with three “optimal” window functions</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3" name="TextBox 22"/>
          <p:cNvSpPr txBox="1"/>
          <p:nvPr/>
        </p:nvSpPr>
        <p:spPr>
          <a:xfrm rot="16200000">
            <a:off x="413266" y="1491734"/>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wind speed</a:t>
            </a:r>
            <a:endParaRPr lang="en-US" dirty="0">
              <a:latin typeface="Times New Roman" pitchFamily="18" charset="0"/>
              <a:cs typeface="Times New Roman" pitchFamily="18" charset="0"/>
            </a:endParaRP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temperature</a:t>
            </a:r>
            <a:endParaRPr lang="en-US" dirty="0">
              <a:latin typeface="Times New Roman" pitchFamily="18" charset="0"/>
              <a:cs typeface="Times New Roman" pitchFamily="18" charset="0"/>
            </a:endParaRPr>
          </a:p>
        </p:txBody>
      </p:sp>
      <p:sp>
        <p:nvSpPr>
          <p:cNvPr id="28" name="Freeform 27"/>
          <p:cNvSpPr/>
          <p:nvPr/>
        </p:nvSpPr>
        <p:spPr>
          <a:xfrm>
            <a:off x="1371600" y="1447800"/>
            <a:ext cx="5780868" cy="754251"/>
          </a:xfrm>
          <a:custGeom>
            <a:avLst/>
            <a:gdLst>
              <a:gd name="connsiteX0" fmla="*/ 0 w 5780868"/>
              <a:gd name="connsiteY0" fmla="*/ 459783 h 754251"/>
              <a:gd name="connsiteX1" fmla="*/ 278969 w 5780868"/>
              <a:gd name="connsiteY1" fmla="*/ 630264 h 754251"/>
              <a:gd name="connsiteX2" fmla="*/ 511444 w 5780868"/>
              <a:gd name="connsiteY2" fmla="*/ 351295 h 754251"/>
              <a:gd name="connsiteX3" fmla="*/ 573437 w 5780868"/>
              <a:gd name="connsiteY3" fmla="*/ 211810 h 754251"/>
              <a:gd name="connsiteX4" fmla="*/ 805912 w 5780868"/>
              <a:gd name="connsiteY4" fmla="*/ 103322 h 754251"/>
              <a:gd name="connsiteX5" fmla="*/ 914400 w 5780868"/>
              <a:gd name="connsiteY5" fmla="*/ 180814 h 754251"/>
              <a:gd name="connsiteX6" fmla="*/ 1053885 w 5780868"/>
              <a:gd name="connsiteY6" fmla="*/ 258305 h 754251"/>
              <a:gd name="connsiteX7" fmla="*/ 1100380 w 5780868"/>
              <a:gd name="connsiteY7" fmla="*/ 211810 h 754251"/>
              <a:gd name="connsiteX8" fmla="*/ 1224366 w 5780868"/>
              <a:gd name="connsiteY8" fmla="*/ 103322 h 754251"/>
              <a:gd name="connsiteX9" fmla="*/ 1394847 w 5780868"/>
              <a:gd name="connsiteY9" fmla="*/ 41329 h 754251"/>
              <a:gd name="connsiteX10" fmla="*/ 1596325 w 5780868"/>
              <a:gd name="connsiteY10" fmla="*/ 41329 h 754251"/>
              <a:gd name="connsiteX11" fmla="*/ 1658319 w 5780868"/>
              <a:gd name="connsiteY11" fmla="*/ 242807 h 754251"/>
              <a:gd name="connsiteX12" fmla="*/ 1906291 w 5780868"/>
              <a:gd name="connsiteY12" fmla="*/ 320298 h 754251"/>
              <a:gd name="connsiteX13" fmla="*/ 2030278 w 5780868"/>
              <a:gd name="connsiteY13" fmla="*/ 351295 h 754251"/>
              <a:gd name="connsiteX14" fmla="*/ 2154264 w 5780868"/>
              <a:gd name="connsiteY14" fmla="*/ 568271 h 754251"/>
              <a:gd name="connsiteX15" fmla="*/ 2464230 w 5780868"/>
              <a:gd name="connsiteY15" fmla="*/ 552773 h 754251"/>
              <a:gd name="connsiteX16" fmla="*/ 2603715 w 5780868"/>
              <a:gd name="connsiteY16" fmla="*/ 661261 h 754251"/>
              <a:gd name="connsiteX17" fmla="*/ 2898183 w 5780868"/>
              <a:gd name="connsiteY17" fmla="*/ 754251 h 754251"/>
              <a:gd name="connsiteX18" fmla="*/ 3177152 w 5780868"/>
              <a:gd name="connsiteY18" fmla="*/ 661261 h 754251"/>
              <a:gd name="connsiteX19" fmla="*/ 3347634 w 5780868"/>
              <a:gd name="connsiteY19" fmla="*/ 490780 h 754251"/>
              <a:gd name="connsiteX20" fmla="*/ 3595607 w 5780868"/>
              <a:gd name="connsiteY20" fmla="*/ 428787 h 754251"/>
              <a:gd name="connsiteX21" fmla="*/ 3952068 w 5780868"/>
              <a:gd name="connsiteY21" fmla="*/ 444285 h 754251"/>
              <a:gd name="connsiteX22" fmla="*/ 4231037 w 5780868"/>
              <a:gd name="connsiteY22" fmla="*/ 118820 h 754251"/>
              <a:gd name="connsiteX23" fmla="*/ 4370522 w 5780868"/>
              <a:gd name="connsiteY23" fmla="*/ 41329 h 754251"/>
              <a:gd name="connsiteX24" fmla="*/ 4649491 w 5780868"/>
              <a:gd name="connsiteY24" fmla="*/ 41329 h 754251"/>
              <a:gd name="connsiteX25" fmla="*/ 4788976 w 5780868"/>
              <a:gd name="connsiteY25" fmla="*/ 289302 h 754251"/>
              <a:gd name="connsiteX26" fmla="*/ 5083444 w 5780868"/>
              <a:gd name="connsiteY26" fmla="*/ 351295 h 754251"/>
              <a:gd name="connsiteX27" fmla="*/ 5191932 w 5780868"/>
              <a:gd name="connsiteY27" fmla="*/ 537275 h 754251"/>
              <a:gd name="connsiteX28" fmla="*/ 5455403 w 5780868"/>
              <a:gd name="connsiteY28" fmla="*/ 537275 h 754251"/>
              <a:gd name="connsiteX29" fmla="*/ 5672380 w 5780868"/>
              <a:gd name="connsiteY29" fmla="*/ 583770 h 754251"/>
              <a:gd name="connsiteX30" fmla="*/ 5780868 w 5780868"/>
              <a:gd name="connsiteY30" fmla="*/ 738753 h 75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80868" h="754251">
                <a:moveTo>
                  <a:pt x="0" y="459783"/>
                </a:moveTo>
                <a:cubicBezTo>
                  <a:pt x="96864" y="554064"/>
                  <a:pt x="193728" y="648345"/>
                  <a:pt x="278969" y="630264"/>
                </a:cubicBezTo>
                <a:cubicBezTo>
                  <a:pt x="364210" y="612183"/>
                  <a:pt x="462366" y="421037"/>
                  <a:pt x="511444" y="351295"/>
                </a:cubicBezTo>
                <a:cubicBezTo>
                  <a:pt x="560522" y="281553"/>
                  <a:pt x="524359" y="253139"/>
                  <a:pt x="573437" y="211810"/>
                </a:cubicBezTo>
                <a:cubicBezTo>
                  <a:pt x="622515" y="170481"/>
                  <a:pt x="749085" y="108488"/>
                  <a:pt x="805912" y="103322"/>
                </a:cubicBezTo>
                <a:cubicBezTo>
                  <a:pt x="862739" y="98156"/>
                  <a:pt x="873071" y="154984"/>
                  <a:pt x="914400" y="180814"/>
                </a:cubicBezTo>
                <a:cubicBezTo>
                  <a:pt x="955729" y="206644"/>
                  <a:pt x="1022888" y="253139"/>
                  <a:pt x="1053885" y="258305"/>
                </a:cubicBezTo>
                <a:cubicBezTo>
                  <a:pt x="1084882" y="263471"/>
                  <a:pt x="1071967" y="237640"/>
                  <a:pt x="1100380" y="211810"/>
                </a:cubicBezTo>
                <a:cubicBezTo>
                  <a:pt x="1128793" y="185980"/>
                  <a:pt x="1175288" y="131735"/>
                  <a:pt x="1224366" y="103322"/>
                </a:cubicBezTo>
                <a:cubicBezTo>
                  <a:pt x="1273444" y="74909"/>
                  <a:pt x="1332854" y="51661"/>
                  <a:pt x="1394847" y="41329"/>
                </a:cubicBezTo>
                <a:cubicBezTo>
                  <a:pt x="1456840" y="30997"/>
                  <a:pt x="1552413" y="7749"/>
                  <a:pt x="1596325" y="41329"/>
                </a:cubicBezTo>
                <a:cubicBezTo>
                  <a:pt x="1640237" y="74909"/>
                  <a:pt x="1606658" y="196312"/>
                  <a:pt x="1658319" y="242807"/>
                </a:cubicBezTo>
                <a:cubicBezTo>
                  <a:pt x="1709980" y="289302"/>
                  <a:pt x="1844298" y="302217"/>
                  <a:pt x="1906291" y="320298"/>
                </a:cubicBezTo>
                <a:cubicBezTo>
                  <a:pt x="1968284" y="338379"/>
                  <a:pt x="1988949" y="309966"/>
                  <a:pt x="2030278" y="351295"/>
                </a:cubicBezTo>
                <a:cubicBezTo>
                  <a:pt x="2071607" y="392624"/>
                  <a:pt x="2081939" y="534691"/>
                  <a:pt x="2154264" y="568271"/>
                </a:cubicBezTo>
                <a:cubicBezTo>
                  <a:pt x="2226589" y="601851"/>
                  <a:pt x="2389322" y="537275"/>
                  <a:pt x="2464230" y="552773"/>
                </a:cubicBezTo>
                <a:cubicBezTo>
                  <a:pt x="2539138" y="568271"/>
                  <a:pt x="2531390" y="627681"/>
                  <a:pt x="2603715" y="661261"/>
                </a:cubicBezTo>
                <a:cubicBezTo>
                  <a:pt x="2676040" y="694841"/>
                  <a:pt x="2802610" y="754251"/>
                  <a:pt x="2898183" y="754251"/>
                </a:cubicBezTo>
                <a:cubicBezTo>
                  <a:pt x="2993756" y="754251"/>
                  <a:pt x="3102244" y="705173"/>
                  <a:pt x="3177152" y="661261"/>
                </a:cubicBezTo>
                <a:cubicBezTo>
                  <a:pt x="3252060" y="617349"/>
                  <a:pt x="3277891" y="529526"/>
                  <a:pt x="3347634" y="490780"/>
                </a:cubicBezTo>
                <a:cubicBezTo>
                  <a:pt x="3417377" y="452034"/>
                  <a:pt x="3494868" y="436536"/>
                  <a:pt x="3595607" y="428787"/>
                </a:cubicBezTo>
                <a:cubicBezTo>
                  <a:pt x="3696346" y="421038"/>
                  <a:pt x="3846163" y="495946"/>
                  <a:pt x="3952068" y="444285"/>
                </a:cubicBezTo>
                <a:cubicBezTo>
                  <a:pt x="4057973" y="392624"/>
                  <a:pt x="4161295" y="185979"/>
                  <a:pt x="4231037" y="118820"/>
                </a:cubicBezTo>
                <a:cubicBezTo>
                  <a:pt x="4300779" y="51661"/>
                  <a:pt x="4300780" y="54244"/>
                  <a:pt x="4370522" y="41329"/>
                </a:cubicBezTo>
                <a:cubicBezTo>
                  <a:pt x="4440264" y="28414"/>
                  <a:pt x="4579749" y="0"/>
                  <a:pt x="4649491" y="41329"/>
                </a:cubicBezTo>
                <a:cubicBezTo>
                  <a:pt x="4719233" y="82658"/>
                  <a:pt x="4716650" y="237641"/>
                  <a:pt x="4788976" y="289302"/>
                </a:cubicBezTo>
                <a:cubicBezTo>
                  <a:pt x="4861302" y="340963"/>
                  <a:pt x="5016285" y="309966"/>
                  <a:pt x="5083444" y="351295"/>
                </a:cubicBezTo>
                <a:cubicBezTo>
                  <a:pt x="5150603" y="392624"/>
                  <a:pt x="5129939" y="506278"/>
                  <a:pt x="5191932" y="537275"/>
                </a:cubicBezTo>
                <a:cubicBezTo>
                  <a:pt x="5253925" y="568272"/>
                  <a:pt x="5375328" y="529526"/>
                  <a:pt x="5455403" y="537275"/>
                </a:cubicBezTo>
                <a:cubicBezTo>
                  <a:pt x="5535478" y="545024"/>
                  <a:pt x="5618136" y="550190"/>
                  <a:pt x="5672380" y="583770"/>
                </a:cubicBezTo>
                <a:cubicBezTo>
                  <a:pt x="5726624" y="617350"/>
                  <a:pt x="5753746" y="678051"/>
                  <a:pt x="5780868" y="73875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456841" y="3306305"/>
            <a:ext cx="5718874" cy="1358685"/>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18874" h="1358685">
                <a:moveTo>
                  <a:pt x="0" y="924732"/>
                </a:moveTo>
                <a:cubicBezTo>
                  <a:pt x="92989" y="947979"/>
                  <a:pt x="185979" y="971227"/>
                  <a:pt x="278969" y="955729"/>
                </a:cubicBezTo>
                <a:cubicBezTo>
                  <a:pt x="371959" y="940231"/>
                  <a:pt x="472698" y="870488"/>
                  <a:pt x="557939" y="831742"/>
                </a:cubicBezTo>
                <a:cubicBezTo>
                  <a:pt x="643180" y="792996"/>
                  <a:pt x="731003" y="798162"/>
                  <a:pt x="790413" y="723254"/>
                </a:cubicBezTo>
                <a:cubicBezTo>
                  <a:pt x="849823" y="648346"/>
                  <a:pt x="891153" y="483031"/>
                  <a:pt x="914400" y="382292"/>
                </a:cubicBezTo>
                <a:cubicBezTo>
                  <a:pt x="937647" y="281553"/>
                  <a:pt x="911817" y="175647"/>
                  <a:pt x="929898" y="118820"/>
                </a:cubicBezTo>
                <a:cubicBezTo>
                  <a:pt x="947979" y="61993"/>
                  <a:pt x="994475" y="0"/>
                  <a:pt x="1022888" y="41329"/>
                </a:cubicBezTo>
                <a:cubicBezTo>
                  <a:pt x="1051302" y="82658"/>
                  <a:pt x="1074549" y="297051"/>
                  <a:pt x="1100379" y="366793"/>
                </a:cubicBezTo>
                <a:cubicBezTo>
                  <a:pt x="1126210" y="436535"/>
                  <a:pt x="1146874" y="426203"/>
                  <a:pt x="1177871" y="459783"/>
                </a:cubicBezTo>
                <a:cubicBezTo>
                  <a:pt x="1208868" y="493363"/>
                  <a:pt x="1252779" y="542441"/>
                  <a:pt x="1286359" y="568271"/>
                </a:cubicBezTo>
                <a:cubicBezTo>
                  <a:pt x="1319939" y="594101"/>
                  <a:pt x="1330271" y="599268"/>
                  <a:pt x="1379349" y="614766"/>
                </a:cubicBezTo>
                <a:cubicBezTo>
                  <a:pt x="1428427" y="630264"/>
                  <a:pt x="1529166" y="653512"/>
                  <a:pt x="1580827" y="661261"/>
                </a:cubicBezTo>
                <a:cubicBezTo>
                  <a:pt x="1632488" y="669010"/>
                  <a:pt x="1689315" y="661261"/>
                  <a:pt x="1689315" y="661261"/>
                </a:cubicBezTo>
                <a:cubicBezTo>
                  <a:pt x="1725478" y="661261"/>
                  <a:pt x="1766806" y="653512"/>
                  <a:pt x="1797803" y="661261"/>
                </a:cubicBezTo>
                <a:cubicBezTo>
                  <a:pt x="1828800" y="669010"/>
                  <a:pt x="1849465" y="661261"/>
                  <a:pt x="1875295" y="707756"/>
                </a:cubicBezTo>
                <a:cubicBezTo>
                  <a:pt x="1901125" y="754251"/>
                  <a:pt x="1937288" y="862740"/>
                  <a:pt x="1952786" y="940231"/>
                </a:cubicBezTo>
                <a:cubicBezTo>
                  <a:pt x="1968284" y="1017722"/>
                  <a:pt x="1963118" y="1115878"/>
                  <a:pt x="1968284" y="1172705"/>
                </a:cubicBezTo>
                <a:cubicBezTo>
                  <a:pt x="1973450" y="1229532"/>
                  <a:pt x="1963119" y="1283776"/>
                  <a:pt x="1983783" y="1281193"/>
                </a:cubicBezTo>
                <a:cubicBezTo>
                  <a:pt x="2004447" y="1278610"/>
                  <a:pt x="2061275" y="1193370"/>
                  <a:pt x="2092271" y="1157207"/>
                </a:cubicBezTo>
                <a:cubicBezTo>
                  <a:pt x="2123267" y="1121044"/>
                  <a:pt x="2138765" y="1082298"/>
                  <a:pt x="2169762" y="1064217"/>
                </a:cubicBezTo>
                <a:cubicBezTo>
                  <a:pt x="2200759" y="1046136"/>
                  <a:pt x="2278251" y="1048719"/>
                  <a:pt x="2278251" y="1048719"/>
                </a:cubicBezTo>
                <a:cubicBezTo>
                  <a:pt x="2340244" y="1040970"/>
                  <a:pt x="2461647" y="1022888"/>
                  <a:pt x="2541722" y="1017722"/>
                </a:cubicBezTo>
                <a:cubicBezTo>
                  <a:pt x="2621797" y="1012556"/>
                  <a:pt x="2758698" y="1017722"/>
                  <a:pt x="2758698" y="1017722"/>
                </a:cubicBezTo>
                <a:cubicBezTo>
                  <a:pt x="2843939" y="1017722"/>
                  <a:pt x="2965342" y="1004807"/>
                  <a:pt x="3053166" y="1017722"/>
                </a:cubicBezTo>
                <a:cubicBezTo>
                  <a:pt x="3140990" y="1030637"/>
                  <a:pt x="3208149" y="1082299"/>
                  <a:pt x="3285640" y="1095214"/>
                </a:cubicBezTo>
                <a:cubicBezTo>
                  <a:pt x="3363131" y="1108129"/>
                  <a:pt x="3463871" y="1123628"/>
                  <a:pt x="3518115" y="1095214"/>
                </a:cubicBezTo>
                <a:cubicBezTo>
                  <a:pt x="3572359" y="1066800"/>
                  <a:pt x="3567193" y="984142"/>
                  <a:pt x="3611105" y="924732"/>
                </a:cubicBezTo>
                <a:cubicBezTo>
                  <a:pt x="3655017" y="865322"/>
                  <a:pt x="3704095" y="782665"/>
                  <a:pt x="3781586" y="738753"/>
                </a:cubicBezTo>
                <a:cubicBezTo>
                  <a:pt x="3859078" y="694841"/>
                  <a:pt x="3988230" y="687091"/>
                  <a:pt x="4076054" y="661261"/>
                </a:cubicBezTo>
                <a:cubicBezTo>
                  <a:pt x="4163878" y="635431"/>
                  <a:pt x="4238786" y="588936"/>
                  <a:pt x="4308528" y="583770"/>
                </a:cubicBezTo>
                <a:cubicBezTo>
                  <a:pt x="4378270" y="578604"/>
                  <a:pt x="4435098" y="607017"/>
                  <a:pt x="4494508" y="630264"/>
                </a:cubicBezTo>
                <a:cubicBezTo>
                  <a:pt x="4553918" y="653511"/>
                  <a:pt x="4569417" y="702590"/>
                  <a:pt x="4664990" y="723254"/>
                </a:cubicBezTo>
                <a:cubicBezTo>
                  <a:pt x="4760563" y="743919"/>
                  <a:pt x="4949125" y="795580"/>
                  <a:pt x="5067945" y="754251"/>
                </a:cubicBezTo>
                <a:cubicBezTo>
                  <a:pt x="5186765" y="712922"/>
                  <a:pt x="5310753" y="464949"/>
                  <a:pt x="5377912" y="475281"/>
                </a:cubicBezTo>
                <a:cubicBezTo>
                  <a:pt x="5445071" y="485613"/>
                  <a:pt x="5455403" y="705173"/>
                  <a:pt x="5470901" y="816244"/>
                </a:cubicBezTo>
                <a:cubicBezTo>
                  <a:pt x="5486399" y="927315"/>
                  <a:pt x="5452820" y="1059051"/>
                  <a:pt x="5470901" y="1141709"/>
                </a:cubicBezTo>
                <a:cubicBezTo>
                  <a:pt x="5488983" y="1224367"/>
                  <a:pt x="5538061" y="1276027"/>
                  <a:pt x="5579390" y="1312190"/>
                </a:cubicBezTo>
                <a:cubicBezTo>
                  <a:pt x="5620719" y="1348353"/>
                  <a:pt x="5718874" y="1358685"/>
                  <a:pt x="5718874" y="1358685"/>
                </a:cubicBezTo>
                <a:lnTo>
                  <a:pt x="5718874" y="1358685"/>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457200" y="381000"/>
            <a:ext cx="7848600" cy="5980233"/>
            <a:chOff x="609600" y="210990"/>
            <a:chExt cx="7848600" cy="5980233"/>
          </a:xfrm>
        </p:grpSpPr>
        <p:pic>
          <p:nvPicPr>
            <p:cNvPr id="1031" name="Picture 7"/>
            <p:cNvPicPr>
              <a:picLocks noChangeAspect="1" noChangeArrowheads="1"/>
            </p:cNvPicPr>
            <p:nvPr/>
          </p:nvPicPr>
          <p:blipFill>
            <a:blip r:embed="rId3" cstate="print"/>
            <a:srcRect t="4612" b="9342"/>
            <a:stretch>
              <a:fillRect/>
            </a:stretch>
          </p:blipFill>
          <p:spPr bwMode="auto">
            <a:xfrm>
              <a:off x="4807393" y="457200"/>
              <a:ext cx="3650807" cy="5638800"/>
            </a:xfrm>
            <a:prstGeom prst="rect">
              <a:avLst/>
            </a:prstGeom>
            <a:noFill/>
            <a:ln w="9525">
              <a:noFill/>
              <a:miter lim="800000"/>
              <a:headEnd/>
              <a:tailEnd/>
            </a:ln>
            <a:effectLst/>
          </p:spPr>
        </p:pic>
        <p:sp>
          <p:nvSpPr>
            <p:cNvPr id="112" name="Rectangle 111"/>
            <p:cNvSpPr/>
            <p:nvPr/>
          </p:nvSpPr>
          <p:spPr>
            <a:xfrm flipH="1" flipV="1">
              <a:off x="4781951" y="323011"/>
              <a:ext cx="610588" cy="560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1029" name="Picture 5"/>
            <p:cNvPicPr>
              <a:picLocks noChangeAspect="1" noChangeArrowheads="1"/>
            </p:cNvPicPr>
            <p:nvPr/>
          </p:nvPicPr>
          <p:blipFill>
            <a:blip r:embed="rId4" cstate="print"/>
            <a:srcRect/>
            <a:stretch>
              <a:fillRect/>
            </a:stretch>
          </p:blipFill>
          <p:spPr bwMode="auto">
            <a:xfrm>
              <a:off x="914894" y="210990"/>
              <a:ext cx="4643013" cy="5404990"/>
            </a:xfrm>
            <a:prstGeom prst="rect">
              <a:avLst/>
            </a:prstGeom>
            <a:noFill/>
            <a:ln w="9525">
              <a:noFill/>
              <a:miter lim="800000"/>
              <a:headEnd/>
              <a:tailEnd/>
            </a:ln>
            <a:effectLst/>
          </p:spPr>
        </p:pic>
        <p:sp>
          <p:nvSpPr>
            <p:cNvPr id="85" name="Rectangle 84"/>
            <p:cNvSpPr/>
            <p:nvPr/>
          </p:nvSpPr>
          <p:spPr>
            <a:xfrm flipH="1" flipV="1">
              <a:off x="914894" y="556649"/>
              <a:ext cx="610588" cy="413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86" name="TextBox 6"/>
            <p:cNvSpPr txBox="1"/>
            <p:nvPr/>
          </p:nvSpPr>
          <p:spPr>
            <a:xfrm rot="10800000" flipH="1" flipV="1">
              <a:off x="774968" y="1499226"/>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B(t)d(t) </a:t>
              </a:r>
              <a:endParaRPr lang="en-US" sz="1200" i="1" dirty="0">
                <a:latin typeface="Times New Roman" pitchFamily="18" charset="0"/>
                <a:cs typeface="Times New Roman" pitchFamily="18" charset="0"/>
              </a:endParaRPr>
            </a:p>
          </p:txBody>
        </p:sp>
        <p:grpSp>
          <p:nvGrpSpPr>
            <p:cNvPr id="3" name="Group 89"/>
            <p:cNvGrpSpPr/>
            <p:nvPr/>
          </p:nvGrpSpPr>
          <p:grpSpPr>
            <a:xfrm>
              <a:off x="2406473" y="1123156"/>
              <a:ext cx="2238823" cy="407212"/>
              <a:chOff x="3962400" y="2895600"/>
              <a:chExt cx="1676400" cy="276999"/>
            </a:xfrm>
          </p:grpSpPr>
          <p:sp>
            <p:nvSpPr>
              <p:cNvPr id="91" name="Rectangle 9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2"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4" name="Group 92"/>
            <p:cNvGrpSpPr/>
            <p:nvPr/>
          </p:nvGrpSpPr>
          <p:grpSpPr>
            <a:xfrm>
              <a:off x="2406473" y="2082596"/>
              <a:ext cx="2238823" cy="407212"/>
              <a:chOff x="3962400" y="2895600"/>
              <a:chExt cx="1676400" cy="276999"/>
            </a:xfrm>
          </p:grpSpPr>
          <p:sp>
            <p:nvSpPr>
              <p:cNvPr id="94" name="Rectangle 9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5"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5" name="Group 95"/>
            <p:cNvGrpSpPr/>
            <p:nvPr/>
          </p:nvGrpSpPr>
          <p:grpSpPr>
            <a:xfrm>
              <a:off x="2339599" y="2956354"/>
              <a:ext cx="2238823" cy="407212"/>
              <a:chOff x="3962400" y="2895600"/>
              <a:chExt cx="1676400" cy="276999"/>
            </a:xfrm>
          </p:grpSpPr>
          <p:sp>
            <p:nvSpPr>
              <p:cNvPr id="97" name="Rectangle 9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8"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6" name="Group 98"/>
            <p:cNvGrpSpPr/>
            <p:nvPr/>
          </p:nvGrpSpPr>
          <p:grpSpPr>
            <a:xfrm>
              <a:off x="2406473" y="3894128"/>
              <a:ext cx="2238823" cy="407212"/>
              <a:chOff x="3962400" y="2895600"/>
              <a:chExt cx="1676400" cy="276999"/>
            </a:xfrm>
          </p:grpSpPr>
          <p:sp>
            <p:nvSpPr>
              <p:cNvPr id="100" name="Rectangle 9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1"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7" name="Group 101"/>
            <p:cNvGrpSpPr/>
            <p:nvPr/>
          </p:nvGrpSpPr>
          <p:grpSpPr>
            <a:xfrm>
              <a:off x="2458810" y="4822296"/>
              <a:ext cx="2238823" cy="407212"/>
              <a:chOff x="3962400" y="2856411"/>
              <a:chExt cx="1676400" cy="276999"/>
            </a:xfrm>
          </p:grpSpPr>
          <p:sp>
            <p:nvSpPr>
              <p:cNvPr id="103" name="Rectangle 102"/>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4"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sp>
          <p:nvSpPr>
            <p:cNvPr id="105" name="TextBox 6"/>
            <p:cNvSpPr txBox="1"/>
            <p:nvPr/>
          </p:nvSpPr>
          <p:spPr>
            <a:xfrm rot="10800000" flipH="1" flipV="1">
              <a:off x="927615" y="561054"/>
              <a:ext cx="610588"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d(t)</a:t>
              </a:r>
              <a:endParaRPr lang="en-US" sz="1200" i="1" dirty="0">
                <a:latin typeface="Times New Roman" pitchFamily="18" charset="0"/>
                <a:cs typeface="Times New Roman" pitchFamily="18" charset="0"/>
              </a:endParaRPr>
            </a:p>
          </p:txBody>
        </p:sp>
        <p:sp>
          <p:nvSpPr>
            <p:cNvPr id="106" name="TextBox 6"/>
            <p:cNvSpPr txBox="1"/>
            <p:nvPr/>
          </p:nvSpPr>
          <p:spPr>
            <a:xfrm rot="10800000" flipH="1" flipV="1">
              <a:off x="660482" y="2422258"/>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1</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7" name="TextBox 6"/>
            <p:cNvSpPr txBox="1"/>
            <p:nvPr/>
          </p:nvSpPr>
          <p:spPr>
            <a:xfrm rot="10800000" flipH="1" flipV="1">
              <a:off x="647760" y="3375570"/>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2</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8" name="TextBox 6"/>
            <p:cNvSpPr txBox="1"/>
            <p:nvPr/>
          </p:nvSpPr>
          <p:spPr>
            <a:xfrm rot="10800000" flipH="1" flipV="1">
              <a:off x="660482" y="4284599"/>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3</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9" name="Rectangle 108"/>
            <p:cNvSpPr/>
            <p:nvPr/>
          </p:nvSpPr>
          <p:spPr>
            <a:xfrm flipH="1" flipV="1">
              <a:off x="609600" y="4691811"/>
              <a:ext cx="508823" cy="33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grpSp>
          <p:nvGrpSpPr>
            <p:cNvPr id="8" name="Group 113"/>
            <p:cNvGrpSpPr/>
            <p:nvPr/>
          </p:nvGrpSpPr>
          <p:grpSpPr>
            <a:xfrm>
              <a:off x="5596069" y="3907667"/>
              <a:ext cx="2238823" cy="407212"/>
              <a:chOff x="3962400" y="2856411"/>
              <a:chExt cx="1676400" cy="276999"/>
            </a:xfrm>
          </p:grpSpPr>
          <p:sp>
            <p:nvSpPr>
              <p:cNvPr id="115" name="Rectangle 114"/>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16"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9" name="Group 116"/>
            <p:cNvGrpSpPr/>
            <p:nvPr/>
          </p:nvGrpSpPr>
          <p:grpSpPr>
            <a:xfrm>
              <a:off x="5596069" y="2940352"/>
              <a:ext cx="2238823" cy="407212"/>
              <a:chOff x="3962400" y="2856411"/>
              <a:chExt cx="1676400" cy="276999"/>
            </a:xfrm>
          </p:grpSpPr>
          <p:sp>
            <p:nvSpPr>
              <p:cNvPr id="118" name="Rectangle 117"/>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19"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0" name="Group 119"/>
            <p:cNvGrpSpPr/>
            <p:nvPr/>
          </p:nvGrpSpPr>
          <p:grpSpPr>
            <a:xfrm>
              <a:off x="5596069" y="4859842"/>
              <a:ext cx="2238823" cy="407212"/>
              <a:chOff x="3962400" y="2856411"/>
              <a:chExt cx="1676400" cy="276999"/>
            </a:xfrm>
          </p:grpSpPr>
          <p:sp>
            <p:nvSpPr>
              <p:cNvPr id="121" name="Rectangle 12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2"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1" name="Group 122"/>
            <p:cNvGrpSpPr/>
            <p:nvPr/>
          </p:nvGrpSpPr>
          <p:grpSpPr>
            <a:xfrm>
              <a:off x="5596069" y="5784011"/>
              <a:ext cx="2238823" cy="407212"/>
              <a:chOff x="3962400" y="2856411"/>
              <a:chExt cx="1676400" cy="276999"/>
            </a:xfrm>
          </p:grpSpPr>
          <p:sp>
            <p:nvSpPr>
              <p:cNvPr id="124" name="Rectangle 12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5"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2" name="Group 125"/>
            <p:cNvGrpSpPr/>
            <p:nvPr/>
          </p:nvGrpSpPr>
          <p:grpSpPr>
            <a:xfrm>
              <a:off x="5596069" y="1135159"/>
              <a:ext cx="2238823" cy="407212"/>
              <a:chOff x="3962400" y="2856411"/>
              <a:chExt cx="1676400" cy="276999"/>
            </a:xfrm>
          </p:grpSpPr>
          <p:sp>
            <p:nvSpPr>
              <p:cNvPr id="127" name="Rectangle 12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8"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3" name="Group 128"/>
            <p:cNvGrpSpPr/>
            <p:nvPr/>
          </p:nvGrpSpPr>
          <p:grpSpPr>
            <a:xfrm>
              <a:off x="5596069" y="2059329"/>
              <a:ext cx="2238823" cy="407212"/>
              <a:chOff x="3962400" y="2856411"/>
              <a:chExt cx="1676400" cy="276999"/>
            </a:xfrm>
          </p:grpSpPr>
          <p:sp>
            <p:nvSpPr>
              <p:cNvPr id="130" name="Rectangle 12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31"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sp>
        <p:nvSpPr>
          <p:cNvPr id="46" name="Rectangle 45"/>
          <p:cNvSpPr/>
          <p:nvPr/>
        </p:nvSpPr>
        <p:spPr>
          <a:xfrm>
            <a:off x="4953000" y="5334000"/>
            <a:ext cx="33528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828800" y="5410200"/>
            <a:ext cx="2895600" cy="954107"/>
          </a:xfrm>
          <a:prstGeom prst="rect">
            <a:avLst/>
          </a:prstGeom>
          <a:solidFill>
            <a:schemeClr val="bg1"/>
          </a:solidFill>
        </p:spPr>
        <p:txBody>
          <a:bodyPr wrap="square" rtlCol="0">
            <a:spAutoFit/>
          </a:bodyPr>
          <a:lstStyle/>
          <a:p>
            <a:r>
              <a:rPr lang="en-US" sz="2800" dirty="0" err="1" smtClean="0">
                <a:solidFill>
                  <a:srgbClr val="FF0000"/>
                </a:solidFill>
                <a:latin typeface="Times New Roman" pitchFamily="18" charset="0"/>
                <a:cs typeface="Times New Roman" pitchFamily="18" charset="0"/>
              </a:rPr>
              <a:t>p.s.d</a:t>
            </a:r>
            <a:r>
              <a:rPr lang="en-US" sz="2800" dirty="0" smtClean="0">
                <a:solidFill>
                  <a:srgbClr val="FF0000"/>
                </a:solidFill>
                <a:latin typeface="Times New Roman" pitchFamily="18" charset="0"/>
                <a:cs typeface="Times New Roman" pitchFamily="18" charset="0"/>
              </a:rPr>
              <a:t>. produced by averaging</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dirty="0" smtClean="0">
                <a:latin typeface="Times New Roman" pitchFamily="18" charset="0"/>
                <a:cs typeface="Times New Roman" pitchFamily="18" charset="0"/>
              </a:rPr>
              <a:t>Summary</a:t>
            </a:r>
            <a:endParaRPr lang="en-US" dirty="0">
              <a:latin typeface="Times New Roman" pitchFamily="18" charset="0"/>
              <a:cs typeface="Times New Roman" pitchFamily="18" charset="0"/>
            </a:endParaRPr>
          </a:p>
        </p:txBody>
      </p:sp>
      <p:sp>
        <p:nvSpPr>
          <p:cNvPr id="4" name="Title 1"/>
          <p:cNvSpPr txBox="1">
            <a:spLocks/>
          </p:cNvSpPr>
          <p:nvPr/>
        </p:nvSpPr>
        <p:spPr>
          <a:xfrm>
            <a:off x="304800" y="762000"/>
            <a:ext cx="8229600" cy="1981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always taper a time</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series before computing the </a:t>
            </a:r>
            <a:r>
              <a:rPr kumimoji="0" lang="en-US" sz="44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p.s.d</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a:t>
            </a:r>
          </a:p>
        </p:txBody>
      </p:sp>
      <p:sp>
        <p:nvSpPr>
          <p:cNvPr id="6" name="Title 1"/>
          <p:cNvSpPr txBox="1">
            <a:spLocks/>
          </p:cNvSpPr>
          <p:nvPr/>
        </p:nvSpPr>
        <p:spPr>
          <a:xfrm>
            <a:off x="381000" y="2743200"/>
            <a:ext cx="8229600" cy="1981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latin typeface="Times New Roman" pitchFamily="18" charset="0"/>
                <a:ea typeface="+mj-ea"/>
                <a:cs typeface="Times New Roman" pitchFamily="18" charset="0"/>
              </a:rPr>
              <a:t>try a simple Hamming taper first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700" b="0" i="1" u="none" strike="noStrike" kern="1200" cap="none" spc="0" normalizeH="0" dirty="0" smtClean="0">
                <a:ln>
                  <a:noFill/>
                </a:ln>
                <a:solidFill>
                  <a:schemeClr val="tx1"/>
                </a:solidFill>
                <a:effectLst/>
                <a:uLnTx/>
                <a:uFillTx/>
                <a:latin typeface="Times New Roman" pitchFamily="18" charset="0"/>
                <a:ea typeface="+mj-ea"/>
                <a:cs typeface="Times New Roman" pitchFamily="18" charset="0"/>
              </a:rPr>
              <a:t>it’s simple</a:t>
            </a:r>
            <a:endParaRPr kumimoji="0" lang="en-US" sz="3700" b="0"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7" name="Title 1"/>
          <p:cNvSpPr txBox="1">
            <a:spLocks/>
          </p:cNvSpPr>
          <p:nvPr/>
        </p:nvSpPr>
        <p:spPr>
          <a:xfrm>
            <a:off x="304800" y="4876800"/>
            <a:ext cx="8229600" cy="19812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latin typeface="Times New Roman" pitchFamily="18" charset="0"/>
                <a:ea typeface="+mj-ea"/>
                <a:cs typeface="Times New Roman" pitchFamily="18" charset="0"/>
              </a:rPr>
              <a:t>use multi-taper analysis when higher resolution is needed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dirty="0" smtClean="0">
                <a:ln>
                  <a:noFill/>
                </a:ln>
                <a:solidFill>
                  <a:schemeClr val="tx1"/>
                </a:solidFill>
                <a:effectLst/>
                <a:uLnTx/>
                <a:uFillTx/>
                <a:latin typeface="Times New Roman" pitchFamily="18" charset="0"/>
                <a:ea typeface="+mj-ea"/>
                <a:cs typeface="Times New Roman" pitchFamily="18" charset="0"/>
              </a:rPr>
              <a:t>e.g. when the time series is very short</a:t>
            </a:r>
            <a:endParaRPr kumimoji="0" lang="en-US" sz="4000" b="0"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3" name="TextBox 22"/>
          <p:cNvSpPr txBox="1"/>
          <p:nvPr/>
        </p:nvSpPr>
        <p:spPr>
          <a:xfrm rot="16200000">
            <a:off x="413266" y="1491734"/>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wind speed</a:t>
            </a:r>
            <a:endParaRPr lang="en-US" dirty="0">
              <a:latin typeface="Times New Roman" pitchFamily="18" charset="0"/>
              <a:cs typeface="Times New Roman" pitchFamily="18" charset="0"/>
            </a:endParaRP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temperature</a:t>
            </a:r>
            <a:endParaRPr lang="en-US" dirty="0">
              <a:latin typeface="Times New Roman" pitchFamily="18" charset="0"/>
              <a:cs typeface="Times New Roman" pitchFamily="18" charset="0"/>
            </a:endParaRPr>
          </a:p>
        </p:txBody>
      </p:sp>
      <p:sp>
        <p:nvSpPr>
          <p:cNvPr id="28" name="Freeform 27"/>
          <p:cNvSpPr/>
          <p:nvPr/>
        </p:nvSpPr>
        <p:spPr>
          <a:xfrm>
            <a:off x="1371600" y="1447800"/>
            <a:ext cx="5780868" cy="754251"/>
          </a:xfrm>
          <a:custGeom>
            <a:avLst/>
            <a:gdLst>
              <a:gd name="connsiteX0" fmla="*/ 0 w 5780868"/>
              <a:gd name="connsiteY0" fmla="*/ 459783 h 754251"/>
              <a:gd name="connsiteX1" fmla="*/ 278969 w 5780868"/>
              <a:gd name="connsiteY1" fmla="*/ 630264 h 754251"/>
              <a:gd name="connsiteX2" fmla="*/ 511444 w 5780868"/>
              <a:gd name="connsiteY2" fmla="*/ 351295 h 754251"/>
              <a:gd name="connsiteX3" fmla="*/ 573437 w 5780868"/>
              <a:gd name="connsiteY3" fmla="*/ 211810 h 754251"/>
              <a:gd name="connsiteX4" fmla="*/ 805912 w 5780868"/>
              <a:gd name="connsiteY4" fmla="*/ 103322 h 754251"/>
              <a:gd name="connsiteX5" fmla="*/ 914400 w 5780868"/>
              <a:gd name="connsiteY5" fmla="*/ 180814 h 754251"/>
              <a:gd name="connsiteX6" fmla="*/ 1053885 w 5780868"/>
              <a:gd name="connsiteY6" fmla="*/ 258305 h 754251"/>
              <a:gd name="connsiteX7" fmla="*/ 1100380 w 5780868"/>
              <a:gd name="connsiteY7" fmla="*/ 211810 h 754251"/>
              <a:gd name="connsiteX8" fmla="*/ 1224366 w 5780868"/>
              <a:gd name="connsiteY8" fmla="*/ 103322 h 754251"/>
              <a:gd name="connsiteX9" fmla="*/ 1394847 w 5780868"/>
              <a:gd name="connsiteY9" fmla="*/ 41329 h 754251"/>
              <a:gd name="connsiteX10" fmla="*/ 1596325 w 5780868"/>
              <a:gd name="connsiteY10" fmla="*/ 41329 h 754251"/>
              <a:gd name="connsiteX11" fmla="*/ 1658319 w 5780868"/>
              <a:gd name="connsiteY11" fmla="*/ 242807 h 754251"/>
              <a:gd name="connsiteX12" fmla="*/ 1906291 w 5780868"/>
              <a:gd name="connsiteY12" fmla="*/ 320298 h 754251"/>
              <a:gd name="connsiteX13" fmla="*/ 2030278 w 5780868"/>
              <a:gd name="connsiteY13" fmla="*/ 351295 h 754251"/>
              <a:gd name="connsiteX14" fmla="*/ 2154264 w 5780868"/>
              <a:gd name="connsiteY14" fmla="*/ 568271 h 754251"/>
              <a:gd name="connsiteX15" fmla="*/ 2464230 w 5780868"/>
              <a:gd name="connsiteY15" fmla="*/ 552773 h 754251"/>
              <a:gd name="connsiteX16" fmla="*/ 2603715 w 5780868"/>
              <a:gd name="connsiteY16" fmla="*/ 661261 h 754251"/>
              <a:gd name="connsiteX17" fmla="*/ 2898183 w 5780868"/>
              <a:gd name="connsiteY17" fmla="*/ 754251 h 754251"/>
              <a:gd name="connsiteX18" fmla="*/ 3177152 w 5780868"/>
              <a:gd name="connsiteY18" fmla="*/ 661261 h 754251"/>
              <a:gd name="connsiteX19" fmla="*/ 3347634 w 5780868"/>
              <a:gd name="connsiteY19" fmla="*/ 490780 h 754251"/>
              <a:gd name="connsiteX20" fmla="*/ 3595607 w 5780868"/>
              <a:gd name="connsiteY20" fmla="*/ 428787 h 754251"/>
              <a:gd name="connsiteX21" fmla="*/ 3952068 w 5780868"/>
              <a:gd name="connsiteY21" fmla="*/ 444285 h 754251"/>
              <a:gd name="connsiteX22" fmla="*/ 4231037 w 5780868"/>
              <a:gd name="connsiteY22" fmla="*/ 118820 h 754251"/>
              <a:gd name="connsiteX23" fmla="*/ 4370522 w 5780868"/>
              <a:gd name="connsiteY23" fmla="*/ 41329 h 754251"/>
              <a:gd name="connsiteX24" fmla="*/ 4649491 w 5780868"/>
              <a:gd name="connsiteY24" fmla="*/ 41329 h 754251"/>
              <a:gd name="connsiteX25" fmla="*/ 4788976 w 5780868"/>
              <a:gd name="connsiteY25" fmla="*/ 289302 h 754251"/>
              <a:gd name="connsiteX26" fmla="*/ 5083444 w 5780868"/>
              <a:gd name="connsiteY26" fmla="*/ 351295 h 754251"/>
              <a:gd name="connsiteX27" fmla="*/ 5191932 w 5780868"/>
              <a:gd name="connsiteY27" fmla="*/ 537275 h 754251"/>
              <a:gd name="connsiteX28" fmla="*/ 5455403 w 5780868"/>
              <a:gd name="connsiteY28" fmla="*/ 537275 h 754251"/>
              <a:gd name="connsiteX29" fmla="*/ 5672380 w 5780868"/>
              <a:gd name="connsiteY29" fmla="*/ 583770 h 754251"/>
              <a:gd name="connsiteX30" fmla="*/ 5780868 w 5780868"/>
              <a:gd name="connsiteY30" fmla="*/ 738753 h 75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80868" h="754251">
                <a:moveTo>
                  <a:pt x="0" y="459783"/>
                </a:moveTo>
                <a:cubicBezTo>
                  <a:pt x="96864" y="554064"/>
                  <a:pt x="193728" y="648345"/>
                  <a:pt x="278969" y="630264"/>
                </a:cubicBezTo>
                <a:cubicBezTo>
                  <a:pt x="364210" y="612183"/>
                  <a:pt x="462366" y="421037"/>
                  <a:pt x="511444" y="351295"/>
                </a:cubicBezTo>
                <a:cubicBezTo>
                  <a:pt x="560522" y="281553"/>
                  <a:pt x="524359" y="253139"/>
                  <a:pt x="573437" y="211810"/>
                </a:cubicBezTo>
                <a:cubicBezTo>
                  <a:pt x="622515" y="170481"/>
                  <a:pt x="749085" y="108488"/>
                  <a:pt x="805912" y="103322"/>
                </a:cubicBezTo>
                <a:cubicBezTo>
                  <a:pt x="862739" y="98156"/>
                  <a:pt x="873071" y="154984"/>
                  <a:pt x="914400" y="180814"/>
                </a:cubicBezTo>
                <a:cubicBezTo>
                  <a:pt x="955729" y="206644"/>
                  <a:pt x="1022888" y="253139"/>
                  <a:pt x="1053885" y="258305"/>
                </a:cubicBezTo>
                <a:cubicBezTo>
                  <a:pt x="1084882" y="263471"/>
                  <a:pt x="1071967" y="237640"/>
                  <a:pt x="1100380" y="211810"/>
                </a:cubicBezTo>
                <a:cubicBezTo>
                  <a:pt x="1128793" y="185980"/>
                  <a:pt x="1175288" y="131735"/>
                  <a:pt x="1224366" y="103322"/>
                </a:cubicBezTo>
                <a:cubicBezTo>
                  <a:pt x="1273444" y="74909"/>
                  <a:pt x="1332854" y="51661"/>
                  <a:pt x="1394847" y="41329"/>
                </a:cubicBezTo>
                <a:cubicBezTo>
                  <a:pt x="1456840" y="30997"/>
                  <a:pt x="1552413" y="7749"/>
                  <a:pt x="1596325" y="41329"/>
                </a:cubicBezTo>
                <a:cubicBezTo>
                  <a:pt x="1640237" y="74909"/>
                  <a:pt x="1606658" y="196312"/>
                  <a:pt x="1658319" y="242807"/>
                </a:cubicBezTo>
                <a:cubicBezTo>
                  <a:pt x="1709980" y="289302"/>
                  <a:pt x="1844298" y="302217"/>
                  <a:pt x="1906291" y="320298"/>
                </a:cubicBezTo>
                <a:cubicBezTo>
                  <a:pt x="1968284" y="338379"/>
                  <a:pt x="1988949" y="309966"/>
                  <a:pt x="2030278" y="351295"/>
                </a:cubicBezTo>
                <a:cubicBezTo>
                  <a:pt x="2071607" y="392624"/>
                  <a:pt x="2081939" y="534691"/>
                  <a:pt x="2154264" y="568271"/>
                </a:cubicBezTo>
                <a:cubicBezTo>
                  <a:pt x="2226589" y="601851"/>
                  <a:pt x="2389322" y="537275"/>
                  <a:pt x="2464230" y="552773"/>
                </a:cubicBezTo>
                <a:cubicBezTo>
                  <a:pt x="2539138" y="568271"/>
                  <a:pt x="2531390" y="627681"/>
                  <a:pt x="2603715" y="661261"/>
                </a:cubicBezTo>
                <a:cubicBezTo>
                  <a:pt x="2676040" y="694841"/>
                  <a:pt x="2802610" y="754251"/>
                  <a:pt x="2898183" y="754251"/>
                </a:cubicBezTo>
                <a:cubicBezTo>
                  <a:pt x="2993756" y="754251"/>
                  <a:pt x="3102244" y="705173"/>
                  <a:pt x="3177152" y="661261"/>
                </a:cubicBezTo>
                <a:cubicBezTo>
                  <a:pt x="3252060" y="617349"/>
                  <a:pt x="3277891" y="529526"/>
                  <a:pt x="3347634" y="490780"/>
                </a:cubicBezTo>
                <a:cubicBezTo>
                  <a:pt x="3417377" y="452034"/>
                  <a:pt x="3494868" y="436536"/>
                  <a:pt x="3595607" y="428787"/>
                </a:cubicBezTo>
                <a:cubicBezTo>
                  <a:pt x="3696346" y="421038"/>
                  <a:pt x="3846163" y="495946"/>
                  <a:pt x="3952068" y="444285"/>
                </a:cubicBezTo>
                <a:cubicBezTo>
                  <a:pt x="4057973" y="392624"/>
                  <a:pt x="4161295" y="185979"/>
                  <a:pt x="4231037" y="118820"/>
                </a:cubicBezTo>
                <a:cubicBezTo>
                  <a:pt x="4300779" y="51661"/>
                  <a:pt x="4300780" y="54244"/>
                  <a:pt x="4370522" y="41329"/>
                </a:cubicBezTo>
                <a:cubicBezTo>
                  <a:pt x="4440264" y="28414"/>
                  <a:pt x="4579749" y="0"/>
                  <a:pt x="4649491" y="41329"/>
                </a:cubicBezTo>
                <a:cubicBezTo>
                  <a:pt x="4719233" y="82658"/>
                  <a:pt x="4716650" y="237641"/>
                  <a:pt x="4788976" y="289302"/>
                </a:cubicBezTo>
                <a:cubicBezTo>
                  <a:pt x="4861302" y="340963"/>
                  <a:pt x="5016285" y="309966"/>
                  <a:pt x="5083444" y="351295"/>
                </a:cubicBezTo>
                <a:cubicBezTo>
                  <a:pt x="5150603" y="392624"/>
                  <a:pt x="5129939" y="506278"/>
                  <a:pt x="5191932" y="537275"/>
                </a:cubicBezTo>
                <a:cubicBezTo>
                  <a:pt x="5253925" y="568272"/>
                  <a:pt x="5375328" y="529526"/>
                  <a:pt x="5455403" y="537275"/>
                </a:cubicBezTo>
                <a:cubicBezTo>
                  <a:pt x="5535478" y="545024"/>
                  <a:pt x="5618136" y="550190"/>
                  <a:pt x="5672380" y="583770"/>
                </a:cubicBezTo>
                <a:cubicBezTo>
                  <a:pt x="5726624" y="617350"/>
                  <a:pt x="5753746" y="678051"/>
                  <a:pt x="5780868" y="73875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456841" y="3306305"/>
            <a:ext cx="5718874" cy="1358685"/>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18874" h="1358685">
                <a:moveTo>
                  <a:pt x="0" y="924732"/>
                </a:moveTo>
                <a:cubicBezTo>
                  <a:pt x="92989" y="947979"/>
                  <a:pt x="185979" y="971227"/>
                  <a:pt x="278969" y="955729"/>
                </a:cubicBezTo>
                <a:cubicBezTo>
                  <a:pt x="371959" y="940231"/>
                  <a:pt x="472698" y="870488"/>
                  <a:pt x="557939" y="831742"/>
                </a:cubicBezTo>
                <a:cubicBezTo>
                  <a:pt x="643180" y="792996"/>
                  <a:pt x="731003" y="798162"/>
                  <a:pt x="790413" y="723254"/>
                </a:cubicBezTo>
                <a:cubicBezTo>
                  <a:pt x="849823" y="648346"/>
                  <a:pt x="891153" y="483031"/>
                  <a:pt x="914400" y="382292"/>
                </a:cubicBezTo>
                <a:cubicBezTo>
                  <a:pt x="937647" y="281553"/>
                  <a:pt x="911817" y="175647"/>
                  <a:pt x="929898" y="118820"/>
                </a:cubicBezTo>
                <a:cubicBezTo>
                  <a:pt x="947979" y="61993"/>
                  <a:pt x="994475" y="0"/>
                  <a:pt x="1022888" y="41329"/>
                </a:cubicBezTo>
                <a:cubicBezTo>
                  <a:pt x="1051302" y="82658"/>
                  <a:pt x="1074549" y="297051"/>
                  <a:pt x="1100379" y="366793"/>
                </a:cubicBezTo>
                <a:cubicBezTo>
                  <a:pt x="1126210" y="436535"/>
                  <a:pt x="1146874" y="426203"/>
                  <a:pt x="1177871" y="459783"/>
                </a:cubicBezTo>
                <a:cubicBezTo>
                  <a:pt x="1208868" y="493363"/>
                  <a:pt x="1252779" y="542441"/>
                  <a:pt x="1286359" y="568271"/>
                </a:cubicBezTo>
                <a:cubicBezTo>
                  <a:pt x="1319939" y="594101"/>
                  <a:pt x="1330271" y="599268"/>
                  <a:pt x="1379349" y="614766"/>
                </a:cubicBezTo>
                <a:cubicBezTo>
                  <a:pt x="1428427" y="630264"/>
                  <a:pt x="1529166" y="653512"/>
                  <a:pt x="1580827" y="661261"/>
                </a:cubicBezTo>
                <a:cubicBezTo>
                  <a:pt x="1632488" y="669010"/>
                  <a:pt x="1689315" y="661261"/>
                  <a:pt x="1689315" y="661261"/>
                </a:cubicBezTo>
                <a:cubicBezTo>
                  <a:pt x="1725478" y="661261"/>
                  <a:pt x="1766806" y="653512"/>
                  <a:pt x="1797803" y="661261"/>
                </a:cubicBezTo>
                <a:cubicBezTo>
                  <a:pt x="1828800" y="669010"/>
                  <a:pt x="1849465" y="661261"/>
                  <a:pt x="1875295" y="707756"/>
                </a:cubicBezTo>
                <a:cubicBezTo>
                  <a:pt x="1901125" y="754251"/>
                  <a:pt x="1937288" y="862740"/>
                  <a:pt x="1952786" y="940231"/>
                </a:cubicBezTo>
                <a:cubicBezTo>
                  <a:pt x="1968284" y="1017722"/>
                  <a:pt x="1963118" y="1115878"/>
                  <a:pt x="1968284" y="1172705"/>
                </a:cubicBezTo>
                <a:cubicBezTo>
                  <a:pt x="1973450" y="1229532"/>
                  <a:pt x="1963119" y="1283776"/>
                  <a:pt x="1983783" y="1281193"/>
                </a:cubicBezTo>
                <a:cubicBezTo>
                  <a:pt x="2004447" y="1278610"/>
                  <a:pt x="2061275" y="1193370"/>
                  <a:pt x="2092271" y="1157207"/>
                </a:cubicBezTo>
                <a:cubicBezTo>
                  <a:pt x="2123267" y="1121044"/>
                  <a:pt x="2138765" y="1082298"/>
                  <a:pt x="2169762" y="1064217"/>
                </a:cubicBezTo>
                <a:cubicBezTo>
                  <a:pt x="2200759" y="1046136"/>
                  <a:pt x="2278251" y="1048719"/>
                  <a:pt x="2278251" y="1048719"/>
                </a:cubicBezTo>
                <a:cubicBezTo>
                  <a:pt x="2340244" y="1040970"/>
                  <a:pt x="2461647" y="1022888"/>
                  <a:pt x="2541722" y="1017722"/>
                </a:cubicBezTo>
                <a:cubicBezTo>
                  <a:pt x="2621797" y="1012556"/>
                  <a:pt x="2758698" y="1017722"/>
                  <a:pt x="2758698" y="1017722"/>
                </a:cubicBezTo>
                <a:cubicBezTo>
                  <a:pt x="2843939" y="1017722"/>
                  <a:pt x="2965342" y="1004807"/>
                  <a:pt x="3053166" y="1017722"/>
                </a:cubicBezTo>
                <a:cubicBezTo>
                  <a:pt x="3140990" y="1030637"/>
                  <a:pt x="3208149" y="1082299"/>
                  <a:pt x="3285640" y="1095214"/>
                </a:cubicBezTo>
                <a:cubicBezTo>
                  <a:pt x="3363131" y="1108129"/>
                  <a:pt x="3463871" y="1123628"/>
                  <a:pt x="3518115" y="1095214"/>
                </a:cubicBezTo>
                <a:cubicBezTo>
                  <a:pt x="3572359" y="1066800"/>
                  <a:pt x="3567193" y="984142"/>
                  <a:pt x="3611105" y="924732"/>
                </a:cubicBezTo>
                <a:cubicBezTo>
                  <a:pt x="3655017" y="865322"/>
                  <a:pt x="3704095" y="782665"/>
                  <a:pt x="3781586" y="738753"/>
                </a:cubicBezTo>
                <a:cubicBezTo>
                  <a:pt x="3859078" y="694841"/>
                  <a:pt x="3988230" y="687091"/>
                  <a:pt x="4076054" y="661261"/>
                </a:cubicBezTo>
                <a:cubicBezTo>
                  <a:pt x="4163878" y="635431"/>
                  <a:pt x="4238786" y="588936"/>
                  <a:pt x="4308528" y="583770"/>
                </a:cubicBezTo>
                <a:cubicBezTo>
                  <a:pt x="4378270" y="578604"/>
                  <a:pt x="4435098" y="607017"/>
                  <a:pt x="4494508" y="630264"/>
                </a:cubicBezTo>
                <a:cubicBezTo>
                  <a:pt x="4553918" y="653511"/>
                  <a:pt x="4569417" y="702590"/>
                  <a:pt x="4664990" y="723254"/>
                </a:cubicBezTo>
                <a:cubicBezTo>
                  <a:pt x="4760563" y="743919"/>
                  <a:pt x="4949125" y="795580"/>
                  <a:pt x="5067945" y="754251"/>
                </a:cubicBezTo>
                <a:cubicBezTo>
                  <a:pt x="5186765" y="712922"/>
                  <a:pt x="5310753" y="464949"/>
                  <a:pt x="5377912" y="475281"/>
                </a:cubicBezTo>
                <a:cubicBezTo>
                  <a:pt x="5445071" y="485613"/>
                  <a:pt x="5455403" y="705173"/>
                  <a:pt x="5470901" y="816244"/>
                </a:cubicBezTo>
                <a:cubicBezTo>
                  <a:pt x="5486399" y="927315"/>
                  <a:pt x="5452820" y="1059051"/>
                  <a:pt x="5470901" y="1141709"/>
                </a:cubicBezTo>
                <a:cubicBezTo>
                  <a:pt x="5488983" y="1224367"/>
                  <a:pt x="5538061" y="1276027"/>
                  <a:pt x="5579390" y="1312190"/>
                </a:cubicBezTo>
                <a:cubicBezTo>
                  <a:pt x="5620719" y="1348353"/>
                  <a:pt x="5718874" y="1358685"/>
                  <a:pt x="5718874" y="1358685"/>
                </a:cubicBezTo>
                <a:lnTo>
                  <a:pt x="5718874" y="1358685"/>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Oval 24"/>
          <p:cNvSpPr/>
          <p:nvPr/>
        </p:nvSpPr>
        <p:spPr>
          <a:xfrm>
            <a:off x="1676400" y="1219200"/>
            <a:ext cx="1828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676400" y="3505200"/>
            <a:ext cx="1828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352800" y="1764228"/>
            <a:ext cx="1828800" cy="762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352800" y="3871992"/>
            <a:ext cx="1828800" cy="762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28800" y="304800"/>
            <a:ext cx="1524000" cy="646331"/>
          </a:xfrm>
          <a:prstGeom prst="rect">
            <a:avLst/>
          </a:prstGeom>
          <a:noFill/>
        </p:spPr>
        <p:txBody>
          <a:bodyPr wrap="square" rtlCol="0">
            <a:spAutoFit/>
          </a:bodyPr>
          <a:lstStyle/>
          <a:p>
            <a:pPr algn="ctr"/>
            <a:r>
              <a:rPr lang="en-US" dirty="0" smtClean="0">
                <a:solidFill>
                  <a:srgbClr val="FF0000"/>
                </a:solidFill>
              </a:rPr>
              <a:t>summer hot and windy</a:t>
            </a:r>
            <a:endParaRPr lang="en-US" dirty="0">
              <a:solidFill>
                <a:srgbClr val="FF0000"/>
              </a:solidFill>
            </a:endParaRPr>
          </a:p>
        </p:txBody>
      </p:sp>
      <p:sp>
        <p:nvSpPr>
          <p:cNvPr id="32" name="TextBox 31"/>
          <p:cNvSpPr txBox="1"/>
          <p:nvPr/>
        </p:nvSpPr>
        <p:spPr>
          <a:xfrm>
            <a:off x="3505200" y="990600"/>
            <a:ext cx="1524000" cy="646331"/>
          </a:xfrm>
          <a:prstGeom prst="rect">
            <a:avLst/>
          </a:prstGeom>
          <a:noFill/>
        </p:spPr>
        <p:txBody>
          <a:bodyPr wrap="square" rtlCol="0">
            <a:spAutoFit/>
          </a:bodyPr>
          <a:lstStyle/>
          <a:p>
            <a:pPr algn="ctr"/>
            <a:r>
              <a:rPr lang="en-US" dirty="0" smtClean="0">
                <a:solidFill>
                  <a:srgbClr val="0070C0"/>
                </a:solidFill>
              </a:rPr>
              <a:t>winters cool and calm</a:t>
            </a:r>
            <a:endParaRPr lang="en-US"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3" name="TextBox 22"/>
          <p:cNvSpPr txBox="1"/>
          <p:nvPr/>
        </p:nvSpPr>
        <p:spPr>
          <a:xfrm rot="16200000">
            <a:off x="413266" y="1491734"/>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wind speed</a:t>
            </a:r>
            <a:endParaRPr lang="en-US" dirty="0">
              <a:latin typeface="Times New Roman" pitchFamily="18" charset="0"/>
              <a:cs typeface="Times New Roman" pitchFamily="18" charset="0"/>
            </a:endParaRP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temperature</a:t>
            </a:r>
            <a:endParaRPr lang="en-US" dirty="0">
              <a:latin typeface="Times New Roman" pitchFamily="18" charset="0"/>
              <a:cs typeface="Times New Roman" pitchFamily="18" charset="0"/>
            </a:endParaRPr>
          </a:p>
        </p:txBody>
      </p:sp>
      <p:sp>
        <p:nvSpPr>
          <p:cNvPr id="28" name="Freeform 27"/>
          <p:cNvSpPr/>
          <p:nvPr/>
        </p:nvSpPr>
        <p:spPr>
          <a:xfrm>
            <a:off x="1371600" y="1447800"/>
            <a:ext cx="5780868" cy="754251"/>
          </a:xfrm>
          <a:custGeom>
            <a:avLst/>
            <a:gdLst>
              <a:gd name="connsiteX0" fmla="*/ 0 w 5780868"/>
              <a:gd name="connsiteY0" fmla="*/ 459783 h 754251"/>
              <a:gd name="connsiteX1" fmla="*/ 278969 w 5780868"/>
              <a:gd name="connsiteY1" fmla="*/ 630264 h 754251"/>
              <a:gd name="connsiteX2" fmla="*/ 511444 w 5780868"/>
              <a:gd name="connsiteY2" fmla="*/ 351295 h 754251"/>
              <a:gd name="connsiteX3" fmla="*/ 573437 w 5780868"/>
              <a:gd name="connsiteY3" fmla="*/ 211810 h 754251"/>
              <a:gd name="connsiteX4" fmla="*/ 805912 w 5780868"/>
              <a:gd name="connsiteY4" fmla="*/ 103322 h 754251"/>
              <a:gd name="connsiteX5" fmla="*/ 914400 w 5780868"/>
              <a:gd name="connsiteY5" fmla="*/ 180814 h 754251"/>
              <a:gd name="connsiteX6" fmla="*/ 1053885 w 5780868"/>
              <a:gd name="connsiteY6" fmla="*/ 258305 h 754251"/>
              <a:gd name="connsiteX7" fmla="*/ 1100380 w 5780868"/>
              <a:gd name="connsiteY7" fmla="*/ 211810 h 754251"/>
              <a:gd name="connsiteX8" fmla="*/ 1224366 w 5780868"/>
              <a:gd name="connsiteY8" fmla="*/ 103322 h 754251"/>
              <a:gd name="connsiteX9" fmla="*/ 1394847 w 5780868"/>
              <a:gd name="connsiteY9" fmla="*/ 41329 h 754251"/>
              <a:gd name="connsiteX10" fmla="*/ 1596325 w 5780868"/>
              <a:gd name="connsiteY10" fmla="*/ 41329 h 754251"/>
              <a:gd name="connsiteX11" fmla="*/ 1658319 w 5780868"/>
              <a:gd name="connsiteY11" fmla="*/ 242807 h 754251"/>
              <a:gd name="connsiteX12" fmla="*/ 1906291 w 5780868"/>
              <a:gd name="connsiteY12" fmla="*/ 320298 h 754251"/>
              <a:gd name="connsiteX13" fmla="*/ 2030278 w 5780868"/>
              <a:gd name="connsiteY13" fmla="*/ 351295 h 754251"/>
              <a:gd name="connsiteX14" fmla="*/ 2154264 w 5780868"/>
              <a:gd name="connsiteY14" fmla="*/ 568271 h 754251"/>
              <a:gd name="connsiteX15" fmla="*/ 2464230 w 5780868"/>
              <a:gd name="connsiteY15" fmla="*/ 552773 h 754251"/>
              <a:gd name="connsiteX16" fmla="*/ 2603715 w 5780868"/>
              <a:gd name="connsiteY16" fmla="*/ 661261 h 754251"/>
              <a:gd name="connsiteX17" fmla="*/ 2898183 w 5780868"/>
              <a:gd name="connsiteY17" fmla="*/ 754251 h 754251"/>
              <a:gd name="connsiteX18" fmla="*/ 3177152 w 5780868"/>
              <a:gd name="connsiteY18" fmla="*/ 661261 h 754251"/>
              <a:gd name="connsiteX19" fmla="*/ 3347634 w 5780868"/>
              <a:gd name="connsiteY19" fmla="*/ 490780 h 754251"/>
              <a:gd name="connsiteX20" fmla="*/ 3595607 w 5780868"/>
              <a:gd name="connsiteY20" fmla="*/ 428787 h 754251"/>
              <a:gd name="connsiteX21" fmla="*/ 3952068 w 5780868"/>
              <a:gd name="connsiteY21" fmla="*/ 444285 h 754251"/>
              <a:gd name="connsiteX22" fmla="*/ 4231037 w 5780868"/>
              <a:gd name="connsiteY22" fmla="*/ 118820 h 754251"/>
              <a:gd name="connsiteX23" fmla="*/ 4370522 w 5780868"/>
              <a:gd name="connsiteY23" fmla="*/ 41329 h 754251"/>
              <a:gd name="connsiteX24" fmla="*/ 4649491 w 5780868"/>
              <a:gd name="connsiteY24" fmla="*/ 41329 h 754251"/>
              <a:gd name="connsiteX25" fmla="*/ 4788976 w 5780868"/>
              <a:gd name="connsiteY25" fmla="*/ 289302 h 754251"/>
              <a:gd name="connsiteX26" fmla="*/ 5083444 w 5780868"/>
              <a:gd name="connsiteY26" fmla="*/ 351295 h 754251"/>
              <a:gd name="connsiteX27" fmla="*/ 5191932 w 5780868"/>
              <a:gd name="connsiteY27" fmla="*/ 537275 h 754251"/>
              <a:gd name="connsiteX28" fmla="*/ 5455403 w 5780868"/>
              <a:gd name="connsiteY28" fmla="*/ 537275 h 754251"/>
              <a:gd name="connsiteX29" fmla="*/ 5672380 w 5780868"/>
              <a:gd name="connsiteY29" fmla="*/ 583770 h 754251"/>
              <a:gd name="connsiteX30" fmla="*/ 5780868 w 5780868"/>
              <a:gd name="connsiteY30" fmla="*/ 738753 h 75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80868" h="754251">
                <a:moveTo>
                  <a:pt x="0" y="459783"/>
                </a:moveTo>
                <a:cubicBezTo>
                  <a:pt x="96864" y="554064"/>
                  <a:pt x="193728" y="648345"/>
                  <a:pt x="278969" y="630264"/>
                </a:cubicBezTo>
                <a:cubicBezTo>
                  <a:pt x="364210" y="612183"/>
                  <a:pt x="462366" y="421037"/>
                  <a:pt x="511444" y="351295"/>
                </a:cubicBezTo>
                <a:cubicBezTo>
                  <a:pt x="560522" y="281553"/>
                  <a:pt x="524359" y="253139"/>
                  <a:pt x="573437" y="211810"/>
                </a:cubicBezTo>
                <a:cubicBezTo>
                  <a:pt x="622515" y="170481"/>
                  <a:pt x="749085" y="108488"/>
                  <a:pt x="805912" y="103322"/>
                </a:cubicBezTo>
                <a:cubicBezTo>
                  <a:pt x="862739" y="98156"/>
                  <a:pt x="873071" y="154984"/>
                  <a:pt x="914400" y="180814"/>
                </a:cubicBezTo>
                <a:cubicBezTo>
                  <a:pt x="955729" y="206644"/>
                  <a:pt x="1022888" y="253139"/>
                  <a:pt x="1053885" y="258305"/>
                </a:cubicBezTo>
                <a:cubicBezTo>
                  <a:pt x="1084882" y="263471"/>
                  <a:pt x="1071967" y="237640"/>
                  <a:pt x="1100380" y="211810"/>
                </a:cubicBezTo>
                <a:cubicBezTo>
                  <a:pt x="1128793" y="185980"/>
                  <a:pt x="1175288" y="131735"/>
                  <a:pt x="1224366" y="103322"/>
                </a:cubicBezTo>
                <a:cubicBezTo>
                  <a:pt x="1273444" y="74909"/>
                  <a:pt x="1332854" y="51661"/>
                  <a:pt x="1394847" y="41329"/>
                </a:cubicBezTo>
                <a:cubicBezTo>
                  <a:pt x="1456840" y="30997"/>
                  <a:pt x="1552413" y="7749"/>
                  <a:pt x="1596325" y="41329"/>
                </a:cubicBezTo>
                <a:cubicBezTo>
                  <a:pt x="1640237" y="74909"/>
                  <a:pt x="1606658" y="196312"/>
                  <a:pt x="1658319" y="242807"/>
                </a:cubicBezTo>
                <a:cubicBezTo>
                  <a:pt x="1709980" y="289302"/>
                  <a:pt x="1844298" y="302217"/>
                  <a:pt x="1906291" y="320298"/>
                </a:cubicBezTo>
                <a:cubicBezTo>
                  <a:pt x="1968284" y="338379"/>
                  <a:pt x="1988949" y="309966"/>
                  <a:pt x="2030278" y="351295"/>
                </a:cubicBezTo>
                <a:cubicBezTo>
                  <a:pt x="2071607" y="392624"/>
                  <a:pt x="2081939" y="534691"/>
                  <a:pt x="2154264" y="568271"/>
                </a:cubicBezTo>
                <a:cubicBezTo>
                  <a:pt x="2226589" y="601851"/>
                  <a:pt x="2389322" y="537275"/>
                  <a:pt x="2464230" y="552773"/>
                </a:cubicBezTo>
                <a:cubicBezTo>
                  <a:pt x="2539138" y="568271"/>
                  <a:pt x="2531390" y="627681"/>
                  <a:pt x="2603715" y="661261"/>
                </a:cubicBezTo>
                <a:cubicBezTo>
                  <a:pt x="2676040" y="694841"/>
                  <a:pt x="2802610" y="754251"/>
                  <a:pt x="2898183" y="754251"/>
                </a:cubicBezTo>
                <a:cubicBezTo>
                  <a:pt x="2993756" y="754251"/>
                  <a:pt x="3102244" y="705173"/>
                  <a:pt x="3177152" y="661261"/>
                </a:cubicBezTo>
                <a:cubicBezTo>
                  <a:pt x="3252060" y="617349"/>
                  <a:pt x="3277891" y="529526"/>
                  <a:pt x="3347634" y="490780"/>
                </a:cubicBezTo>
                <a:cubicBezTo>
                  <a:pt x="3417377" y="452034"/>
                  <a:pt x="3494868" y="436536"/>
                  <a:pt x="3595607" y="428787"/>
                </a:cubicBezTo>
                <a:cubicBezTo>
                  <a:pt x="3696346" y="421038"/>
                  <a:pt x="3846163" y="495946"/>
                  <a:pt x="3952068" y="444285"/>
                </a:cubicBezTo>
                <a:cubicBezTo>
                  <a:pt x="4057973" y="392624"/>
                  <a:pt x="4161295" y="185979"/>
                  <a:pt x="4231037" y="118820"/>
                </a:cubicBezTo>
                <a:cubicBezTo>
                  <a:pt x="4300779" y="51661"/>
                  <a:pt x="4300780" y="54244"/>
                  <a:pt x="4370522" y="41329"/>
                </a:cubicBezTo>
                <a:cubicBezTo>
                  <a:pt x="4440264" y="28414"/>
                  <a:pt x="4579749" y="0"/>
                  <a:pt x="4649491" y="41329"/>
                </a:cubicBezTo>
                <a:cubicBezTo>
                  <a:pt x="4719233" y="82658"/>
                  <a:pt x="4716650" y="237641"/>
                  <a:pt x="4788976" y="289302"/>
                </a:cubicBezTo>
                <a:cubicBezTo>
                  <a:pt x="4861302" y="340963"/>
                  <a:pt x="5016285" y="309966"/>
                  <a:pt x="5083444" y="351295"/>
                </a:cubicBezTo>
                <a:cubicBezTo>
                  <a:pt x="5150603" y="392624"/>
                  <a:pt x="5129939" y="506278"/>
                  <a:pt x="5191932" y="537275"/>
                </a:cubicBezTo>
                <a:cubicBezTo>
                  <a:pt x="5253925" y="568272"/>
                  <a:pt x="5375328" y="529526"/>
                  <a:pt x="5455403" y="537275"/>
                </a:cubicBezTo>
                <a:cubicBezTo>
                  <a:pt x="5535478" y="545024"/>
                  <a:pt x="5618136" y="550190"/>
                  <a:pt x="5672380" y="583770"/>
                </a:cubicBezTo>
                <a:cubicBezTo>
                  <a:pt x="5726624" y="617350"/>
                  <a:pt x="5753746" y="678051"/>
                  <a:pt x="5780868" y="73875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456841" y="3306305"/>
            <a:ext cx="5718874" cy="1358685"/>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18874" h="1358685">
                <a:moveTo>
                  <a:pt x="0" y="924732"/>
                </a:moveTo>
                <a:cubicBezTo>
                  <a:pt x="92989" y="947979"/>
                  <a:pt x="185979" y="971227"/>
                  <a:pt x="278969" y="955729"/>
                </a:cubicBezTo>
                <a:cubicBezTo>
                  <a:pt x="371959" y="940231"/>
                  <a:pt x="472698" y="870488"/>
                  <a:pt x="557939" y="831742"/>
                </a:cubicBezTo>
                <a:cubicBezTo>
                  <a:pt x="643180" y="792996"/>
                  <a:pt x="731003" y="798162"/>
                  <a:pt x="790413" y="723254"/>
                </a:cubicBezTo>
                <a:cubicBezTo>
                  <a:pt x="849823" y="648346"/>
                  <a:pt x="891153" y="483031"/>
                  <a:pt x="914400" y="382292"/>
                </a:cubicBezTo>
                <a:cubicBezTo>
                  <a:pt x="937647" y="281553"/>
                  <a:pt x="911817" y="175647"/>
                  <a:pt x="929898" y="118820"/>
                </a:cubicBezTo>
                <a:cubicBezTo>
                  <a:pt x="947979" y="61993"/>
                  <a:pt x="994475" y="0"/>
                  <a:pt x="1022888" y="41329"/>
                </a:cubicBezTo>
                <a:cubicBezTo>
                  <a:pt x="1051302" y="82658"/>
                  <a:pt x="1074549" y="297051"/>
                  <a:pt x="1100379" y="366793"/>
                </a:cubicBezTo>
                <a:cubicBezTo>
                  <a:pt x="1126210" y="436535"/>
                  <a:pt x="1146874" y="426203"/>
                  <a:pt x="1177871" y="459783"/>
                </a:cubicBezTo>
                <a:cubicBezTo>
                  <a:pt x="1208868" y="493363"/>
                  <a:pt x="1252779" y="542441"/>
                  <a:pt x="1286359" y="568271"/>
                </a:cubicBezTo>
                <a:cubicBezTo>
                  <a:pt x="1319939" y="594101"/>
                  <a:pt x="1330271" y="599268"/>
                  <a:pt x="1379349" y="614766"/>
                </a:cubicBezTo>
                <a:cubicBezTo>
                  <a:pt x="1428427" y="630264"/>
                  <a:pt x="1529166" y="653512"/>
                  <a:pt x="1580827" y="661261"/>
                </a:cubicBezTo>
                <a:cubicBezTo>
                  <a:pt x="1632488" y="669010"/>
                  <a:pt x="1689315" y="661261"/>
                  <a:pt x="1689315" y="661261"/>
                </a:cubicBezTo>
                <a:cubicBezTo>
                  <a:pt x="1725478" y="661261"/>
                  <a:pt x="1766806" y="653512"/>
                  <a:pt x="1797803" y="661261"/>
                </a:cubicBezTo>
                <a:cubicBezTo>
                  <a:pt x="1828800" y="669010"/>
                  <a:pt x="1849465" y="661261"/>
                  <a:pt x="1875295" y="707756"/>
                </a:cubicBezTo>
                <a:cubicBezTo>
                  <a:pt x="1901125" y="754251"/>
                  <a:pt x="1937288" y="862740"/>
                  <a:pt x="1952786" y="940231"/>
                </a:cubicBezTo>
                <a:cubicBezTo>
                  <a:pt x="1968284" y="1017722"/>
                  <a:pt x="1963118" y="1115878"/>
                  <a:pt x="1968284" y="1172705"/>
                </a:cubicBezTo>
                <a:cubicBezTo>
                  <a:pt x="1973450" y="1229532"/>
                  <a:pt x="1963119" y="1283776"/>
                  <a:pt x="1983783" y="1281193"/>
                </a:cubicBezTo>
                <a:cubicBezTo>
                  <a:pt x="2004447" y="1278610"/>
                  <a:pt x="2061275" y="1193370"/>
                  <a:pt x="2092271" y="1157207"/>
                </a:cubicBezTo>
                <a:cubicBezTo>
                  <a:pt x="2123267" y="1121044"/>
                  <a:pt x="2138765" y="1082298"/>
                  <a:pt x="2169762" y="1064217"/>
                </a:cubicBezTo>
                <a:cubicBezTo>
                  <a:pt x="2200759" y="1046136"/>
                  <a:pt x="2278251" y="1048719"/>
                  <a:pt x="2278251" y="1048719"/>
                </a:cubicBezTo>
                <a:cubicBezTo>
                  <a:pt x="2340244" y="1040970"/>
                  <a:pt x="2461647" y="1022888"/>
                  <a:pt x="2541722" y="1017722"/>
                </a:cubicBezTo>
                <a:cubicBezTo>
                  <a:pt x="2621797" y="1012556"/>
                  <a:pt x="2758698" y="1017722"/>
                  <a:pt x="2758698" y="1017722"/>
                </a:cubicBezTo>
                <a:cubicBezTo>
                  <a:pt x="2843939" y="1017722"/>
                  <a:pt x="2965342" y="1004807"/>
                  <a:pt x="3053166" y="1017722"/>
                </a:cubicBezTo>
                <a:cubicBezTo>
                  <a:pt x="3140990" y="1030637"/>
                  <a:pt x="3208149" y="1082299"/>
                  <a:pt x="3285640" y="1095214"/>
                </a:cubicBezTo>
                <a:cubicBezTo>
                  <a:pt x="3363131" y="1108129"/>
                  <a:pt x="3463871" y="1123628"/>
                  <a:pt x="3518115" y="1095214"/>
                </a:cubicBezTo>
                <a:cubicBezTo>
                  <a:pt x="3572359" y="1066800"/>
                  <a:pt x="3567193" y="984142"/>
                  <a:pt x="3611105" y="924732"/>
                </a:cubicBezTo>
                <a:cubicBezTo>
                  <a:pt x="3655017" y="865322"/>
                  <a:pt x="3704095" y="782665"/>
                  <a:pt x="3781586" y="738753"/>
                </a:cubicBezTo>
                <a:cubicBezTo>
                  <a:pt x="3859078" y="694841"/>
                  <a:pt x="3988230" y="687091"/>
                  <a:pt x="4076054" y="661261"/>
                </a:cubicBezTo>
                <a:cubicBezTo>
                  <a:pt x="4163878" y="635431"/>
                  <a:pt x="4238786" y="588936"/>
                  <a:pt x="4308528" y="583770"/>
                </a:cubicBezTo>
                <a:cubicBezTo>
                  <a:pt x="4378270" y="578604"/>
                  <a:pt x="4435098" y="607017"/>
                  <a:pt x="4494508" y="630264"/>
                </a:cubicBezTo>
                <a:cubicBezTo>
                  <a:pt x="4553918" y="653511"/>
                  <a:pt x="4569417" y="702590"/>
                  <a:pt x="4664990" y="723254"/>
                </a:cubicBezTo>
                <a:cubicBezTo>
                  <a:pt x="4760563" y="743919"/>
                  <a:pt x="4949125" y="795580"/>
                  <a:pt x="5067945" y="754251"/>
                </a:cubicBezTo>
                <a:cubicBezTo>
                  <a:pt x="5186765" y="712922"/>
                  <a:pt x="5310753" y="464949"/>
                  <a:pt x="5377912" y="475281"/>
                </a:cubicBezTo>
                <a:cubicBezTo>
                  <a:pt x="5445071" y="485613"/>
                  <a:pt x="5455403" y="705173"/>
                  <a:pt x="5470901" y="816244"/>
                </a:cubicBezTo>
                <a:cubicBezTo>
                  <a:pt x="5486399" y="927315"/>
                  <a:pt x="5452820" y="1059051"/>
                  <a:pt x="5470901" y="1141709"/>
                </a:cubicBezTo>
                <a:cubicBezTo>
                  <a:pt x="5488983" y="1224367"/>
                  <a:pt x="5538061" y="1276027"/>
                  <a:pt x="5579390" y="1312190"/>
                </a:cubicBezTo>
                <a:cubicBezTo>
                  <a:pt x="5620719" y="1348353"/>
                  <a:pt x="5718874" y="1358685"/>
                  <a:pt x="5718874" y="1358685"/>
                </a:cubicBezTo>
                <a:lnTo>
                  <a:pt x="5718874" y="1358685"/>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Oval 25"/>
          <p:cNvSpPr/>
          <p:nvPr/>
        </p:nvSpPr>
        <p:spPr>
          <a:xfrm>
            <a:off x="2286000" y="3200400"/>
            <a:ext cx="381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48200" y="4191000"/>
            <a:ext cx="533400" cy="4714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28800" y="304800"/>
            <a:ext cx="1524000" cy="923330"/>
          </a:xfrm>
          <a:prstGeom prst="rect">
            <a:avLst/>
          </a:prstGeom>
          <a:noFill/>
        </p:spPr>
        <p:txBody>
          <a:bodyPr wrap="square" rtlCol="0">
            <a:spAutoFit/>
          </a:bodyPr>
          <a:lstStyle/>
          <a:p>
            <a:pPr algn="ctr"/>
            <a:r>
              <a:rPr lang="en-US" dirty="0" smtClean="0">
                <a:solidFill>
                  <a:srgbClr val="FF0000"/>
                </a:solidFill>
              </a:rPr>
              <a:t>heat wave not especially windy</a:t>
            </a:r>
            <a:endParaRPr lang="en-US" dirty="0">
              <a:solidFill>
                <a:srgbClr val="FF0000"/>
              </a:solidFill>
            </a:endParaRPr>
          </a:p>
        </p:txBody>
      </p:sp>
      <p:sp>
        <p:nvSpPr>
          <p:cNvPr id="32" name="TextBox 31"/>
          <p:cNvSpPr txBox="1"/>
          <p:nvPr/>
        </p:nvSpPr>
        <p:spPr>
          <a:xfrm>
            <a:off x="4191000" y="914400"/>
            <a:ext cx="1676400" cy="646331"/>
          </a:xfrm>
          <a:prstGeom prst="rect">
            <a:avLst/>
          </a:prstGeom>
          <a:noFill/>
        </p:spPr>
        <p:txBody>
          <a:bodyPr wrap="square" rtlCol="0">
            <a:spAutoFit/>
          </a:bodyPr>
          <a:lstStyle/>
          <a:p>
            <a:pPr algn="ctr"/>
            <a:r>
              <a:rPr lang="en-US" dirty="0" smtClean="0">
                <a:solidFill>
                  <a:srgbClr val="0070C0"/>
                </a:solidFill>
              </a:rPr>
              <a:t>cold snap not especially calm</a:t>
            </a:r>
            <a:endParaRPr lang="en-US" dirty="0">
              <a:solidFill>
                <a:srgbClr val="0070C0"/>
              </a:solidFill>
            </a:endParaRPr>
          </a:p>
        </p:txBody>
      </p:sp>
      <p:sp>
        <p:nvSpPr>
          <p:cNvPr id="33" name="Oval 32"/>
          <p:cNvSpPr/>
          <p:nvPr/>
        </p:nvSpPr>
        <p:spPr>
          <a:xfrm>
            <a:off x="2286000" y="1524000"/>
            <a:ext cx="381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48200" y="1676400"/>
            <a:ext cx="533400" cy="4714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in this case</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times series correlated at long periods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but not at short periods</a:t>
            </a:r>
            <a:endParaRPr lang="en-US" sz="36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3867</TotalTime>
  <Words>3153</Words>
  <Application>Microsoft Office PowerPoint</Application>
  <PresentationFormat>On-screen Show (4:3)</PresentationFormat>
  <Paragraphs>566</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Slide 1</vt:lpstr>
      <vt:lpstr>Slide 2</vt:lpstr>
      <vt:lpstr>Goals of the lecture</vt:lpstr>
      <vt:lpstr>Slide 4</vt:lpstr>
      <vt:lpstr>Scenario A  in a hypothetical region  windiness and temperature correlate at periods of a year, because of large scale climate patterns  but they do not correlate at periods of a few days</vt:lpstr>
      <vt:lpstr>Slide 6</vt:lpstr>
      <vt:lpstr>Slide 7</vt:lpstr>
      <vt:lpstr>Slide 8</vt:lpstr>
      <vt:lpstr> in this case times series correlated at long periods but not at short periods</vt:lpstr>
      <vt:lpstr>Scenario B  in a hypothetical region  plankton growth rate and precipitation correlate at periods of a few weeks  but they do not correlate seasonally</vt:lpstr>
      <vt:lpstr>Slide 11</vt:lpstr>
      <vt:lpstr>Slide 12</vt:lpstr>
      <vt:lpstr>Slide 13</vt:lpstr>
      <vt:lpstr> in this case times series correlated at short periods but not at long periods</vt:lpstr>
      <vt:lpstr>Coherence   a way to quantify frequency-dependent correlation</vt:lpstr>
      <vt:lpstr>strategy  band pass filter the two time series, u(t) and v(t) around frequency, ω0  compute their zero-lag cross correlation (large when time series are similar in shape)  repeat for many ω0’s to create a function c(ω0)</vt:lpstr>
      <vt:lpstr>band pass filter f(t)  has this  p.s.d.</vt:lpstr>
      <vt:lpstr>evaluate at zero lag t=0 and at many ω0’s</vt:lpstr>
      <vt:lpstr>Short Cut  Fact 1 A function evaluates at time t=0 is equal to the integral of its Fourier Transform</vt:lpstr>
      <vt:lpstr>Slide 20</vt:lpstr>
      <vt:lpstr>Slide 21</vt:lpstr>
      <vt:lpstr>Slide 22</vt:lpstr>
      <vt:lpstr>Slide 23</vt:lpstr>
      <vt:lpstr>Slide 24</vt:lpstr>
      <vt:lpstr>integral over frequency can be viewed as an average over frequency (indicated with the overbar)</vt:lpstr>
      <vt:lpstr>Slide 26</vt:lpstr>
      <vt:lpstr>Slide 27</vt:lpstr>
      <vt:lpstr>Slide 28</vt:lpstr>
      <vt:lpstr>Slide 29</vt:lpstr>
      <vt:lpstr>Slide 30</vt:lpstr>
      <vt:lpstr>Slide 31</vt:lpstr>
      <vt:lpstr>Slide 32</vt:lpstr>
      <vt:lpstr>Slide 33</vt:lpstr>
      <vt:lpstr>Slide 34</vt:lpstr>
      <vt:lpstr>Slide 35</vt:lpstr>
      <vt:lpstr>how does the power spectral density of the short piece   differ from the p.s.d. of the indefinitely long phenomenon (assuming stationary time series)</vt:lpstr>
      <vt:lpstr>Slide 37</vt:lpstr>
      <vt:lpstr>starting point  short piece is the indefinitely long time series multiplied by a window function, W(t)</vt:lpstr>
      <vt:lpstr>Slide 39</vt:lpstr>
      <vt:lpstr>by the convolution theorem   Fourier Transform of short piece is Fourier Transform of indefinitely long time series convolved with Fourier Transform of window function</vt:lpstr>
      <vt:lpstr>so Fourier Transform of short piece  exactly  Fourier Transform of indefinitely long time series  when  Fourier Transform of window function  is a spike</vt:lpstr>
      <vt:lpstr>Slide 42</vt:lpstr>
      <vt:lpstr>Slide 43</vt:lpstr>
      <vt:lpstr>Slide 44</vt:lpstr>
      <vt:lpstr>Slide 45</vt:lpstr>
      <vt:lpstr>Slide 46</vt:lpstr>
      <vt:lpstr>Q: Can the situation be improved?  A: Yes, by choosing a smoother window function  more like a Normal Function (which has no side lobes) but still zero outside of interval of observation</vt:lpstr>
      <vt:lpstr>Slide 48</vt:lpstr>
      <vt:lpstr>Slide 49</vt:lpstr>
      <vt:lpstr>Slide 50</vt:lpstr>
      <vt:lpstr>Slide 51</vt:lpstr>
      <vt:lpstr>Q: Is there a “best” window function?</vt:lpstr>
      <vt:lpstr>“optimal”window function</vt:lpstr>
      <vt:lpstr>The parameter, ω0, allows you to choose how much spectral broadening you can tolerate   Once ω0 is specified, the problem can be solved by using standard optimization techniques   One finds that there are actually several window functions, with radically different shapes, that are “optimal”</vt:lpstr>
      <vt:lpstr>Slide 55</vt:lpstr>
      <vt:lpstr>a common strategy is to compute the power spectral density with each of these window functions separately and then average the result  technique called Multi-taper Spectral Analysis  </vt:lpstr>
      <vt:lpstr>Slide 57</vt:lpstr>
      <vt:lpstr>Slide 58</vt:lpstr>
      <vt:lpstr>Slide 59</vt:lpstr>
      <vt:lpstr>Slide 60</vt:lpstr>
      <vt:lpstr>Summary</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Menke</dc:creator>
  <cp:lastModifiedBy>William Menke</cp:lastModifiedBy>
  <cp:revision>301</cp:revision>
  <dcterms:created xsi:type="dcterms:W3CDTF">2011-06-08T22:04:27Z</dcterms:created>
  <dcterms:modified xsi:type="dcterms:W3CDTF">2016-03-28T23:48:31Z</dcterms:modified>
</cp:coreProperties>
</file>