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photoAlbum layout="1pic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88" y="-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120946-9950-40E4-B365-50E6FF52A825}" type="datetimeFigureOut">
              <a:rPr lang="en-IN" smtClean="0"/>
              <a:t>24-11-2016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AEDA26-BD5D-46EE-A621-5A5C67206BB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996614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EDA26-BD5D-46EE-A621-5A5C67206BB6}" type="slidenum">
              <a:rPr lang="en-IN" smtClean="0"/>
              <a:t>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372492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EDA26-BD5D-46EE-A621-5A5C67206BB6}" type="slidenum">
              <a:rPr lang="en-IN" smtClean="0"/>
              <a:t>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938677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EDA26-BD5D-46EE-A621-5A5C67206BB6}" type="slidenum">
              <a:rPr lang="en-IN" smtClean="0"/>
              <a:t>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929757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EDA26-BD5D-46EE-A621-5A5C67206BB6}" type="slidenum">
              <a:rPr lang="en-IN" smtClean="0"/>
              <a:t>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195167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EDA26-BD5D-46EE-A621-5A5C67206BB6}" type="slidenum">
              <a:rPr lang="en-IN" smtClean="0"/>
              <a:t>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82266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EDA26-BD5D-46EE-A621-5A5C67206BB6}" type="slidenum">
              <a:rPr lang="en-IN" smtClean="0"/>
              <a:t>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245746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EDA26-BD5D-46EE-A621-5A5C67206BB6}" type="slidenum">
              <a:rPr lang="en-IN" smtClean="0"/>
              <a:t>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084634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EDA26-BD5D-46EE-A621-5A5C67206BB6}" type="slidenum">
              <a:rPr lang="en-IN" smtClean="0"/>
              <a:t>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485621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EDA26-BD5D-46EE-A621-5A5C67206BB6}" type="slidenum">
              <a:rPr lang="en-IN" smtClean="0"/>
              <a:t>10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084178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B432F-448A-406E-9BCC-0FA2FC9AC66B}" type="datetime1">
              <a:rPr lang="en-IN" smtClean="0"/>
              <a:t>24-11-2016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Copyright © 2016 Elsevier  Inc. All rights reserved.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C82C6-F55D-4291-82BA-6A438EFD06F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16115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E6FF6-3E70-4A97-8753-B7C165A8EB08}" type="datetime1">
              <a:rPr lang="en-IN" smtClean="0"/>
              <a:t>24-11-2016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Copyright © 2016 Elsevier  Inc. All rights reserved.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C82C6-F55D-4291-82BA-6A438EFD06F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69130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DD902-08E2-4810-9816-DD24631B12DE}" type="datetime1">
              <a:rPr lang="en-IN" smtClean="0"/>
              <a:t>24-11-2016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Copyright © 2016 Elsevier  Inc. All rights reserved.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C82C6-F55D-4291-82BA-6A438EFD06F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03552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99CD8-790F-4A5E-984A-B58411F16A2E}" type="datetime1">
              <a:rPr lang="en-IN" smtClean="0"/>
              <a:t>24-11-2016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Copyright © 2016 Elsevier  Inc. All rights reserved.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C82C6-F55D-4291-82BA-6A438EFD06F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78476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27E6B-8D63-4CD1-865D-ED692837FB57}" type="datetime1">
              <a:rPr lang="en-IN" smtClean="0"/>
              <a:t>24-11-2016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Copyright © 2016 Elsevier  Inc. All rights reserved.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C82C6-F55D-4291-82BA-6A438EFD06F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84998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6B4A7-B88C-491E-864A-A380BF358582}" type="datetime1">
              <a:rPr lang="en-IN" smtClean="0"/>
              <a:t>24-11-2016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Copyright © 2016 Elsevier  Inc. All rights reserved.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C82C6-F55D-4291-82BA-6A438EFD06F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95015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9852E-2172-4DDC-9F38-D31AB7093C9A}" type="datetime1">
              <a:rPr lang="en-IN" smtClean="0"/>
              <a:t>24-11-2016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Copyright © 2016 Elsevier  Inc. All rights reserved.</a:t>
            </a:r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C82C6-F55D-4291-82BA-6A438EFD06F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32862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9F1BA-D4DA-43B8-B7FF-81E4642D5EF5}" type="datetime1">
              <a:rPr lang="en-IN" smtClean="0"/>
              <a:t>24-11-2016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Copyright © 2016 Elsevier  Inc. All rights reserved.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C82C6-F55D-4291-82BA-6A438EFD06F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44761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8E710-E287-4FC6-8738-4A8A6A904427}" type="datetime1">
              <a:rPr lang="en-IN" smtClean="0"/>
              <a:t>24-11-2016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Copyright © 2016 Elsevier  Inc. All rights reserved.</a:t>
            </a:r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C82C6-F55D-4291-82BA-6A438EFD06F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06577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C0B16-3014-4FAA-A676-38CBD7FDF358}" type="datetime1">
              <a:rPr lang="en-IN" smtClean="0"/>
              <a:t>24-11-2016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Copyright © 2016 Elsevier  Inc. All rights reserved.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C82C6-F55D-4291-82BA-6A438EFD06F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34927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93384-BB29-4727-BD0F-2BE44EEF22B3}" type="datetime1">
              <a:rPr lang="en-IN" smtClean="0"/>
              <a:t>24-11-2016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Copyright © 2016 Elsevier  Inc. All rights reserved.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C82C6-F55D-4291-82BA-6A438EFD06F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09988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E25B7C-3361-4AAD-8145-5E8C253C919D}" type="datetime1">
              <a:rPr lang="en-IN" smtClean="0"/>
              <a:t>24-11-2016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smtClean="0"/>
              <a:t>Copyright © 2016 Elsevier  Inc. All rights reserved.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7C82C6-F55D-4291-82BA-6A438EFD06F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36729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>
                <a:latin typeface="Arial" pitchFamily="34" charset="0"/>
                <a:cs typeface="Arial" pitchFamily="34" charset="0"/>
              </a:rPr>
              <a:t>APPENTIX-2</a:t>
            </a:r>
            <a:r>
              <a:rPr lang="en-IN" dirty="0">
                <a:latin typeface="Arial" pitchFamily="34" charset="0"/>
                <a:cs typeface="Arial" pitchFamily="34" charset="0"/>
              </a:rPr>
              <a:t/>
            </a:r>
            <a:br>
              <a:rPr lang="en-IN" dirty="0">
                <a:latin typeface="Arial" pitchFamily="34" charset="0"/>
                <a:cs typeface="Arial" pitchFamily="34" charset="0"/>
              </a:rPr>
            </a:br>
            <a:r>
              <a:rPr lang="en-IN" dirty="0">
                <a:latin typeface="Arial" pitchFamily="34" charset="0"/>
                <a:cs typeface="Arial" pitchFamily="34" charset="0"/>
              </a:rPr>
              <a:t> THRUST: a productivity-oriented library for CUDA </a:t>
            </a:r>
            <a:endParaRPr lang="en-IN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627784" y="6356350"/>
            <a:ext cx="3392016" cy="365125"/>
          </a:xfrm>
        </p:spPr>
        <p:txBody>
          <a:bodyPr/>
          <a:lstStyle/>
          <a:p>
            <a:r>
              <a:rPr lang="en-IN" dirty="0" smtClean="0"/>
              <a:t>Copyright © 2016 Elsevier  Inc. All rights reserved.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C82C6-F55D-4291-82BA-6A438EFD06FD}" type="slidenum">
              <a:rPr lang="en-IN" smtClean="0"/>
              <a:t>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042659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m23-9780128119860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88640"/>
            <a:ext cx="6614275" cy="453920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555776" y="6356350"/>
            <a:ext cx="3464024" cy="365125"/>
          </a:xfrm>
        </p:spPr>
        <p:txBody>
          <a:bodyPr/>
          <a:lstStyle/>
          <a:p>
            <a:r>
              <a:rPr lang="en-IN" dirty="0" smtClean="0"/>
              <a:t>Copyright © 2016 Elsevier  Inc. All rights reserved.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C82C6-F55D-4291-82BA-6A438EFD06FD}" type="slidenum">
              <a:rPr lang="en-IN" smtClean="0"/>
              <a:t>10</a:t>
            </a:fld>
            <a:endParaRPr lang="en-IN"/>
          </a:p>
        </p:txBody>
      </p:sp>
      <p:sp>
        <p:nvSpPr>
          <p:cNvPr id="5" name="Rectangle 4"/>
          <p:cNvSpPr/>
          <p:nvPr/>
        </p:nvSpPr>
        <p:spPr>
          <a:xfrm>
            <a:off x="611560" y="5013176"/>
            <a:ext cx="80648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dirty="0"/>
              <a:t>FIGURE B.9: </a:t>
            </a:r>
            <a:r>
              <a:rPr lang="en-IN" dirty="0"/>
              <a:t>Implicit ranges improve performance by conserving memory bandwidth.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832775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m15-9780128119860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50" y="404664"/>
            <a:ext cx="5349974" cy="440226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627784" y="6356350"/>
            <a:ext cx="3392016" cy="365125"/>
          </a:xfrm>
        </p:spPr>
        <p:txBody>
          <a:bodyPr/>
          <a:lstStyle/>
          <a:p>
            <a:r>
              <a:rPr lang="en-IN" dirty="0" smtClean="0"/>
              <a:t>Copyright © 2016 Elsevier  Inc. All rights reserved.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C82C6-F55D-4291-82BA-6A438EFD06FD}" type="slidenum">
              <a:rPr lang="en-IN" smtClean="0"/>
              <a:t>2</a:t>
            </a:fld>
            <a:endParaRPr lang="en-IN"/>
          </a:p>
        </p:txBody>
      </p:sp>
      <p:sp>
        <p:nvSpPr>
          <p:cNvPr id="5" name="Rectangle 4"/>
          <p:cNvSpPr/>
          <p:nvPr/>
        </p:nvSpPr>
        <p:spPr>
          <a:xfrm>
            <a:off x="755576" y="5229200"/>
            <a:ext cx="80648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dirty="0"/>
              <a:t>FIGURE B.1: </a:t>
            </a:r>
            <a:r>
              <a:rPr lang="en-IN" dirty="0"/>
              <a:t>A complete Thrust program which sorts data on the GPU.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6357705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m16-9780128119860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19" y="677168"/>
            <a:ext cx="5010613" cy="361592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483768" y="6356350"/>
            <a:ext cx="3536032" cy="365125"/>
          </a:xfrm>
        </p:spPr>
        <p:txBody>
          <a:bodyPr/>
          <a:lstStyle/>
          <a:p>
            <a:r>
              <a:rPr lang="en-IN" dirty="0" smtClean="0"/>
              <a:t>Copyright © 2016 Elsevier  Inc. All rights reserved.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C82C6-F55D-4291-82BA-6A438EFD06FD}" type="slidenum">
              <a:rPr lang="en-IN" smtClean="0"/>
              <a:t>3</a:t>
            </a:fld>
            <a:endParaRPr lang="en-IN"/>
          </a:p>
        </p:txBody>
      </p:sp>
      <p:sp>
        <p:nvSpPr>
          <p:cNvPr id="5" name="Rectangle 4"/>
          <p:cNvSpPr/>
          <p:nvPr/>
        </p:nvSpPr>
        <p:spPr>
          <a:xfrm>
            <a:off x="755576" y="4581128"/>
            <a:ext cx="7488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dirty="0"/>
              <a:t>FIGURE B.2: </a:t>
            </a:r>
            <a:r>
              <a:rPr lang="en-IN" dirty="0"/>
              <a:t>Thrust is an abstraction layer on top of CUDA C/C++.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2605870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m17-9780128119860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764704"/>
            <a:ext cx="5991313" cy="389386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555776" y="6356350"/>
            <a:ext cx="3464024" cy="365125"/>
          </a:xfrm>
        </p:spPr>
        <p:txBody>
          <a:bodyPr/>
          <a:lstStyle/>
          <a:p>
            <a:r>
              <a:rPr lang="en-IN" dirty="0" smtClean="0"/>
              <a:t>Copyright © 2016 Elsevier  Inc. All rights reserved.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C82C6-F55D-4291-82BA-6A438EFD06FD}" type="slidenum">
              <a:rPr lang="en-IN" smtClean="0"/>
              <a:t>4</a:t>
            </a:fld>
            <a:endParaRPr lang="en-IN"/>
          </a:p>
        </p:txBody>
      </p:sp>
      <p:sp>
        <p:nvSpPr>
          <p:cNvPr id="5" name="Rectangle 4"/>
          <p:cNvSpPr/>
          <p:nvPr/>
        </p:nvSpPr>
        <p:spPr>
          <a:xfrm>
            <a:off x="827584" y="4869160"/>
            <a:ext cx="7992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dirty="0"/>
              <a:t>FIGURE B.3: </a:t>
            </a:r>
            <a:r>
              <a:rPr lang="en-IN" dirty="0"/>
              <a:t>Thrust interoperates smoothly with CUDA C/C++. (A) Interfacing Thrust to CUDA and (B) Interfacing CUDA to Thrust.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3631807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m18-9780128119860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912" y="260647"/>
            <a:ext cx="4436304" cy="493303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555776" y="6356350"/>
            <a:ext cx="3464024" cy="365125"/>
          </a:xfrm>
        </p:spPr>
        <p:txBody>
          <a:bodyPr/>
          <a:lstStyle/>
          <a:p>
            <a:r>
              <a:rPr lang="en-IN" dirty="0" smtClean="0"/>
              <a:t>Copyright © 2016 Elsevier  Inc. All rights reserved.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C82C6-F55D-4291-82BA-6A438EFD06FD}" type="slidenum">
              <a:rPr lang="en-IN" smtClean="0"/>
              <a:t>5</a:t>
            </a:fld>
            <a:endParaRPr lang="en-IN"/>
          </a:p>
        </p:txBody>
      </p:sp>
      <p:sp>
        <p:nvSpPr>
          <p:cNvPr id="5" name="Rectangle 4"/>
          <p:cNvSpPr/>
          <p:nvPr/>
        </p:nvSpPr>
        <p:spPr>
          <a:xfrm>
            <a:off x="827584" y="5301208"/>
            <a:ext cx="76328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dirty="0"/>
              <a:t>FIGURE B.4: </a:t>
            </a:r>
            <a:r>
              <a:rPr lang="en-IN" dirty="0"/>
              <a:t>SAXPY implementations in (A) CUDA C and (B) Thrust.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5241808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m19-9780128119860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548680"/>
            <a:ext cx="6046440" cy="419027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339752" y="6356350"/>
            <a:ext cx="3680048" cy="365125"/>
          </a:xfrm>
        </p:spPr>
        <p:txBody>
          <a:bodyPr/>
          <a:lstStyle/>
          <a:p>
            <a:r>
              <a:rPr lang="en-IN" dirty="0" smtClean="0"/>
              <a:t>Copyright © 2016 Elsevier  Inc. All rights reserved.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C82C6-F55D-4291-82BA-6A438EFD06FD}" type="slidenum">
              <a:rPr lang="en-IN" smtClean="0"/>
              <a:t>6</a:t>
            </a:fld>
            <a:endParaRPr lang="en-IN"/>
          </a:p>
        </p:txBody>
      </p:sp>
      <p:sp>
        <p:nvSpPr>
          <p:cNvPr id="5" name="Rectangle 4"/>
          <p:cNvSpPr/>
          <p:nvPr/>
        </p:nvSpPr>
        <p:spPr>
          <a:xfrm>
            <a:off x="179512" y="4869160"/>
            <a:ext cx="86764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dirty="0"/>
              <a:t>FIGURE B.5: </a:t>
            </a:r>
            <a:r>
              <a:rPr lang="en-IN" dirty="0"/>
              <a:t>Sorting integers on the GeForce GTX 480: Thrust’s dynamic sorting optimizations improve performance by a considerable margin in common use cases where keys are less than 32 bits.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3188000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m20-9780128119860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679" y="332656"/>
            <a:ext cx="6282821" cy="434382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627784" y="6356350"/>
            <a:ext cx="3392016" cy="365125"/>
          </a:xfrm>
        </p:spPr>
        <p:txBody>
          <a:bodyPr/>
          <a:lstStyle/>
          <a:p>
            <a:r>
              <a:rPr lang="en-IN" dirty="0" smtClean="0"/>
              <a:t>Copyright © 2016 Elsevier  Inc. All rights reserved.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C82C6-F55D-4291-82BA-6A438EFD06FD}" type="slidenum">
              <a:rPr lang="en-IN" smtClean="0"/>
              <a:t>7</a:t>
            </a:fld>
            <a:endParaRPr lang="en-IN"/>
          </a:p>
        </p:txBody>
      </p:sp>
      <p:sp>
        <p:nvSpPr>
          <p:cNvPr id="5" name="Rectangle 4"/>
          <p:cNvSpPr/>
          <p:nvPr/>
        </p:nvSpPr>
        <p:spPr>
          <a:xfrm>
            <a:off x="661678" y="4869160"/>
            <a:ext cx="80147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dirty="0"/>
              <a:t>FIGURE B.6: </a:t>
            </a:r>
            <a:r>
              <a:rPr lang="en-IN" dirty="0"/>
              <a:t>SNRM2 has low arithmetic intensity and therefore benefits greatly from fusion.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5967090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m21-9780128119860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692696"/>
            <a:ext cx="6231320" cy="306347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483768" y="6356350"/>
            <a:ext cx="3536032" cy="365125"/>
          </a:xfrm>
        </p:spPr>
        <p:txBody>
          <a:bodyPr/>
          <a:lstStyle/>
          <a:p>
            <a:r>
              <a:rPr lang="en-IN" dirty="0" smtClean="0"/>
              <a:t>Copyright © 2016 Elsevier  Inc. All rights reserved.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C82C6-F55D-4291-82BA-6A438EFD06FD}" type="slidenum">
              <a:rPr lang="en-IN" smtClean="0"/>
              <a:t>8</a:t>
            </a:fld>
            <a:endParaRPr lang="en-IN"/>
          </a:p>
        </p:txBody>
      </p:sp>
      <p:sp>
        <p:nvSpPr>
          <p:cNvPr id="5" name="Rectangle 4"/>
          <p:cNvSpPr/>
          <p:nvPr/>
        </p:nvSpPr>
        <p:spPr>
          <a:xfrm>
            <a:off x="827584" y="4293095"/>
            <a:ext cx="80648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dirty="0"/>
              <a:t>FIGURE B.7: </a:t>
            </a:r>
            <a:r>
              <a:rPr lang="en-IN" dirty="0"/>
              <a:t>Data layouts for three-dimensional float vectors. (A) Array of structures and (B) structure of arrays.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5746912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m22-9780128119860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548680"/>
            <a:ext cx="7054552" cy="390766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555776" y="6356350"/>
            <a:ext cx="3464024" cy="365125"/>
          </a:xfrm>
        </p:spPr>
        <p:txBody>
          <a:bodyPr/>
          <a:lstStyle/>
          <a:p>
            <a:r>
              <a:rPr lang="en-IN" dirty="0" smtClean="0"/>
              <a:t>Copyright © 2016 Elsevier  Inc. All rights reserved.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C82C6-F55D-4291-82BA-6A438EFD06FD}" type="slidenum">
              <a:rPr lang="en-IN" smtClean="0"/>
              <a:t>9</a:t>
            </a:fld>
            <a:endParaRPr lang="en-IN"/>
          </a:p>
        </p:txBody>
      </p:sp>
      <p:sp>
        <p:nvSpPr>
          <p:cNvPr id="5" name="Rectangle 4"/>
          <p:cNvSpPr/>
          <p:nvPr/>
        </p:nvSpPr>
        <p:spPr>
          <a:xfrm>
            <a:off x="683568" y="4581128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dirty="0"/>
              <a:t>FIGURE B.8: </a:t>
            </a:r>
            <a:r>
              <a:rPr lang="en-IN" dirty="0"/>
              <a:t>The zip iterator facilitates processing of data in structure of arrays format.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2846379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291</Words>
  <Application>Microsoft Office PowerPoint</Application>
  <PresentationFormat>On-screen Show (4:3)</PresentationFormat>
  <Paragraphs>39</Paragraphs>
  <Slides>10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APPENTIX-2  THRUST: a productivity-oriented library for CUDA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APPENTIX-2</dc:title>
  <dc:creator>Mythili K.</dc:creator>
  <cp:lastModifiedBy>Mythili K.</cp:lastModifiedBy>
  <cp:revision>4</cp:revision>
  <dcterms:created xsi:type="dcterms:W3CDTF">2016-11-22T08:04:02Z</dcterms:created>
  <dcterms:modified xsi:type="dcterms:W3CDTF">2016-11-24T06:38:36Z</dcterms:modified>
</cp:coreProperties>
</file>