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photoAlbum layout="1pic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28EA28-39DF-489D-A6EF-DBF7042DBF6D}" type="datetimeFigureOut">
              <a:rPr lang="en-IN" smtClean="0"/>
              <a:t>24-11-2016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4782DC-7582-49CE-84E0-F7A81BD9078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286772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782DC-7582-49CE-84E0-F7A81BD90787}" type="slidenum">
              <a:rPr lang="en-IN" smtClean="0"/>
              <a:t>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273793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782DC-7582-49CE-84E0-F7A81BD90787}" type="slidenum">
              <a:rPr lang="en-IN" smtClean="0"/>
              <a:t>11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218381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782DC-7582-49CE-84E0-F7A81BD90787}" type="slidenum">
              <a:rPr lang="en-IN" smtClean="0"/>
              <a:t>12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200660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782DC-7582-49CE-84E0-F7A81BD90787}" type="slidenum">
              <a:rPr lang="en-IN" smtClean="0"/>
              <a:t>13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318736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782DC-7582-49CE-84E0-F7A81BD90787}" type="slidenum">
              <a:rPr lang="en-IN" smtClean="0"/>
              <a:t>14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674942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782DC-7582-49CE-84E0-F7A81BD90787}" type="slidenum">
              <a:rPr lang="en-IN" smtClean="0"/>
              <a:t>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242788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782DC-7582-49CE-84E0-F7A81BD90787}" type="slidenum">
              <a:rPr lang="en-IN" smtClean="0"/>
              <a:t>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996319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782DC-7582-49CE-84E0-F7A81BD90787}" type="slidenum">
              <a:rPr lang="en-IN" smtClean="0"/>
              <a:t>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834206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782DC-7582-49CE-84E0-F7A81BD90787}" type="slidenum">
              <a:rPr lang="en-IN" smtClean="0"/>
              <a:t>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202336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782DC-7582-49CE-84E0-F7A81BD90787}" type="slidenum">
              <a:rPr lang="en-IN" smtClean="0"/>
              <a:t>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579420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782DC-7582-49CE-84E0-F7A81BD90787}" type="slidenum">
              <a:rPr lang="en-IN" smtClean="0"/>
              <a:t>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350795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782DC-7582-49CE-84E0-F7A81BD90787}" type="slidenum">
              <a:rPr lang="en-IN" smtClean="0"/>
              <a:t>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399200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782DC-7582-49CE-84E0-F7A81BD90787}" type="slidenum">
              <a:rPr lang="en-IN" smtClean="0"/>
              <a:t>10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069558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8F1B1-D3AE-4863-9464-0672F69FE760}" type="datetime1">
              <a:rPr lang="en-IN" smtClean="0"/>
              <a:t>24-11-2016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Copyright © 2016 Elsevier  Inc. All rights reserved.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0369E-A17A-41C8-8B7C-D7E365BC0F6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88925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53980-01FE-4648-92F0-7F9548DC2C12}" type="datetime1">
              <a:rPr lang="en-IN" smtClean="0"/>
              <a:t>24-11-2016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Copyright © 2016 Elsevier  Inc. All rights reserved.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0369E-A17A-41C8-8B7C-D7E365BC0F6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05530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6CDBE-07B3-4A92-A54D-13D52D673E63}" type="datetime1">
              <a:rPr lang="en-IN" smtClean="0"/>
              <a:t>24-11-2016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Copyright © 2016 Elsevier  Inc. All rights reserved.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0369E-A17A-41C8-8B7C-D7E365BC0F6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80378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F211B-DAD9-4485-BFB6-448ED9A62880}" type="datetime1">
              <a:rPr lang="en-IN" smtClean="0"/>
              <a:t>24-11-2016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Copyright © 2016 Elsevier  Inc. All rights reserved.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0369E-A17A-41C8-8B7C-D7E365BC0F6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16925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FACC3-A6EE-40CA-BB1B-48388788C77A}" type="datetime1">
              <a:rPr lang="en-IN" smtClean="0"/>
              <a:t>24-11-2016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Copyright © 2016 Elsevier  Inc. All rights reserved.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0369E-A17A-41C8-8B7C-D7E365BC0F6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81980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92C0F-7E8A-49AE-B3D7-BD704E896274}" type="datetime1">
              <a:rPr lang="en-IN" smtClean="0"/>
              <a:t>24-11-2016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Copyright © 2016 Elsevier  Inc. All rights reserved.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0369E-A17A-41C8-8B7C-D7E365BC0F6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5438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BFD93-40E5-4D3A-AE41-B50A88642B27}" type="datetime1">
              <a:rPr lang="en-IN" smtClean="0"/>
              <a:t>24-11-2016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Copyright © 2016 Elsevier  Inc. All rights reserved.</a:t>
            </a:r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0369E-A17A-41C8-8B7C-D7E365BC0F6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64637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63A2F-1868-410D-83D3-507969450980}" type="datetime1">
              <a:rPr lang="en-IN" smtClean="0"/>
              <a:t>24-11-2016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Copyright © 2016 Elsevier  Inc. All rights reserved.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0369E-A17A-41C8-8B7C-D7E365BC0F6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004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41045-45F0-494F-87D2-8E2E74CFA0B7}" type="datetime1">
              <a:rPr lang="en-IN" smtClean="0"/>
              <a:t>24-11-2016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Copyright © 2016 Elsevier  Inc. All rights reserved.</a:t>
            </a:r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0369E-A17A-41C8-8B7C-D7E365BC0F6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67956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FC2C2-C8FF-4212-B4B4-264C164CBC12}" type="datetime1">
              <a:rPr lang="en-IN" smtClean="0"/>
              <a:t>24-11-2016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Copyright © 2016 Elsevier  Inc. All rights reserved.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0369E-A17A-41C8-8B7C-D7E365BC0F6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01630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8156B-7C28-45CE-B4F6-695D85C4666E}" type="datetime1">
              <a:rPr lang="en-IN" smtClean="0"/>
              <a:t>24-11-2016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Copyright © 2016 Elsevier  Inc. All rights reserved.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0369E-A17A-41C8-8B7C-D7E365BC0F6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80870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6A42DE-AC5C-40DC-ADC3-9D3B386BFED7}" type="datetime1">
              <a:rPr lang="en-IN" smtClean="0"/>
              <a:t>24-11-2016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smtClean="0"/>
              <a:t>Copyright © 2016 Elsevier  Inc. All rights reserved.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00369E-A17A-41C8-8B7C-D7E365BC0F6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8551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IN" sz="4000" dirty="0" smtClean="0">
                <a:latin typeface="Arial" pitchFamily="34" charset="0"/>
                <a:cs typeface="Arial" pitchFamily="34" charset="0"/>
              </a:rPr>
              <a:t>APPENTIX-4</a:t>
            </a:r>
            <a:r>
              <a:rPr lang="en-IN" sz="4000" dirty="0">
                <a:latin typeface="Arial" pitchFamily="34" charset="0"/>
                <a:cs typeface="Arial" pitchFamily="34" charset="0"/>
              </a:rPr>
              <a:t/>
            </a:r>
            <a:br>
              <a:rPr lang="en-IN" sz="4000" dirty="0">
                <a:latin typeface="Arial" pitchFamily="34" charset="0"/>
                <a:cs typeface="Arial" pitchFamily="34" charset="0"/>
              </a:rPr>
            </a:br>
            <a:r>
              <a:rPr lang="en-IN" sz="4000" dirty="0">
                <a:latin typeface="Arial" pitchFamily="34" charset="0"/>
                <a:cs typeface="Arial" pitchFamily="34" charset="0"/>
              </a:rPr>
              <a:t> An introduction to C++ AMP </a:t>
            </a:r>
            <a:endParaRPr lang="en-IN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699792" y="6356350"/>
            <a:ext cx="3320008" cy="365125"/>
          </a:xfrm>
        </p:spPr>
        <p:txBody>
          <a:bodyPr/>
          <a:lstStyle/>
          <a:p>
            <a:r>
              <a:rPr lang="en-IN" smtClean="0"/>
              <a:t>Copyright © 2016 Elsevier  Inc. All rights reserved.</a:t>
            </a:r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0369E-A17A-41C8-8B7C-D7E365BC0F6C}" type="slidenum">
              <a:rPr lang="en-IN" smtClean="0"/>
              <a:t>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795196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m34-9780128119860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25" y="188640"/>
            <a:ext cx="6724615" cy="475942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555776" y="6356350"/>
            <a:ext cx="3464024" cy="365125"/>
          </a:xfrm>
        </p:spPr>
        <p:txBody>
          <a:bodyPr/>
          <a:lstStyle/>
          <a:p>
            <a:r>
              <a:rPr lang="en-IN" dirty="0" smtClean="0"/>
              <a:t>Copyright © 2016 Elsevier  Inc. All rights reserved.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0369E-A17A-41C8-8B7C-D7E365BC0F6C}" type="slidenum">
              <a:rPr lang="en-IN" smtClean="0"/>
              <a:t>10</a:t>
            </a:fld>
            <a:endParaRPr lang="en-IN"/>
          </a:p>
        </p:txBody>
      </p:sp>
      <p:sp>
        <p:nvSpPr>
          <p:cNvPr id="5" name="Rectangle 4"/>
          <p:cNvSpPr/>
          <p:nvPr/>
        </p:nvSpPr>
        <p:spPr>
          <a:xfrm>
            <a:off x="395536" y="5229200"/>
            <a:ext cx="7488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dirty="0"/>
              <a:t>FIGURE D.9: </a:t>
            </a:r>
            <a:r>
              <a:rPr lang="en-IN" dirty="0"/>
              <a:t>Explicit accelerator with asynchronous transfers.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6754287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m35-9780128119860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60648"/>
            <a:ext cx="5408475" cy="475252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627784" y="6356350"/>
            <a:ext cx="3392016" cy="365125"/>
          </a:xfrm>
        </p:spPr>
        <p:txBody>
          <a:bodyPr/>
          <a:lstStyle/>
          <a:p>
            <a:r>
              <a:rPr lang="en-IN" dirty="0" smtClean="0"/>
              <a:t>Copyright © 2016 Elsevier  Inc. All rights reserved.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0369E-A17A-41C8-8B7C-D7E365BC0F6C}" type="slidenum">
              <a:rPr lang="en-IN" smtClean="0"/>
              <a:t>11</a:t>
            </a:fld>
            <a:endParaRPr lang="en-IN"/>
          </a:p>
        </p:txBody>
      </p:sp>
      <p:sp>
        <p:nvSpPr>
          <p:cNvPr id="5" name="Rectangle 4"/>
          <p:cNvSpPr/>
          <p:nvPr/>
        </p:nvSpPr>
        <p:spPr>
          <a:xfrm>
            <a:off x="554883" y="5445224"/>
            <a:ext cx="40126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dirty="0"/>
              <a:t>FIGURE D.10: </a:t>
            </a:r>
            <a:r>
              <a:rPr lang="en-IN" dirty="0"/>
              <a:t>Tiled matrix multiplication.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9791205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m36-9780128119860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764704"/>
            <a:ext cx="6894316" cy="330071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555776" y="6356350"/>
            <a:ext cx="3464024" cy="365125"/>
          </a:xfrm>
        </p:spPr>
        <p:txBody>
          <a:bodyPr/>
          <a:lstStyle/>
          <a:p>
            <a:r>
              <a:rPr lang="en-IN" dirty="0" smtClean="0"/>
              <a:t>Copyright © 2016 Elsevier  Inc. All rights reserved.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0369E-A17A-41C8-8B7C-D7E365BC0F6C}" type="slidenum">
              <a:rPr lang="en-IN" smtClean="0"/>
              <a:t>12</a:t>
            </a:fld>
            <a:endParaRPr lang="en-IN"/>
          </a:p>
        </p:txBody>
      </p:sp>
      <p:sp>
        <p:nvSpPr>
          <p:cNvPr id="5" name="Rectangle 4"/>
          <p:cNvSpPr/>
          <p:nvPr/>
        </p:nvSpPr>
        <p:spPr>
          <a:xfrm>
            <a:off x="827584" y="4509120"/>
            <a:ext cx="7488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dirty="0"/>
              <a:t>FIGURE D.11: </a:t>
            </a:r>
            <a:r>
              <a:rPr lang="en-IN" dirty="0"/>
              <a:t>Illustration of tiling 20× 20 compute domain.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3577364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m37-9780128119860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548680"/>
            <a:ext cx="6369404" cy="406543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627784" y="6356350"/>
            <a:ext cx="3392016" cy="365125"/>
          </a:xfrm>
        </p:spPr>
        <p:txBody>
          <a:bodyPr/>
          <a:lstStyle/>
          <a:p>
            <a:r>
              <a:rPr lang="en-IN" dirty="0" smtClean="0"/>
              <a:t>Copyright © 2016 Elsevier  Inc. All rights reserved.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0369E-A17A-41C8-8B7C-D7E365BC0F6C}" type="slidenum">
              <a:rPr lang="en-IN" smtClean="0"/>
              <a:t>13</a:t>
            </a:fld>
            <a:endParaRPr lang="en-IN"/>
          </a:p>
        </p:txBody>
      </p:sp>
      <p:sp>
        <p:nvSpPr>
          <p:cNvPr id="5" name="Rectangle 4"/>
          <p:cNvSpPr/>
          <p:nvPr/>
        </p:nvSpPr>
        <p:spPr>
          <a:xfrm>
            <a:off x="827584" y="5013176"/>
            <a:ext cx="74168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dirty="0"/>
              <a:t>FIGURE D.12: </a:t>
            </a:r>
            <a:r>
              <a:rPr lang="en-IN" dirty="0"/>
              <a:t>Examples of type from concurrency::graphics.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4880367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m38-9780128119860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985" y="620688"/>
            <a:ext cx="6624155" cy="400885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627784" y="6356350"/>
            <a:ext cx="3392016" cy="365125"/>
          </a:xfrm>
        </p:spPr>
        <p:txBody>
          <a:bodyPr/>
          <a:lstStyle/>
          <a:p>
            <a:r>
              <a:rPr lang="en-IN" dirty="0" smtClean="0"/>
              <a:t>Copyright © 2016 Elsevier  Inc. All rights reserved.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0369E-A17A-41C8-8B7C-D7E365BC0F6C}" type="slidenum">
              <a:rPr lang="en-IN" smtClean="0"/>
              <a:t>14</a:t>
            </a:fld>
            <a:endParaRPr lang="en-IN"/>
          </a:p>
        </p:txBody>
      </p:sp>
      <p:sp>
        <p:nvSpPr>
          <p:cNvPr id="5" name="Rectangle 4"/>
          <p:cNvSpPr/>
          <p:nvPr/>
        </p:nvSpPr>
        <p:spPr>
          <a:xfrm>
            <a:off x="611560" y="5229200"/>
            <a:ext cx="7776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dirty="0"/>
              <a:t>FIGURE D.13: </a:t>
            </a:r>
            <a:r>
              <a:rPr lang="en-IN" dirty="0"/>
              <a:t>Examples DirectX </a:t>
            </a:r>
            <a:r>
              <a:rPr lang="en-IN" dirty="0" err="1"/>
              <a:t>interop</a:t>
            </a:r>
            <a:r>
              <a:rPr lang="en-IN" dirty="0"/>
              <a:t>—rotate vertex list.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960475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m26-9780128119860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620688"/>
            <a:ext cx="6137031" cy="373035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627784" y="6356350"/>
            <a:ext cx="3392016" cy="365125"/>
          </a:xfrm>
        </p:spPr>
        <p:txBody>
          <a:bodyPr/>
          <a:lstStyle/>
          <a:p>
            <a:r>
              <a:rPr lang="en-IN" dirty="0" smtClean="0"/>
              <a:t>Copyright © 2016 Elsevier  Inc. All rights reserved.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0369E-A17A-41C8-8B7C-D7E365BC0F6C}" type="slidenum">
              <a:rPr lang="en-IN" smtClean="0"/>
              <a:t>2</a:t>
            </a:fld>
            <a:endParaRPr lang="en-IN"/>
          </a:p>
        </p:txBody>
      </p:sp>
      <p:sp>
        <p:nvSpPr>
          <p:cNvPr id="5" name="Rectangle 4"/>
          <p:cNvSpPr/>
          <p:nvPr/>
        </p:nvSpPr>
        <p:spPr>
          <a:xfrm>
            <a:off x="899592" y="4797152"/>
            <a:ext cx="7488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dirty="0"/>
              <a:t>FIGURE D.1: </a:t>
            </a:r>
            <a:r>
              <a:rPr lang="en-IN" dirty="0"/>
              <a:t>CUDA vector addition from Chapter 2, Data parallel computing.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7444847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m27-9780128119860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76672"/>
            <a:ext cx="7226525" cy="403244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627784" y="6356350"/>
            <a:ext cx="3392016" cy="365125"/>
          </a:xfrm>
        </p:spPr>
        <p:txBody>
          <a:bodyPr/>
          <a:lstStyle/>
          <a:p>
            <a:r>
              <a:rPr lang="en-IN" dirty="0" smtClean="0"/>
              <a:t>Copyright © 2016 Elsevier  Inc. All rights reserved.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0369E-A17A-41C8-8B7C-D7E365BC0F6C}" type="slidenum">
              <a:rPr lang="en-IN" smtClean="0"/>
              <a:t>3</a:t>
            </a:fld>
            <a:endParaRPr lang="en-IN"/>
          </a:p>
        </p:txBody>
      </p:sp>
      <p:sp>
        <p:nvSpPr>
          <p:cNvPr id="5" name="Rectangle 4"/>
          <p:cNvSpPr/>
          <p:nvPr/>
        </p:nvSpPr>
        <p:spPr>
          <a:xfrm>
            <a:off x="467544" y="4869160"/>
            <a:ext cx="39901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dirty="0"/>
              <a:t>FIGURE D.2: </a:t>
            </a:r>
            <a:r>
              <a:rPr lang="en-IN" dirty="0"/>
              <a:t>Vector addition in C++ AMP.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8675343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m28-9780128119860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51" y="476672"/>
            <a:ext cx="5942682" cy="423025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483768" y="6356350"/>
            <a:ext cx="3536032" cy="365125"/>
          </a:xfrm>
        </p:spPr>
        <p:txBody>
          <a:bodyPr/>
          <a:lstStyle/>
          <a:p>
            <a:r>
              <a:rPr lang="en-IN" dirty="0" smtClean="0"/>
              <a:t>Copyright © 2016 Elsevier  Inc. All rights reserved.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0369E-A17A-41C8-8B7C-D7E365BC0F6C}" type="slidenum">
              <a:rPr lang="en-IN" smtClean="0"/>
              <a:t>4</a:t>
            </a:fld>
            <a:endParaRPr lang="en-IN"/>
          </a:p>
        </p:txBody>
      </p:sp>
      <p:sp>
        <p:nvSpPr>
          <p:cNvPr id="5" name="Rectangle 4"/>
          <p:cNvSpPr/>
          <p:nvPr/>
        </p:nvSpPr>
        <p:spPr>
          <a:xfrm>
            <a:off x="717550" y="5085184"/>
            <a:ext cx="77428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dirty="0"/>
              <a:t>FIGURE D.3: </a:t>
            </a:r>
            <a:r>
              <a:rPr lang="en-IN" dirty="0"/>
              <a:t>Base Coulomb potential calculation.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5277270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m29-9780128119860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764705"/>
            <a:ext cx="7247304" cy="345638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555776" y="6356350"/>
            <a:ext cx="3464024" cy="365125"/>
          </a:xfrm>
        </p:spPr>
        <p:txBody>
          <a:bodyPr/>
          <a:lstStyle/>
          <a:p>
            <a:r>
              <a:rPr lang="en-IN" dirty="0" smtClean="0"/>
              <a:t>Copyright © 2016 Elsevier  Inc. All rights reserved.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0369E-A17A-41C8-8B7C-D7E365BC0F6C}" type="slidenum">
              <a:rPr lang="en-IN" smtClean="0"/>
              <a:t>5</a:t>
            </a:fld>
            <a:endParaRPr lang="en-IN"/>
          </a:p>
        </p:txBody>
      </p:sp>
      <p:sp>
        <p:nvSpPr>
          <p:cNvPr id="5" name="Rectangle 4"/>
          <p:cNvSpPr/>
          <p:nvPr/>
        </p:nvSpPr>
        <p:spPr>
          <a:xfrm>
            <a:off x="692796" y="4653136"/>
            <a:ext cx="74796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dirty="0"/>
              <a:t>FIGURE D.4: </a:t>
            </a:r>
            <a:r>
              <a:rPr lang="en-IN" dirty="0"/>
              <a:t>Explicit memory and copy management.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8229727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m30-9780128119860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476672"/>
            <a:ext cx="4408544" cy="382332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627784" y="6356350"/>
            <a:ext cx="3392016" cy="365125"/>
          </a:xfrm>
        </p:spPr>
        <p:txBody>
          <a:bodyPr/>
          <a:lstStyle/>
          <a:p>
            <a:r>
              <a:rPr lang="en-IN" dirty="0" smtClean="0"/>
              <a:t>Copyright © 2016 Elsevier  Inc. All rights reserved.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0369E-A17A-41C8-8B7C-D7E365BC0F6C}" type="slidenum">
              <a:rPr lang="en-IN" smtClean="0"/>
              <a:t>6</a:t>
            </a:fld>
            <a:endParaRPr lang="en-IN"/>
          </a:p>
        </p:txBody>
      </p:sp>
      <p:sp>
        <p:nvSpPr>
          <p:cNvPr id="5" name="Rectangle 4"/>
          <p:cNvSpPr/>
          <p:nvPr/>
        </p:nvSpPr>
        <p:spPr>
          <a:xfrm>
            <a:off x="683568" y="4581128"/>
            <a:ext cx="71287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dirty="0"/>
              <a:t>FIGURE D.5: </a:t>
            </a:r>
            <a:r>
              <a:rPr lang="en-IN" dirty="0"/>
              <a:t>Concurrent host/accelerator execution.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3167147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m31-9780128119860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484784"/>
            <a:ext cx="7772400" cy="226853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699792" y="6356350"/>
            <a:ext cx="3320008" cy="365125"/>
          </a:xfrm>
        </p:spPr>
        <p:txBody>
          <a:bodyPr/>
          <a:lstStyle/>
          <a:p>
            <a:r>
              <a:rPr lang="en-IN" dirty="0" smtClean="0"/>
              <a:t>Copyright © 2016 Elsevier  Inc. All rights reserved.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0369E-A17A-41C8-8B7C-D7E365BC0F6C}" type="slidenum">
              <a:rPr lang="en-IN" smtClean="0"/>
              <a:t>7</a:t>
            </a:fld>
            <a:endParaRPr lang="en-IN"/>
          </a:p>
        </p:txBody>
      </p:sp>
      <p:sp>
        <p:nvSpPr>
          <p:cNvPr id="5" name="Rectangle 4"/>
          <p:cNvSpPr/>
          <p:nvPr/>
        </p:nvSpPr>
        <p:spPr>
          <a:xfrm>
            <a:off x="685800" y="4221088"/>
            <a:ext cx="71985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dirty="0"/>
              <a:t>FIGURE D.6: </a:t>
            </a:r>
            <a:r>
              <a:rPr lang="en-IN" dirty="0"/>
              <a:t>Overlapped accelerator and host processing.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40476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m32-9780128119860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807" y="980728"/>
            <a:ext cx="7772400" cy="33877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699792" y="6356350"/>
            <a:ext cx="3320008" cy="365125"/>
          </a:xfrm>
        </p:spPr>
        <p:txBody>
          <a:bodyPr/>
          <a:lstStyle/>
          <a:p>
            <a:r>
              <a:rPr lang="en-IN" dirty="0" smtClean="0"/>
              <a:t>Copyright © 2016 Elsevier  Inc. All rights reserved.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0369E-A17A-41C8-8B7C-D7E365BC0F6C}" type="slidenum">
              <a:rPr lang="en-IN" smtClean="0"/>
              <a:t>8</a:t>
            </a:fld>
            <a:endParaRPr lang="en-IN"/>
          </a:p>
        </p:txBody>
      </p:sp>
      <p:sp>
        <p:nvSpPr>
          <p:cNvPr id="5" name="Rectangle 4"/>
          <p:cNvSpPr/>
          <p:nvPr/>
        </p:nvSpPr>
        <p:spPr>
          <a:xfrm>
            <a:off x="684096" y="4725144"/>
            <a:ext cx="45449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dirty="0"/>
              <a:t>FIGURE D.7: </a:t>
            </a:r>
            <a:r>
              <a:rPr lang="en-IN" dirty="0"/>
              <a:t>Example of finding an accelerator.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1901638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m33-9780128119860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514" y="836712"/>
            <a:ext cx="6730644" cy="3600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483768" y="6356350"/>
            <a:ext cx="3536032" cy="365125"/>
          </a:xfrm>
        </p:spPr>
        <p:txBody>
          <a:bodyPr/>
          <a:lstStyle/>
          <a:p>
            <a:r>
              <a:rPr lang="en-IN" smtClean="0"/>
              <a:t>Copyright © 2016 Elsevier  Inc. All rights reserved.</a:t>
            </a:r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0369E-A17A-41C8-8B7C-D7E365BC0F6C}" type="slidenum">
              <a:rPr lang="en-IN" smtClean="0"/>
              <a:t>9</a:t>
            </a:fld>
            <a:endParaRPr lang="en-IN"/>
          </a:p>
        </p:txBody>
      </p:sp>
      <p:sp>
        <p:nvSpPr>
          <p:cNvPr id="5" name="Rectangle 4"/>
          <p:cNvSpPr/>
          <p:nvPr/>
        </p:nvSpPr>
        <p:spPr>
          <a:xfrm>
            <a:off x="689744" y="4725144"/>
            <a:ext cx="36409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dirty="0"/>
              <a:t>FIGURE D.8: </a:t>
            </a:r>
            <a:r>
              <a:rPr lang="en-IN" dirty="0"/>
              <a:t>Explicit accelerator use.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0525326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289</Words>
  <Application>Microsoft Office PowerPoint</Application>
  <PresentationFormat>On-screen Show (4:3)</PresentationFormat>
  <Paragraphs>55</Paragraphs>
  <Slides>14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APPENTIX-4  An introduction to C++ AMP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APPENTIX-4</dc:title>
  <dc:creator>Mythili K.</dc:creator>
  <cp:lastModifiedBy>Mythili K.</cp:lastModifiedBy>
  <cp:revision>3</cp:revision>
  <dcterms:created xsi:type="dcterms:W3CDTF">2016-11-22T08:15:23Z</dcterms:created>
  <dcterms:modified xsi:type="dcterms:W3CDTF">2016-11-24T06:54:52Z</dcterms:modified>
</cp:coreProperties>
</file>