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108F4-CA2C-4445-889E-EB4CF0B1DAD5}" type="datetimeFigureOut">
              <a:rPr lang="en-IN" smtClean="0"/>
              <a:t>23-11-2016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52BA9-3FD5-4267-8F7A-75F8117C26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2304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52BA9-3FD5-4267-8F7A-75F8117C2675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16629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52BA9-3FD5-4267-8F7A-75F8117C2675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21764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52BA9-3FD5-4267-8F7A-75F8117C2675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55880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52BA9-3FD5-4267-8F7A-75F8117C2675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41950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52BA9-3FD5-4267-8F7A-75F8117C2675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01108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52BA9-3FD5-4267-8F7A-75F8117C2675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750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52BA9-3FD5-4267-8F7A-75F8117C2675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68949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52BA9-3FD5-4267-8F7A-75F8117C2675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1261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52BA9-3FD5-4267-8F7A-75F8117C2675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779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52BA9-3FD5-4267-8F7A-75F8117C2675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551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52BA9-3FD5-4267-8F7A-75F8117C2675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049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52BA9-3FD5-4267-8F7A-75F8117C2675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5578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52BA9-3FD5-4267-8F7A-75F8117C2675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1789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52BA9-3FD5-4267-8F7A-75F8117C2675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7699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52BA9-3FD5-4267-8F7A-75F8117C2675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59777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52BA9-3FD5-4267-8F7A-75F8117C2675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1511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4AB8-664F-4897-8D58-06075A737906}" type="datetime1">
              <a:rPr lang="en-IN" smtClean="0"/>
              <a:t>23-11-2016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0F8A-50E2-45E4-962C-053BDF2E10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976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BB7B-CAE2-49A7-B4EC-983F59EF9A0F}" type="datetime1">
              <a:rPr lang="en-IN" smtClean="0"/>
              <a:t>23-11-2016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0F8A-50E2-45E4-962C-053BDF2E10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006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B0D0-081B-4850-9BAA-7633810630C5}" type="datetime1">
              <a:rPr lang="en-IN" smtClean="0"/>
              <a:t>23-11-2016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0F8A-50E2-45E4-962C-053BDF2E10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708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32CE-57A7-4221-8A6F-D1A793D35733}" type="datetime1">
              <a:rPr lang="en-IN" smtClean="0"/>
              <a:t>23-11-2016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0F8A-50E2-45E4-962C-053BDF2E10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8013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27600-440B-4C15-8886-DDC013C741B5}" type="datetime1">
              <a:rPr lang="en-IN" smtClean="0"/>
              <a:t>23-11-2016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0F8A-50E2-45E4-962C-053BDF2E10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4160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EF16-ED39-4932-A63D-8914AF53ADCA}" type="datetime1">
              <a:rPr lang="en-IN" smtClean="0"/>
              <a:t>23-11-2016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0F8A-50E2-45E4-962C-053BDF2E10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8573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242E-DEB0-4216-9C2E-B139889D6395}" type="datetime1">
              <a:rPr lang="en-IN" smtClean="0"/>
              <a:t>23-11-2016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0F8A-50E2-45E4-962C-053BDF2E10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8717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B505-136E-4826-B340-09D4595C57D1}" type="datetime1">
              <a:rPr lang="en-IN" smtClean="0"/>
              <a:t>23-11-2016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0F8A-50E2-45E4-962C-053BDF2E10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7648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627C-D980-49FA-8555-A401EFAEF819}" type="datetime1">
              <a:rPr lang="en-IN" smtClean="0"/>
              <a:t>23-11-2016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0F8A-50E2-45E4-962C-053BDF2E10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5193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E789-86E6-4F52-B45C-3B2777CCDCA8}" type="datetime1">
              <a:rPr lang="en-IN" smtClean="0"/>
              <a:t>23-11-2016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0F8A-50E2-45E4-962C-053BDF2E10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923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B4FE-6F21-42A7-A465-F02D7FFB99E9}" type="datetime1">
              <a:rPr lang="en-IN" smtClean="0"/>
              <a:t>23-11-2016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0F8A-50E2-45E4-962C-053BDF2E10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082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AF369-F5C6-42ED-8691-BF7E8BA0E6E4}" type="datetime1">
              <a:rPr lang="en-IN" smtClean="0"/>
              <a:t>23-11-2016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90F8A-50E2-45E4-962C-053BDF2E10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650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sz="2800" dirty="0" smtClean="0"/>
              <a:t>Chapter-10</a:t>
            </a:r>
            <a:r>
              <a:rPr lang="en-IN" sz="2800" dirty="0"/>
              <a:t/>
            </a:r>
            <a:br>
              <a:rPr lang="en-IN" sz="2800" dirty="0"/>
            </a:br>
            <a:r>
              <a:rPr lang="en-IN" sz="2800" dirty="0"/>
              <a:t> Parallel patterns: sparse matrix computation </a:t>
            </a:r>
            <a:br>
              <a:rPr lang="en-IN" sz="2800" dirty="0"/>
            </a:br>
            <a:r>
              <a:rPr lang="en-IN" sz="2800" dirty="0"/>
              <a:t>An introduction to data compression and regularization </a:t>
            </a:r>
            <a:r>
              <a:rPr lang="en-IN" sz="2800" dirty="0" smtClean="0"/>
              <a:t/>
            </a:r>
            <a:br>
              <a:rPr lang="en-IN" sz="2800" dirty="0" smtClean="0"/>
            </a:br>
            <a:endParaRPr lang="en-IN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67744" y="6356350"/>
            <a:ext cx="3752056" cy="365125"/>
          </a:xfrm>
        </p:spPr>
        <p:txBody>
          <a:bodyPr/>
          <a:lstStyle/>
          <a:p>
            <a:r>
              <a:rPr lang="en-IN" dirty="0" smtClean="0"/>
              <a:t>Copyright © 2016 Elsevier  Inc. All rights reserved.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0F8A-50E2-45E4-962C-053BDF2E10E8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3561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10-09-9780128119860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52736"/>
            <a:ext cx="6002035" cy="326826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3392016" cy="365125"/>
          </a:xfrm>
        </p:spPr>
        <p:txBody>
          <a:bodyPr/>
          <a:lstStyle/>
          <a:p>
            <a:r>
              <a:rPr lang="en-IN" dirty="0" smtClean="0"/>
              <a:t>Copyright © 2016 Elsevier  Inc. All rights reserved.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0F8A-50E2-45E4-962C-053BDF2E10E8}" type="slidenum">
              <a:rPr lang="en-IN" smtClean="0"/>
              <a:t>10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899592" y="4653136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/>
              <a:t>FIGURE 10.9: </a:t>
            </a:r>
            <a:r>
              <a:rPr lang="en-IN" dirty="0"/>
              <a:t>More details of our small example in ELL.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8882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10-10-9780128119860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68760"/>
            <a:ext cx="7772400" cy="26320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320008" cy="365125"/>
          </a:xfrm>
        </p:spPr>
        <p:txBody>
          <a:bodyPr/>
          <a:lstStyle/>
          <a:p>
            <a:r>
              <a:rPr lang="en-IN" dirty="0" smtClean="0"/>
              <a:t>Copyright © 2016 Elsevier  Inc. All rights reserved.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0F8A-50E2-45E4-962C-053BDF2E10E8}" type="slidenum">
              <a:rPr lang="en-IN" smtClean="0"/>
              <a:t>11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755576" y="4581128"/>
            <a:ext cx="4156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/>
              <a:t>FIGURE 10.10: </a:t>
            </a:r>
            <a:r>
              <a:rPr lang="en-IN" dirty="0"/>
              <a:t>A parallel </a:t>
            </a:r>
            <a:r>
              <a:rPr lang="en-IN" dirty="0" err="1"/>
              <a:t>SpMV</a:t>
            </a:r>
            <a:r>
              <a:rPr lang="en-IN" dirty="0"/>
              <a:t>/ELL kernel.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55394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10-11-9780128119860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801938"/>
            <a:ext cx="7772400" cy="12541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320008" cy="365125"/>
          </a:xfrm>
        </p:spPr>
        <p:txBody>
          <a:bodyPr/>
          <a:lstStyle/>
          <a:p>
            <a:r>
              <a:rPr lang="en-IN" dirty="0" smtClean="0"/>
              <a:t>Copyright © 2016 Elsevier  Inc. All rights reserved.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0F8A-50E2-45E4-962C-053BDF2E10E8}" type="slidenum">
              <a:rPr lang="en-IN" smtClean="0"/>
              <a:t>12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827584" y="4869160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/>
              <a:t>FIGURE 10.11: </a:t>
            </a:r>
            <a:r>
              <a:rPr lang="en-IN" dirty="0"/>
              <a:t>Example of Coordinate (COO) format.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70388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10-12-9780128119860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248693"/>
            <a:ext cx="7303135" cy="11082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11760" y="6356350"/>
            <a:ext cx="3608040" cy="365125"/>
          </a:xfrm>
        </p:spPr>
        <p:txBody>
          <a:bodyPr/>
          <a:lstStyle/>
          <a:p>
            <a:r>
              <a:rPr lang="en-IN" dirty="0" smtClean="0"/>
              <a:t>Copyright © 2016 Elsevier  Inc. All rights reserved.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0F8A-50E2-45E4-962C-053BDF2E10E8}" type="slidenum">
              <a:rPr lang="en-IN" smtClean="0"/>
              <a:t>13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827584" y="4725144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/>
              <a:t>FIGURE 10.12: </a:t>
            </a:r>
            <a:r>
              <a:rPr lang="en-IN" dirty="0"/>
              <a:t>Reordering the Coordinate (COO) format.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53705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10-13-9780128119860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979489"/>
            <a:ext cx="5758408" cy="362840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3392016" cy="365125"/>
          </a:xfrm>
        </p:spPr>
        <p:txBody>
          <a:bodyPr/>
          <a:lstStyle/>
          <a:p>
            <a:r>
              <a:rPr lang="en-IN" dirty="0" smtClean="0"/>
              <a:t>Copyright © 2016 Elsevier  Inc. All rights reserved.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0F8A-50E2-45E4-962C-053BDF2E10E8}" type="slidenum">
              <a:rPr lang="en-IN" smtClean="0"/>
              <a:t>14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899592" y="4869160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/>
              <a:t>FIGURE 10.13: </a:t>
            </a:r>
            <a:r>
              <a:rPr lang="en-IN" dirty="0"/>
              <a:t>Our small example in ELL and COO hybrid.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02621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10-14-9780128119860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078163"/>
            <a:ext cx="7772400" cy="7016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3392016" cy="365125"/>
          </a:xfrm>
        </p:spPr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0F8A-50E2-45E4-962C-053BDF2E10E8}" type="slidenum">
              <a:rPr lang="en-IN" smtClean="0"/>
              <a:t>15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755576" y="4797152"/>
            <a:ext cx="7702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/>
              <a:t>FIGURE 10.14: </a:t>
            </a:r>
            <a:r>
              <a:rPr lang="en-IN" dirty="0"/>
              <a:t>A sequential loop that implements </a:t>
            </a:r>
            <a:r>
              <a:rPr lang="en-IN" dirty="0" err="1"/>
              <a:t>SpMV</a:t>
            </a:r>
            <a:r>
              <a:rPr lang="en-IN" dirty="0"/>
              <a:t>/COO.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39558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10-15-9780128119860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980728"/>
            <a:ext cx="5758816" cy="332167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3392016" cy="365125"/>
          </a:xfrm>
        </p:spPr>
        <p:txBody>
          <a:bodyPr/>
          <a:lstStyle/>
          <a:p>
            <a:r>
              <a:rPr lang="en-IN" dirty="0" smtClean="0"/>
              <a:t>Copyright © 2016 Elsevier  Inc. All rights reserved.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0F8A-50E2-45E4-962C-053BDF2E10E8}" type="slidenum">
              <a:rPr lang="en-IN" smtClean="0"/>
              <a:t>16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899592" y="4869160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/>
              <a:t>FIGURE 10.15: </a:t>
            </a:r>
            <a:r>
              <a:rPr lang="en-IN" dirty="0"/>
              <a:t>Sorting rows according to their length.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55733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10-16-9780128119860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196752"/>
            <a:ext cx="6284334" cy="28803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3464024" cy="365125"/>
          </a:xfrm>
        </p:spPr>
        <p:txBody>
          <a:bodyPr/>
          <a:lstStyle/>
          <a:p>
            <a:r>
              <a:rPr lang="en-IN" dirty="0" smtClean="0"/>
              <a:t>Copyright © 2016 Elsevier  Inc. All rights reserved.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0F8A-50E2-45E4-962C-053BDF2E10E8}" type="slidenum">
              <a:rPr lang="en-IN" smtClean="0"/>
              <a:t>17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1115616" y="4653136"/>
            <a:ext cx="4395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/>
              <a:t>FIGURE 10.16: </a:t>
            </a:r>
            <a:r>
              <a:rPr lang="en-IN" dirty="0"/>
              <a:t>JDS format and sectioned ELL.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22594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10-01-9780128119860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84784"/>
            <a:ext cx="5974432" cy="207933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11760" y="6356350"/>
            <a:ext cx="3608040" cy="365125"/>
          </a:xfrm>
        </p:spPr>
        <p:txBody>
          <a:bodyPr/>
          <a:lstStyle/>
          <a:p>
            <a:r>
              <a:rPr lang="en-IN" dirty="0" smtClean="0"/>
              <a:t>Copyright © 2016 Elsevier  Inc. All rights reserved.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0F8A-50E2-45E4-962C-053BDF2E10E8}" type="slidenum">
              <a:rPr lang="en-IN" smtClean="0"/>
              <a:t>2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1259632" y="4281813"/>
            <a:ext cx="4543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/>
              <a:t>FIGURE 10.1: </a:t>
            </a:r>
            <a:r>
              <a:rPr lang="fr-FR" dirty="0"/>
              <a:t>A simple </a:t>
            </a:r>
            <a:r>
              <a:rPr lang="fr-FR" dirty="0" err="1"/>
              <a:t>sparse</a:t>
            </a:r>
            <a:r>
              <a:rPr lang="fr-FR" dirty="0"/>
              <a:t> matrix </a:t>
            </a:r>
            <a:r>
              <a:rPr lang="fr-FR" dirty="0" err="1"/>
              <a:t>example</a:t>
            </a:r>
            <a:r>
              <a:rPr lang="fr-FR" dirty="0"/>
              <a:t>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70214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10-02-9780128119860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76872"/>
            <a:ext cx="7772400" cy="137953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3824064" cy="365125"/>
          </a:xfrm>
        </p:spPr>
        <p:txBody>
          <a:bodyPr/>
          <a:lstStyle/>
          <a:p>
            <a:r>
              <a:rPr lang="en-IN" dirty="0" smtClean="0"/>
              <a:t>Copyright © 2016 Elsevier  Inc. All rights reserved.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0F8A-50E2-45E4-962C-053BDF2E10E8}" type="slidenum">
              <a:rPr lang="en-IN" smtClean="0"/>
              <a:t>3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685800" y="5085184"/>
            <a:ext cx="7198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/>
              <a:t>FIGURE 10.2: </a:t>
            </a:r>
            <a:r>
              <a:rPr lang="en-IN" dirty="0"/>
              <a:t>Example of Compressed Sparse Row (CSR) format.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59470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10-03-9780128119860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556792"/>
            <a:ext cx="5902424" cy="26220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3464024" cy="365125"/>
          </a:xfrm>
        </p:spPr>
        <p:txBody>
          <a:bodyPr/>
          <a:lstStyle/>
          <a:p>
            <a:r>
              <a:rPr lang="en-IN" dirty="0" smtClean="0"/>
              <a:t>Copyright © 2016 Elsevier  Inc. All rights reserved.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0F8A-50E2-45E4-962C-053BDF2E10E8}" type="slidenum">
              <a:rPr lang="en-IN" smtClean="0"/>
              <a:t>4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683568" y="5157192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/>
              <a:t>FIGURE 10.3: </a:t>
            </a:r>
            <a:r>
              <a:rPr lang="en-IN" dirty="0"/>
              <a:t>An example of matrix–vector multiplication and accumulation.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88533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10-04-9780128119860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916832"/>
            <a:ext cx="7772400" cy="21240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320008" cy="365125"/>
          </a:xfrm>
        </p:spPr>
        <p:txBody>
          <a:bodyPr/>
          <a:lstStyle/>
          <a:p>
            <a:r>
              <a:rPr lang="en-IN" dirty="0" smtClean="0"/>
              <a:t>Copyright © 2016 Elsevier  Inc. All rights reserved.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0F8A-50E2-45E4-962C-053BDF2E10E8}" type="slidenum">
              <a:rPr lang="en-IN" smtClean="0"/>
              <a:t>5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685800" y="5085184"/>
            <a:ext cx="7702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/>
              <a:t>FIGURE 10.4: </a:t>
            </a:r>
            <a:r>
              <a:rPr lang="en-IN" dirty="0"/>
              <a:t>A sequential loop that implements </a:t>
            </a:r>
            <a:r>
              <a:rPr lang="en-IN" dirty="0" err="1"/>
              <a:t>SpMV</a:t>
            </a:r>
            <a:r>
              <a:rPr lang="en-IN" dirty="0"/>
              <a:t> based on the CSR format.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23690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10-05-9780128119860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68760"/>
            <a:ext cx="7772400" cy="28590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3464024" cy="365125"/>
          </a:xfrm>
        </p:spPr>
        <p:txBody>
          <a:bodyPr/>
          <a:lstStyle/>
          <a:p>
            <a:r>
              <a:rPr lang="en-IN" dirty="0" smtClean="0"/>
              <a:t>Copyright © 2016 Elsevier  Inc. All rights reserved.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0F8A-50E2-45E4-962C-053BDF2E10E8}" type="slidenum">
              <a:rPr lang="en-IN" smtClean="0"/>
              <a:t>6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574792" y="5085184"/>
            <a:ext cx="79576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/>
              <a:t>FIGURE 10.5: </a:t>
            </a:r>
            <a:r>
              <a:rPr lang="en-IN" dirty="0"/>
              <a:t>Illustration of the sequential </a:t>
            </a:r>
            <a:r>
              <a:rPr lang="en-IN" dirty="0" err="1"/>
              <a:t>SpMV</a:t>
            </a:r>
            <a:r>
              <a:rPr lang="en-IN" dirty="0"/>
              <a:t> loop when operating on the sparse matrix example in Fig. 10.1.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76403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10-06-9780128119860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052737"/>
            <a:ext cx="6048672" cy="279454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320008" cy="365125"/>
          </a:xfrm>
        </p:spPr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0F8A-50E2-45E4-962C-053BDF2E10E8}" type="slidenum">
              <a:rPr lang="en-IN" smtClean="0"/>
              <a:t>7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971600" y="4869160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/>
              <a:t>FIGURE 10.6: </a:t>
            </a:r>
            <a:r>
              <a:rPr lang="en-IN" dirty="0"/>
              <a:t>Example of mapping threads to rows in parallel </a:t>
            </a:r>
            <a:r>
              <a:rPr lang="en-IN" dirty="0" err="1"/>
              <a:t>SpMV</a:t>
            </a:r>
            <a:r>
              <a:rPr lang="en-IN" dirty="0"/>
              <a:t>/CSR.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16329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10-07-9780128119860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74" y="836712"/>
            <a:ext cx="7772400" cy="35194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3464024" cy="365125"/>
          </a:xfrm>
        </p:spPr>
        <p:txBody>
          <a:bodyPr/>
          <a:lstStyle/>
          <a:p>
            <a:r>
              <a:rPr lang="en-IN" dirty="0" smtClean="0"/>
              <a:t>Copyright © 2016 Elsevier  Inc. All rights reserved.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0F8A-50E2-45E4-962C-053BDF2E10E8}" type="slidenum">
              <a:rPr lang="en-IN" smtClean="0"/>
              <a:t>8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827584" y="4941168"/>
            <a:ext cx="4086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/>
              <a:t>FIGURE 10.7: </a:t>
            </a:r>
            <a:r>
              <a:rPr lang="en-IN" dirty="0"/>
              <a:t>A parallel </a:t>
            </a:r>
            <a:r>
              <a:rPr lang="en-IN" dirty="0" err="1"/>
              <a:t>SpMV</a:t>
            </a:r>
            <a:r>
              <a:rPr lang="en-IN" dirty="0"/>
              <a:t>/CSR kernel.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33163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10-08-9780128119860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389064"/>
            <a:ext cx="6262464" cy="328728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3464024" cy="365125"/>
          </a:xfrm>
        </p:spPr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0F8A-50E2-45E4-962C-053BDF2E10E8}" type="slidenum">
              <a:rPr lang="en-IN" smtClean="0"/>
              <a:t>9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489711" y="5301208"/>
            <a:ext cx="3327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/>
              <a:t>FIGURE 10.8: </a:t>
            </a:r>
            <a:r>
              <a:rPr lang="en-IN" dirty="0"/>
              <a:t>ELL storage format.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11241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384</Words>
  <Application>Microsoft Office PowerPoint</Application>
  <PresentationFormat>On-screen Show (4:3)</PresentationFormat>
  <Paragraphs>67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Chapter-10  Parallel patterns: sparse matrix computation  An introduction to data compression and regularization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Chapter-10</dc:title>
  <dc:creator>Mythili K.</dc:creator>
  <cp:lastModifiedBy>Mythili K.</cp:lastModifiedBy>
  <cp:revision>5</cp:revision>
  <dcterms:created xsi:type="dcterms:W3CDTF">2016-11-22T07:30:34Z</dcterms:created>
  <dcterms:modified xsi:type="dcterms:W3CDTF">2016-11-23T08:42:41Z</dcterms:modified>
</cp:coreProperties>
</file>