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photoAlbum layout="1pic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94" y="-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B957CD-A69B-4794-80A4-5D489E2BD91C}" type="datetimeFigureOut">
              <a:rPr lang="en-IN" smtClean="0"/>
              <a:t>24-11-2016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88E837-F2D3-4F50-82A6-07D92C5742F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469450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88E837-F2D3-4F50-82A6-07D92C5742FA}" type="slidenum">
              <a:rPr lang="en-IN" smtClean="0"/>
              <a:t>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704477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88E837-F2D3-4F50-82A6-07D92C5742FA}" type="slidenum">
              <a:rPr lang="en-IN" smtClean="0"/>
              <a:t>11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908258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88E837-F2D3-4F50-82A6-07D92C5742FA}" type="slidenum">
              <a:rPr lang="en-IN" smtClean="0"/>
              <a:t>12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786398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88E837-F2D3-4F50-82A6-07D92C5742FA}" type="slidenum">
              <a:rPr lang="en-IN" smtClean="0"/>
              <a:t>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59304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88E837-F2D3-4F50-82A6-07D92C5742FA}" type="slidenum">
              <a:rPr lang="en-IN" smtClean="0"/>
              <a:t>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046536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88E837-F2D3-4F50-82A6-07D92C5742FA}" type="slidenum">
              <a:rPr lang="en-IN" smtClean="0"/>
              <a:t>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328993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88E837-F2D3-4F50-82A6-07D92C5742FA}" type="slidenum">
              <a:rPr lang="en-IN" smtClean="0"/>
              <a:t>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43262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88E837-F2D3-4F50-82A6-07D92C5742FA}" type="slidenum">
              <a:rPr lang="en-IN" smtClean="0"/>
              <a:t>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253677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88E837-F2D3-4F50-82A6-07D92C5742FA}" type="slidenum">
              <a:rPr lang="en-IN" smtClean="0"/>
              <a:t>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082453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88E837-F2D3-4F50-82A6-07D92C5742FA}" type="slidenum">
              <a:rPr lang="en-IN" smtClean="0"/>
              <a:t>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955363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88E837-F2D3-4F50-82A6-07D92C5742FA}" type="slidenum">
              <a:rPr lang="en-IN" smtClean="0"/>
              <a:t>10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435994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9DFD9-E2E4-45C2-A81A-8C700023B8E6}" type="datetime1">
              <a:rPr lang="en-IN" smtClean="0"/>
              <a:t>24-11-2016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Copyright © 2016 Elsevier  Inc. All rights reserved.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567E8-D5EB-4A4E-9990-7525ED945E4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91588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9C931-289A-428D-BB71-85DF37E0D2A4}" type="datetime1">
              <a:rPr lang="en-IN" smtClean="0"/>
              <a:t>24-11-2016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Copyright © 2016 Elsevier  Inc. All rights reserved.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567E8-D5EB-4A4E-9990-7525ED945E4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65500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6BDE0-BDCC-40F4-BF99-F839B58C7DF3}" type="datetime1">
              <a:rPr lang="en-IN" smtClean="0"/>
              <a:t>24-11-2016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Copyright © 2016 Elsevier  Inc. All rights reserved.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567E8-D5EB-4A4E-9990-7525ED945E4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98410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64EB6-A32D-4685-B66E-B7DA5394DEB9}" type="datetime1">
              <a:rPr lang="en-IN" smtClean="0"/>
              <a:t>24-11-2016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Copyright © 2016 Elsevier  Inc. All rights reserved.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567E8-D5EB-4A4E-9990-7525ED945E4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2403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DD1C8-75A4-467B-9CDE-3253DC57F96E}" type="datetime1">
              <a:rPr lang="en-IN" smtClean="0"/>
              <a:t>24-11-2016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Copyright © 2016 Elsevier  Inc. All rights reserved.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567E8-D5EB-4A4E-9990-7525ED945E4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63564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E501C-E741-45D5-99D9-C4B47EFC9C82}" type="datetime1">
              <a:rPr lang="en-IN" smtClean="0"/>
              <a:t>24-11-2016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Copyright © 2016 Elsevier  Inc. All rights reserved.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567E8-D5EB-4A4E-9990-7525ED945E4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30514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360F5-46BB-427A-BD40-E36705EE45B9}" type="datetime1">
              <a:rPr lang="en-IN" smtClean="0"/>
              <a:t>24-11-2016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Copyright © 2016 Elsevier  Inc. All rights reserved.</a:t>
            </a:r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567E8-D5EB-4A4E-9990-7525ED945E4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87261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5058E-63EC-4EF4-AEB5-8E2B60BBAFF1}" type="datetime1">
              <a:rPr lang="en-IN" smtClean="0"/>
              <a:t>24-11-2016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Copyright © 2016 Elsevier  Inc. All rights reserved.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567E8-D5EB-4A4E-9990-7525ED945E4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7260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955AB-4C3A-4CDE-B5B8-51DCD5F351D5}" type="datetime1">
              <a:rPr lang="en-IN" smtClean="0"/>
              <a:t>24-11-2016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Copyright © 2016 Elsevier  Inc. All rights reserved.</a:t>
            </a:r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567E8-D5EB-4A4E-9990-7525ED945E4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14617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35A46-8CB4-4E96-8503-9F8D197FCB65}" type="datetime1">
              <a:rPr lang="en-IN" smtClean="0"/>
              <a:t>24-11-2016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Copyright © 2016 Elsevier  Inc. All rights reserved.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567E8-D5EB-4A4E-9990-7525ED945E4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09199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4B0EB-6D17-4B42-8E90-04469E177DE0}" type="datetime1">
              <a:rPr lang="en-IN" smtClean="0"/>
              <a:t>24-11-2016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Copyright © 2016 Elsevier  Inc. All rights reserved.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567E8-D5EB-4A4E-9990-7525ED945E4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75565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265CC2-609F-44AB-B462-3690E13BD96B}" type="datetime1">
              <a:rPr lang="en-IN" smtClean="0"/>
              <a:t>24-11-2016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smtClean="0"/>
              <a:t>Copyright © 2016 Elsevier  Inc. All rights reserved.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2567E8-D5EB-4A4E-9990-7525ED945E4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71953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 smtClean="0"/>
              <a:t>Chapter-12</a:t>
            </a:r>
            <a:r>
              <a:rPr lang="en-IN" dirty="0"/>
              <a:t/>
            </a:r>
            <a:br>
              <a:rPr lang="en-IN" dirty="0"/>
            </a:br>
            <a:r>
              <a:rPr lang="en-IN" dirty="0"/>
              <a:t> Parallel patterns: graph search </a:t>
            </a:r>
            <a:endParaRPr lang="en-IN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051720" y="6356350"/>
            <a:ext cx="3968080" cy="365125"/>
          </a:xfrm>
        </p:spPr>
        <p:txBody>
          <a:bodyPr/>
          <a:lstStyle/>
          <a:p>
            <a:r>
              <a:rPr lang="en-IN" smtClean="0"/>
              <a:t>Copyright © 2016 Elsevier  Inc. All rights reserved.</a:t>
            </a:r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567E8-D5EB-4A4E-9990-7525ED945E4C}" type="slidenum">
              <a:rPr lang="en-IN" smtClean="0"/>
              <a:t>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110983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12-09-9780128119860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685800"/>
            <a:ext cx="4747369" cy="377343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699792" y="6356350"/>
            <a:ext cx="3320008" cy="365125"/>
          </a:xfrm>
        </p:spPr>
        <p:txBody>
          <a:bodyPr/>
          <a:lstStyle/>
          <a:p>
            <a:r>
              <a:rPr lang="en-IN" dirty="0" smtClean="0"/>
              <a:t>Copyright © 2016 Elsevier  Inc. All rights reserved.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567E8-D5EB-4A4E-9990-7525ED945E4C}" type="slidenum">
              <a:rPr lang="en-IN" smtClean="0"/>
              <a:t>10</a:t>
            </a:fld>
            <a:endParaRPr lang="en-IN"/>
          </a:p>
        </p:txBody>
      </p:sp>
      <p:sp>
        <p:nvSpPr>
          <p:cNvPr id="5" name="Rectangle 4"/>
          <p:cNvSpPr/>
          <p:nvPr/>
        </p:nvSpPr>
        <p:spPr>
          <a:xfrm>
            <a:off x="539552" y="4869160"/>
            <a:ext cx="83529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dirty="0"/>
              <a:t>FIGURE 12.9</a:t>
            </a:r>
            <a:r>
              <a:rPr lang="en-IN" dirty="0"/>
              <a:t>: Block-level queue (b-queue) contents are copied into the global queue (g-queue) at the end of the kernel in a coalesced manner.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9459074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12-10-9780128119860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052737"/>
            <a:ext cx="7354009" cy="3600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555776" y="6356350"/>
            <a:ext cx="3464024" cy="365125"/>
          </a:xfrm>
        </p:spPr>
        <p:txBody>
          <a:bodyPr/>
          <a:lstStyle/>
          <a:p>
            <a:r>
              <a:rPr lang="en-IN" dirty="0" smtClean="0"/>
              <a:t>Copyright © 2016 Elsevier  Inc. All rights reserved.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567E8-D5EB-4A4E-9990-7525ED945E4C}" type="slidenum">
              <a:rPr lang="en-IN" smtClean="0"/>
              <a:t>11</a:t>
            </a:fld>
            <a:endParaRPr lang="en-IN"/>
          </a:p>
        </p:txBody>
      </p:sp>
      <p:sp>
        <p:nvSpPr>
          <p:cNvPr id="5" name="Rectangle 4"/>
          <p:cNvSpPr/>
          <p:nvPr/>
        </p:nvSpPr>
        <p:spPr>
          <a:xfrm>
            <a:off x="683568" y="5085184"/>
            <a:ext cx="77768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dirty="0"/>
              <a:t>FIGURE 12.10</a:t>
            </a:r>
            <a:r>
              <a:rPr lang="en-IN" dirty="0"/>
              <a:t>: Memory access pattern for processing the level-2 frontier in Fig. 12.5.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1280773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12-11-9780128119860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124744"/>
            <a:ext cx="7772400" cy="277653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339752" y="6356350"/>
            <a:ext cx="3680048" cy="365125"/>
          </a:xfrm>
        </p:spPr>
        <p:txBody>
          <a:bodyPr/>
          <a:lstStyle/>
          <a:p>
            <a:r>
              <a:rPr lang="en-IN" dirty="0" smtClean="0"/>
              <a:t>Copyright © 2016 Elsevier  Inc. All rights reserved.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567E8-D5EB-4A4E-9990-7525ED945E4C}" type="slidenum">
              <a:rPr lang="en-IN" smtClean="0"/>
              <a:t>12</a:t>
            </a:fld>
            <a:endParaRPr lang="en-IN"/>
          </a:p>
        </p:txBody>
      </p:sp>
      <p:sp>
        <p:nvSpPr>
          <p:cNvPr id="5" name="Rectangle 4"/>
          <p:cNvSpPr/>
          <p:nvPr/>
        </p:nvSpPr>
        <p:spPr>
          <a:xfrm>
            <a:off x="660508" y="5085184"/>
            <a:ext cx="77279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dirty="0"/>
              <a:t>FIGURE 12.11</a:t>
            </a:r>
            <a:r>
              <a:rPr lang="en-IN" dirty="0"/>
              <a:t>: The design and consolidation process of w-queue, b-queue, and g-queue.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2646500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12-01-9780128119860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275" y="685800"/>
            <a:ext cx="3635642" cy="346328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699792" y="6356350"/>
            <a:ext cx="3320008" cy="365125"/>
          </a:xfrm>
        </p:spPr>
        <p:txBody>
          <a:bodyPr/>
          <a:lstStyle/>
          <a:p>
            <a:r>
              <a:rPr lang="en-IN" smtClean="0"/>
              <a:t>Copyright © 2016 Elsevier  Inc. All rights reserved.</a:t>
            </a:r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567E8-D5EB-4A4E-9990-7525ED945E4C}" type="slidenum">
              <a:rPr lang="en-IN" smtClean="0"/>
              <a:t>2</a:t>
            </a:fld>
            <a:endParaRPr lang="en-IN"/>
          </a:p>
        </p:txBody>
      </p:sp>
      <p:sp>
        <p:nvSpPr>
          <p:cNvPr id="5" name="Rectangle 4"/>
          <p:cNvSpPr/>
          <p:nvPr/>
        </p:nvSpPr>
        <p:spPr>
          <a:xfrm>
            <a:off x="683568" y="4725144"/>
            <a:ext cx="66967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dirty="0"/>
              <a:t>FIGURE 12.1</a:t>
            </a:r>
            <a:r>
              <a:rPr lang="en-IN" dirty="0"/>
              <a:t>: A simple graph with directional edges.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919341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12-02-9780128119860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980729"/>
            <a:ext cx="7270576" cy="317048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555776" y="6356350"/>
            <a:ext cx="3464024" cy="365125"/>
          </a:xfrm>
        </p:spPr>
        <p:txBody>
          <a:bodyPr/>
          <a:lstStyle/>
          <a:p>
            <a:r>
              <a:rPr lang="en-IN" dirty="0" smtClean="0"/>
              <a:t>Copyright © 2016 Elsevier  Inc. All rights reserved.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567E8-D5EB-4A4E-9990-7525ED945E4C}" type="slidenum">
              <a:rPr lang="en-IN" smtClean="0"/>
              <a:t>3</a:t>
            </a:fld>
            <a:endParaRPr lang="en-IN"/>
          </a:p>
        </p:txBody>
      </p:sp>
      <p:sp>
        <p:nvSpPr>
          <p:cNvPr id="5" name="Rectangle 4"/>
          <p:cNvSpPr/>
          <p:nvPr/>
        </p:nvSpPr>
        <p:spPr>
          <a:xfrm>
            <a:off x="685800" y="5157192"/>
            <a:ext cx="72705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dirty="0"/>
              <a:t>FIGURE 12.2</a:t>
            </a:r>
            <a:r>
              <a:rPr lang="en-IN" dirty="0"/>
              <a:t>: Adjacency matrix representation of the simple graph example.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8666277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12-03-9780128119860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628800"/>
            <a:ext cx="7772400" cy="168751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123728" y="6356350"/>
            <a:ext cx="3896072" cy="365125"/>
          </a:xfrm>
        </p:spPr>
        <p:txBody>
          <a:bodyPr/>
          <a:lstStyle/>
          <a:p>
            <a:r>
              <a:rPr lang="en-IN" dirty="0" smtClean="0"/>
              <a:t>Copyright © 2016 Elsevier  Inc. All rights reserved.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567E8-D5EB-4A4E-9990-7525ED945E4C}" type="slidenum">
              <a:rPr lang="en-IN" smtClean="0"/>
              <a:t>4</a:t>
            </a:fld>
            <a:endParaRPr lang="en-IN"/>
          </a:p>
        </p:txBody>
      </p:sp>
      <p:sp>
        <p:nvSpPr>
          <p:cNvPr id="5" name="Rectangle 4"/>
          <p:cNvSpPr/>
          <p:nvPr/>
        </p:nvSpPr>
        <p:spPr>
          <a:xfrm>
            <a:off x="539552" y="4365104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dirty="0"/>
              <a:t>FIGURE 12.3</a:t>
            </a:r>
            <a:r>
              <a:rPr lang="en-IN" dirty="0"/>
              <a:t>: Sparse matrix (CSR) representation of adjacency matrix.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4221614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12-04-9780128119860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052736"/>
            <a:ext cx="6766520" cy="327546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979712" y="6356350"/>
            <a:ext cx="4040088" cy="365125"/>
          </a:xfrm>
        </p:spPr>
        <p:txBody>
          <a:bodyPr/>
          <a:lstStyle/>
          <a:p>
            <a:r>
              <a:rPr lang="en-IN" dirty="0" smtClean="0"/>
              <a:t>Copyright © 2016 Elsevier  Inc. All rights reserved.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567E8-D5EB-4A4E-9990-7525ED945E4C}" type="slidenum">
              <a:rPr lang="en-IN" smtClean="0"/>
              <a:t>5</a:t>
            </a:fld>
            <a:endParaRPr lang="en-IN"/>
          </a:p>
        </p:txBody>
      </p:sp>
      <p:sp>
        <p:nvSpPr>
          <p:cNvPr id="5" name="Rectangle 4"/>
          <p:cNvSpPr/>
          <p:nvPr/>
        </p:nvSpPr>
        <p:spPr>
          <a:xfrm>
            <a:off x="683568" y="4797152"/>
            <a:ext cx="73448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dirty="0"/>
              <a:t>FIGURE 12.4</a:t>
            </a:r>
            <a:r>
              <a:rPr lang="en-IN" dirty="0"/>
              <a:t>: Breadth-first search results. (A) Vertex 0 is source, (B) vertex 2 is source.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9547314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12-05-9780128119860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980729"/>
            <a:ext cx="7381235" cy="273630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555776" y="6356350"/>
            <a:ext cx="3464024" cy="365125"/>
          </a:xfrm>
        </p:spPr>
        <p:txBody>
          <a:bodyPr/>
          <a:lstStyle/>
          <a:p>
            <a:r>
              <a:rPr lang="en-IN" dirty="0" smtClean="0"/>
              <a:t>Copyright © 2016 Elsevier  Inc. All rights reserved.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567E8-D5EB-4A4E-9990-7525ED945E4C}" type="slidenum">
              <a:rPr lang="en-IN" smtClean="0"/>
              <a:t>6</a:t>
            </a:fld>
            <a:endParaRPr lang="en-IN"/>
          </a:p>
        </p:txBody>
      </p:sp>
      <p:sp>
        <p:nvSpPr>
          <p:cNvPr id="5" name="Rectangle 4"/>
          <p:cNvSpPr/>
          <p:nvPr/>
        </p:nvSpPr>
        <p:spPr>
          <a:xfrm>
            <a:off x="683568" y="4653136"/>
            <a:ext cx="79928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dirty="0"/>
              <a:t>FIGURE 12.5</a:t>
            </a:r>
            <a:r>
              <a:rPr lang="en-IN" dirty="0"/>
              <a:t>: Maze routing in integrated circuits—an application for breadth-first search. (A) Breadth-first search, (B) identifying a routing path.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2923740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12-06-9780128119860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32656"/>
            <a:ext cx="8293408" cy="367240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555776" y="6356350"/>
            <a:ext cx="3464024" cy="365125"/>
          </a:xfrm>
        </p:spPr>
        <p:txBody>
          <a:bodyPr/>
          <a:lstStyle/>
          <a:p>
            <a:r>
              <a:rPr lang="en-IN" dirty="0" smtClean="0"/>
              <a:t>Copyright © 2016 Elsevier  Inc. All rights reserved.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567E8-D5EB-4A4E-9990-7525ED945E4C}" type="slidenum">
              <a:rPr lang="en-IN" smtClean="0"/>
              <a:t>7</a:t>
            </a:fld>
            <a:endParaRPr lang="en-IN"/>
          </a:p>
        </p:txBody>
      </p:sp>
      <p:sp>
        <p:nvSpPr>
          <p:cNvPr id="5" name="Rectangle 4"/>
          <p:cNvSpPr/>
          <p:nvPr/>
        </p:nvSpPr>
        <p:spPr>
          <a:xfrm>
            <a:off x="482250" y="4725144"/>
            <a:ext cx="79061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dirty="0"/>
              <a:t>FIGURE 12.6</a:t>
            </a:r>
            <a:r>
              <a:rPr lang="en-IN" dirty="0"/>
              <a:t>: A sequential breadth-first search function.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4871631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12-07-9780128119860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7772400" cy="463708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699792" y="6356350"/>
            <a:ext cx="3320008" cy="365125"/>
          </a:xfrm>
        </p:spPr>
        <p:txBody>
          <a:bodyPr/>
          <a:lstStyle/>
          <a:p>
            <a:r>
              <a:rPr lang="en-IN" dirty="0" smtClean="0"/>
              <a:t>Copyright © 2016 Elsevier  Inc. All rights reserved.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567E8-D5EB-4A4E-9990-7525ED945E4C}" type="slidenum">
              <a:rPr lang="en-IN" smtClean="0"/>
              <a:t>8</a:t>
            </a:fld>
            <a:endParaRPr lang="en-IN"/>
          </a:p>
        </p:txBody>
      </p:sp>
      <p:sp>
        <p:nvSpPr>
          <p:cNvPr id="5" name="Rectangle 4"/>
          <p:cNvSpPr/>
          <p:nvPr/>
        </p:nvSpPr>
        <p:spPr>
          <a:xfrm>
            <a:off x="181216" y="5013176"/>
            <a:ext cx="77706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dirty="0"/>
              <a:t>FIGURE 12.7</a:t>
            </a:r>
            <a:r>
              <a:rPr lang="en-IN" dirty="0"/>
              <a:t>: A sketch of the BFS host code function.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5974217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12-08-9780128119860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3" y="404664"/>
            <a:ext cx="6714277" cy="468052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699792" y="6356350"/>
            <a:ext cx="3320008" cy="365125"/>
          </a:xfrm>
        </p:spPr>
        <p:txBody>
          <a:bodyPr/>
          <a:lstStyle/>
          <a:p>
            <a:r>
              <a:rPr lang="en-IN" dirty="0" smtClean="0"/>
              <a:t>Copyright © 2016 Elsevier  Inc. All rights reserved.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567E8-D5EB-4A4E-9990-7525ED945E4C}" type="slidenum">
              <a:rPr lang="en-IN" smtClean="0"/>
              <a:t>9</a:t>
            </a:fld>
            <a:endParaRPr lang="en-IN"/>
          </a:p>
        </p:txBody>
      </p:sp>
      <p:sp>
        <p:nvSpPr>
          <p:cNvPr id="5" name="Rectangle 4"/>
          <p:cNvSpPr/>
          <p:nvPr/>
        </p:nvSpPr>
        <p:spPr>
          <a:xfrm>
            <a:off x="323528" y="5085184"/>
            <a:ext cx="8280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dirty="0"/>
              <a:t>FIGURE 12.8</a:t>
            </a:r>
            <a:r>
              <a:rPr lang="en-IN" dirty="0"/>
              <a:t>: A parallel BFS kernel based on block-level privatized queues.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5702769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324</Words>
  <Application>Microsoft Office PowerPoint</Application>
  <PresentationFormat>On-screen Show (4:3)</PresentationFormat>
  <Paragraphs>47</Paragraphs>
  <Slides>12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Chapter-12  Parallel patterns: graph search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CHAPTER-12</dc:title>
  <dc:creator>Sahana M.</dc:creator>
  <cp:lastModifiedBy>Mythili K.</cp:lastModifiedBy>
  <cp:revision>6</cp:revision>
  <dcterms:created xsi:type="dcterms:W3CDTF">2016-11-22T07:25:35Z</dcterms:created>
  <dcterms:modified xsi:type="dcterms:W3CDTF">2016-11-24T04:05:42Z</dcterms:modified>
</cp:coreProperties>
</file>