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photoAlbum layout="1pic"/>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E1850-4B23-43D9-A969-94310C71B595}" type="datetimeFigureOut">
              <a:rPr lang="en-IN" smtClean="0"/>
              <a:t>24-11-2016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59A9F-7A4D-4F27-80AC-D5C2405310EE}" type="slidenum">
              <a:rPr lang="en-IN" smtClean="0"/>
              <a:t>‹#›</a:t>
            </a:fld>
            <a:endParaRPr lang="en-IN"/>
          </a:p>
        </p:txBody>
      </p:sp>
    </p:spTree>
    <p:extLst>
      <p:ext uri="{BB962C8B-B14F-4D97-AF65-F5344CB8AC3E}">
        <p14:creationId xmlns:p14="http://schemas.microsoft.com/office/powerpoint/2010/main" val="345383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2</a:t>
            </a:fld>
            <a:endParaRPr lang="en-IN"/>
          </a:p>
        </p:txBody>
      </p:sp>
    </p:spTree>
    <p:extLst>
      <p:ext uri="{BB962C8B-B14F-4D97-AF65-F5344CB8AC3E}">
        <p14:creationId xmlns:p14="http://schemas.microsoft.com/office/powerpoint/2010/main" val="124956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11</a:t>
            </a:fld>
            <a:endParaRPr lang="en-IN"/>
          </a:p>
        </p:txBody>
      </p:sp>
    </p:spTree>
    <p:extLst>
      <p:ext uri="{BB962C8B-B14F-4D97-AF65-F5344CB8AC3E}">
        <p14:creationId xmlns:p14="http://schemas.microsoft.com/office/powerpoint/2010/main" val="373886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12</a:t>
            </a:fld>
            <a:endParaRPr lang="en-IN"/>
          </a:p>
        </p:txBody>
      </p:sp>
    </p:spTree>
    <p:extLst>
      <p:ext uri="{BB962C8B-B14F-4D97-AF65-F5344CB8AC3E}">
        <p14:creationId xmlns:p14="http://schemas.microsoft.com/office/powerpoint/2010/main" val="148489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13</a:t>
            </a:fld>
            <a:endParaRPr lang="en-IN"/>
          </a:p>
        </p:txBody>
      </p:sp>
    </p:spTree>
    <p:extLst>
      <p:ext uri="{BB962C8B-B14F-4D97-AF65-F5344CB8AC3E}">
        <p14:creationId xmlns:p14="http://schemas.microsoft.com/office/powerpoint/2010/main" val="141514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14</a:t>
            </a:fld>
            <a:endParaRPr lang="en-IN"/>
          </a:p>
        </p:txBody>
      </p:sp>
    </p:spTree>
    <p:extLst>
      <p:ext uri="{BB962C8B-B14F-4D97-AF65-F5344CB8AC3E}">
        <p14:creationId xmlns:p14="http://schemas.microsoft.com/office/powerpoint/2010/main" val="20743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15</a:t>
            </a:fld>
            <a:endParaRPr lang="en-IN"/>
          </a:p>
        </p:txBody>
      </p:sp>
    </p:spTree>
    <p:extLst>
      <p:ext uri="{BB962C8B-B14F-4D97-AF65-F5344CB8AC3E}">
        <p14:creationId xmlns:p14="http://schemas.microsoft.com/office/powerpoint/2010/main" val="55422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16</a:t>
            </a:fld>
            <a:endParaRPr lang="en-IN"/>
          </a:p>
        </p:txBody>
      </p:sp>
    </p:spTree>
    <p:extLst>
      <p:ext uri="{BB962C8B-B14F-4D97-AF65-F5344CB8AC3E}">
        <p14:creationId xmlns:p14="http://schemas.microsoft.com/office/powerpoint/2010/main" val="211518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17</a:t>
            </a:fld>
            <a:endParaRPr lang="en-IN"/>
          </a:p>
        </p:txBody>
      </p:sp>
    </p:spTree>
    <p:extLst>
      <p:ext uri="{BB962C8B-B14F-4D97-AF65-F5344CB8AC3E}">
        <p14:creationId xmlns:p14="http://schemas.microsoft.com/office/powerpoint/2010/main" val="113557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18</a:t>
            </a:fld>
            <a:endParaRPr lang="en-IN"/>
          </a:p>
        </p:txBody>
      </p:sp>
    </p:spTree>
    <p:extLst>
      <p:ext uri="{BB962C8B-B14F-4D97-AF65-F5344CB8AC3E}">
        <p14:creationId xmlns:p14="http://schemas.microsoft.com/office/powerpoint/2010/main" val="89231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19</a:t>
            </a:fld>
            <a:endParaRPr lang="en-IN"/>
          </a:p>
        </p:txBody>
      </p:sp>
    </p:spTree>
    <p:extLst>
      <p:ext uri="{BB962C8B-B14F-4D97-AF65-F5344CB8AC3E}">
        <p14:creationId xmlns:p14="http://schemas.microsoft.com/office/powerpoint/2010/main" val="793191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20</a:t>
            </a:fld>
            <a:endParaRPr lang="en-IN"/>
          </a:p>
        </p:txBody>
      </p:sp>
    </p:spTree>
    <p:extLst>
      <p:ext uri="{BB962C8B-B14F-4D97-AF65-F5344CB8AC3E}">
        <p14:creationId xmlns:p14="http://schemas.microsoft.com/office/powerpoint/2010/main" val="231655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3</a:t>
            </a:fld>
            <a:endParaRPr lang="en-IN"/>
          </a:p>
        </p:txBody>
      </p:sp>
    </p:spTree>
    <p:extLst>
      <p:ext uri="{BB962C8B-B14F-4D97-AF65-F5344CB8AC3E}">
        <p14:creationId xmlns:p14="http://schemas.microsoft.com/office/powerpoint/2010/main" val="273990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4</a:t>
            </a:fld>
            <a:endParaRPr lang="en-IN"/>
          </a:p>
        </p:txBody>
      </p:sp>
    </p:spTree>
    <p:extLst>
      <p:ext uri="{BB962C8B-B14F-4D97-AF65-F5344CB8AC3E}">
        <p14:creationId xmlns:p14="http://schemas.microsoft.com/office/powerpoint/2010/main" val="79964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5</a:t>
            </a:fld>
            <a:endParaRPr lang="en-IN"/>
          </a:p>
        </p:txBody>
      </p:sp>
    </p:spTree>
    <p:extLst>
      <p:ext uri="{BB962C8B-B14F-4D97-AF65-F5344CB8AC3E}">
        <p14:creationId xmlns:p14="http://schemas.microsoft.com/office/powerpoint/2010/main" val="118467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6</a:t>
            </a:fld>
            <a:endParaRPr lang="en-IN"/>
          </a:p>
        </p:txBody>
      </p:sp>
    </p:spTree>
    <p:extLst>
      <p:ext uri="{BB962C8B-B14F-4D97-AF65-F5344CB8AC3E}">
        <p14:creationId xmlns:p14="http://schemas.microsoft.com/office/powerpoint/2010/main" val="179661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7</a:t>
            </a:fld>
            <a:endParaRPr lang="en-IN"/>
          </a:p>
        </p:txBody>
      </p:sp>
    </p:spTree>
    <p:extLst>
      <p:ext uri="{BB962C8B-B14F-4D97-AF65-F5344CB8AC3E}">
        <p14:creationId xmlns:p14="http://schemas.microsoft.com/office/powerpoint/2010/main" val="3651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8</a:t>
            </a:fld>
            <a:endParaRPr lang="en-IN"/>
          </a:p>
        </p:txBody>
      </p:sp>
    </p:spTree>
    <p:extLst>
      <p:ext uri="{BB962C8B-B14F-4D97-AF65-F5344CB8AC3E}">
        <p14:creationId xmlns:p14="http://schemas.microsoft.com/office/powerpoint/2010/main" val="418840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9</a:t>
            </a:fld>
            <a:endParaRPr lang="en-IN"/>
          </a:p>
        </p:txBody>
      </p:sp>
    </p:spTree>
    <p:extLst>
      <p:ext uri="{BB962C8B-B14F-4D97-AF65-F5344CB8AC3E}">
        <p14:creationId xmlns:p14="http://schemas.microsoft.com/office/powerpoint/2010/main" val="216951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8859A9F-7A4D-4F27-80AC-D5C2405310EE}" type="slidenum">
              <a:rPr lang="en-IN" smtClean="0"/>
              <a:t>10</a:t>
            </a:fld>
            <a:endParaRPr lang="en-IN"/>
          </a:p>
        </p:txBody>
      </p:sp>
    </p:spTree>
    <p:extLst>
      <p:ext uri="{BB962C8B-B14F-4D97-AF65-F5344CB8AC3E}">
        <p14:creationId xmlns:p14="http://schemas.microsoft.com/office/powerpoint/2010/main" val="269184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61736BA-AAF1-4DFD-AEAB-BF457066FF84}" type="datetime1">
              <a:rPr lang="en-IN" smtClean="0"/>
              <a:t>24-11-2016</a:t>
            </a:fld>
            <a:endParaRPr lang="en-IN"/>
          </a:p>
        </p:txBody>
      </p:sp>
      <p:sp>
        <p:nvSpPr>
          <p:cNvPr id="5" name="Footer Placeholder 4"/>
          <p:cNvSpPr>
            <a:spLocks noGrp="1"/>
          </p:cNvSpPr>
          <p:nvPr>
            <p:ph type="ftr" sz="quarter" idx="11"/>
          </p:nvPr>
        </p:nvSpPr>
        <p:spPr/>
        <p:txBody>
          <a:bodyPr/>
          <a:lstStyle/>
          <a:p>
            <a:r>
              <a:rPr lang="en-IN" smtClean="0"/>
              <a:t>Copyright © 2016 Elsevier  Inc. All rights reserved.</a:t>
            </a:r>
            <a:endParaRPr lang="en-IN"/>
          </a:p>
        </p:txBody>
      </p:sp>
      <p:sp>
        <p:nvSpPr>
          <p:cNvPr id="6" name="Slide Number Placeholder 5"/>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139546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43BC68-0F54-4394-AE93-702BEDF1F3D5}" type="datetime1">
              <a:rPr lang="en-IN" smtClean="0"/>
              <a:t>24-11-2016</a:t>
            </a:fld>
            <a:endParaRPr lang="en-IN"/>
          </a:p>
        </p:txBody>
      </p:sp>
      <p:sp>
        <p:nvSpPr>
          <p:cNvPr id="5" name="Footer Placeholder 4"/>
          <p:cNvSpPr>
            <a:spLocks noGrp="1"/>
          </p:cNvSpPr>
          <p:nvPr>
            <p:ph type="ftr" sz="quarter" idx="11"/>
          </p:nvPr>
        </p:nvSpPr>
        <p:spPr/>
        <p:txBody>
          <a:bodyPr/>
          <a:lstStyle/>
          <a:p>
            <a:r>
              <a:rPr lang="en-IN" smtClean="0"/>
              <a:t>Copyright © 2016 Elsevier  Inc. All rights reserved.</a:t>
            </a:r>
            <a:endParaRPr lang="en-IN"/>
          </a:p>
        </p:txBody>
      </p:sp>
      <p:sp>
        <p:nvSpPr>
          <p:cNvPr id="6" name="Slide Number Placeholder 5"/>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415489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865F11F-06E9-439D-8F8C-541B9D3DCE12}" type="datetime1">
              <a:rPr lang="en-IN" smtClean="0"/>
              <a:t>24-11-2016</a:t>
            </a:fld>
            <a:endParaRPr lang="en-IN"/>
          </a:p>
        </p:txBody>
      </p:sp>
      <p:sp>
        <p:nvSpPr>
          <p:cNvPr id="5" name="Footer Placeholder 4"/>
          <p:cNvSpPr>
            <a:spLocks noGrp="1"/>
          </p:cNvSpPr>
          <p:nvPr>
            <p:ph type="ftr" sz="quarter" idx="11"/>
          </p:nvPr>
        </p:nvSpPr>
        <p:spPr/>
        <p:txBody>
          <a:bodyPr/>
          <a:lstStyle/>
          <a:p>
            <a:r>
              <a:rPr lang="en-IN" smtClean="0"/>
              <a:t>Copyright © 2016 Elsevier  Inc. All rights reserved.</a:t>
            </a:r>
            <a:endParaRPr lang="en-IN"/>
          </a:p>
        </p:txBody>
      </p:sp>
      <p:sp>
        <p:nvSpPr>
          <p:cNvPr id="6" name="Slide Number Placeholder 5"/>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176827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364B9C8-1AC2-4E52-BC7E-08F6E0F34CA6}" type="datetime1">
              <a:rPr lang="en-IN" smtClean="0"/>
              <a:t>24-11-2016</a:t>
            </a:fld>
            <a:endParaRPr lang="en-IN"/>
          </a:p>
        </p:txBody>
      </p:sp>
      <p:sp>
        <p:nvSpPr>
          <p:cNvPr id="5" name="Footer Placeholder 4"/>
          <p:cNvSpPr>
            <a:spLocks noGrp="1"/>
          </p:cNvSpPr>
          <p:nvPr>
            <p:ph type="ftr" sz="quarter" idx="11"/>
          </p:nvPr>
        </p:nvSpPr>
        <p:spPr/>
        <p:txBody>
          <a:bodyPr/>
          <a:lstStyle/>
          <a:p>
            <a:r>
              <a:rPr lang="en-IN" smtClean="0"/>
              <a:t>Copyright © 2016 Elsevier  Inc. All rights reserved.</a:t>
            </a:r>
            <a:endParaRPr lang="en-IN"/>
          </a:p>
        </p:txBody>
      </p:sp>
      <p:sp>
        <p:nvSpPr>
          <p:cNvPr id="6" name="Slide Number Placeholder 5"/>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129057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78118-E508-45F8-B0E5-05A5B18F3AA4}" type="datetime1">
              <a:rPr lang="en-IN" smtClean="0"/>
              <a:t>24-11-2016</a:t>
            </a:fld>
            <a:endParaRPr lang="en-IN"/>
          </a:p>
        </p:txBody>
      </p:sp>
      <p:sp>
        <p:nvSpPr>
          <p:cNvPr id="5" name="Footer Placeholder 4"/>
          <p:cNvSpPr>
            <a:spLocks noGrp="1"/>
          </p:cNvSpPr>
          <p:nvPr>
            <p:ph type="ftr" sz="quarter" idx="11"/>
          </p:nvPr>
        </p:nvSpPr>
        <p:spPr/>
        <p:txBody>
          <a:bodyPr/>
          <a:lstStyle/>
          <a:p>
            <a:r>
              <a:rPr lang="en-IN" smtClean="0"/>
              <a:t>Copyright © 2016 Elsevier  Inc. All rights reserved.</a:t>
            </a:r>
            <a:endParaRPr lang="en-IN"/>
          </a:p>
        </p:txBody>
      </p:sp>
      <p:sp>
        <p:nvSpPr>
          <p:cNvPr id="6" name="Slide Number Placeholder 5"/>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41690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6139C6-F793-4E45-B342-A6996D65B8B8}" type="datetime1">
              <a:rPr lang="en-IN" smtClean="0"/>
              <a:t>24-11-2016</a:t>
            </a:fld>
            <a:endParaRPr lang="en-IN"/>
          </a:p>
        </p:txBody>
      </p:sp>
      <p:sp>
        <p:nvSpPr>
          <p:cNvPr id="6" name="Footer Placeholder 5"/>
          <p:cNvSpPr>
            <a:spLocks noGrp="1"/>
          </p:cNvSpPr>
          <p:nvPr>
            <p:ph type="ftr" sz="quarter" idx="11"/>
          </p:nvPr>
        </p:nvSpPr>
        <p:spPr/>
        <p:txBody>
          <a:bodyPr/>
          <a:lstStyle/>
          <a:p>
            <a:r>
              <a:rPr lang="en-IN" smtClean="0"/>
              <a:t>Copyright © 2016 Elsevier  Inc. All rights reserved.</a:t>
            </a:r>
            <a:endParaRPr lang="en-IN"/>
          </a:p>
        </p:txBody>
      </p:sp>
      <p:sp>
        <p:nvSpPr>
          <p:cNvPr id="7" name="Slide Number Placeholder 6"/>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396115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0D102E0-2ABE-4FE6-8C84-AB51EC1F5E84}" type="datetime1">
              <a:rPr lang="en-IN" smtClean="0"/>
              <a:t>24-11-2016</a:t>
            </a:fld>
            <a:endParaRPr lang="en-IN"/>
          </a:p>
        </p:txBody>
      </p:sp>
      <p:sp>
        <p:nvSpPr>
          <p:cNvPr id="8" name="Footer Placeholder 7"/>
          <p:cNvSpPr>
            <a:spLocks noGrp="1"/>
          </p:cNvSpPr>
          <p:nvPr>
            <p:ph type="ftr" sz="quarter" idx="11"/>
          </p:nvPr>
        </p:nvSpPr>
        <p:spPr/>
        <p:txBody>
          <a:bodyPr/>
          <a:lstStyle/>
          <a:p>
            <a:r>
              <a:rPr lang="en-IN" smtClean="0"/>
              <a:t>Copyright © 2016 Elsevier  Inc. All rights reserved.</a:t>
            </a:r>
            <a:endParaRPr lang="en-IN"/>
          </a:p>
        </p:txBody>
      </p:sp>
      <p:sp>
        <p:nvSpPr>
          <p:cNvPr id="9" name="Slide Number Placeholder 8"/>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302188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3609902-0556-42AD-AB5C-2FE6A6430454}" type="datetime1">
              <a:rPr lang="en-IN" smtClean="0"/>
              <a:t>24-11-2016</a:t>
            </a:fld>
            <a:endParaRPr lang="en-IN"/>
          </a:p>
        </p:txBody>
      </p:sp>
      <p:sp>
        <p:nvSpPr>
          <p:cNvPr id="4" name="Footer Placeholder 3"/>
          <p:cNvSpPr>
            <a:spLocks noGrp="1"/>
          </p:cNvSpPr>
          <p:nvPr>
            <p:ph type="ftr" sz="quarter" idx="11"/>
          </p:nvPr>
        </p:nvSpPr>
        <p:spPr/>
        <p:txBody>
          <a:bodyPr/>
          <a:lstStyle/>
          <a:p>
            <a:r>
              <a:rPr lang="en-IN" smtClean="0"/>
              <a:t>Copyright © 2016 Elsevier  Inc. All rights reserved.</a:t>
            </a:r>
            <a:endParaRPr lang="en-IN"/>
          </a:p>
        </p:txBody>
      </p:sp>
      <p:sp>
        <p:nvSpPr>
          <p:cNvPr id="5" name="Slide Number Placeholder 4"/>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413243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112B6-20A5-4C7B-8CDD-FBC25EE84BC5}" type="datetime1">
              <a:rPr lang="en-IN" smtClean="0"/>
              <a:t>24-11-2016</a:t>
            </a:fld>
            <a:endParaRPr lang="en-IN"/>
          </a:p>
        </p:txBody>
      </p:sp>
      <p:sp>
        <p:nvSpPr>
          <p:cNvPr id="3" name="Footer Placeholder 2"/>
          <p:cNvSpPr>
            <a:spLocks noGrp="1"/>
          </p:cNvSpPr>
          <p:nvPr>
            <p:ph type="ftr" sz="quarter" idx="11"/>
          </p:nvPr>
        </p:nvSpPr>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276288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785A9-BE26-45DA-A987-AD068073A9CA}" type="datetime1">
              <a:rPr lang="en-IN" smtClean="0"/>
              <a:t>24-11-2016</a:t>
            </a:fld>
            <a:endParaRPr lang="en-IN"/>
          </a:p>
        </p:txBody>
      </p:sp>
      <p:sp>
        <p:nvSpPr>
          <p:cNvPr id="6" name="Footer Placeholder 5"/>
          <p:cNvSpPr>
            <a:spLocks noGrp="1"/>
          </p:cNvSpPr>
          <p:nvPr>
            <p:ph type="ftr" sz="quarter" idx="11"/>
          </p:nvPr>
        </p:nvSpPr>
        <p:spPr/>
        <p:txBody>
          <a:bodyPr/>
          <a:lstStyle/>
          <a:p>
            <a:r>
              <a:rPr lang="en-IN" smtClean="0"/>
              <a:t>Copyright © 2016 Elsevier  Inc. All rights reserved.</a:t>
            </a:r>
            <a:endParaRPr lang="en-IN"/>
          </a:p>
        </p:txBody>
      </p:sp>
      <p:sp>
        <p:nvSpPr>
          <p:cNvPr id="7" name="Slide Number Placeholder 6"/>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166970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3ED91-EA04-4B70-A57B-7D152B305655}" type="datetime1">
              <a:rPr lang="en-IN" smtClean="0"/>
              <a:t>24-11-2016</a:t>
            </a:fld>
            <a:endParaRPr lang="en-IN"/>
          </a:p>
        </p:txBody>
      </p:sp>
      <p:sp>
        <p:nvSpPr>
          <p:cNvPr id="6" name="Footer Placeholder 5"/>
          <p:cNvSpPr>
            <a:spLocks noGrp="1"/>
          </p:cNvSpPr>
          <p:nvPr>
            <p:ph type="ftr" sz="quarter" idx="11"/>
          </p:nvPr>
        </p:nvSpPr>
        <p:spPr/>
        <p:txBody>
          <a:bodyPr/>
          <a:lstStyle/>
          <a:p>
            <a:r>
              <a:rPr lang="en-IN" smtClean="0"/>
              <a:t>Copyright © 2016 Elsevier  Inc. All rights reserved.</a:t>
            </a:r>
            <a:endParaRPr lang="en-IN"/>
          </a:p>
        </p:txBody>
      </p:sp>
      <p:sp>
        <p:nvSpPr>
          <p:cNvPr id="7" name="Slide Number Placeholder 6"/>
          <p:cNvSpPr>
            <a:spLocks noGrp="1"/>
          </p:cNvSpPr>
          <p:nvPr>
            <p:ph type="sldNum" sz="quarter" idx="12"/>
          </p:nvPr>
        </p:nvSpPr>
        <p:spPr/>
        <p:txBody>
          <a:bodyPr/>
          <a:lstStyle/>
          <a:p>
            <a:fld id="{99F47D58-1B77-4C0F-9891-313912CF90F4}" type="slidenum">
              <a:rPr lang="en-IN" smtClean="0"/>
              <a:t>‹#›</a:t>
            </a:fld>
            <a:endParaRPr lang="en-IN"/>
          </a:p>
        </p:txBody>
      </p:sp>
    </p:spTree>
    <p:extLst>
      <p:ext uri="{BB962C8B-B14F-4D97-AF65-F5344CB8AC3E}">
        <p14:creationId xmlns:p14="http://schemas.microsoft.com/office/powerpoint/2010/main" val="146636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AAB7-A398-4FD3-AC06-74BFB0BA97A9}" type="datetime1">
              <a:rPr lang="en-IN" smtClean="0"/>
              <a:t>24-11-2016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Copyright © 2016 Elsevier  Inc. All rights reserved.</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47D58-1B77-4C0F-9891-313912CF90F4}" type="slidenum">
              <a:rPr lang="en-IN" smtClean="0"/>
              <a:t>‹#›</a:t>
            </a:fld>
            <a:endParaRPr lang="en-IN"/>
          </a:p>
        </p:txBody>
      </p:sp>
    </p:spTree>
    <p:extLst>
      <p:ext uri="{BB962C8B-B14F-4D97-AF65-F5344CB8AC3E}">
        <p14:creationId xmlns:p14="http://schemas.microsoft.com/office/powerpoint/2010/main" val="183904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N" sz="3200" dirty="0" smtClean="0">
                <a:latin typeface="Arial" pitchFamily="34" charset="0"/>
                <a:cs typeface="Arial" pitchFamily="34" charset="0"/>
              </a:rPr>
              <a:t>Chapter-14</a:t>
            </a:r>
            <a:r>
              <a:rPr lang="en-IN" sz="3200" b="1" dirty="0" smtClean="0">
                <a:latin typeface="Arial" pitchFamily="34" charset="0"/>
                <a:cs typeface="Arial" pitchFamily="34" charset="0"/>
              </a:rPr>
              <a:t> </a:t>
            </a:r>
            <a:r>
              <a:rPr lang="en-IN" sz="3200" dirty="0">
                <a:latin typeface="Arial" pitchFamily="34" charset="0"/>
                <a:cs typeface="Arial" pitchFamily="34" charset="0"/>
              </a:rPr>
              <a:t/>
            </a:r>
            <a:br>
              <a:rPr lang="en-IN" sz="3200" dirty="0">
                <a:latin typeface="Arial" pitchFamily="34" charset="0"/>
                <a:cs typeface="Arial" pitchFamily="34" charset="0"/>
              </a:rPr>
            </a:br>
            <a:r>
              <a:rPr lang="en-IN" sz="3200" dirty="0">
                <a:latin typeface="Arial" pitchFamily="34" charset="0"/>
                <a:cs typeface="Arial" pitchFamily="34" charset="0"/>
              </a:rPr>
              <a:t> Application case study— non-Cartesian magnetic resonance imaging </a:t>
            </a:r>
            <a:br>
              <a:rPr lang="en-IN" sz="3200" dirty="0">
                <a:latin typeface="Arial" pitchFamily="34" charset="0"/>
                <a:cs typeface="Arial" pitchFamily="34" charset="0"/>
              </a:rPr>
            </a:br>
            <a:r>
              <a:rPr lang="en-IN" sz="3200" dirty="0">
                <a:latin typeface="Arial" pitchFamily="34" charset="0"/>
                <a:cs typeface="Arial" pitchFamily="34" charset="0"/>
              </a:rPr>
              <a:t>An introduction to statistical estimation methods </a:t>
            </a:r>
            <a:endParaRPr lang="en-IN" sz="3200" dirty="0">
              <a:latin typeface="Arial" pitchFamily="34" charset="0"/>
              <a:cs typeface="Arial" pitchFamily="34" charset="0"/>
            </a:endParaRPr>
          </a:p>
        </p:txBody>
      </p:sp>
      <p:sp>
        <p:nvSpPr>
          <p:cNvPr id="4" name="Footer Placeholder 3"/>
          <p:cNvSpPr>
            <a:spLocks noGrp="1"/>
          </p:cNvSpPr>
          <p:nvPr>
            <p:ph type="ftr" sz="quarter" idx="11"/>
          </p:nvPr>
        </p:nvSpPr>
        <p:spPr>
          <a:xfrm>
            <a:off x="2699792" y="6356350"/>
            <a:ext cx="3320008" cy="365125"/>
          </a:xfrm>
        </p:spPr>
        <p:txBody>
          <a:bodyPr/>
          <a:lstStyle/>
          <a:p>
            <a:r>
              <a:rPr lang="en-IN" dirty="0" smtClean="0"/>
              <a:t>Copyright © 2016 Elsevier  Inc. All rights reserved.</a:t>
            </a:r>
            <a:endParaRPr lang="en-IN" dirty="0"/>
          </a:p>
        </p:txBody>
      </p:sp>
      <p:sp>
        <p:nvSpPr>
          <p:cNvPr id="5" name="Slide Number Placeholder 4"/>
          <p:cNvSpPr>
            <a:spLocks noGrp="1"/>
          </p:cNvSpPr>
          <p:nvPr>
            <p:ph type="sldNum" sz="quarter" idx="12"/>
          </p:nvPr>
        </p:nvSpPr>
        <p:spPr/>
        <p:txBody>
          <a:bodyPr/>
          <a:lstStyle/>
          <a:p>
            <a:fld id="{99F47D58-1B77-4C0F-9891-313912CF90F4}" type="slidenum">
              <a:rPr lang="en-IN" smtClean="0"/>
              <a:t>1</a:t>
            </a:fld>
            <a:endParaRPr lang="en-IN"/>
          </a:p>
        </p:txBody>
      </p:sp>
    </p:spTree>
    <p:extLst>
      <p:ext uri="{BB962C8B-B14F-4D97-AF65-F5344CB8AC3E}">
        <p14:creationId xmlns:p14="http://schemas.microsoft.com/office/powerpoint/2010/main" val="346648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9-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706156" y="692696"/>
            <a:ext cx="7772400" cy="3684587"/>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10</a:t>
            </a:fld>
            <a:endParaRPr lang="en-IN"/>
          </a:p>
        </p:txBody>
      </p:sp>
      <p:sp>
        <p:nvSpPr>
          <p:cNvPr id="5" name="Rectangle 4"/>
          <p:cNvSpPr/>
          <p:nvPr/>
        </p:nvSpPr>
        <p:spPr>
          <a:xfrm>
            <a:off x="728038" y="4797152"/>
            <a:ext cx="7750518" cy="646331"/>
          </a:xfrm>
          <a:prstGeom prst="rect">
            <a:avLst/>
          </a:prstGeom>
        </p:spPr>
        <p:txBody>
          <a:bodyPr wrap="square">
            <a:spAutoFit/>
          </a:bodyPr>
          <a:lstStyle/>
          <a:p>
            <a:r>
              <a:rPr lang="en-IN" b="1" dirty="0"/>
              <a:t>FIGURE 14.9: </a:t>
            </a:r>
            <a:r>
              <a:rPr lang="en-IN" dirty="0"/>
              <a:t>Loop interchange of the FHD computation. (A) Before loop interchange, (B) after loop interchange.</a:t>
            </a:r>
            <a:endParaRPr lang="en-IN" dirty="0"/>
          </a:p>
        </p:txBody>
      </p:sp>
    </p:spTree>
    <p:extLst>
      <p:ext uri="{BB962C8B-B14F-4D97-AF65-F5344CB8AC3E}">
        <p14:creationId xmlns:p14="http://schemas.microsoft.com/office/powerpoint/2010/main" val="391867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0-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55038" y="980728"/>
            <a:ext cx="7772400" cy="3879850"/>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11</a:t>
            </a:fld>
            <a:endParaRPr lang="en-IN"/>
          </a:p>
        </p:txBody>
      </p:sp>
      <p:sp>
        <p:nvSpPr>
          <p:cNvPr id="5" name="Rectangle 4"/>
          <p:cNvSpPr/>
          <p:nvPr/>
        </p:nvSpPr>
        <p:spPr>
          <a:xfrm>
            <a:off x="671271" y="5229200"/>
            <a:ext cx="4496359" cy="369332"/>
          </a:xfrm>
          <a:prstGeom prst="rect">
            <a:avLst/>
          </a:prstGeom>
        </p:spPr>
        <p:txBody>
          <a:bodyPr wrap="none">
            <a:spAutoFit/>
          </a:bodyPr>
          <a:lstStyle/>
          <a:p>
            <a:r>
              <a:rPr lang="en-IN" b="1" dirty="0"/>
              <a:t>FIGURE 14.10: </a:t>
            </a:r>
            <a:r>
              <a:rPr lang="en-IN" dirty="0"/>
              <a:t>Third option of the FHD kernel.</a:t>
            </a:r>
            <a:endParaRPr lang="en-IN" dirty="0"/>
          </a:p>
        </p:txBody>
      </p:sp>
    </p:spTree>
    <p:extLst>
      <p:ext uri="{BB962C8B-B14F-4D97-AF65-F5344CB8AC3E}">
        <p14:creationId xmlns:p14="http://schemas.microsoft.com/office/powerpoint/2010/main" val="410029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1-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79159" y="476673"/>
            <a:ext cx="6958986" cy="4464496"/>
          </a:xfrm>
          <a:prstGeom prst="rect">
            <a:avLst/>
          </a:prstGeom>
          <a:noFill/>
          <a:ln>
            <a:noFill/>
          </a:ln>
        </p:spPr>
      </p:pic>
      <p:sp>
        <p:nvSpPr>
          <p:cNvPr id="3" name="Footer Placeholder 2"/>
          <p:cNvSpPr>
            <a:spLocks noGrp="1"/>
          </p:cNvSpPr>
          <p:nvPr>
            <p:ph type="ftr" sz="quarter" idx="11"/>
          </p:nvPr>
        </p:nvSpPr>
        <p:spPr>
          <a:xfrm>
            <a:off x="2699792" y="6356350"/>
            <a:ext cx="3320008"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12</a:t>
            </a:fld>
            <a:endParaRPr lang="en-IN"/>
          </a:p>
        </p:txBody>
      </p:sp>
      <p:sp>
        <p:nvSpPr>
          <p:cNvPr id="5" name="Rectangle 4"/>
          <p:cNvSpPr/>
          <p:nvPr/>
        </p:nvSpPr>
        <p:spPr>
          <a:xfrm>
            <a:off x="679158" y="5301208"/>
            <a:ext cx="7493241" cy="369332"/>
          </a:xfrm>
          <a:prstGeom prst="rect">
            <a:avLst/>
          </a:prstGeom>
        </p:spPr>
        <p:txBody>
          <a:bodyPr wrap="square">
            <a:spAutoFit/>
          </a:bodyPr>
          <a:lstStyle/>
          <a:p>
            <a:r>
              <a:rPr lang="en-IN" b="1" dirty="0"/>
              <a:t>FIGURE 14.11: </a:t>
            </a:r>
            <a:r>
              <a:rPr lang="en-IN" dirty="0"/>
              <a:t>Using registers to reduce memory accesses in the FHD kernel. </a:t>
            </a:r>
            <a:endParaRPr lang="en-IN" dirty="0"/>
          </a:p>
        </p:txBody>
      </p:sp>
    </p:spTree>
    <p:extLst>
      <p:ext uri="{BB962C8B-B14F-4D97-AF65-F5344CB8AC3E}">
        <p14:creationId xmlns:p14="http://schemas.microsoft.com/office/powerpoint/2010/main" val="207820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2-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4095" y="548680"/>
            <a:ext cx="7493496" cy="4536504"/>
          </a:xfrm>
          <a:prstGeom prst="rect">
            <a:avLst/>
          </a:prstGeom>
          <a:noFill/>
          <a:ln>
            <a:noFill/>
          </a:ln>
        </p:spPr>
      </p:pic>
      <p:sp>
        <p:nvSpPr>
          <p:cNvPr id="3" name="Footer Placeholder 2"/>
          <p:cNvSpPr>
            <a:spLocks noGrp="1"/>
          </p:cNvSpPr>
          <p:nvPr>
            <p:ph type="ftr" sz="quarter" idx="11"/>
          </p:nvPr>
        </p:nvSpPr>
        <p:spPr>
          <a:xfrm>
            <a:off x="2555776" y="6356350"/>
            <a:ext cx="3464024"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13</a:t>
            </a:fld>
            <a:endParaRPr lang="en-IN"/>
          </a:p>
        </p:txBody>
      </p:sp>
      <p:sp>
        <p:nvSpPr>
          <p:cNvPr id="5" name="Rectangle 4"/>
          <p:cNvSpPr/>
          <p:nvPr/>
        </p:nvSpPr>
        <p:spPr>
          <a:xfrm>
            <a:off x="684094" y="5373216"/>
            <a:ext cx="7560313" cy="369332"/>
          </a:xfrm>
          <a:prstGeom prst="rect">
            <a:avLst/>
          </a:prstGeom>
        </p:spPr>
        <p:txBody>
          <a:bodyPr wrap="square">
            <a:spAutoFit/>
          </a:bodyPr>
          <a:lstStyle/>
          <a:p>
            <a:r>
              <a:rPr lang="en-IN" b="1" dirty="0"/>
              <a:t>FIGURE 14.12: </a:t>
            </a:r>
            <a:r>
              <a:rPr lang="en-IN" dirty="0"/>
              <a:t>Chunking k-space data to fit into constant memory.</a:t>
            </a:r>
            <a:endParaRPr lang="en-IN" dirty="0"/>
          </a:p>
        </p:txBody>
      </p:sp>
    </p:spTree>
    <p:extLst>
      <p:ext uri="{BB962C8B-B14F-4D97-AF65-F5344CB8AC3E}">
        <p14:creationId xmlns:p14="http://schemas.microsoft.com/office/powerpoint/2010/main" val="37762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3-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75393" y="404664"/>
            <a:ext cx="6544363" cy="4464496"/>
          </a:xfrm>
          <a:prstGeom prst="rect">
            <a:avLst/>
          </a:prstGeom>
          <a:noFill/>
          <a:ln>
            <a:noFill/>
          </a:ln>
        </p:spPr>
      </p:pic>
      <p:sp>
        <p:nvSpPr>
          <p:cNvPr id="3" name="Footer Placeholder 2"/>
          <p:cNvSpPr>
            <a:spLocks noGrp="1"/>
          </p:cNvSpPr>
          <p:nvPr>
            <p:ph type="ftr" sz="quarter" idx="11"/>
          </p:nvPr>
        </p:nvSpPr>
        <p:spPr>
          <a:xfrm>
            <a:off x="2555776" y="6356350"/>
            <a:ext cx="3464024"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14</a:t>
            </a:fld>
            <a:endParaRPr lang="en-IN"/>
          </a:p>
        </p:txBody>
      </p:sp>
      <p:sp>
        <p:nvSpPr>
          <p:cNvPr id="5" name="Rectangle 4"/>
          <p:cNvSpPr/>
          <p:nvPr/>
        </p:nvSpPr>
        <p:spPr>
          <a:xfrm>
            <a:off x="675392" y="5301208"/>
            <a:ext cx="7280983" cy="369332"/>
          </a:xfrm>
          <a:prstGeom prst="rect">
            <a:avLst/>
          </a:prstGeom>
        </p:spPr>
        <p:txBody>
          <a:bodyPr wrap="square">
            <a:spAutoFit/>
          </a:bodyPr>
          <a:lstStyle/>
          <a:p>
            <a:r>
              <a:rPr lang="en-IN" b="1" dirty="0"/>
              <a:t>FIGURE 14.13: </a:t>
            </a:r>
            <a:r>
              <a:rPr lang="en-IN" dirty="0"/>
              <a:t>Revised FHD kernel to use constant memory.</a:t>
            </a:r>
            <a:endParaRPr lang="en-IN" dirty="0"/>
          </a:p>
        </p:txBody>
      </p:sp>
    </p:spTree>
    <p:extLst>
      <p:ext uri="{BB962C8B-B14F-4D97-AF65-F5344CB8AC3E}">
        <p14:creationId xmlns:p14="http://schemas.microsoft.com/office/powerpoint/2010/main" val="328842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4-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5800" y="1628800"/>
            <a:ext cx="7772400" cy="2362200"/>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15</a:t>
            </a:fld>
            <a:endParaRPr lang="en-IN"/>
          </a:p>
        </p:txBody>
      </p:sp>
      <p:sp>
        <p:nvSpPr>
          <p:cNvPr id="5" name="Rectangle 4"/>
          <p:cNvSpPr/>
          <p:nvPr/>
        </p:nvSpPr>
        <p:spPr>
          <a:xfrm>
            <a:off x="539552" y="4941168"/>
            <a:ext cx="8352928" cy="923330"/>
          </a:xfrm>
          <a:prstGeom prst="rect">
            <a:avLst/>
          </a:prstGeom>
        </p:spPr>
        <p:txBody>
          <a:bodyPr wrap="square">
            <a:spAutoFit/>
          </a:bodyPr>
          <a:lstStyle/>
          <a:p>
            <a:r>
              <a:rPr lang="en-IN" b="1" dirty="0"/>
              <a:t>FIGURE 14.14: </a:t>
            </a:r>
            <a:r>
              <a:rPr lang="en-IN" dirty="0"/>
              <a:t>Effect of k-space data layout on constant cache efficiency. (A) k-space data stored in separate arrays, (B) k-space data stored in an array whose elements are </a:t>
            </a:r>
            <a:r>
              <a:rPr lang="en-IN" dirty="0" err="1"/>
              <a:t>structs</a:t>
            </a:r>
            <a:r>
              <a:rPr lang="en-IN" dirty="0"/>
              <a:t>.</a:t>
            </a:r>
            <a:endParaRPr lang="en-IN" dirty="0"/>
          </a:p>
        </p:txBody>
      </p:sp>
    </p:spTree>
    <p:extLst>
      <p:ext uri="{BB962C8B-B14F-4D97-AF65-F5344CB8AC3E}">
        <p14:creationId xmlns:p14="http://schemas.microsoft.com/office/powerpoint/2010/main" val="302922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5-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539552" y="692696"/>
            <a:ext cx="7772400" cy="3984625"/>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16</a:t>
            </a:fld>
            <a:endParaRPr lang="en-IN"/>
          </a:p>
        </p:txBody>
      </p:sp>
      <p:sp>
        <p:nvSpPr>
          <p:cNvPr id="5" name="Rectangle 4"/>
          <p:cNvSpPr/>
          <p:nvPr/>
        </p:nvSpPr>
        <p:spPr>
          <a:xfrm>
            <a:off x="568794" y="4941168"/>
            <a:ext cx="7891637" cy="369332"/>
          </a:xfrm>
          <a:prstGeom prst="rect">
            <a:avLst/>
          </a:prstGeom>
        </p:spPr>
        <p:txBody>
          <a:bodyPr wrap="square">
            <a:spAutoFit/>
          </a:bodyPr>
          <a:lstStyle/>
          <a:p>
            <a:r>
              <a:rPr lang="en-IN" b="1" dirty="0"/>
              <a:t>FIGURE 14.15: </a:t>
            </a:r>
            <a:r>
              <a:rPr lang="en-IN" dirty="0"/>
              <a:t>Adjusting k-space data layout to improve cache efficiency. </a:t>
            </a:r>
            <a:endParaRPr lang="en-IN" dirty="0"/>
          </a:p>
        </p:txBody>
      </p:sp>
    </p:spTree>
    <p:extLst>
      <p:ext uri="{BB962C8B-B14F-4D97-AF65-F5344CB8AC3E}">
        <p14:creationId xmlns:p14="http://schemas.microsoft.com/office/powerpoint/2010/main" val="15840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6-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11560" y="620688"/>
            <a:ext cx="7128792" cy="4596731"/>
          </a:xfrm>
          <a:prstGeom prst="rect">
            <a:avLst/>
          </a:prstGeom>
          <a:noFill/>
          <a:ln>
            <a:noFill/>
          </a:ln>
        </p:spPr>
      </p:pic>
      <p:sp>
        <p:nvSpPr>
          <p:cNvPr id="3" name="Footer Placeholder 2"/>
          <p:cNvSpPr>
            <a:spLocks noGrp="1"/>
          </p:cNvSpPr>
          <p:nvPr>
            <p:ph type="ftr" sz="quarter" idx="11"/>
          </p:nvPr>
        </p:nvSpPr>
        <p:spPr>
          <a:xfrm>
            <a:off x="2555776" y="6356350"/>
            <a:ext cx="3464024"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17</a:t>
            </a:fld>
            <a:endParaRPr lang="en-IN"/>
          </a:p>
        </p:txBody>
      </p:sp>
      <p:sp>
        <p:nvSpPr>
          <p:cNvPr id="5" name="Rectangle 4"/>
          <p:cNvSpPr/>
          <p:nvPr/>
        </p:nvSpPr>
        <p:spPr>
          <a:xfrm>
            <a:off x="646266" y="5210599"/>
            <a:ext cx="7886174" cy="369332"/>
          </a:xfrm>
          <a:prstGeom prst="rect">
            <a:avLst/>
          </a:prstGeom>
        </p:spPr>
        <p:txBody>
          <a:bodyPr wrap="square">
            <a:spAutoFit/>
          </a:bodyPr>
          <a:lstStyle/>
          <a:p>
            <a:r>
              <a:rPr lang="en-IN" b="1" dirty="0"/>
              <a:t>FIGURE 14.16: </a:t>
            </a:r>
            <a:r>
              <a:rPr lang="en-IN" dirty="0"/>
              <a:t>Adjusting for the k-space data memory layout in the FHD kernel. </a:t>
            </a:r>
            <a:endParaRPr lang="en-IN" dirty="0"/>
          </a:p>
        </p:txBody>
      </p:sp>
    </p:spTree>
    <p:extLst>
      <p:ext uri="{BB962C8B-B14F-4D97-AF65-F5344CB8AC3E}">
        <p14:creationId xmlns:p14="http://schemas.microsoft.com/office/powerpoint/2010/main" val="23321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7-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65623" y="548681"/>
            <a:ext cx="7445766" cy="4536504"/>
          </a:xfrm>
          <a:prstGeom prst="rect">
            <a:avLst/>
          </a:prstGeom>
          <a:noFill/>
          <a:ln>
            <a:noFill/>
          </a:ln>
        </p:spPr>
      </p:pic>
      <p:sp>
        <p:nvSpPr>
          <p:cNvPr id="3" name="Footer Placeholder 2"/>
          <p:cNvSpPr>
            <a:spLocks noGrp="1"/>
          </p:cNvSpPr>
          <p:nvPr>
            <p:ph type="ftr" sz="quarter" idx="11"/>
          </p:nvPr>
        </p:nvSpPr>
        <p:spPr>
          <a:xfrm>
            <a:off x="2555776" y="6356350"/>
            <a:ext cx="3464024"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18</a:t>
            </a:fld>
            <a:endParaRPr lang="en-IN"/>
          </a:p>
        </p:txBody>
      </p:sp>
      <p:sp>
        <p:nvSpPr>
          <p:cNvPr id="5" name="Rectangle 4"/>
          <p:cNvSpPr/>
          <p:nvPr/>
        </p:nvSpPr>
        <p:spPr>
          <a:xfrm>
            <a:off x="755576" y="5373216"/>
            <a:ext cx="7488832" cy="369332"/>
          </a:xfrm>
          <a:prstGeom prst="rect">
            <a:avLst/>
          </a:prstGeom>
        </p:spPr>
        <p:txBody>
          <a:bodyPr wrap="square">
            <a:spAutoFit/>
          </a:bodyPr>
          <a:lstStyle/>
          <a:p>
            <a:r>
              <a:rPr lang="en-IN" b="1" dirty="0"/>
              <a:t>FIGURE 14.17: </a:t>
            </a:r>
            <a:r>
              <a:rPr lang="en-IN" dirty="0"/>
              <a:t>Using hardware __sin() and __</a:t>
            </a:r>
            <a:r>
              <a:rPr lang="en-IN" dirty="0" err="1"/>
              <a:t>cos</a:t>
            </a:r>
            <a:r>
              <a:rPr lang="en-IN" dirty="0"/>
              <a:t>() functions.</a:t>
            </a:r>
            <a:endParaRPr lang="en-IN" dirty="0"/>
          </a:p>
        </p:txBody>
      </p:sp>
    </p:spTree>
    <p:extLst>
      <p:ext uri="{BB962C8B-B14F-4D97-AF65-F5344CB8AC3E}">
        <p14:creationId xmlns:p14="http://schemas.microsoft.com/office/powerpoint/2010/main" val="7954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8-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115616" y="1628801"/>
            <a:ext cx="5220007" cy="1872208"/>
          </a:xfrm>
          <a:prstGeom prst="rect">
            <a:avLst/>
          </a:prstGeom>
          <a:noFill/>
          <a:ln>
            <a:noFill/>
          </a:ln>
        </p:spPr>
      </p:pic>
      <p:sp>
        <p:nvSpPr>
          <p:cNvPr id="3" name="Footer Placeholder 2"/>
          <p:cNvSpPr>
            <a:spLocks noGrp="1"/>
          </p:cNvSpPr>
          <p:nvPr>
            <p:ph type="ftr" sz="quarter" idx="11"/>
          </p:nvPr>
        </p:nvSpPr>
        <p:spPr>
          <a:xfrm>
            <a:off x="2699792" y="6356350"/>
            <a:ext cx="3320008" cy="365125"/>
          </a:xfrm>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19</a:t>
            </a:fld>
            <a:endParaRPr lang="en-IN"/>
          </a:p>
        </p:txBody>
      </p:sp>
      <p:sp>
        <p:nvSpPr>
          <p:cNvPr id="5" name="Rectangle 4"/>
          <p:cNvSpPr/>
          <p:nvPr/>
        </p:nvSpPr>
        <p:spPr>
          <a:xfrm>
            <a:off x="611560" y="4437112"/>
            <a:ext cx="8136904" cy="646331"/>
          </a:xfrm>
          <a:prstGeom prst="rect">
            <a:avLst/>
          </a:prstGeom>
        </p:spPr>
        <p:txBody>
          <a:bodyPr wrap="square">
            <a:spAutoFit/>
          </a:bodyPr>
          <a:lstStyle/>
          <a:p>
            <a:r>
              <a:rPr lang="en-IN" b="1" dirty="0"/>
              <a:t>FIGURE 14.18: </a:t>
            </a:r>
            <a:r>
              <a:rPr lang="en-IN" dirty="0"/>
              <a:t>Metrics used to validate the accuracy of hardware functions. I</a:t>
            </a:r>
            <a:r>
              <a:rPr lang="en-IN" baseline="30000" dirty="0"/>
              <a:t>0 </a:t>
            </a:r>
            <a:r>
              <a:rPr lang="en-IN" dirty="0"/>
              <a:t>is perfect image. I is reconstructed image. PSNR is peak signal-to-noise ratio.</a:t>
            </a:r>
            <a:endParaRPr lang="en-IN" dirty="0"/>
          </a:p>
        </p:txBody>
      </p:sp>
    </p:spTree>
    <p:extLst>
      <p:ext uri="{BB962C8B-B14F-4D97-AF65-F5344CB8AC3E}">
        <p14:creationId xmlns:p14="http://schemas.microsoft.com/office/powerpoint/2010/main" val="162876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1-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5800" y="908720"/>
            <a:ext cx="6910536" cy="3273189"/>
          </a:xfrm>
          <a:prstGeom prst="rect">
            <a:avLst/>
          </a:prstGeom>
          <a:noFill/>
          <a:ln>
            <a:noFill/>
          </a:ln>
        </p:spPr>
      </p:pic>
      <p:sp>
        <p:nvSpPr>
          <p:cNvPr id="3" name="Footer Placeholder 2"/>
          <p:cNvSpPr>
            <a:spLocks noGrp="1"/>
          </p:cNvSpPr>
          <p:nvPr>
            <p:ph type="ftr" sz="quarter" idx="11"/>
          </p:nvPr>
        </p:nvSpPr>
        <p:spPr>
          <a:xfrm>
            <a:off x="2483768" y="6356350"/>
            <a:ext cx="3536032"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2</a:t>
            </a:fld>
            <a:endParaRPr lang="en-IN"/>
          </a:p>
        </p:txBody>
      </p:sp>
      <p:sp>
        <p:nvSpPr>
          <p:cNvPr id="5" name="Rectangle 4"/>
          <p:cNvSpPr/>
          <p:nvPr/>
        </p:nvSpPr>
        <p:spPr>
          <a:xfrm>
            <a:off x="395536" y="4365104"/>
            <a:ext cx="8568952" cy="1754326"/>
          </a:xfrm>
          <a:prstGeom prst="rect">
            <a:avLst/>
          </a:prstGeom>
        </p:spPr>
        <p:txBody>
          <a:bodyPr wrap="square">
            <a:spAutoFit/>
          </a:bodyPr>
          <a:lstStyle/>
          <a:p>
            <a:r>
              <a:rPr lang="en-IN" b="1" dirty="0"/>
              <a:t>FIGURE 14.1: </a:t>
            </a:r>
            <a:r>
              <a:rPr lang="en-IN" dirty="0"/>
              <a:t>Scanner k-space trajectories and their associated reconstruction strategies: (A) Cartesian trajectory with FFT reconstruction, (B) Spiral (or non-Cartesian trajectory in general) followed by gridding to enable FFT reconstruction, (C) spiral (non-Cartesian) trajectory with linear solver based reconstruction. Note: *Based on Fig 1 of </a:t>
            </a:r>
            <a:r>
              <a:rPr lang="en-IN" dirty="0" err="1"/>
              <a:t>Lustig</a:t>
            </a:r>
            <a:r>
              <a:rPr lang="en-IN" dirty="0"/>
              <a:t> et al. Fast Fourier Transform for Iterative MR Image Reconstruction, IEEE Int’l </a:t>
            </a:r>
            <a:r>
              <a:rPr lang="en-IN" dirty="0" err="1"/>
              <a:t>Symp</a:t>
            </a:r>
            <a:r>
              <a:rPr lang="en-IN" dirty="0"/>
              <a:t>. on Biomedical Imaging, 2004.</a:t>
            </a:r>
            <a:endParaRPr lang="en-IN" dirty="0"/>
          </a:p>
        </p:txBody>
      </p:sp>
    </p:spTree>
    <p:extLst>
      <p:ext uri="{BB962C8B-B14F-4D97-AF65-F5344CB8AC3E}">
        <p14:creationId xmlns:p14="http://schemas.microsoft.com/office/powerpoint/2010/main" val="428933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19-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882901" y="685800"/>
            <a:ext cx="2697212" cy="4382493"/>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20</a:t>
            </a:fld>
            <a:endParaRPr lang="en-IN"/>
          </a:p>
        </p:txBody>
      </p:sp>
      <p:sp>
        <p:nvSpPr>
          <p:cNvPr id="5" name="Rectangle 4"/>
          <p:cNvSpPr/>
          <p:nvPr/>
        </p:nvSpPr>
        <p:spPr>
          <a:xfrm>
            <a:off x="683568" y="5301208"/>
            <a:ext cx="7992888" cy="646331"/>
          </a:xfrm>
          <a:prstGeom prst="rect">
            <a:avLst/>
          </a:prstGeom>
        </p:spPr>
        <p:txBody>
          <a:bodyPr wrap="square">
            <a:spAutoFit/>
          </a:bodyPr>
          <a:lstStyle/>
          <a:p>
            <a:r>
              <a:rPr lang="en-IN" b="1" dirty="0"/>
              <a:t>FIGURE 14.19: </a:t>
            </a:r>
            <a:r>
              <a:rPr lang="en-IN" dirty="0"/>
              <a:t>Validation of floating-point precision and accuracy of the different FHD implementations.</a:t>
            </a:r>
            <a:endParaRPr lang="en-IN" dirty="0"/>
          </a:p>
        </p:txBody>
      </p:sp>
    </p:spTree>
    <p:extLst>
      <p:ext uri="{BB962C8B-B14F-4D97-AF65-F5344CB8AC3E}">
        <p14:creationId xmlns:p14="http://schemas.microsoft.com/office/powerpoint/2010/main" val="176898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2-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4095" y="692696"/>
            <a:ext cx="7772400" cy="2163763"/>
          </a:xfrm>
          <a:prstGeom prst="rect">
            <a:avLst/>
          </a:prstGeom>
          <a:noFill/>
          <a:ln>
            <a:noFill/>
          </a:ln>
        </p:spPr>
      </p:pic>
      <p:sp>
        <p:nvSpPr>
          <p:cNvPr id="3" name="Footer Placeholder 2"/>
          <p:cNvSpPr>
            <a:spLocks noGrp="1"/>
          </p:cNvSpPr>
          <p:nvPr>
            <p:ph type="ftr" sz="quarter" idx="11"/>
          </p:nvPr>
        </p:nvSpPr>
        <p:spPr>
          <a:xfrm>
            <a:off x="2339752" y="6356350"/>
            <a:ext cx="3680048"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3</a:t>
            </a:fld>
            <a:endParaRPr lang="en-IN"/>
          </a:p>
        </p:txBody>
      </p:sp>
      <p:sp>
        <p:nvSpPr>
          <p:cNvPr id="5" name="Rectangle 4"/>
          <p:cNvSpPr/>
          <p:nvPr/>
        </p:nvSpPr>
        <p:spPr>
          <a:xfrm>
            <a:off x="395536" y="3861048"/>
            <a:ext cx="8640960" cy="2031325"/>
          </a:xfrm>
          <a:prstGeom prst="rect">
            <a:avLst/>
          </a:prstGeom>
        </p:spPr>
        <p:txBody>
          <a:bodyPr wrap="square">
            <a:spAutoFit/>
          </a:bodyPr>
          <a:lstStyle/>
          <a:p>
            <a:r>
              <a:rPr lang="en-IN" b="1" dirty="0"/>
              <a:t>FIGURE 14.2: </a:t>
            </a:r>
            <a:r>
              <a:rPr lang="en-IN" dirty="0"/>
              <a:t>Non-Cartesian k-space sample trajectory and accurate linear-solver-based reconstruction enable new capabilities with exciting medical applications. The improved SNR enables reliable collection of in-vivo concentration data on chemical substance such as sodium in human tissues. The variation or shifting of sodium concentration gives early signs of disease development or tissue death. For example, the sodium map of a human brain shown in this figure can be used to give early indication of brain </a:t>
            </a:r>
            <a:r>
              <a:rPr lang="en-IN" dirty="0" err="1"/>
              <a:t>tumor</a:t>
            </a:r>
            <a:r>
              <a:rPr lang="en-IN" dirty="0"/>
              <a:t> tissue responsiveness to chemotherapy protocols, enabling individualized medicine.</a:t>
            </a:r>
            <a:endParaRPr lang="en-IN" dirty="0"/>
          </a:p>
        </p:txBody>
      </p:sp>
    </p:spTree>
    <p:extLst>
      <p:ext uri="{BB962C8B-B14F-4D97-AF65-F5344CB8AC3E}">
        <p14:creationId xmlns:p14="http://schemas.microsoft.com/office/powerpoint/2010/main" val="397627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3-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5801" y="909639"/>
            <a:ext cx="5686400" cy="3685242"/>
          </a:xfrm>
          <a:prstGeom prst="rect">
            <a:avLst/>
          </a:prstGeom>
          <a:noFill/>
          <a:ln>
            <a:noFill/>
          </a:ln>
        </p:spPr>
      </p:pic>
      <p:sp>
        <p:nvSpPr>
          <p:cNvPr id="3" name="Footer Placeholder 2"/>
          <p:cNvSpPr>
            <a:spLocks noGrp="1"/>
          </p:cNvSpPr>
          <p:nvPr>
            <p:ph type="ftr" sz="quarter" idx="11"/>
          </p:nvPr>
        </p:nvSpPr>
        <p:spPr>
          <a:xfrm>
            <a:off x="2699792" y="6356350"/>
            <a:ext cx="3320008"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4</a:t>
            </a:fld>
            <a:endParaRPr lang="en-IN"/>
          </a:p>
        </p:txBody>
      </p:sp>
      <p:sp>
        <p:nvSpPr>
          <p:cNvPr id="5" name="Rectangle 4"/>
          <p:cNvSpPr/>
          <p:nvPr/>
        </p:nvSpPr>
        <p:spPr>
          <a:xfrm>
            <a:off x="755576" y="4941168"/>
            <a:ext cx="7704856" cy="646331"/>
          </a:xfrm>
          <a:prstGeom prst="rect">
            <a:avLst/>
          </a:prstGeom>
        </p:spPr>
        <p:txBody>
          <a:bodyPr wrap="square">
            <a:spAutoFit/>
          </a:bodyPr>
          <a:lstStyle/>
          <a:p>
            <a:r>
              <a:rPr lang="en-IN" b="1" dirty="0"/>
              <a:t>FIGURE 14.3: </a:t>
            </a:r>
            <a:r>
              <a:rPr lang="en-IN" dirty="0"/>
              <a:t>An iterative linear-solver-based approach to reconstructing non-Cartesian k-space sample data.</a:t>
            </a:r>
            <a:endParaRPr lang="en-IN" dirty="0"/>
          </a:p>
        </p:txBody>
      </p:sp>
    </p:spTree>
    <p:extLst>
      <p:ext uri="{BB962C8B-B14F-4D97-AF65-F5344CB8AC3E}">
        <p14:creationId xmlns:p14="http://schemas.microsoft.com/office/powerpoint/2010/main" val="387115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4-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115616" y="548680"/>
            <a:ext cx="5758408" cy="3650755"/>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5</a:t>
            </a:fld>
            <a:endParaRPr lang="en-IN"/>
          </a:p>
        </p:txBody>
      </p:sp>
      <p:sp>
        <p:nvSpPr>
          <p:cNvPr id="5" name="Rectangle 4"/>
          <p:cNvSpPr/>
          <p:nvPr/>
        </p:nvSpPr>
        <p:spPr>
          <a:xfrm>
            <a:off x="755576" y="4869160"/>
            <a:ext cx="7632848" cy="646331"/>
          </a:xfrm>
          <a:prstGeom prst="rect">
            <a:avLst/>
          </a:prstGeom>
        </p:spPr>
        <p:txBody>
          <a:bodyPr wrap="square">
            <a:spAutoFit/>
          </a:bodyPr>
          <a:lstStyle/>
          <a:p>
            <a:r>
              <a:rPr lang="en-IN" b="1" dirty="0"/>
              <a:t>FIGURE 14.4: </a:t>
            </a:r>
            <a:r>
              <a:rPr lang="en-IN" dirty="0"/>
              <a:t>Computation of Q and FHD. (A) Q computation, (B) FHD computation.</a:t>
            </a:r>
            <a:endParaRPr lang="en-IN" dirty="0"/>
          </a:p>
        </p:txBody>
      </p:sp>
    </p:spTree>
    <p:extLst>
      <p:ext uri="{BB962C8B-B14F-4D97-AF65-F5344CB8AC3E}">
        <p14:creationId xmlns:p14="http://schemas.microsoft.com/office/powerpoint/2010/main" val="19381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5-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719972" y="620689"/>
            <a:ext cx="7461400" cy="4032448"/>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smtClean="0"/>
              <a:t>Copyright © 2016 Elsevier  Inc. All rights reserved.</a:t>
            </a:r>
            <a:endParaRPr lang="en-IN"/>
          </a:p>
        </p:txBody>
      </p:sp>
      <p:sp>
        <p:nvSpPr>
          <p:cNvPr id="4" name="Slide Number Placeholder 3"/>
          <p:cNvSpPr>
            <a:spLocks noGrp="1"/>
          </p:cNvSpPr>
          <p:nvPr>
            <p:ph type="sldNum" sz="quarter" idx="12"/>
          </p:nvPr>
        </p:nvSpPr>
        <p:spPr/>
        <p:txBody>
          <a:bodyPr/>
          <a:lstStyle/>
          <a:p>
            <a:fld id="{99F47D58-1B77-4C0F-9891-313912CF90F4}" type="slidenum">
              <a:rPr lang="en-IN" smtClean="0"/>
              <a:t>6</a:t>
            </a:fld>
            <a:endParaRPr lang="en-IN"/>
          </a:p>
        </p:txBody>
      </p:sp>
      <p:sp>
        <p:nvSpPr>
          <p:cNvPr id="5" name="Rectangle 4"/>
          <p:cNvSpPr/>
          <p:nvPr/>
        </p:nvSpPr>
        <p:spPr>
          <a:xfrm>
            <a:off x="611560" y="4692591"/>
            <a:ext cx="8208912" cy="646331"/>
          </a:xfrm>
          <a:prstGeom prst="rect">
            <a:avLst/>
          </a:prstGeom>
        </p:spPr>
        <p:txBody>
          <a:bodyPr wrap="square">
            <a:spAutoFit/>
          </a:bodyPr>
          <a:lstStyle/>
          <a:p>
            <a:r>
              <a:rPr lang="en-IN" b="1" dirty="0"/>
              <a:t>FIGURE 14.5: </a:t>
            </a:r>
            <a:r>
              <a:rPr lang="en-IN" dirty="0"/>
              <a:t>First version of the FHD kernel. The kernel will not execute correctly due to conflicts between threads in writing into </a:t>
            </a:r>
            <a:r>
              <a:rPr lang="en-IN" dirty="0" err="1"/>
              <a:t>rFhD</a:t>
            </a:r>
            <a:r>
              <a:rPr lang="en-IN" dirty="0"/>
              <a:t> and </a:t>
            </a:r>
            <a:r>
              <a:rPr lang="en-IN" dirty="0" err="1"/>
              <a:t>iFhD</a:t>
            </a:r>
            <a:r>
              <a:rPr lang="en-IN" dirty="0"/>
              <a:t> arrays.</a:t>
            </a:r>
            <a:endParaRPr lang="en-IN" dirty="0"/>
          </a:p>
        </p:txBody>
      </p:sp>
    </p:spTree>
    <p:extLst>
      <p:ext uri="{BB962C8B-B14F-4D97-AF65-F5344CB8AC3E}">
        <p14:creationId xmlns:p14="http://schemas.microsoft.com/office/powerpoint/2010/main" val="97582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6-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5800" y="760414"/>
            <a:ext cx="6046440" cy="4151988"/>
          </a:xfrm>
          <a:prstGeom prst="rect">
            <a:avLst/>
          </a:prstGeom>
          <a:noFill/>
          <a:ln>
            <a:noFill/>
          </a:ln>
        </p:spPr>
      </p:pic>
      <p:sp>
        <p:nvSpPr>
          <p:cNvPr id="3" name="Footer Placeholder 2"/>
          <p:cNvSpPr>
            <a:spLocks noGrp="1"/>
          </p:cNvSpPr>
          <p:nvPr>
            <p:ph type="ftr" sz="quarter" idx="11"/>
          </p:nvPr>
        </p:nvSpPr>
        <p:spPr>
          <a:xfrm>
            <a:off x="2699792" y="6356350"/>
            <a:ext cx="3320008"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7</a:t>
            </a:fld>
            <a:endParaRPr lang="en-IN"/>
          </a:p>
        </p:txBody>
      </p:sp>
      <p:sp>
        <p:nvSpPr>
          <p:cNvPr id="5" name="Rectangle 4"/>
          <p:cNvSpPr/>
          <p:nvPr/>
        </p:nvSpPr>
        <p:spPr>
          <a:xfrm>
            <a:off x="667504" y="4951810"/>
            <a:ext cx="8008951" cy="646331"/>
          </a:xfrm>
          <a:prstGeom prst="rect">
            <a:avLst/>
          </a:prstGeom>
        </p:spPr>
        <p:txBody>
          <a:bodyPr wrap="square">
            <a:spAutoFit/>
          </a:bodyPr>
          <a:lstStyle/>
          <a:p>
            <a:r>
              <a:rPr lang="en-IN" b="1" dirty="0"/>
              <a:t>FIGURE 14.6: </a:t>
            </a:r>
            <a:r>
              <a:rPr lang="en-IN" dirty="0"/>
              <a:t>Loop fission on the FHD computation. (A) FHD computation, (B) after loop fission. </a:t>
            </a:r>
            <a:endParaRPr lang="en-IN" dirty="0"/>
          </a:p>
        </p:txBody>
      </p:sp>
    </p:spTree>
    <p:extLst>
      <p:ext uri="{BB962C8B-B14F-4D97-AF65-F5344CB8AC3E}">
        <p14:creationId xmlns:p14="http://schemas.microsoft.com/office/powerpoint/2010/main" val="321582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7-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85800" y="2366963"/>
            <a:ext cx="7772400" cy="2122487"/>
          </a:xfrm>
          <a:prstGeom prst="rect">
            <a:avLst/>
          </a:prstGeom>
          <a:noFill/>
          <a:ln>
            <a:noFill/>
          </a:ln>
        </p:spPr>
      </p:pic>
      <p:sp>
        <p:nvSpPr>
          <p:cNvPr id="3" name="Footer Placeholder 2"/>
          <p:cNvSpPr>
            <a:spLocks noGrp="1"/>
          </p:cNvSpPr>
          <p:nvPr>
            <p:ph type="ftr" sz="quarter" idx="11"/>
          </p:nvPr>
        </p:nvSpPr>
        <p:spPr>
          <a:xfrm>
            <a:off x="2555776" y="6356350"/>
            <a:ext cx="3464024"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8</a:t>
            </a:fld>
            <a:endParaRPr lang="en-IN"/>
          </a:p>
        </p:txBody>
      </p:sp>
      <p:sp>
        <p:nvSpPr>
          <p:cNvPr id="5" name="Rectangle 4"/>
          <p:cNvSpPr/>
          <p:nvPr/>
        </p:nvSpPr>
        <p:spPr>
          <a:xfrm>
            <a:off x="827584" y="4797152"/>
            <a:ext cx="2889509" cy="369332"/>
          </a:xfrm>
          <a:prstGeom prst="rect">
            <a:avLst/>
          </a:prstGeom>
        </p:spPr>
        <p:txBody>
          <a:bodyPr wrap="none">
            <a:spAutoFit/>
          </a:bodyPr>
          <a:lstStyle/>
          <a:p>
            <a:r>
              <a:rPr lang="en-IN" b="1" dirty="0"/>
              <a:t>FIGURE 14.7: </a:t>
            </a:r>
            <a:r>
              <a:rPr lang="en-IN" dirty="0" err="1"/>
              <a:t>cmpMu</a:t>
            </a:r>
            <a:r>
              <a:rPr lang="en-IN" dirty="0"/>
              <a:t> kernel.</a:t>
            </a:r>
            <a:endParaRPr lang="en-IN" dirty="0"/>
          </a:p>
        </p:txBody>
      </p:sp>
    </p:spTree>
    <p:extLst>
      <p:ext uri="{BB962C8B-B14F-4D97-AF65-F5344CB8AC3E}">
        <p14:creationId xmlns:p14="http://schemas.microsoft.com/office/powerpoint/2010/main" val="28499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08-978012811986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539552" y="908720"/>
            <a:ext cx="7772400" cy="3911600"/>
          </a:xfrm>
          <a:prstGeom prst="rect">
            <a:avLst/>
          </a:prstGeom>
          <a:noFill/>
          <a:ln>
            <a:noFill/>
          </a:ln>
        </p:spPr>
      </p:pic>
      <p:sp>
        <p:nvSpPr>
          <p:cNvPr id="3" name="Footer Placeholder 2"/>
          <p:cNvSpPr>
            <a:spLocks noGrp="1"/>
          </p:cNvSpPr>
          <p:nvPr>
            <p:ph type="ftr" sz="quarter" idx="11"/>
          </p:nvPr>
        </p:nvSpPr>
        <p:spPr>
          <a:xfrm>
            <a:off x="2627784" y="6356350"/>
            <a:ext cx="3392016" cy="365125"/>
          </a:xfrm>
        </p:spPr>
        <p:txBody>
          <a:bodyPr/>
          <a:lstStyle/>
          <a:p>
            <a:r>
              <a:rPr lang="en-IN" dirty="0" smtClean="0"/>
              <a:t>Copyright © 2016 Elsevier  Inc. All rights reserved.</a:t>
            </a:r>
            <a:endParaRPr lang="en-IN" dirty="0"/>
          </a:p>
        </p:txBody>
      </p:sp>
      <p:sp>
        <p:nvSpPr>
          <p:cNvPr id="4" name="Slide Number Placeholder 3"/>
          <p:cNvSpPr>
            <a:spLocks noGrp="1"/>
          </p:cNvSpPr>
          <p:nvPr>
            <p:ph type="sldNum" sz="quarter" idx="12"/>
          </p:nvPr>
        </p:nvSpPr>
        <p:spPr/>
        <p:txBody>
          <a:bodyPr/>
          <a:lstStyle/>
          <a:p>
            <a:fld id="{99F47D58-1B77-4C0F-9891-313912CF90F4}" type="slidenum">
              <a:rPr lang="en-IN" smtClean="0"/>
              <a:t>9</a:t>
            </a:fld>
            <a:endParaRPr lang="en-IN"/>
          </a:p>
        </p:txBody>
      </p:sp>
      <p:sp>
        <p:nvSpPr>
          <p:cNvPr id="5" name="Rectangle 4"/>
          <p:cNvSpPr/>
          <p:nvPr/>
        </p:nvSpPr>
        <p:spPr>
          <a:xfrm>
            <a:off x="683568" y="5301208"/>
            <a:ext cx="4629024" cy="369332"/>
          </a:xfrm>
          <a:prstGeom prst="rect">
            <a:avLst/>
          </a:prstGeom>
        </p:spPr>
        <p:txBody>
          <a:bodyPr wrap="none">
            <a:spAutoFit/>
          </a:bodyPr>
          <a:lstStyle/>
          <a:p>
            <a:r>
              <a:rPr lang="en-IN" b="1" dirty="0"/>
              <a:t>FIGURE 14.8: </a:t>
            </a:r>
            <a:r>
              <a:rPr lang="en-IN" dirty="0"/>
              <a:t>Second option of the FHD kernel. </a:t>
            </a:r>
            <a:endParaRPr lang="en-IN" dirty="0"/>
          </a:p>
        </p:txBody>
      </p:sp>
    </p:spTree>
    <p:extLst>
      <p:ext uri="{BB962C8B-B14F-4D97-AF65-F5344CB8AC3E}">
        <p14:creationId xmlns:p14="http://schemas.microsoft.com/office/powerpoint/2010/main" val="235037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711</Words>
  <Application>Microsoft Office PowerPoint</Application>
  <PresentationFormat>On-screen Show (4:3)</PresentationFormat>
  <Paragraphs>79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Chapter-14   Application case study— non-Cartesian magnetic resonance imaging  An introduction to statistical estimation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CHAPTER-14</dc:title>
  <dc:creator>Sahana M.</dc:creator>
  <cp:lastModifiedBy>Mythili K.</cp:lastModifiedBy>
  <cp:revision>5</cp:revision>
  <dcterms:created xsi:type="dcterms:W3CDTF">2016-11-22T07:53:20Z</dcterms:created>
  <dcterms:modified xsi:type="dcterms:W3CDTF">2016-11-24T04:40:17Z</dcterms:modified>
</cp:coreProperties>
</file>